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8"/>
  </p:notesMasterIdLst>
  <p:handoutMasterIdLst>
    <p:handoutMasterId r:id="rId39"/>
  </p:handoutMasterIdLst>
  <p:sldIdLst>
    <p:sldId id="256" r:id="rId5"/>
    <p:sldId id="257" r:id="rId6"/>
    <p:sldId id="258" r:id="rId7"/>
    <p:sldId id="259" r:id="rId8"/>
    <p:sldId id="801" r:id="rId9"/>
    <p:sldId id="260" r:id="rId10"/>
    <p:sldId id="262" r:id="rId11"/>
    <p:sldId id="805" r:id="rId12"/>
    <p:sldId id="812" r:id="rId13"/>
    <p:sldId id="266" r:id="rId14"/>
    <p:sldId id="802" r:id="rId15"/>
    <p:sldId id="269" r:id="rId16"/>
    <p:sldId id="268" r:id="rId17"/>
    <p:sldId id="265" r:id="rId18"/>
    <p:sldId id="804" r:id="rId19"/>
    <p:sldId id="810" r:id="rId20"/>
    <p:sldId id="267" r:id="rId21"/>
    <p:sldId id="270" r:id="rId22"/>
    <p:sldId id="803" r:id="rId23"/>
    <p:sldId id="276" r:id="rId24"/>
    <p:sldId id="277" r:id="rId25"/>
    <p:sldId id="278" r:id="rId26"/>
    <p:sldId id="811" r:id="rId27"/>
    <p:sldId id="794" r:id="rId28"/>
    <p:sldId id="813" r:id="rId29"/>
    <p:sldId id="814" r:id="rId30"/>
    <p:sldId id="815" r:id="rId31"/>
    <p:sldId id="816" r:id="rId32"/>
    <p:sldId id="817" r:id="rId33"/>
    <p:sldId id="793" r:id="rId34"/>
    <p:sldId id="290" r:id="rId35"/>
    <p:sldId id="292" r:id="rId36"/>
    <p:sldId id="295" r:id="rId37"/>
  </p:sldIdLst>
  <p:sldSz cx="9902825" cy="6858000"/>
  <p:notesSz cx="6858000" cy="9144000"/>
  <p:embeddedFontLst>
    <p:embeddedFont>
      <p:font typeface="Malgun Gothic" panose="020B0503020000020004" pitchFamily="34" charset="-127"/>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150">
          <p15:clr>
            <a:srgbClr val="A4A3A4"/>
          </p15:clr>
        </p15:guide>
        <p15:guide id="2" orient="horz"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5" roundtripDataSignature="AMtx7miVCaKrHTiciiRGcmwPWXxbK+xA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C0AC6-2806-0BE7-F399-210E5E129168}" v="117" dt="2024-08-16T14:39:13.751"/>
    <p1510:client id="{D1A9941E-30D4-4FF2-9746-0CF443C64A8F}" v="2150" dt="2024-08-16T14:49:50.857"/>
  </p1510:revLst>
</p1510:revInfo>
</file>

<file path=ppt/tableStyles.xml><?xml version="1.0" encoding="utf-8"?>
<a:tblStyleLst xmlns:a="http://schemas.openxmlformats.org/drawingml/2006/main" def="{8E4C0452-219E-4583-AE87-C553AF6A6D8F}">
  <a:tblStyle styleId="{8E4C0452-219E-4583-AE87-C553AF6A6D8F}"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411" y="67"/>
      </p:cViewPr>
      <p:guideLst>
        <p:guide pos="315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66"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65"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69"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font" Target="fonts/font2.fntdata"/><Relationship Id="rId7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D7B0B3-4AD5-D57A-F832-97B376CFD2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498B97C-9A9D-6306-039D-F7E92728F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A7E8E1-E555-419B-BCA3-BD6DB54C0D5B}" type="datetimeFigureOut">
              <a:rPr lang="en-US" smtClean="0"/>
              <a:t>8/17/2024</a:t>
            </a:fld>
            <a:endParaRPr lang="en-US"/>
          </a:p>
        </p:txBody>
      </p:sp>
      <p:sp>
        <p:nvSpPr>
          <p:cNvPr id="4" name="Footer Placeholder 3">
            <a:extLst>
              <a:ext uri="{FF2B5EF4-FFF2-40B4-BE49-F238E27FC236}">
                <a16:creationId xmlns:a16="http://schemas.microsoft.com/office/drawing/2014/main" id="{EC19FAB9-E385-FE0A-2B1B-FF82352792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9818A3D-2DF9-AF39-39C3-D02DDB99709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D68D51-DBFE-4353-974E-8E9AEB043D78}" type="slidenum">
              <a:rPr lang="en-US" smtClean="0"/>
              <a:t>‹#›</a:t>
            </a:fld>
            <a:endParaRPr lang="en-US"/>
          </a:p>
        </p:txBody>
      </p:sp>
    </p:spTree>
    <p:extLst>
      <p:ext uri="{BB962C8B-B14F-4D97-AF65-F5344CB8AC3E}">
        <p14:creationId xmlns:p14="http://schemas.microsoft.com/office/powerpoint/2010/main" val="3377090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1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4817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10453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p1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1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1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9994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1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6300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1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1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4060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2" name="Google Shape;362;p2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7" name="Google Shape;377;p2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2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2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09301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72328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2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247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2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2519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2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65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2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0716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2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4522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0371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1" name="Google Shape;541;p3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p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p3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4" name="Google Shape;604;p4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6042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068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29913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0"/>
        <p:cNvGrpSpPr/>
        <p:nvPr/>
      </p:nvGrpSpPr>
      <p:grpSpPr>
        <a:xfrm>
          <a:off x="0" y="0"/>
          <a:ext cx="0" cy="0"/>
          <a:chOff x="0" y="0"/>
          <a:chExt cx="0" cy="0"/>
        </a:xfrm>
      </p:grpSpPr>
      <p:pic>
        <p:nvPicPr>
          <p:cNvPr id="11" name="Google Shape;11;p42"/>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12" name="Google Shape;12;p42"/>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Arial"/>
              <a:buNone/>
            </a:pPr>
            <a:endParaRPr sz="1960" b="0" i="0" u="none" strike="noStrike" cap="none">
              <a:solidFill>
                <a:schemeClr val="dk1"/>
              </a:solidFill>
              <a:latin typeface="Arial"/>
              <a:ea typeface="Arial"/>
              <a:cs typeface="Arial"/>
              <a:sym typeface="Arial"/>
            </a:endParaRPr>
          </a:p>
        </p:txBody>
      </p:sp>
      <p:pic>
        <p:nvPicPr>
          <p:cNvPr id="13" name="Google Shape;13;p42"/>
          <p:cNvPicPr preferRelativeResize="0"/>
          <p:nvPr/>
        </p:nvPicPr>
        <p:blipFill rotWithShape="1">
          <a:blip r:embed="rId3">
            <a:alphaModFix/>
          </a:blip>
          <a:srcRect/>
          <a:stretch/>
        </p:blipFill>
        <p:spPr>
          <a:xfrm>
            <a:off x="4265631" y="6141164"/>
            <a:ext cx="1371564" cy="450000"/>
          </a:xfrm>
          <a:prstGeom prst="rect">
            <a:avLst/>
          </a:prstGeom>
          <a:noFill/>
          <a:ln>
            <a:noFill/>
          </a:ln>
        </p:spPr>
      </p:pic>
      <p:sp>
        <p:nvSpPr>
          <p:cNvPr id="14" name="Google Shape;14;p42"/>
          <p:cNvSpPr/>
          <p:nvPr/>
        </p:nvSpPr>
        <p:spPr>
          <a:xfrm>
            <a:off x="990000" y="4320000"/>
            <a:ext cx="5832526" cy="36933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1428A0"/>
                </a:solidFill>
                <a:latin typeface="Arial"/>
                <a:ea typeface="Arial"/>
                <a:cs typeface="Arial"/>
                <a:sym typeface="Arial"/>
              </a:rPr>
              <a:t>Big Data Course</a:t>
            </a:r>
            <a:endParaRPr sz="2400" b="0" i="0" u="none" strike="noStrike" cap="none">
              <a:solidFill>
                <a:srgbClr val="1428A0"/>
              </a:solidFill>
              <a:latin typeface="Arial"/>
              <a:ea typeface="Arial"/>
              <a:cs typeface="Arial"/>
              <a:sym typeface="Arial"/>
            </a:endParaRPr>
          </a:p>
        </p:txBody>
      </p:sp>
      <p:sp>
        <p:nvSpPr>
          <p:cNvPr id="15" name="Google Shape;15;p42"/>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6" name="Google Shape;16;p42"/>
          <p:cNvSpPr txBox="1">
            <a:spLocks noGrp="1"/>
          </p:cNvSpPr>
          <p:nvPr>
            <p:ph type="body" idx="1"/>
          </p:nvPr>
        </p:nvSpPr>
        <p:spPr>
          <a:xfrm>
            <a:off x="720000" y="3551768"/>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400"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2000"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7" name="Google Shape;17;p42"/>
          <p:cNvSpPr txBox="1">
            <a:spLocks noGrp="1"/>
          </p:cNvSpPr>
          <p:nvPr>
            <p:ph type="title"/>
          </p:nvPr>
        </p:nvSpPr>
        <p:spPr>
          <a:xfrm>
            <a:off x="720000" y="1710000"/>
            <a:ext cx="5221019" cy="147732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ody">
  <p:cSld name="1_Body">
    <p:bg>
      <p:bgPr>
        <a:solidFill>
          <a:srgbClr val="F2F2F2"/>
        </a:solidFill>
        <a:effectLst/>
      </p:bgPr>
    </p:bg>
    <p:spTree>
      <p:nvGrpSpPr>
        <p:cNvPr id="1" name="Shape 74"/>
        <p:cNvGrpSpPr/>
        <p:nvPr/>
      </p:nvGrpSpPr>
      <p:grpSpPr>
        <a:xfrm>
          <a:off x="0" y="0"/>
          <a:ext cx="0" cy="0"/>
          <a:chOff x="0" y="0"/>
          <a:chExt cx="0" cy="0"/>
        </a:xfrm>
      </p:grpSpPr>
      <p:pic>
        <p:nvPicPr>
          <p:cNvPr id="75" name="Google Shape;75;p51"/>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76" name="Google Shape;76;p51"/>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Arial"/>
              <a:buNone/>
            </a:pPr>
            <a:endParaRPr sz="1960" b="0" i="0" u="none" strike="noStrike" cap="none">
              <a:solidFill>
                <a:schemeClr val="dk1"/>
              </a:solidFill>
              <a:latin typeface="Arial"/>
              <a:ea typeface="Arial"/>
              <a:cs typeface="Arial"/>
              <a:sym typeface="Arial"/>
            </a:endParaRPr>
          </a:p>
        </p:txBody>
      </p:sp>
      <p:pic>
        <p:nvPicPr>
          <p:cNvPr id="77" name="Google Shape;77;p51"/>
          <p:cNvPicPr preferRelativeResize="0"/>
          <p:nvPr/>
        </p:nvPicPr>
        <p:blipFill rotWithShape="1">
          <a:blip r:embed="rId3">
            <a:alphaModFix/>
          </a:blip>
          <a:srcRect/>
          <a:stretch/>
        </p:blipFill>
        <p:spPr>
          <a:xfrm>
            <a:off x="4265631" y="6141164"/>
            <a:ext cx="1371564" cy="450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able of Contents2">
    <p:spTree>
      <p:nvGrpSpPr>
        <p:cNvPr id="1" name=""/>
        <p:cNvGrpSpPr/>
        <p:nvPr/>
      </p:nvGrpSpPr>
      <p:grpSpPr>
        <a:xfrm>
          <a:off x="0" y="0"/>
          <a:ext cx="0" cy="0"/>
          <a:chOff x="0" y="0"/>
          <a:chExt cx="0" cy="0"/>
        </a:xfrm>
      </p:grpSpPr>
      <p:pic>
        <p:nvPicPr>
          <p:cNvPr id="2"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88" y="0"/>
            <a:ext cx="9902825" cy="6858000"/>
          </a:xfrm>
          <a:prstGeom prst="rect">
            <a:avLst/>
          </a:prstGeom>
        </p:spPr>
      </p:pic>
      <p:cxnSp>
        <p:nvCxnSpPr>
          <p:cNvPr id="12" name="직선 연결선 11">
            <a:extLst>
              <a:ext uri="{FF2B5EF4-FFF2-40B4-BE49-F238E27FC236}">
                <a16:creationId xmlns:a16="http://schemas.microsoft.com/office/drawing/2014/main" id="{107951CE-0A5B-4EC7-B663-290867B6A3B2}"/>
              </a:ext>
            </a:extLst>
          </p:cNvPr>
          <p:cNvCxnSpPr/>
          <p:nvPr userDrawn="1"/>
        </p:nvCxnSpPr>
        <p:spPr>
          <a:xfrm>
            <a:off x="449468" y="6424935"/>
            <a:ext cx="900071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슬라이드 번호 개체 틀 15">
            <a:extLst>
              <a:ext uri="{FF2B5EF4-FFF2-40B4-BE49-F238E27FC236}">
                <a16:creationId xmlns:a16="http://schemas.microsoft.com/office/drawing/2014/main" id="{DB8B1220-1660-457F-B990-656A8230EA54}"/>
              </a:ext>
            </a:extLst>
          </p:cNvPr>
          <p:cNvSpPr txBox="1">
            <a:spLocks/>
          </p:cNvSpPr>
          <p:nvPr userDrawn="1"/>
        </p:nvSpPr>
        <p:spPr>
          <a:xfrm>
            <a:off x="8836343" y="6498001"/>
            <a:ext cx="613839" cy="1384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scene3d>
              <a:camera prst="orthographicFront"/>
              <a:lightRig rig="threePt" dir="t"/>
            </a:scene3d>
            <a:sp3d>
              <a:bevelT w="0" h="6350"/>
            </a:sp3d>
          </a:bodyPr>
          <a:lstStyle>
            <a:defPPr>
              <a:defRPr lang="ko-KR"/>
            </a:defPPr>
            <a:lvl1pPr algn="r">
              <a:defRPr sz="900">
                <a:solidFill>
                  <a:schemeClr val="tx1">
                    <a:lumMod val="50000"/>
                    <a:lumOff val="50000"/>
                  </a:schemeClr>
                </a:solidFill>
                <a:latin typeface="SamsungOne 300" panose="020B0303030303020204" pitchFamily="34" charset="0"/>
                <a:ea typeface="SamsungOne 300" panose="020B0303030303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r" defTabSz="914094" rtl="0" eaLnBrk="1" fontAlgn="auto" latinLnBrk="1" hangingPunct="1">
              <a:lnSpc>
                <a:spcPct val="100000"/>
              </a:lnSpc>
              <a:spcBef>
                <a:spcPts val="0"/>
              </a:spcBef>
              <a:spcAft>
                <a:spcPts val="0"/>
              </a:spcAft>
              <a:buClrTx/>
              <a:buSzTx/>
              <a:buFontTx/>
              <a:buNone/>
              <a:tabLst/>
              <a:defRPr/>
            </a:pPr>
            <a:fld id="{43977B04-C971-4466-AB79-612C9E649B30}" type="slidenum">
              <a:rPr lang="en-US" altLang="ko-KR" sz="900" smtClean="0">
                <a:solidFill>
                  <a:schemeClr val="bg1">
                    <a:lumMod val="50000"/>
                  </a:schemeClr>
                </a:solidFill>
                <a:latin typeface="SamsungOne 400" panose="020B0503030303020204" pitchFamily="34" charset="0"/>
                <a:ea typeface="SamsungOne 400" panose="020B0503030303020204" pitchFamily="34" charset="0"/>
              </a:rPr>
              <a:pPr marL="0" marR="0" lvl="0" indent="0" algn="r" defTabSz="914094" rtl="0" eaLnBrk="1" fontAlgn="auto" latinLnBrk="1" hangingPunct="1">
                <a:lnSpc>
                  <a:spcPct val="100000"/>
                </a:lnSpc>
                <a:spcBef>
                  <a:spcPts val="0"/>
                </a:spcBef>
                <a:spcAft>
                  <a:spcPts val="0"/>
                </a:spcAft>
                <a:buClrTx/>
                <a:buSzTx/>
                <a:buFontTx/>
                <a:buNone/>
                <a:tabLst/>
                <a:defRPr/>
              </a:pPr>
              <a:t>‹#›</a:t>
            </a:fld>
            <a:endParaRPr lang="en-US" altLang="ko-KR" sz="900">
              <a:solidFill>
                <a:schemeClr val="bg1">
                  <a:lumMod val="50000"/>
                </a:schemeClr>
              </a:solidFill>
              <a:latin typeface="SamsungOne 400" panose="020B0503030303020204" pitchFamily="34" charset="0"/>
              <a:ea typeface="SamsungOne 400" panose="020B0503030303020204" pitchFamily="34" charset="0"/>
              <a:cs typeface="Arial Unicode MS" panose="020B0604020202020204" pitchFamily="50" charset="-127"/>
            </a:endParaRPr>
          </a:p>
        </p:txBody>
      </p:sp>
      <p:sp>
        <p:nvSpPr>
          <p:cNvPr id="14" name="직사각형 7">
            <a:extLst>
              <a:ext uri="{FF2B5EF4-FFF2-40B4-BE49-F238E27FC236}">
                <a16:creationId xmlns:a16="http://schemas.microsoft.com/office/drawing/2014/main" id="{AA07D337-B9C3-4E5E-811E-AEFBB17ADEF5}"/>
              </a:ext>
            </a:extLst>
          </p:cNvPr>
          <p:cNvSpPr/>
          <p:nvPr userDrawn="1"/>
        </p:nvSpPr>
        <p:spPr>
          <a:xfrm>
            <a:off x="449468" y="6498001"/>
            <a:ext cx="2888788" cy="169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scene3d>
              <a:camera prst="orthographicFront"/>
              <a:lightRig rig="threePt" dir="t"/>
            </a:scene3d>
            <a:sp3d>
              <a:bevelT w="0" h="6350"/>
            </a:sp3d>
          </a:bodyPr>
          <a:lstStyle/>
          <a:p>
            <a:pPr algn="l"/>
            <a:r>
              <a:rPr lang="en-US" altLang="ko-KR" sz="1100" b="0">
                <a:solidFill>
                  <a:schemeClr val="bg1">
                    <a:lumMod val="50000"/>
                  </a:schemeClr>
                </a:solidFill>
                <a:latin typeface="Samsung Sharp Sans Bold" pitchFamily="2" charset="0"/>
                <a:ea typeface="Samsung Sharp Sans Bold" pitchFamily="2" charset="0"/>
                <a:cs typeface="Samsung Sharp Sans Bold" pitchFamily="2" charset="0"/>
              </a:rPr>
              <a:t>Samsung Innovation Campus</a:t>
            </a:r>
          </a:p>
        </p:txBody>
      </p:sp>
    </p:spTree>
    <p:extLst>
      <p:ext uri="{BB962C8B-B14F-4D97-AF65-F5344CB8AC3E}">
        <p14:creationId xmlns:p14="http://schemas.microsoft.com/office/powerpoint/2010/main" val="1459500323"/>
      </p:ext>
    </p:extLst>
  </p:cSld>
  <p:clrMapOvr>
    <a:masterClrMapping/>
  </p:clrMapOvr>
  <p:extLst>
    <p:ext uri="{DCECCB84-F9BA-43D5-87BE-67443E8EF086}">
      <p15:sldGuideLst xmlns:p15="http://schemas.microsoft.com/office/powerpoint/2012/main">
        <p15:guide id="1" orient="horz" pos="2614">
          <p15:clr>
            <a:srgbClr val="FBAE40"/>
          </p15:clr>
        </p15:guide>
        <p15:guide id="2" pos="443">
          <p15:clr>
            <a:srgbClr val="FBAE40"/>
          </p15:clr>
        </p15:guide>
        <p15:guide id="3" pos="5955">
          <p15:clr>
            <a:srgbClr val="FBAE40"/>
          </p15:clr>
        </p15:guide>
        <p15:guide id="4" pos="60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Table of Contents2">
  <p:cSld name="3_Table of Contents2">
    <p:spTree>
      <p:nvGrpSpPr>
        <p:cNvPr id="1" name="Shape 18"/>
        <p:cNvGrpSpPr/>
        <p:nvPr/>
      </p:nvGrpSpPr>
      <p:grpSpPr>
        <a:xfrm>
          <a:off x="0" y="0"/>
          <a:ext cx="0" cy="0"/>
          <a:chOff x="0" y="0"/>
          <a:chExt cx="0" cy="0"/>
        </a:xfrm>
      </p:grpSpPr>
      <p:pic>
        <p:nvPicPr>
          <p:cNvPr id="19" name="Google Shape;19;p43"/>
          <p:cNvPicPr preferRelativeResize="0"/>
          <p:nvPr/>
        </p:nvPicPr>
        <p:blipFill rotWithShape="1">
          <a:blip r:embed="rId2">
            <a:alphaModFix/>
          </a:blip>
          <a:srcRect/>
          <a:stretch/>
        </p:blipFill>
        <p:spPr>
          <a:xfrm>
            <a:off x="-1588" y="0"/>
            <a:ext cx="9902825" cy="6858000"/>
          </a:xfrm>
          <a:prstGeom prst="rect">
            <a:avLst/>
          </a:prstGeom>
          <a:noFill/>
          <a:ln>
            <a:noFill/>
          </a:ln>
        </p:spPr>
      </p:pic>
      <p:cxnSp>
        <p:nvCxnSpPr>
          <p:cNvPr id="20" name="Google Shape;20;p43"/>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21" name="Google Shape;21;p43"/>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a:t>
            </a:fld>
            <a:endParaRPr sz="900" b="0" i="0" u="none" strike="noStrike" cap="none">
              <a:solidFill>
                <a:srgbClr val="7F7F7F"/>
              </a:solidFill>
              <a:latin typeface="Arial"/>
              <a:ea typeface="Arial"/>
              <a:cs typeface="Arial"/>
              <a:sym typeface="Arial"/>
            </a:endParaRPr>
          </a:p>
        </p:txBody>
      </p:sp>
      <p:sp>
        <p:nvSpPr>
          <p:cNvPr id="22" name="Google Shape;22;p43"/>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7F7F7F"/>
                </a:solidFill>
                <a:latin typeface="Arial"/>
                <a:ea typeface="Arial"/>
                <a:cs typeface="Arial"/>
                <a:sym typeface="Arial"/>
              </a:rPr>
              <a:t>Samsung Innovation Campus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able of Contents">
  <p:cSld name="2_Table of Contents">
    <p:spTree>
      <p:nvGrpSpPr>
        <p:cNvPr id="1" name="Shape 23"/>
        <p:cNvGrpSpPr/>
        <p:nvPr/>
      </p:nvGrpSpPr>
      <p:grpSpPr>
        <a:xfrm>
          <a:off x="0" y="0"/>
          <a:ext cx="0" cy="0"/>
          <a:chOff x="0" y="0"/>
          <a:chExt cx="0" cy="0"/>
        </a:xfrm>
      </p:grpSpPr>
      <p:pic>
        <p:nvPicPr>
          <p:cNvPr id="24" name="Google Shape;24;p44"/>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25" name="Google Shape;25;p44"/>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26" name="Google Shape;26;p44"/>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a:t>
            </a:fld>
            <a:endParaRPr sz="900" b="0" i="0" u="none" strike="noStrike" cap="none">
              <a:solidFill>
                <a:srgbClr val="7F7F7F"/>
              </a:solidFill>
              <a:latin typeface="Arial"/>
              <a:ea typeface="Arial"/>
              <a:cs typeface="Arial"/>
              <a:sym typeface="Arial"/>
            </a:endParaRPr>
          </a:p>
        </p:txBody>
      </p:sp>
      <p:sp>
        <p:nvSpPr>
          <p:cNvPr id="27" name="Google Shape;27;p44"/>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7F7F7F"/>
                </a:solidFill>
                <a:latin typeface="Arial"/>
                <a:ea typeface="Arial"/>
                <a:cs typeface="Arial"/>
                <a:sym typeface="Arial"/>
              </a:rPr>
              <a:t>Samsung Innovation Campus</a:t>
            </a:r>
            <a:endParaRPr/>
          </a:p>
        </p:txBody>
      </p:sp>
      <p:sp>
        <p:nvSpPr>
          <p:cNvPr id="28" name="Google Shape;28;p44"/>
          <p:cNvSpPr txBox="1">
            <a:spLocks noGrp="1"/>
          </p:cNvSpPr>
          <p:nvPr>
            <p:ph type="title"/>
          </p:nvPr>
        </p:nvSpPr>
        <p:spPr>
          <a:xfrm>
            <a:off x="449468" y="1440000"/>
            <a:ext cx="8541187" cy="492443"/>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C0C0C"/>
              </a:buClr>
              <a:buSzPts val="3200"/>
              <a:buFont typeface="Arial"/>
              <a:buNone/>
              <a:defRPr sz="3200" b="0" i="0" u="none" strike="noStrike" cap="none">
                <a:solidFill>
                  <a:srgbClr val="0C0C0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29" name="Google Shape;29;p44"/>
          <p:cNvSpPr txBox="1">
            <a:spLocks noGrp="1"/>
          </p:cNvSpPr>
          <p:nvPr>
            <p:ph type="body" idx="1"/>
          </p:nvPr>
        </p:nvSpPr>
        <p:spPr>
          <a:xfrm>
            <a:off x="449468" y="450000"/>
            <a:ext cx="323896" cy="2772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800" b="0" i="0" u="none" strike="noStrike" cap="none">
                <a:solidFill>
                  <a:schemeClr val="lt1"/>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400"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2000"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0" name="Google Shape;30;p44"/>
          <p:cNvSpPr txBox="1">
            <a:spLocks noGrp="1"/>
          </p:cNvSpPr>
          <p:nvPr>
            <p:ph type="body" idx="2"/>
          </p:nvPr>
        </p:nvSpPr>
        <p:spPr>
          <a:xfrm>
            <a:off x="790000" y="450001"/>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800" b="0" i="0" u="none" strike="noStrike" cap="none">
                <a:solidFill>
                  <a:schemeClr val="lt1"/>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400"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2000"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1" name="Google Shape;31;p44"/>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lvl1pPr marL="457200" marR="0" lvl="0" indent="-228600" algn="r"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400"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2000"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2" name="Google Shape;32;p44"/>
          <p:cNvSpPr txBox="1">
            <a:spLocks noGrp="1"/>
          </p:cNvSpPr>
          <p:nvPr>
            <p:ph type="body" idx="4"/>
          </p:nvPr>
        </p:nvSpPr>
        <p:spPr>
          <a:xfrm>
            <a:off x="8740667" y="480779"/>
            <a:ext cx="467850" cy="246221"/>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400"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2000"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3" name="Google Shape;33;p44"/>
          <p:cNvSpPr txBox="1">
            <a:spLocks noGrp="1"/>
          </p:cNvSpPr>
          <p:nvPr>
            <p:ph type="body" idx="5"/>
          </p:nvPr>
        </p:nvSpPr>
        <p:spPr>
          <a:xfrm>
            <a:off x="522288" y="2221661"/>
            <a:ext cx="8055439" cy="914400"/>
          </a:xfrm>
          <a:prstGeom prst="rect">
            <a:avLst/>
          </a:prstGeom>
          <a:noFill/>
          <a:ln>
            <a:noFill/>
          </a:ln>
        </p:spPr>
        <p:txBody>
          <a:bodyPr spcFirstLastPara="1" wrap="square" lIns="0" tIns="0" rIns="0" bIns="0" anchor="t" anchorCtr="0">
            <a:noAutofit/>
          </a:bodyPr>
          <a:lstStyle>
            <a:lvl1pPr marL="457200" marR="0" lvl="0" indent="-321945" algn="l" rtl="0">
              <a:lnSpc>
                <a:spcPct val="129000"/>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sym typeface="Arial"/>
              </a:defRPr>
            </a:lvl1pPr>
            <a:lvl2pPr marL="914400" marR="0" lvl="1" indent="-294640" algn="l" rtl="0">
              <a:lnSpc>
                <a:spcPct val="138000"/>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2000"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4" name="Google Shape;34;p44"/>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900"/>
              <a:buFont typeface="Arial"/>
              <a:buNone/>
            </a:pPr>
            <a:r>
              <a:rPr lang="en-US" sz="900" b="0" i="0" u="none" strike="noStrike" cap="none">
                <a:solidFill>
                  <a:srgbClr val="7F7F7F"/>
                </a:solidFill>
                <a:latin typeface="Arial"/>
                <a:ea typeface="Arial"/>
                <a:cs typeface="Arial"/>
                <a:sym typeface="Arial"/>
              </a:rPr>
              <a:t>Project Name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st" type="blank">
  <p:cSld name="BLANK">
    <p:spTree>
      <p:nvGrpSpPr>
        <p:cNvPr id="1" name="Shape 35"/>
        <p:cNvGrpSpPr/>
        <p:nvPr/>
      </p:nvGrpSpPr>
      <p:grpSpPr>
        <a:xfrm>
          <a:off x="0" y="0"/>
          <a:ext cx="0" cy="0"/>
          <a:chOff x="0" y="0"/>
          <a:chExt cx="0" cy="0"/>
        </a:xfrm>
      </p:grpSpPr>
      <p:pic>
        <p:nvPicPr>
          <p:cNvPr id="36" name="Google Shape;36;p45"/>
          <p:cNvPicPr preferRelativeResize="0"/>
          <p:nvPr/>
        </p:nvPicPr>
        <p:blipFill rotWithShape="1">
          <a:blip r:embed="rId2">
            <a:alphaModFix/>
          </a:blip>
          <a:srcRect/>
          <a:stretch/>
        </p:blipFill>
        <p:spPr>
          <a:xfrm>
            <a:off x="2" y="4395"/>
            <a:ext cx="9899651" cy="6853605"/>
          </a:xfrm>
          <a:prstGeom prst="rect">
            <a:avLst/>
          </a:prstGeom>
          <a:noFill/>
          <a:ln>
            <a:noFill/>
          </a:ln>
        </p:spPr>
      </p:pic>
      <p:sp>
        <p:nvSpPr>
          <p:cNvPr id="37" name="Google Shape;37;p45"/>
          <p:cNvSpPr/>
          <p:nvPr/>
        </p:nvSpPr>
        <p:spPr>
          <a:xfrm>
            <a:off x="2" y="0"/>
            <a:ext cx="9899651" cy="6858000"/>
          </a:xfrm>
          <a:prstGeom prst="rect">
            <a:avLst/>
          </a:prstGeom>
          <a:solidFill>
            <a:srgbClr val="1428A0">
              <a:alpha val="8941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60"/>
              <a:buFont typeface="Arial"/>
              <a:buNone/>
            </a:pPr>
            <a:endParaRPr sz="1960" b="0" i="0" u="none" strike="noStrike" cap="none">
              <a:solidFill>
                <a:schemeClr val="lt1"/>
              </a:solidFill>
              <a:latin typeface="Arial"/>
              <a:ea typeface="Arial"/>
              <a:cs typeface="Arial"/>
              <a:sym typeface="Arial"/>
            </a:endParaRPr>
          </a:p>
        </p:txBody>
      </p:sp>
      <p:sp>
        <p:nvSpPr>
          <p:cNvPr id="38" name="Google Shape;38;p45"/>
          <p:cNvSpPr/>
          <p:nvPr/>
        </p:nvSpPr>
        <p:spPr>
          <a:xfrm>
            <a:off x="449468" y="5677032"/>
            <a:ext cx="9000714" cy="730969"/>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ⓒ2023 SAMSUNG. All rights reserved.</a:t>
            </a:r>
            <a:endParaRPr/>
          </a:p>
          <a:p>
            <a:pPr marL="0" marR="0" lvl="0" indent="0" algn="l" rtl="0">
              <a:lnSpc>
                <a:spcPct val="100000"/>
              </a:lnSpc>
              <a:spcBef>
                <a:spcPts val="6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Samsung Electronics Corporate Citizenship Office holds the copyright of book.</a:t>
            </a:r>
            <a:endParaRPr/>
          </a:p>
          <a:p>
            <a:pPr marL="0" marR="0" lvl="0" indent="0" algn="l" rtl="0">
              <a:lnSpc>
                <a:spcPct val="100000"/>
              </a:lnSpc>
              <a:spcBef>
                <a:spcPts val="30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This book is a literary property protected by copyright law so reprint and reproduction without permission are prohibited. </a:t>
            </a:r>
            <a:endParaRPr/>
          </a:p>
          <a:p>
            <a:pPr marL="0" marR="0" lvl="0" indent="0" algn="l" rtl="0">
              <a:lnSpc>
                <a:spcPct val="100000"/>
              </a:lnSpc>
              <a:spcBef>
                <a:spcPts val="0"/>
              </a:spcBef>
              <a:spcAft>
                <a:spcPts val="0"/>
              </a:spcAft>
              <a:buClr>
                <a:srgbClr val="FFFFFF"/>
              </a:buClr>
              <a:buSzPts val="1000"/>
              <a:buFont typeface="Arial"/>
              <a:buNone/>
            </a:pPr>
            <a:r>
              <a:rPr lang="en-US" sz="1000" b="0" i="0" u="none" strike="noStrike" cap="non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39" name="Google Shape;39;p45"/>
          <p:cNvPicPr preferRelativeResize="0"/>
          <p:nvPr/>
        </p:nvPicPr>
        <p:blipFill rotWithShape="1">
          <a:blip r:embed="rId3">
            <a:alphaModFix/>
          </a:blip>
          <a:srcRect/>
          <a:stretch/>
        </p:blipFill>
        <p:spPr>
          <a:xfrm>
            <a:off x="3711822" y="3022951"/>
            <a:ext cx="2476006" cy="812098"/>
          </a:xfrm>
          <a:prstGeom prst="rect">
            <a:avLst/>
          </a:prstGeom>
          <a:noFill/>
          <a:ln>
            <a:noFill/>
          </a:ln>
        </p:spPr>
      </p:pic>
      <p:sp>
        <p:nvSpPr>
          <p:cNvPr id="40" name="Google Shape;40;p45"/>
          <p:cNvSpPr/>
          <p:nvPr/>
        </p:nvSpPr>
        <p:spPr>
          <a:xfrm>
            <a:off x="449468" y="450000"/>
            <a:ext cx="1290568"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Arial"/>
              <a:buNone/>
            </a:pPr>
            <a:endParaRPr sz="196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1"/>
        <p:cNvGrpSpPr/>
        <p:nvPr/>
      </p:nvGrpSpPr>
      <p:grpSpPr>
        <a:xfrm>
          <a:off x="0" y="0"/>
          <a:ext cx="0" cy="0"/>
          <a:chOff x="0" y="0"/>
          <a:chExt cx="0" cy="0"/>
        </a:xfrm>
      </p:grpSpPr>
      <p:cxnSp>
        <p:nvCxnSpPr>
          <p:cNvPr id="42" name="Google Shape;42;p46"/>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43" name="Google Shape;43;p46"/>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a:t>
            </a:fld>
            <a:endParaRPr sz="900" b="0" i="0" u="none" strike="noStrike" cap="none">
              <a:solidFill>
                <a:srgbClr val="7F7F7F"/>
              </a:solidFill>
              <a:latin typeface="Arial"/>
              <a:ea typeface="Arial"/>
              <a:cs typeface="Arial"/>
              <a:sym typeface="Arial"/>
            </a:endParaRPr>
          </a:p>
        </p:txBody>
      </p:sp>
      <p:sp>
        <p:nvSpPr>
          <p:cNvPr id="44" name="Google Shape;44;p46"/>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7F7F7F"/>
                </a:solidFill>
                <a:latin typeface="Arial"/>
                <a:ea typeface="Arial"/>
                <a:cs typeface="Arial"/>
                <a:sym typeface="Arial"/>
              </a:rPr>
              <a:t>Samsung Innovation Campus</a:t>
            </a:r>
            <a:endParaRPr/>
          </a:p>
        </p:txBody>
      </p:sp>
      <p:sp>
        <p:nvSpPr>
          <p:cNvPr id="45" name="Google Shape;45;p46"/>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900"/>
              <a:buFont typeface="Arial"/>
              <a:buNone/>
            </a:pPr>
            <a:r>
              <a:rPr lang="en-US" sz="900" b="0" i="0" u="none" strike="noStrike" cap="none">
                <a:solidFill>
                  <a:srgbClr val="7F7F7F"/>
                </a:solidFill>
                <a:latin typeface="Arial"/>
                <a:ea typeface="Arial"/>
                <a:cs typeface="Arial"/>
                <a:sym typeface="Arial"/>
              </a:rPr>
              <a:t>Project Name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able of Contents2">
  <p:cSld name="2_Table of Contents2">
    <p:spTree>
      <p:nvGrpSpPr>
        <p:cNvPr id="1" name="Shape 46"/>
        <p:cNvGrpSpPr/>
        <p:nvPr/>
      </p:nvGrpSpPr>
      <p:grpSpPr>
        <a:xfrm>
          <a:off x="0" y="0"/>
          <a:ext cx="0" cy="0"/>
          <a:chOff x="0" y="0"/>
          <a:chExt cx="0" cy="0"/>
        </a:xfrm>
      </p:grpSpPr>
      <p:pic>
        <p:nvPicPr>
          <p:cNvPr id="47" name="Google Shape;47;p47"/>
          <p:cNvPicPr preferRelativeResize="0"/>
          <p:nvPr/>
        </p:nvPicPr>
        <p:blipFill rotWithShape="1">
          <a:blip r:embed="rId2">
            <a:alphaModFix/>
          </a:blip>
          <a:srcRect/>
          <a:stretch/>
        </p:blipFill>
        <p:spPr>
          <a:xfrm>
            <a:off x="-1588" y="0"/>
            <a:ext cx="9902825" cy="6858000"/>
          </a:xfrm>
          <a:prstGeom prst="rect">
            <a:avLst/>
          </a:prstGeom>
          <a:noFill/>
          <a:ln>
            <a:noFill/>
          </a:ln>
        </p:spPr>
      </p:pic>
      <p:cxnSp>
        <p:nvCxnSpPr>
          <p:cNvPr id="48" name="Google Shape;48;p47"/>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49" name="Google Shape;49;p47"/>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a:t>
            </a:fld>
            <a:endParaRPr sz="900" b="0" i="0" u="none" strike="noStrike" cap="none">
              <a:solidFill>
                <a:srgbClr val="7F7F7F"/>
              </a:solidFill>
              <a:latin typeface="Arial"/>
              <a:ea typeface="Arial"/>
              <a:cs typeface="Arial"/>
              <a:sym typeface="Arial"/>
            </a:endParaRPr>
          </a:p>
        </p:txBody>
      </p:sp>
      <p:sp>
        <p:nvSpPr>
          <p:cNvPr id="50" name="Google Shape;50;p47"/>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7F7F7F"/>
                </a:solidFill>
                <a:latin typeface="Arial"/>
                <a:ea typeface="Arial"/>
                <a:cs typeface="Arial"/>
                <a:sym typeface="Arial"/>
              </a:rPr>
              <a:t>Samsung Innovation Campus</a:t>
            </a:r>
            <a:endParaRPr/>
          </a:p>
        </p:txBody>
      </p:sp>
      <p:sp>
        <p:nvSpPr>
          <p:cNvPr id="51" name="Google Shape;51;p47"/>
          <p:cNvSpPr/>
          <p:nvPr/>
        </p:nvSpPr>
        <p:spPr>
          <a:xfrm>
            <a:off x="990000" y="4157757"/>
            <a:ext cx="2641721" cy="323165"/>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2100"/>
              <a:buFont typeface="Arial"/>
              <a:buNone/>
            </a:pPr>
            <a:r>
              <a:rPr lang="en-US" sz="2100" b="0" i="0" u="none" strike="noStrike" cap="none">
                <a:solidFill>
                  <a:srgbClr val="1428A0"/>
                </a:solidFill>
                <a:latin typeface="Arial"/>
                <a:ea typeface="Arial"/>
                <a:cs typeface="Arial"/>
                <a:sym typeface="Arial"/>
              </a:rPr>
              <a:t>Big Data Course</a:t>
            </a:r>
            <a:endParaRPr sz="2100" b="0" i="0" u="none" strike="noStrike" cap="none">
              <a:solidFill>
                <a:srgbClr val="1428A0"/>
              </a:solidFill>
              <a:latin typeface="Arial"/>
              <a:ea typeface="Arial"/>
              <a:cs typeface="Arial"/>
              <a:sym typeface="Arial"/>
            </a:endParaRPr>
          </a:p>
        </p:txBody>
      </p:sp>
      <p:sp>
        <p:nvSpPr>
          <p:cNvPr id="52" name="Google Shape;52;p47"/>
          <p:cNvSpPr/>
          <p:nvPr/>
        </p:nvSpPr>
        <p:spPr>
          <a:xfrm>
            <a:off x="720000" y="2095275"/>
            <a:ext cx="60008" cy="1759369"/>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3" name="Google Shape;53;p47"/>
          <p:cNvSpPr/>
          <p:nvPr/>
        </p:nvSpPr>
        <p:spPr>
          <a:xfrm>
            <a:off x="720000" y="4157757"/>
            <a:ext cx="60008" cy="323165"/>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54" name="Google Shape;54;p47"/>
          <p:cNvSpPr txBox="1">
            <a:spLocks noGrp="1"/>
          </p:cNvSpPr>
          <p:nvPr>
            <p:ph type="title"/>
          </p:nvPr>
        </p:nvSpPr>
        <p:spPr>
          <a:xfrm>
            <a:off x="990000" y="2095275"/>
            <a:ext cx="5221019" cy="135421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55" name="Google Shape;55;p47"/>
          <p:cNvSpPr txBox="1">
            <a:spLocks noGrp="1"/>
          </p:cNvSpPr>
          <p:nvPr>
            <p:ph type="body" idx="1"/>
          </p:nvPr>
        </p:nvSpPr>
        <p:spPr>
          <a:xfrm>
            <a:off x="990000" y="3577645"/>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400"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2000"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Table of Contents">
  <p:cSld name="3_Table of Contents">
    <p:spTree>
      <p:nvGrpSpPr>
        <p:cNvPr id="1" name="Shape 56"/>
        <p:cNvGrpSpPr/>
        <p:nvPr/>
      </p:nvGrpSpPr>
      <p:grpSpPr>
        <a:xfrm>
          <a:off x="0" y="0"/>
          <a:ext cx="0" cy="0"/>
          <a:chOff x="0" y="0"/>
          <a:chExt cx="0" cy="0"/>
        </a:xfrm>
      </p:grpSpPr>
      <p:pic>
        <p:nvPicPr>
          <p:cNvPr id="57" name="Google Shape;57;p48"/>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58" name="Google Shape;58;p48"/>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59" name="Google Shape;59;p48"/>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a:t>
            </a:fld>
            <a:endParaRPr sz="900" b="0" i="0" u="none" strike="noStrike" cap="none">
              <a:solidFill>
                <a:srgbClr val="7F7F7F"/>
              </a:solidFill>
              <a:latin typeface="Arial"/>
              <a:ea typeface="Arial"/>
              <a:cs typeface="Arial"/>
              <a:sym typeface="Arial"/>
            </a:endParaRPr>
          </a:p>
        </p:txBody>
      </p:sp>
      <p:sp>
        <p:nvSpPr>
          <p:cNvPr id="60" name="Google Shape;60;p48"/>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7F7F7F"/>
                </a:solidFill>
                <a:latin typeface="Arial"/>
                <a:ea typeface="Arial"/>
                <a:cs typeface="Arial"/>
                <a:sym typeface="Arial"/>
              </a:rPr>
              <a:t>Samsung Innovation Campus</a:t>
            </a:r>
            <a:endParaRPr/>
          </a:p>
        </p:txBody>
      </p:sp>
      <p:sp>
        <p:nvSpPr>
          <p:cNvPr id="61" name="Google Shape;61;p48"/>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900"/>
              <a:buFont typeface="Arial"/>
              <a:buNone/>
            </a:pPr>
            <a:r>
              <a:rPr lang="en-US" sz="900" b="0" i="0" u="none" strike="noStrike" cap="none">
                <a:solidFill>
                  <a:srgbClr val="7F7F7F"/>
                </a:solidFill>
                <a:latin typeface="Arial"/>
                <a:ea typeface="Arial"/>
                <a:cs typeface="Arial"/>
                <a:sym typeface="Arial"/>
              </a:rPr>
              <a:t>Project Name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able of Contents">
  <p:cSld name="1_Table of Contents">
    <p:spTree>
      <p:nvGrpSpPr>
        <p:cNvPr id="1" name="Shape 62"/>
        <p:cNvGrpSpPr/>
        <p:nvPr/>
      </p:nvGrpSpPr>
      <p:grpSpPr>
        <a:xfrm>
          <a:off x="0" y="0"/>
          <a:ext cx="0" cy="0"/>
          <a:chOff x="0" y="0"/>
          <a:chExt cx="0" cy="0"/>
        </a:xfrm>
      </p:grpSpPr>
      <p:pic>
        <p:nvPicPr>
          <p:cNvPr id="63" name="Google Shape;63;p49"/>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64" name="Google Shape;64;p49"/>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65" name="Google Shape;65;p49"/>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a:t>
            </a:fld>
            <a:endParaRPr sz="900" b="0" i="0" u="none" strike="noStrike" cap="none">
              <a:solidFill>
                <a:srgbClr val="7F7F7F"/>
              </a:solidFill>
              <a:latin typeface="Arial"/>
              <a:ea typeface="Arial"/>
              <a:cs typeface="Arial"/>
              <a:sym typeface="Arial"/>
            </a:endParaRPr>
          </a:p>
        </p:txBody>
      </p:sp>
      <p:sp>
        <p:nvSpPr>
          <p:cNvPr id="66" name="Google Shape;66;p49"/>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7F7F7F"/>
                </a:solidFill>
                <a:latin typeface="Arial"/>
                <a:ea typeface="Arial"/>
                <a:cs typeface="Arial"/>
                <a:sym typeface="Arial"/>
              </a:rPr>
              <a:t>Samsung Innovation Campus</a:t>
            </a:r>
            <a:endParaRPr/>
          </a:p>
        </p:txBody>
      </p:sp>
      <p:sp>
        <p:nvSpPr>
          <p:cNvPr id="67" name="Google Shape;67;p49"/>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900"/>
              <a:buFont typeface="Arial"/>
              <a:buNone/>
            </a:pPr>
            <a:r>
              <a:rPr lang="en-US" sz="900" b="0" i="0" u="none" strike="noStrike" cap="none">
                <a:solidFill>
                  <a:srgbClr val="7F7F7F"/>
                </a:solidFill>
                <a:latin typeface="Arial"/>
                <a:ea typeface="Arial"/>
                <a:cs typeface="Arial"/>
                <a:sym typeface="Arial"/>
              </a:rPr>
              <a:t>Project Name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ody">
  <p:cSld name="Body">
    <p:spTree>
      <p:nvGrpSpPr>
        <p:cNvPr id="1" name="Shape 68"/>
        <p:cNvGrpSpPr/>
        <p:nvPr/>
      </p:nvGrpSpPr>
      <p:grpSpPr>
        <a:xfrm>
          <a:off x="0" y="0"/>
          <a:ext cx="0" cy="0"/>
          <a:chOff x="0" y="0"/>
          <a:chExt cx="0" cy="0"/>
        </a:xfrm>
      </p:grpSpPr>
      <p:cxnSp>
        <p:nvCxnSpPr>
          <p:cNvPr id="69" name="Google Shape;69;p50"/>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70" name="Google Shape;70;p50"/>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a:t>
            </a:fld>
            <a:endParaRPr sz="900" b="0" i="0" u="none" strike="noStrike" cap="none">
              <a:solidFill>
                <a:srgbClr val="7F7F7F"/>
              </a:solidFill>
              <a:latin typeface="Arial"/>
              <a:ea typeface="Arial"/>
              <a:cs typeface="Arial"/>
              <a:sym typeface="Arial"/>
            </a:endParaRPr>
          </a:p>
        </p:txBody>
      </p:sp>
      <p:sp>
        <p:nvSpPr>
          <p:cNvPr id="71" name="Google Shape;71;p50"/>
          <p:cNvSpPr/>
          <p:nvPr/>
        </p:nvSpPr>
        <p:spPr>
          <a:xfrm>
            <a:off x="449468" y="6498001"/>
            <a:ext cx="2888788" cy="16927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rgbClr val="7F7F7F"/>
                </a:solidFill>
                <a:latin typeface="Arial"/>
                <a:ea typeface="Arial"/>
                <a:cs typeface="Arial"/>
                <a:sym typeface="Arial"/>
              </a:rPr>
              <a:t>Samsung Innovation Campus</a:t>
            </a:r>
            <a:endParaRPr/>
          </a:p>
        </p:txBody>
      </p:sp>
      <p:cxnSp>
        <p:nvCxnSpPr>
          <p:cNvPr id="72" name="Google Shape;72;p50"/>
          <p:cNvCxnSpPr/>
          <p:nvPr/>
        </p:nvCxnSpPr>
        <p:spPr>
          <a:xfrm>
            <a:off x="449468" y="900000"/>
            <a:ext cx="9000714" cy="0"/>
          </a:xfrm>
          <a:prstGeom prst="straightConnector1">
            <a:avLst/>
          </a:prstGeom>
          <a:noFill/>
          <a:ln w="15875" cap="flat" cmpd="sng">
            <a:solidFill>
              <a:srgbClr val="0924A5"/>
            </a:solidFill>
            <a:prstDash val="solid"/>
            <a:miter lim="800000"/>
            <a:headEnd type="none" w="sm" len="sm"/>
            <a:tailEnd type="none" w="sm" len="sm"/>
          </a:ln>
        </p:spPr>
      </p:cxnSp>
      <p:sp>
        <p:nvSpPr>
          <p:cNvPr id="73" name="Google Shape;73;p50"/>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000000"/>
              </a:buClr>
              <a:buSzPts val="900"/>
              <a:buFont typeface="Arial"/>
              <a:buNone/>
            </a:pPr>
            <a:r>
              <a:rPr lang="en-US" sz="900" b="0" i="0" u="none" strike="noStrike" cap="none">
                <a:solidFill>
                  <a:srgbClr val="7F7F7F"/>
                </a:solidFill>
                <a:latin typeface="Arial"/>
                <a:ea typeface="Arial"/>
                <a:cs typeface="Arial"/>
                <a:sym typeface="Arial"/>
              </a:rPr>
              <a:t>Project Name</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body" idx="1"/>
          </p:nvPr>
        </p:nvSpPr>
        <p:spPr>
          <a:xfrm>
            <a:off x="720000" y="3551768"/>
            <a:ext cx="6837808" cy="27686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7F7F7F"/>
              </a:buClr>
              <a:buSzPts val="1800"/>
              <a:buNone/>
            </a:pPr>
            <a:r>
              <a:rPr lang="en-US"/>
              <a:t>OU HCM – BD02 - GROUP 2</a:t>
            </a:r>
            <a:endParaRPr/>
          </a:p>
        </p:txBody>
      </p:sp>
      <p:sp>
        <p:nvSpPr>
          <p:cNvPr id="83" name="Google Shape;83;p1"/>
          <p:cNvSpPr txBox="1">
            <a:spLocks noGrp="1"/>
          </p:cNvSpPr>
          <p:nvPr>
            <p:ph type="title"/>
          </p:nvPr>
        </p:nvSpPr>
        <p:spPr>
          <a:xfrm>
            <a:off x="720090" y="1710055"/>
            <a:ext cx="8094980" cy="1424305"/>
          </a:xfrm>
          <a:prstGeom prst="rect">
            <a:avLst/>
          </a:prstGeom>
          <a:noFill/>
          <a:ln>
            <a:noFill/>
          </a:ln>
        </p:spPr>
        <p:txBody>
          <a:bodyPr spcFirstLastPara="1" wrap="square" lIns="0" tIns="0" rIns="0" bIns="0" anchor="t" anchorCtr="0">
            <a:noAutofit/>
          </a:bodyPr>
          <a:lstStyle/>
          <a:p>
            <a:r>
              <a:rPr lang="en-US" sz="4000" b="1">
                <a:latin typeface="Calibri"/>
                <a:cs typeface="Calibri"/>
              </a:rPr>
              <a:t>PHÂN TÍCH DỮ LIỆU TÀI CHÍNH VÀ THƯƠNG MẠI ĐIỆN TỬ</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2">
                                            <p:txEl>
                                              <p:pRg st="0" end="0"/>
                                            </p:txEl>
                                          </p:spTgt>
                                        </p:tgtEl>
                                        <p:attrNameLst>
                                          <p:attrName>style.visibility</p:attrName>
                                        </p:attrNameLst>
                                      </p:cBhvr>
                                      <p:to>
                                        <p:strVal val="visible"/>
                                      </p:to>
                                    </p:set>
                                    <p:animEffect transition="in" filter="fade">
                                      <p:cBhvr>
                                        <p:cTn id="12" dur="500"/>
                                        <p:tgtEl>
                                          <p:spTgt spid="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1"/>
          <p:cNvSpPr txBox="1">
            <a:spLocks noGrp="1"/>
          </p:cNvSpPr>
          <p:nvPr>
            <p:ph type="body" idx="1"/>
          </p:nvPr>
        </p:nvSpPr>
        <p:spPr>
          <a:xfrm>
            <a:off x="414352" y="473406"/>
            <a:ext cx="569710" cy="277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700"/>
              <a:buNone/>
            </a:pPr>
            <a:r>
              <a:rPr lang="en-US"/>
              <a:t>1.3.</a:t>
            </a:r>
            <a:endParaRPr/>
          </a:p>
        </p:txBody>
      </p:sp>
      <p:sp>
        <p:nvSpPr>
          <p:cNvPr id="216" name="Google Shape;216;p11"/>
          <p:cNvSpPr txBox="1">
            <a:spLocks noGrp="1"/>
          </p:cNvSpPr>
          <p:nvPr>
            <p:ph type="body" idx="2"/>
          </p:nvPr>
        </p:nvSpPr>
        <p:spPr>
          <a:xfrm>
            <a:off x="846958" y="450000"/>
            <a:ext cx="4250900" cy="276999"/>
          </a:xfrm>
          <a:prstGeom prst="rect">
            <a:avLst/>
          </a:prstGeom>
          <a:noFill/>
          <a:ln>
            <a:noFill/>
          </a:ln>
        </p:spPr>
        <p:txBody>
          <a:bodyPr spcFirstLastPara="1" wrap="square" lIns="0" tIns="0" rIns="0" bIns="0" anchor="t" anchorCtr="0">
            <a:spAutoFit/>
          </a:bodyPr>
          <a:lstStyle/>
          <a:p>
            <a:pPr marL="0" indent="0"/>
            <a:r>
              <a:rPr lang="en-US"/>
              <a:t>Nhiệm vụ từng thành viên</a:t>
            </a:r>
            <a:endParaRPr lang="en-US" err="1"/>
          </a:p>
        </p:txBody>
      </p:sp>
      <p:sp>
        <p:nvSpPr>
          <p:cNvPr id="217" name="Google Shape;217;p11"/>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02</a:t>
            </a:r>
            <a:endParaRPr/>
          </a:p>
        </p:txBody>
      </p:sp>
      <p:sp>
        <p:nvSpPr>
          <p:cNvPr id="218" name="Google Shape;218;p11"/>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sp>
        <p:nvSpPr>
          <p:cNvPr id="231" name="Google Shape;231;p11"/>
          <p:cNvSpPr txBox="1"/>
          <p:nvPr/>
        </p:nvSpPr>
        <p:spPr>
          <a:xfrm>
            <a:off x="411601" y="4566066"/>
            <a:ext cx="1734076" cy="520100"/>
          </a:xfrm>
          <a:prstGeom prst="rect">
            <a:avLst/>
          </a:prstGeom>
          <a:noFill/>
          <a:ln>
            <a:noFill/>
          </a:ln>
        </p:spPr>
        <p:txBody>
          <a:bodyPr spcFirstLastPara="1" wrap="square" lIns="0" tIns="0" rIns="0" bIns="0" anchor="t" anchorCtr="0">
            <a:noAutofit/>
          </a:bodyPr>
          <a:lstStyle/>
          <a:p>
            <a:pPr marL="0" marR="0" lvl="0" indent="0" algn="ctr" rtl="0">
              <a:lnSpc>
                <a:spcPct val="129000"/>
              </a:lnSpc>
              <a:spcBef>
                <a:spcPts val="0"/>
              </a:spcBef>
              <a:spcAft>
                <a:spcPts val="0"/>
              </a:spcAft>
              <a:buClr>
                <a:srgbClr val="262626"/>
              </a:buClr>
              <a:buSzPts val="1470"/>
              <a:buFont typeface="Arial"/>
              <a:buNone/>
            </a:pPr>
            <a:endParaRPr sz="1400" b="0" i="0" u="none" strike="noStrike" cap="none">
              <a:solidFill>
                <a:srgbClr val="000000"/>
              </a:solidFill>
              <a:highlight>
                <a:srgbClr val="FFFFFF"/>
              </a:highlight>
              <a:latin typeface="Arial"/>
              <a:ea typeface="Arial"/>
              <a:cs typeface="Arial"/>
              <a:sym typeface="Arial"/>
            </a:endParaRPr>
          </a:p>
        </p:txBody>
      </p:sp>
      <p:sp>
        <p:nvSpPr>
          <p:cNvPr id="236" name="Google Shape;236;p11"/>
          <p:cNvSpPr/>
          <p:nvPr/>
        </p:nvSpPr>
        <p:spPr>
          <a:xfrm>
            <a:off x="8461375" y="6471285"/>
            <a:ext cx="820420" cy="241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4" name="Picture 3">
            <a:extLst>
              <a:ext uri="{FF2B5EF4-FFF2-40B4-BE49-F238E27FC236}">
                <a16:creationId xmlns:a16="http://schemas.microsoft.com/office/drawing/2014/main" id="{27F97ECA-9A15-8D2B-9493-321F3F9E4EFE}"/>
              </a:ext>
            </a:extLst>
          </p:cNvPr>
          <p:cNvPicPr>
            <a:picLocks noChangeAspect="1"/>
          </p:cNvPicPr>
          <p:nvPr/>
        </p:nvPicPr>
        <p:blipFill>
          <a:blip r:embed="rId3"/>
          <a:stretch>
            <a:fillRect/>
          </a:stretch>
        </p:blipFill>
        <p:spPr>
          <a:xfrm>
            <a:off x="301984" y="2028956"/>
            <a:ext cx="4510895" cy="3260798"/>
          </a:xfrm>
          <a:prstGeom prst="rect">
            <a:avLst/>
          </a:prstGeom>
        </p:spPr>
      </p:pic>
      <p:pic>
        <p:nvPicPr>
          <p:cNvPr id="5" name="Picture 4">
            <a:extLst>
              <a:ext uri="{FF2B5EF4-FFF2-40B4-BE49-F238E27FC236}">
                <a16:creationId xmlns:a16="http://schemas.microsoft.com/office/drawing/2014/main" id="{21EFD38F-6D04-8F89-3994-628EC48C06DA}"/>
              </a:ext>
            </a:extLst>
          </p:cNvPr>
          <p:cNvPicPr>
            <a:picLocks noChangeAspect="1"/>
          </p:cNvPicPr>
          <p:nvPr/>
        </p:nvPicPr>
        <p:blipFill>
          <a:blip r:embed="rId4"/>
          <a:stretch>
            <a:fillRect/>
          </a:stretch>
        </p:blipFill>
        <p:spPr>
          <a:xfrm>
            <a:off x="4922496" y="2028957"/>
            <a:ext cx="4585831" cy="3260798"/>
          </a:xfrm>
          <a:prstGeom prst="rect">
            <a:avLst/>
          </a:prstGeom>
        </p:spPr>
      </p:pic>
      <p:sp>
        <p:nvSpPr>
          <p:cNvPr id="2" name="Google Shape;576;p37">
            <a:extLst>
              <a:ext uri="{FF2B5EF4-FFF2-40B4-BE49-F238E27FC236}">
                <a16:creationId xmlns:a16="http://schemas.microsoft.com/office/drawing/2014/main" id="{6AFC78D8-975E-F714-CAE5-FFD801235C4D}"/>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Tree>
    <p:extLst>
      <p:ext uri="{BB962C8B-B14F-4D97-AF65-F5344CB8AC3E}">
        <p14:creationId xmlns:p14="http://schemas.microsoft.com/office/powerpoint/2010/main" val="379164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p:nvPr/>
        </p:nvSpPr>
        <p:spPr>
          <a:xfrm>
            <a:off x="697163" y="1873888"/>
            <a:ext cx="8508320" cy="1231106"/>
          </a:xfrm>
          <a:prstGeom prst="rect">
            <a:avLst/>
          </a:prstGeom>
          <a:noFill/>
          <a:ln>
            <a:noFill/>
          </a:ln>
        </p:spPr>
        <p:txBody>
          <a:bodyPr spcFirstLastPara="1" wrap="square" lIns="0" tIns="0" rIns="0" bIns="0" anchor="t" anchorCtr="0">
            <a:spAutoFit/>
          </a:bodyPr>
          <a:lstStyle/>
          <a:p>
            <a:r>
              <a:rPr lang="en-US" sz="4000">
                <a:solidFill>
                  <a:srgbClr val="3F3F3F"/>
                </a:solidFill>
                <a:ea typeface="Times New Roman"/>
                <a:sym typeface="Times New Roman"/>
              </a:rPr>
              <a:t>Unit 2. Quy </a:t>
            </a:r>
            <a:r>
              <a:rPr lang="en-US" sz="4000" err="1">
                <a:solidFill>
                  <a:srgbClr val="3F3F3F"/>
                </a:solidFill>
                <a:ea typeface="Times New Roman"/>
                <a:sym typeface="Times New Roman"/>
              </a:rPr>
              <a:t>trình</a:t>
            </a:r>
            <a:r>
              <a:rPr lang="en-US" sz="4000">
                <a:solidFill>
                  <a:srgbClr val="3F3F3F"/>
                </a:solidFill>
                <a:ea typeface="Times New Roman"/>
                <a:sym typeface="Times New Roman"/>
              </a:rPr>
              <a:t> </a:t>
            </a:r>
            <a:r>
              <a:rPr lang="en-US" sz="4000" err="1">
                <a:solidFill>
                  <a:srgbClr val="3F3F3F"/>
                </a:solidFill>
                <a:ea typeface="Times New Roman"/>
                <a:sym typeface="Times New Roman"/>
              </a:rPr>
              <a:t>thực</a:t>
            </a:r>
            <a:r>
              <a:rPr lang="en-US" sz="4000">
                <a:solidFill>
                  <a:srgbClr val="3F3F3F"/>
                </a:solidFill>
                <a:ea typeface="Times New Roman"/>
                <a:sym typeface="Times New Roman"/>
              </a:rPr>
              <a:t> </a:t>
            </a:r>
            <a:r>
              <a:rPr lang="en-US" sz="4000" err="1">
                <a:solidFill>
                  <a:srgbClr val="3F3F3F"/>
                </a:solidFill>
                <a:ea typeface="Times New Roman"/>
                <a:sym typeface="Times New Roman"/>
              </a:rPr>
              <a:t>hiện</a:t>
            </a:r>
            <a:endParaRPr lang="en-US" sz="4000">
              <a:solidFill>
                <a:srgbClr val="3F3F3F"/>
              </a:solidFill>
              <a:ea typeface="Times New Roman"/>
            </a:endParaRPr>
          </a:p>
          <a:p>
            <a:pPr marL="0" marR="0" lvl="0" indent="0" algn="l">
              <a:lnSpc>
                <a:spcPct val="100000"/>
              </a:lnSpc>
              <a:spcBef>
                <a:spcPts val="0"/>
              </a:spcBef>
              <a:spcAft>
                <a:spcPts val="0"/>
              </a:spcAft>
              <a:buSzPts val="3200"/>
              <a:buFont typeface="Arial"/>
              <a:buNone/>
            </a:pPr>
            <a:endParaRPr lang="en-US" sz="4000" b="0" i="0" u="none" strike="noStrike" cap="none">
              <a:solidFill>
                <a:schemeClr val="lt1"/>
              </a:solidFill>
              <a:latin typeface="Times New Roman"/>
              <a:ea typeface="Times New Roman"/>
              <a:cs typeface="Times New Roman"/>
            </a:endParaRPr>
          </a:p>
        </p:txBody>
      </p:sp>
      <p:sp>
        <p:nvSpPr>
          <p:cNvPr id="124" name="Google Shape;124;p4"/>
          <p:cNvSpPr txBox="1"/>
          <p:nvPr/>
        </p:nvSpPr>
        <p:spPr>
          <a:xfrm>
            <a:off x="820557" y="3107302"/>
            <a:ext cx="8266790" cy="926566"/>
          </a:xfrm>
          <a:prstGeom prst="rect">
            <a:avLst/>
          </a:prstGeom>
          <a:noFill/>
          <a:ln>
            <a:noFill/>
          </a:ln>
        </p:spPr>
        <p:txBody>
          <a:bodyPr spcFirstLastPara="1" wrap="square" lIns="91425" tIns="45700" rIns="91425" bIns="45700" anchor="t" anchorCtr="0">
            <a:noAutofit/>
          </a:bodyPr>
          <a:lstStyle/>
          <a:p>
            <a:pPr>
              <a:spcAft>
                <a:spcPts val="600"/>
              </a:spcAft>
            </a:pPr>
            <a:r>
              <a:rPr lang="en-US" sz="2400">
                <a:solidFill>
                  <a:srgbClr val="7F7F7F"/>
                </a:solidFill>
              </a:rPr>
              <a:t>2.1 Thu </a:t>
            </a:r>
            <a:r>
              <a:rPr lang="en-US" sz="2400" err="1">
                <a:solidFill>
                  <a:srgbClr val="7F7F7F"/>
                </a:solidFill>
              </a:rPr>
              <a:t>thập</a:t>
            </a:r>
            <a:r>
              <a:rPr lang="en-US" sz="2400">
                <a:solidFill>
                  <a:srgbClr val="7F7F7F"/>
                </a:solidFill>
              </a:rPr>
              <a:t> </a:t>
            </a:r>
            <a:r>
              <a:rPr lang="en-US" sz="2400" err="1">
                <a:solidFill>
                  <a:srgbClr val="7F7F7F"/>
                </a:solidFill>
              </a:rPr>
              <a:t>dữ</a:t>
            </a:r>
            <a:r>
              <a:rPr lang="en-US" sz="2400">
                <a:solidFill>
                  <a:srgbClr val="7F7F7F"/>
                </a:solidFill>
              </a:rPr>
              <a:t> </a:t>
            </a:r>
            <a:r>
              <a:rPr lang="en-US" sz="2400" err="1">
                <a:solidFill>
                  <a:srgbClr val="7F7F7F"/>
                </a:solidFill>
              </a:rPr>
              <a:t>liệu</a:t>
            </a:r>
            <a:endParaRPr lang="en-US" sz="2400">
              <a:solidFill>
                <a:srgbClr val="7F7F7F"/>
              </a:solidFill>
            </a:endParaRPr>
          </a:p>
          <a:p>
            <a:pPr>
              <a:spcAft>
                <a:spcPts val="600"/>
              </a:spcAft>
            </a:pPr>
            <a:r>
              <a:rPr lang="en-US" sz="2400">
                <a:solidFill>
                  <a:srgbClr val="7F7F7F"/>
                </a:solidFill>
              </a:rPr>
              <a:t>2.2 </a:t>
            </a:r>
            <a:r>
              <a:rPr lang="en-US" sz="2400" err="1">
                <a:solidFill>
                  <a:srgbClr val="7F7F7F"/>
                </a:solidFill>
              </a:rPr>
              <a:t>Tiền</a:t>
            </a:r>
            <a:r>
              <a:rPr lang="en-US" sz="2400">
                <a:solidFill>
                  <a:srgbClr val="7F7F7F"/>
                </a:solidFill>
              </a:rPr>
              <a:t> </a:t>
            </a:r>
            <a:r>
              <a:rPr lang="en-US" sz="2400" err="1">
                <a:solidFill>
                  <a:srgbClr val="7F7F7F"/>
                </a:solidFill>
              </a:rPr>
              <a:t>xử</a:t>
            </a:r>
            <a:r>
              <a:rPr lang="en-US" sz="2400">
                <a:solidFill>
                  <a:srgbClr val="7F7F7F"/>
                </a:solidFill>
              </a:rPr>
              <a:t> lý </a:t>
            </a:r>
            <a:r>
              <a:rPr lang="en-US" sz="2400" err="1">
                <a:solidFill>
                  <a:srgbClr val="7F7F7F"/>
                </a:solidFill>
              </a:rPr>
              <a:t>dữ</a:t>
            </a:r>
            <a:r>
              <a:rPr lang="en-US" sz="2400">
                <a:solidFill>
                  <a:srgbClr val="7F7F7F"/>
                </a:solidFill>
              </a:rPr>
              <a:t> </a:t>
            </a:r>
            <a:r>
              <a:rPr lang="en-US" sz="2400" err="1">
                <a:solidFill>
                  <a:srgbClr val="7F7F7F"/>
                </a:solidFill>
              </a:rPr>
              <a:t>liệu</a:t>
            </a:r>
            <a:endParaRPr lang="en-US" sz="2400">
              <a:solidFill>
                <a:srgbClr val="7F7F7F"/>
              </a:solidFill>
            </a:endParaRPr>
          </a:p>
          <a:p>
            <a:pPr>
              <a:spcAft>
                <a:spcPts val="600"/>
              </a:spcAft>
            </a:pPr>
            <a:r>
              <a:rPr lang="en-US" sz="2400">
                <a:solidFill>
                  <a:srgbClr val="7F7F7F"/>
                </a:solidFill>
              </a:rPr>
              <a:t>2.3 </a:t>
            </a:r>
            <a:r>
              <a:rPr lang="en-US" sz="2400" err="1">
                <a:solidFill>
                  <a:srgbClr val="7F7F7F"/>
                </a:solidFill>
              </a:rPr>
              <a:t>Huấn</a:t>
            </a:r>
            <a:r>
              <a:rPr lang="en-US" sz="2400">
                <a:solidFill>
                  <a:srgbClr val="7F7F7F"/>
                </a:solidFill>
              </a:rPr>
              <a:t> </a:t>
            </a:r>
            <a:r>
              <a:rPr lang="en-US" sz="2400" err="1">
                <a:solidFill>
                  <a:srgbClr val="7F7F7F"/>
                </a:solidFill>
              </a:rPr>
              <a:t>luyện</a:t>
            </a:r>
            <a:r>
              <a:rPr lang="en-US" sz="2400">
                <a:solidFill>
                  <a:srgbClr val="7F7F7F"/>
                </a:solidFill>
              </a:rPr>
              <a:t> </a:t>
            </a:r>
            <a:r>
              <a:rPr lang="en-US" sz="2400" err="1">
                <a:solidFill>
                  <a:srgbClr val="7F7F7F"/>
                </a:solidFill>
              </a:rPr>
              <a:t>mô</a:t>
            </a:r>
            <a:r>
              <a:rPr lang="en-US" sz="2400">
                <a:solidFill>
                  <a:srgbClr val="7F7F7F"/>
                </a:solidFill>
              </a:rPr>
              <a:t> </a:t>
            </a:r>
            <a:r>
              <a:rPr lang="en-US" sz="2400" err="1">
                <a:solidFill>
                  <a:srgbClr val="7F7F7F"/>
                </a:solidFill>
              </a:rPr>
              <a:t>hình</a:t>
            </a:r>
            <a:endParaRPr lang="en-US" sz="2400">
              <a:solidFill>
                <a:srgbClr val="7F7F7F"/>
              </a:solidFill>
            </a:endParaRPr>
          </a:p>
          <a:p>
            <a:pPr>
              <a:spcAft>
                <a:spcPts val="600"/>
              </a:spcAft>
            </a:pPr>
            <a:r>
              <a:rPr lang="en-US" sz="2400">
                <a:solidFill>
                  <a:srgbClr val="7F7F7F"/>
                </a:solidFill>
              </a:rPr>
              <a:t>2.4 </a:t>
            </a:r>
            <a:r>
              <a:rPr lang="en-US" sz="2400" err="1">
                <a:solidFill>
                  <a:srgbClr val="7F7F7F"/>
                </a:solidFill>
              </a:rPr>
              <a:t>Đánh</a:t>
            </a:r>
            <a:r>
              <a:rPr lang="en-US" sz="2400">
                <a:solidFill>
                  <a:srgbClr val="7F7F7F"/>
                </a:solidFill>
              </a:rPr>
              <a:t> </a:t>
            </a:r>
            <a:r>
              <a:rPr lang="en-US" sz="2400" err="1">
                <a:solidFill>
                  <a:srgbClr val="7F7F7F"/>
                </a:solidFill>
              </a:rPr>
              <a:t>giá</a:t>
            </a:r>
            <a:r>
              <a:rPr lang="en-US" sz="2400">
                <a:solidFill>
                  <a:srgbClr val="7F7F7F"/>
                </a:solidFill>
              </a:rPr>
              <a:t> </a:t>
            </a:r>
            <a:r>
              <a:rPr lang="en-US" sz="2400" err="1">
                <a:solidFill>
                  <a:srgbClr val="7F7F7F"/>
                </a:solidFill>
              </a:rPr>
              <a:t>mô</a:t>
            </a:r>
            <a:r>
              <a:rPr lang="en-US" sz="2400">
                <a:solidFill>
                  <a:srgbClr val="7F7F7F"/>
                </a:solidFill>
              </a:rPr>
              <a:t> </a:t>
            </a:r>
            <a:r>
              <a:rPr lang="en-US" sz="2400" err="1">
                <a:solidFill>
                  <a:srgbClr val="7F7F7F"/>
                </a:solidFill>
              </a:rPr>
              <a:t>hình</a:t>
            </a:r>
            <a:endParaRPr lang="en-US" sz="2400">
              <a:solidFill>
                <a:srgbClr val="7F7F7F"/>
              </a:solidFill>
            </a:endParaRPr>
          </a:p>
          <a:p>
            <a:pPr>
              <a:spcAft>
                <a:spcPts val="600"/>
              </a:spcAft>
            </a:pPr>
            <a:r>
              <a:rPr lang="en-US" sz="2400">
                <a:solidFill>
                  <a:srgbClr val="7F7F7F"/>
                </a:solidFill>
              </a:rPr>
              <a:t>2.5 </a:t>
            </a:r>
            <a:r>
              <a:rPr lang="en-US" sz="2400" err="1">
                <a:solidFill>
                  <a:srgbClr val="7F7F7F"/>
                </a:solidFill>
              </a:rPr>
              <a:t>Xây</a:t>
            </a:r>
            <a:r>
              <a:rPr lang="en-US" sz="2400">
                <a:solidFill>
                  <a:srgbClr val="7F7F7F"/>
                </a:solidFill>
              </a:rPr>
              <a:t> </a:t>
            </a:r>
            <a:r>
              <a:rPr lang="en-US" sz="2400" err="1">
                <a:solidFill>
                  <a:srgbClr val="7F7F7F"/>
                </a:solidFill>
              </a:rPr>
              <a:t>dựng</a:t>
            </a:r>
            <a:r>
              <a:rPr lang="en-US" sz="2400">
                <a:solidFill>
                  <a:srgbClr val="7F7F7F"/>
                </a:solidFill>
              </a:rPr>
              <a:t> </a:t>
            </a:r>
            <a:r>
              <a:rPr lang="en-US" sz="2400" err="1">
                <a:solidFill>
                  <a:srgbClr val="7F7F7F"/>
                </a:solidFill>
              </a:rPr>
              <a:t>giao</a:t>
            </a:r>
            <a:r>
              <a:rPr lang="en-US" sz="2400">
                <a:solidFill>
                  <a:srgbClr val="7F7F7F"/>
                </a:solidFill>
              </a:rPr>
              <a:t> </a:t>
            </a:r>
            <a:r>
              <a:rPr lang="en-US" sz="2400" err="1">
                <a:solidFill>
                  <a:srgbClr val="7F7F7F"/>
                </a:solidFill>
              </a:rPr>
              <a:t>diện</a:t>
            </a:r>
            <a:endParaRPr lang="en-US" sz="2400">
              <a:solidFill>
                <a:srgbClr val="7F7F7F"/>
              </a:solidFill>
            </a:endParaRPr>
          </a:p>
        </p:txBody>
      </p:sp>
    </p:spTree>
    <p:extLst>
      <p:ext uri="{BB962C8B-B14F-4D97-AF65-F5344CB8AC3E}">
        <p14:creationId xmlns:p14="http://schemas.microsoft.com/office/powerpoint/2010/main" val="84693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500"/>
                                        <p:tgtEl>
                                          <p:spTgt spid="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xEl>
                                              <p:pRg st="1" end="1"/>
                                            </p:txEl>
                                          </p:spTgt>
                                        </p:tgtEl>
                                        <p:attrNameLst>
                                          <p:attrName>style.visibility</p:attrName>
                                        </p:attrNameLst>
                                      </p:cBhvr>
                                      <p:to>
                                        <p:strVal val="visible"/>
                                      </p:to>
                                    </p:set>
                                    <p:animEffect transition="in" filter="fade">
                                      <p:cBhvr>
                                        <p:cTn id="12" dur="500"/>
                                        <p:tgtEl>
                                          <p:spTgt spid="1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xEl>
                                              <p:pRg st="2" end="2"/>
                                            </p:txEl>
                                          </p:spTgt>
                                        </p:tgtEl>
                                        <p:attrNameLst>
                                          <p:attrName>style.visibility</p:attrName>
                                        </p:attrNameLst>
                                      </p:cBhvr>
                                      <p:to>
                                        <p:strVal val="visible"/>
                                      </p:to>
                                    </p:set>
                                    <p:animEffect transition="in" filter="fade">
                                      <p:cBhvr>
                                        <p:cTn id="17" dur="500"/>
                                        <p:tgtEl>
                                          <p:spTgt spid="1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4">
                                            <p:txEl>
                                              <p:pRg st="3" end="3"/>
                                            </p:txEl>
                                          </p:spTgt>
                                        </p:tgtEl>
                                        <p:attrNameLst>
                                          <p:attrName>style.visibility</p:attrName>
                                        </p:attrNameLst>
                                      </p:cBhvr>
                                      <p:to>
                                        <p:strVal val="visible"/>
                                      </p:to>
                                    </p:set>
                                    <p:animEffect transition="in" filter="fade">
                                      <p:cBhvr>
                                        <p:cTn id="22" dur="500"/>
                                        <p:tgtEl>
                                          <p:spTgt spid="1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4">
                                            <p:txEl>
                                              <p:pRg st="4" end="4"/>
                                            </p:txEl>
                                          </p:spTgt>
                                        </p:tgtEl>
                                        <p:attrNameLst>
                                          <p:attrName>style.visibility</p:attrName>
                                        </p:attrNameLst>
                                      </p:cBhvr>
                                      <p:to>
                                        <p:strVal val="visible"/>
                                      </p:to>
                                    </p:set>
                                    <p:animEffect transition="in" filter="fade">
                                      <p:cBhvr>
                                        <p:cTn id="27" dur="500"/>
                                        <p:tgtEl>
                                          <p:spTgt spid="1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4"/>
          <p:cNvSpPr txBox="1">
            <a:spLocks noGrp="1"/>
          </p:cNvSpPr>
          <p:nvPr>
            <p:ph type="title"/>
          </p:nvPr>
        </p:nvSpPr>
        <p:spPr>
          <a:xfrm>
            <a:off x="1028065" y="1266825"/>
            <a:ext cx="4501515" cy="48196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C0C0C"/>
              </a:buClr>
              <a:buSzPts val="3200"/>
              <a:buFont typeface="Arial"/>
              <a:buNone/>
            </a:pPr>
            <a:r>
              <a:rPr lang="en-US"/>
              <a:t> </a:t>
            </a:r>
            <a:endParaRPr/>
          </a:p>
        </p:txBody>
      </p:sp>
      <p:sp>
        <p:nvSpPr>
          <p:cNvPr id="267" name="Google Shape;267;p14"/>
          <p:cNvSpPr txBox="1">
            <a:spLocks noGrp="1"/>
          </p:cNvSpPr>
          <p:nvPr>
            <p:ph type="body" idx="2"/>
          </p:nvPr>
        </p:nvSpPr>
        <p:spPr>
          <a:xfrm>
            <a:off x="790000" y="450001"/>
            <a:ext cx="6837808" cy="584200"/>
          </a:xfrm>
          <a:prstGeom prst="rect">
            <a:avLst/>
          </a:prstGeom>
          <a:noFill/>
          <a:ln>
            <a:noFill/>
          </a:ln>
        </p:spPr>
        <p:txBody>
          <a:bodyPr spcFirstLastPara="1" wrap="square" lIns="0" tIns="0" rIns="0" bIns="0" anchor="t" anchorCtr="0">
            <a:spAutoFit/>
          </a:bodyPr>
          <a:lstStyle/>
          <a:p>
            <a:pPr marL="0" indent="0">
              <a:buSzPts val="1700"/>
            </a:pPr>
            <a:r>
              <a:rPr lang="en-US" sz="2000"/>
              <a:t>2.1 Thu </a:t>
            </a:r>
            <a:r>
              <a:rPr lang="en-US" sz="2000" err="1"/>
              <a:t>thập</a:t>
            </a:r>
            <a:r>
              <a:rPr lang="en-US" sz="2000"/>
              <a:t> </a:t>
            </a:r>
            <a:r>
              <a:rPr lang="en-US" sz="2000" err="1"/>
              <a:t>dữ</a:t>
            </a:r>
            <a:r>
              <a:rPr lang="en-US" sz="2000"/>
              <a:t> </a:t>
            </a:r>
            <a:r>
              <a:rPr lang="en-US" sz="2000" err="1"/>
              <a:t>liệu</a:t>
            </a:r>
            <a:endParaRPr sz="2000" b="0" i="0" u="none" strike="noStrike" cap="none" err="1">
              <a:solidFill>
                <a:schemeClr val="lt1"/>
              </a:solidFill>
            </a:endParaRPr>
          </a:p>
          <a:p>
            <a:pPr marL="0" lvl="0" indent="0" algn="l" rtl="0">
              <a:lnSpc>
                <a:spcPct val="100000"/>
              </a:lnSpc>
              <a:spcBef>
                <a:spcPts val="0"/>
              </a:spcBef>
              <a:spcAft>
                <a:spcPts val="0"/>
              </a:spcAft>
              <a:buClr>
                <a:schemeClr val="lt1"/>
              </a:buClr>
              <a:buSzPts val="1700"/>
              <a:buNone/>
            </a:pPr>
            <a:r>
              <a:rPr lang="en-US"/>
              <a:t> </a:t>
            </a:r>
            <a:endParaRPr/>
          </a:p>
        </p:txBody>
      </p:sp>
      <p:sp>
        <p:nvSpPr>
          <p:cNvPr id="268" name="Google Shape;268;p14"/>
          <p:cNvSpPr txBox="1">
            <a:spLocks noGrp="1"/>
          </p:cNvSpPr>
          <p:nvPr>
            <p:ph type="body" idx="3"/>
          </p:nvPr>
        </p:nvSpPr>
        <p:spPr>
          <a:xfrm>
            <a:off x="9112825" y="480779"/>
            <a:ext cx="340625" cy="245745"/>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02</a:t>
            </a:r>
            <a:endParaRPr/>
          </a:p>
        </p:txBody>
      </p:sp>
      <p:sp>
        <p:nvSpPr>
          <p:cNvPr id="269" name="Google Shape;269;p14"/>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sp>
        <p:nvSpPr>
          <p:cNvPr id="270" name="Google Shape;270;p14"/>
          <p:cNvSpPr/>
          <p:nvPr/>
        </p:nvSpPr>
        <p:spPr>
          <a:xfrm>
            <a:off x="8461375" y="6461760"/>
            <a:ext cx="762000" cy="3378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 name="TextBox 1">
            <a:extLst>
              <a:ext uri="{FF2B5EF4-FFF2-40B4-BE49-F238E27FC236}">
                <a16:creationId xmlns:a16="http://schemas.microsoft.com/office/drawing/2014/main" id="{CAD32A88-8FFE-E61F-8E11-1F47B630CA4F}"/>
              </a:ext>
            </a:extLst>
          </p:cNvPr>
          <p:cNvSpPr txBox="1"/>
          <p:nvPr/>
        </p:nvSpPr>
        <p:spPr>
          <a:xfrm>
            <a:off x="622994" y="1507807"/>
            <a:ext cx="3689458" cy="4190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Wingdings" panose="05000000000000000000" pitchFamily="2" charset="2"/>
              <a:buChar char="v"/>
            </a:pPr>
            <a:r>
              <a:rPr lang="en-US" sz="2000">
                <a:highlight>
                  <a:srgbClr val="FFFFFF"/>
                </a:highlight>
              </a:rPr>
              <a:t>S</a:t>
            </a:r>
            <a:r>
              <a:rPr lang="vi-VN" sz="2000">
                <a:highlight>
                  <a:srgbClr val="FFFFFF"/>
                </a:highlight>
              </a:rPr>
              <a:t>ử dụng công cụ Selenium để thu thập dữ liệu từ các trang thương mại điện tử cụ thể là Lazada. Selenium cho phé</a:t>
            </a:r>
            <a:r>
              <a:rPr lang="en-US" sz="2000">
                <a:highlight>
                  <a:srgbClr val="FFFFFF"/>
                </a:highlight>
              </a:rPr>
              <a:t>p</a:t>
            </a:r>
            <a:r>
              <a:rPr lang="vi-VN" sz="2000">
                <a:highlight>
                  <a:srgbClr val="FFFFFF"/>
                </a:highlight>
              </a:rPr>
              <a:t> tự động điều hướng qua các trang web, trích xuất thông tin cần thiết như</a:t>
            </a:r>
            <a:r>
              <a:rPr lang="en-US" sz="2000">
                <a:highlight>
                  <a:srgbClr val="FFFFFF"/>
                </a:highlight>
              </a:rPr>
              <a:t> </a:t>
            </a:r>
            <a:r>
              <a:rPr lang="vi-VN" sz="2000">
                <a:highlight>
                  <a:srgbClr val="FFFFFF"/>
                </a:highlight>
              </a:rPr>
              <a:t>các bình luận từ người dung</a:t>
            </a:r>
            <a:r>
              <a:rPr lang="en-US" sz="2000">
                <a:highlight>
                  <a:srgbClr val="FFFFFF"/>
                </a:highlight>
              </a:rPr>
              <a:t>, số sao.</a:t>
            </a:r>
            <a:endParaRPr lang="vi-VN" sz="2000">
              <a:highlight>
                <a:srgbClr val="FFFFFF"/>
              </a:highlight>
            </a:endParaRPr>
          </a:p>
        </p:txBody>
      </p:sp>
      <p:pic>
        <p:nvPicPr>
          <p:cNvPr id="4" name="Picture 3">
            <a:extLst>
              <a:ext uri="{FF2B5EF4-FFF2-40B4-BE49-F238E27FC236}">
                <a16:creationId xmlns:a16="http://schemas.microsoft.com/office/drawing/2014/main" id="{756D6F9F-24FB-4B4A-75C0-76DCEFEACD1A}"/>
              </a:ext>
            </a:extLst>
          </p:cNvPr>
          <p:cNvPicPr>
            <a:picLocks noChangeAspect="1"/>
          </p:cNvPicPr>
          <p:nvPr/>
        </p:nvPicPr>
        <p:blipFill rotWithShape="1">
          <a:blip r:embed="rId3"/>
          <a:srcRect r="30289" b="50000"/>
          <a:stretch/>
        </p:blipFill>
        <p:spPr>
          <a:xfrm>
            <a:off x="4659522" y="2886254"/>
            <a:ext cx="4966260" cy="1991918"/>
          </a:xfrm>
          <a:prstGeom prst="rect">
            <a:avLst/>
          </a:prstGeom>
        </p:spPr>
      </p:pic>
      <p:sp>
        <p:nvSpPr>
          <p:cNvPr id="3" name="Google Shape;576;p37">
            <a:extLst>
              <a:ext uri="{FF2B5EF4-FFF2-40B4-BE49-F238E27FC236}">
                <a16:creationId xmlns:a16="http://schemas.microsoft.com/office/drawing/2014/main" id="{79EEA012-2B69-B742-0716-3D6D25C4131B}"/>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3"/>
          <p:cNvSpPr txBox="1">
            <a:spLocks noGrp="1"/>
          </p:cNvSpPr>
          <p:nvPr>
            <p:ph type="title"/>
          </p:nvPr>
        </p:nvSpPr>
        <p:spPr>
          <a:xfrm>
            <a:off x="790000" y="1805771"/>
            <a:ext cx="5849791" cy="481965"/>
          </a:xfrm>
          <a:prstGeom prst="rect">
            <a:avLst/>
          </a:prstGeom>
          <a:noFill/>
          <a:ln>
            <a:noFill/>
          </a:ln>
        </p:spPr>
        <p:txBody>
          <a:bodyPr spcFirstLastPara="1" wrap="square" lIns="0" tIns="0" rIns="0" bIns="0" anchor="t" anchorCtr="0">
            <a:noAutofit/>
          </a:bodyPr>
          <a:lstStyle/>
          <a:p>
            <a:r>
              <a:rPr lang="en-US" sz="2000" b="1"/>
              <a:t>Trường dữ liệu cần thu thập:</a:t>
            </a:r>
            <a:endParaRPr lang="en-US" sz="2000" b="1" err="1"/>
          </a:p>
        </p:txBody>
      </p:sp>
      <p:sp>
        <p:nvSpPr>
          <p:cNvPr id="255" name="Google Shape;255;p13"/>
          <p:cNvSpPr txBox="1">
            <a:spLocks noGrp="1"/>
          </p:cNvSpPr>
          <p:nvPr>
            <p:ph type="body" idx="2"/>
          </p:nvPr>
        </p:nvSpPr>
        <p:spPr>
          <a:xfrm>
            <a:off x="790000" y="450001"/>
            <a:ext cx="6837808" cy="584200"/>
          </a:xfrm>
          <a:prstGeom prst="rect">
            <a:avLst/>
          </a:prstGeom>
          <a:noFill/>
          <a:ln>
            <a:noFill/>
          </a:ln>
        </p:spPr>
        <p:txBody>
          <a:bodyPr spcFirstLastPara="1" wrap="square" lIns="0" tIns="0" rIns="0" bIns="0" anchor="t" anchorCtr="0">
            <a:spAutoFit/>
          </a:bodyPr>
          <a:lstStyle/>
          <a:p>
            <a:pPr marL="0" indent="0">
              <a:buSzPts val="1700"/>
            </a:pPr>
            <a:r>
              <a:rPr lang="en-US" sz="2000"/>
              <a:t>2.1. Thu </a:t>
            </a:r>
            <a:r>
              <a:rPr lang="en-US" sz="2000" err="1"/>
              <a:t>thập</a:t>
            </a:r>
            <a:r>
              <a:rPr lang="en-US" sz="2000"/>
              <a:t> </a:t>
            </a:r>
            <a:r>
              <a:rPr lang="en-US" sz="2000" err="1"/>
              <a:t>dữ</a:t>
            </a:r>
            <a:r>
              <a:rPr lang="en-US" sz="2000"/>
              <a:t> </a:t>
            </a:r>
            <a:r>
              <a:rPr lang="en-US" sz="2000" err="1"/>
              <a:t>liệu</a:t>
            </a:r>
            <a:endParaRPr lang="en-US" sz="2000" b="0" i="0" u="none" strike="noStrike" cap="none" err="1"/>
          </a:p>
          <a:p>
            <a:pPr marL="0" lvl="0" indent="0" algn="l" rtl="0">
              <a:lnSpc>
                <a:spcPct val="100000"/>
              </a:lnSpc>
              <a:spcBef>
                <a:spcPts val="0"/>
              </a:spcBef>
              <a:spcAft>
                <a:spcPts val="0"/>
              </a:spcAft>
              <a:buClr>
                <a:schemeClr val="lt1"/>
              </a:buClr>
              <a:buSzPts val="1700"/>
              <a:buNone/>
            </a:pPr>
            <a:r>
              <a:rPr lang="en-US"/>
              <a:t> </a:t>
            </a:r>
            <a:endParaRPr/>
          </a:p>
        </p:txBody>
      </p:sp>
      <p:sp>
        <p:nvSpPr>
          <p:cNvPr id="256" name="Google Shape;256;p13"/>
          <p:cNvSpPr txBox="1">
            <a:spLocks noGrp="1"/>
          </p:cNvSpPr>
          <p:nvPr>
            <p:ph type="body" idx="3"/>
          </p:nvPr>
        </p:nvSpPr>
        <p:spPr>
          <a:xfrm>
            <a:off x="9112825" y="480779"/>
            <a:ext cx="340625" cy="245745"/>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02</a:t>
            </a:r>
            <a:endParaRPr/>
          </a:p>
        </p:txBody>
      </p:sp>
      <p:sp>
        <p:nvSpPr>
          <p:cNvPr id="257" name="Google Shape;257;p13"/>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sp>
        <p:nvSpPr>
          <p:cNvPr id="258" name="Google Shape;258;p13"/>
          <p:cNvSpPr/>
          <p:nvPr/>
        </p:nvSpPr>
        <p:spPr>
          <a:xfrm>
            <a:off x="8461375" y="6461760"/>
            <a:ext cx="762000" cy="3378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0" name="Google Shape;260;p13"/>
          <p:cNvSpPr txBox="1"/>
          <p:nvPr/>
        </p:nvSpPr>
        <p:spPr>
          <a:xfrm>
            <a:off x="790000" y="2174875"/>
            <a:ext cx="3569924" cy="3591503"/>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000" err="1">
                <a:solidFill>
                  <a:schemeClr val="dk1"/>
                </a:solidFill>
              </a:rPr>
              <a:t>Để</a:t>
            </a:r>
            <a:r>
              <a:rPr lang="en-US" sz="2000">
                <a:solidFill>
                  <a:schemeClr val="dk1"/>
                </a:solidFill>
              </a:rPr>
              <a:t> </a:t>
            </a:r>
            <a:r>
              <a:rPr lang="en-US" sz="2000" err="1">
                <a:solidFill>
                  <a:schemeClr val="dk1"/>
                </a:solidFill>
              </a:rPr>
              <a:t>xây</a:t>
            </a:r>
            <a:r>
              <a:rPr lang="en-US" sz="2000">
                <a:solidFill>
                  <a:schemeClr val="dk1"/>
                </a:solidFill>
              </a:rPr>
              <a:t> </a:t>
            </a:r>
            <a:r>
              <a:rPr lang="en-US" sz="2000" err="1">
                <a:solidFill>
                  <a:schemeClr val="dk1"/>
                </a:solidFill>
              </a:rPr>
              <a:t>dựng</a:t>
            </a:r>
            <a:r>
              <a:rPr lang="en-US" sz="2000">
                <a:solidFill>
                  <a:schemeClr val="dk1"/>
                </a:solidFill>
              </a:rPr>
              <a:t> </a:t>
            </a:r>
            <a:r>
              <a:rPr lang="en-US" sz="2000" err="1">
                <a:solidFill>
                  <a:schemeClr val="dk1"/>
                </a:solidFill>
              </a:rPr>
              <a:t>một</a:t>
            </a:r>
            <a:r>
              <a:rPr lang="en-US" sz="2000">
                <a:solidFill>
                  <a:schemeClr val="dk1"/>
                </a:solidFill>
              </a:rPr>
              <a:t> </a:t>
            </a:r>
            <a:r>
              <a:rPr lang="en-US" sz="2000" err="1">
                <a:solidFill>
                  <a:schemeClr val="dk1"/>
                </a:solidFill>
              </a:rPr>
              <a:t>mô</a:t>
            </a:r>
            <a:r>
              <a:rPr lang="en-US" sz="2000">
                <a:solidFill>
                  <a:schemeClr val="dk1"/>
                </a:solidFill>
              </a:rPr>
              <a:t> </a:t>
            </a:r>
            <a:r>
              <a:rPr lang="en-US" sz="2000" err="1">
                <a:solidFill>
                  <a:schemeClr val="dk1"/>
                </a:solidFill>
              </a:rPr>
              <a:t>hình</a:t>
            </a:r>
            <a:r>
              <a:rPr lang="en-US" sz="2000">
                <a:solidFill>
                  <a:schemeClr val="dk1"/>
                </a:solidFill>
              </a:rPr>
              <a:t> </a:t>
            </a:r>
            <a:r>
              <a:rPr lang="en-US" sz="2000" err="1">
                <a:solidFill>
                  <a:schemeClr val="dk1"/>
                </a:solidFill>
              </a:rPr>
              <a:t>có</a:t>
            </a:r>
            <a:r>
              <a:rPr lang="en-US" sz="2000">
                <a:solidFill>
                  <a:schemeClr val="dk1"/>
                </a:solidFill>
              </a:rPr>
              <a:t> </a:t>
            </a:r>
            <a:r>
              <a:rPr lang="en-US" sz="2000" err="1">
                <a:solidFill>
                  <a:schemeClr val="dk1"/>
                </a:solidFill>
              </a:rPr>
              <a:t>khả</a:t>
            </a:r>
            <a:r>
              <a:rPr lang="en-US" sz="2000">
                <a:solidFill>
                  <a:schemeClr val="dk1"/>
                </a:solidFill>
              </a:rPr>
              <a:t> </a:t>
            </a:r>
            <a:r>
              <a:rPr lang="en-US" sz="2000" err="1">
                <a:solidFill>
                  <a:schemeClr val="dk1"/>
                </a:solidFill>
              </a:rPr>
              <a:t>năng</a:t>
            </a:r>
            <a:r>
              <a:rPr lang="en-US" sz="2000">
                <a:solidFill>
                  <a:schemeClr val="dk1"/>
                </a:solidFill>
              </a:rPr>
              <a:t> </a:t>
            </a:r>
            <a:r>
              <a:rPr lang="en-US" sz="2000" err="1">
                <a:solidFill>
                  <a:schemeClr val="dk1"/>
                </a:solidFill>
              </a:rPr>
              <a:t>dự</a:t>
            </a:r>
            <a:r>
              <a:rPr lang="en-US" sz="2000">
                <a:solidFill>
                  <a:schemeClr val="dk1"/>
                </a:solidFill>
              </a:rPr>
              <a:t> </a:t>
            </a:r>
            <a:r>
              <a:rPr lang="en-US" sz="2000" err="1">
                <a:solidFill>
                  <a:schemeClr val="dk1"/>
                </a:solidFill>
              </a:rPr>
              <a:t>đoán</a:t>
            </a:r>
            <a:r>
              <a:rPr lang="en-US" sz="2000">
                <a:solidFill>
                  <a:schemeClr val="dk1"/>
                </a:solidFill>
              </a:rPr>
              <a:t> </a:t>
            </a:r>
            <a:r>
              <a:rPr lang="en-US" sz="2000" err="1">
                <a:solidFill>
                  <a:schemeClr val="dk1"/>
                </a:solidFill>
              </a:rPr>
              <a:t>chất</a:t>
            </a:r>
            <a:r>
              <a:rPr lang="en-US" sz="2000">
                <a:solidFill>
                  <a:schemeClr val="dk1"/>
                </a:solidFill>
              </a:rPr>
              <a:t> </a:t>
            </a:r>
            <a:r>
              <a:rPr lang="en-US" sz="2000" err="1">
                <a:solidFill>
                  <a:schemeClr val="dk1"/>
                </a:solidFill>
              </a:rPr>
              <a:t>lượng</a:t>
            </a:r>
            <a:r>
              <a:rPr lang="en-US" sz="2000">
                <a:solidFill>
                  <a:schemeClr val="dk1"/>
                </a:solidFill>
              </a:rPr>
              <a:t> </a:t>
            </a:r>
            <a:r>
              <a:rPr lang="en-US" sz="2000" err="1">
                <a:solidFill>
                  <a:schemeClr val="dk1"/>
                </a:solidFill>
              </a:rPr>
              <a:t>sản</a:t>
            </a:r>
            <a:r>
              <a:rPr lang="en-US" sz="2000">
                <a:solidFill>
                  <a:schemeClr val="dk1"/>
                </a:solidFill>
              </a:rPr>
              <a:t> </a:t>
            </a:r>
            <a:r>
              <a:rPr lang="en-US" sz="2000" err="1">
                <a:solidFill>
                  <a:schemeClr val="dk1"/>
                </a:solidFill>
              </a:rPr>
              <a:t>phẩm</a:t>
            </a:r>
            <a:r>
              <a:rPr lang="en-US" sz="2000">
                <a:solidFill>
                  <a:schemeClr val="dk1"/>
                </a:solidFill>
              </a:rPr>
              <a:t> </a:t>
            </a:r>
            <a:r>
              <a:rPr lang="en-US" sz="2000" err="1">
                <a:solidFill>
                  <a:schemeClr val="dk1"/>
                </a:solidFill>
              </a:rPr>
              <a:t>thông</a:t>
            </a:r>
            <a:r>
              <a:rPr lang="en-US" sz="2000">
                <a:solidFill>
                  <a:schemeClr val="dk1"/>
                </a:solidFill>
              </a:rPr>
              <a:t> qua </a:t>
            </a:r>
            <a:r>
              <a:rPr lang="en-US" sz="2000" err="1">
                <a:solidFill>
                  <a:schemeClr val="dk1"/>
                </a:solidFill>
              </a:rPr>
              <a:t>các</a:t>
            </a:r>
            <a:r>
              <a:rPr lang="en-US" sz="2000">
                <a:solidFill>
                  <a:schemeClr val="dk1"/>
                </a:solidFill>
              </a:rPr>
              <a:t> </a:t>
            </a:r>
            <a:r>
              <a:rPr lang="en-US" sz="2000" err="1">
                <a:solidFill>
                  <a:schemeClr val="dk1"/>
                </a:solidFill>
              </a:rPr>
              <a:t>đánh</a:t>
            </a:r>
            <a:r>
              <a:rPr lang="en-US" sz="2000">
                <a:solidFill>
                  <a:schemeClr val="dk1"/>
                </a:solidFill>
              </a:rPr>
              <a:t> </a:t>
            </a:r>
            <a:r>
              <a:rPr lang="en-US" sz="2000" err="1">
                <a:solidFill>
                  <a:schemeClr val="dk1"/>
                </a:solidFill>
              </a:rPr>
              <a:t>giá</a:t>
            </a:r>
            <a:r>
              <a:rPr lang="en-US" sz="2000">
                <a:solidFill>
                  <a:schemeClr val="dk1"/>
                </a:solidFill>
              </a:rPr>
              <a:t> </a:t>
            </a:r>
            <a:r>
              <a:rPr lang="en-US" sz="2000" err="1">
                <a:solidFill>
                  <a:schemeClr val="dk1"/>
                </a:solidFill>
              </a:rPr>
              <a:t>của</a:t>
            </a:r>
            <a:r>
              <a:rPr lang="en-US" sz="2000">
                <a:solidFill>
                  <a:schemeClr val="dk1"/>
                </a:solidFill>
              </a:rPr>
              <a:t> </a:t>
            </a:r>
            <a:r>
              <a:rPr lang="en-US" sz="2000" err="1">
                <a:solidFill>
                  <a:schemeClr val="dk1"/>
                </a:solidFill>
              </a:rPr>
              <a:t>người</a:t>
            </a:r>
            <a:r>
              <a:rPr lang="en-US" sz="2000">
                <a:solidFill>
                  <a:schemeClr val="dk1"/>
                </a:solidFill>
              </a:rPr>
              <a:t> </a:t>
            </a:r>
            <a:r>
              <a:rPr lang="en-US" sz="2000" err="1">
                <a:solidFill>
                  <a:schemeClr val="dk1"/>
                </a:solidFill>
              </a:rPr>
              <a:t>dùng</a:t>
            </a:r>
            <a:r>
              <a:rPr lang="en-US" sz="2000">
                <a:solidFill>
                  <a:schemeClr val="dk1"/>
                </a:solidFill>
              </a:rPr>
              <a:t> </a:t>
            </a:r>
            <a:r>
              <a:rPr lang="en-US" sz="2000" err="1">
                <a:solidFill>
                  <a:schemeClr val="dk1"/>
                </a:solidFill>
              </a:rPr>
              <a:t>dựa</a:t>
            </a:r>
            <a:r>
              <a:rPr lang="en-US" sz="2000">
                <a:solidFill>
                  <a:schemeClr val="dk1"/>
                </a:solidFill>
              </a:rPr>
              <a:t> </a:t>
            </a:r>
            <a:r>
              <a:rPr lang="en-US" sz="2000" err="1">
                <a:solidFill>
                  <a:schemeClr val="dk1"/>
                </a:solidFill>
              </a:rPr>
              <a:t>trên</a:t>
            </a:r>
            <a:r>
              <a:rPr lang="en-US" sz="2000">
                <a:solidFill>
                  <a:schemeClr val="dk1"/>
                </a:solidFill>
              </a:rPr>
              <a:t>:</a:t>
            </a:r>
            <a:endParaRPr sz="2000" b="0" i="0" u="none" strike="noStrike" cap="none">
              <a:solidFill>
                <a:schemeClr val="dk1"/>
              </a:solidFill>
              <a:sym typeface="Arial"/>
            </a:endParaRPr>
          </a:p>
          <a:p>
            <a:pPr marL="742950" lvl="1" indent="-285750" algn="just">
              <a:lnSpc>
                <a:spcPct val="150000"/>
              </a:lnSpc>
              <a:buSzPts val="1800"/>
              <a:buChar char="•"/>
            </a:pPr>
            <a:r>
              <a:rPr lang="en-US" sz="2000">
                <a:solidFill>
                  <a:schemeClr val="dk1"/>
                </a:solidFill>
              </a:rPr>
              <a:t> </a:t>
            </a:r>
            <a:r>
              <a:rPr lang="en-US" sz="2000" err="1">
                <a:solidFill>
                  <a:schemeClr val="dk1"/>
                </a:solidFill>
              </a:rPr>
              <a:t>Nội</a:t>
            </a:r>
            <a:r>
              <a:rPr lang="en-US" sz="2000">
                <a:solidFill>
                  <a:schemeClr val="dk1"/>
                </a:solidFill>
              </a:rPr>
              <a:t> dung </a:t>
            </a:r>
            <a:r>
              <a:rPr lang="en-US" sz="2000" err="1">
                <a:solidFill>
                  <a:schemeClr val="dk1"/>
                </a:solidFill>
              </a:rPr>
              <a:t>các</a:t>
            </a:r>
            <a:r>
              <a:rPr lang="en-US" sz="2000">
                <a:solidFill>
                  <a:schemeClr val="dk1"/>
                </a:solidFill>
              </a:rPr>
              <a:t> </a:t>
            </a:r>
            <a:r>
              <a:rPr lang="en-US" sz="2000" err="1">
                <a:solidFill>
                  <a:schemeClr val="dk1"/>
                </a:solidFill>
              </a:rPr>
              <a:t>đánh</a:t>
            </a:r>
            <a:r>
              <a:rPr lang="en-US" sz="2000">
                <a:solidFill>
                  <a:schemeClr val="dk1"/>
                </a:solidFill>
              </a:rPr>
              <a:t> giá</a:t>
            </a:r>
            <a:endParaRPr sz="2000" b="0" i="0" u="none" strike="noStrike" cap="none">
              <a:solidFill>
                <a:schemeClr val="dk1"/>
              </a:solidFill>
              <a:sym typeface="Arial"/>
            </a:endParaRPr>
          </a:p>
          <a:p>
            <a:pPr marL="742950" lvl="1" indent="-285750" algn="just">
              <a:lnSpc>
                <a:spcPct val="150000"/>
              </a:lnSpc>
              <a:buSzPts val="1800"/>
              <a:buFont typeface="Arial"/>
              <a:buChar char="•"/>
            </a:pPr>
            <a:r>
              <a:rPr lang="en-US" sz="2000">
                <a:solidFill>
                  <a:schemeClr val="dk1"/>
                </a:solidFill>
              </a:rPr>
              <a:t> </a:t>
            </a:r>
            <a:r>
              <a:rPr lang="en-US" sz="2000" err="1">
                <a:solidFill>
                  <a:schemeClr val="dk1"/>
                </a:solidFill>
              </a:rPr>
              <a:t>Số</a:t>
            </a:r>
            <a:r>
              <a:rPr lang="en-US" sz="2000">
                <a:solidFill>
                  <a:schemeClr val="dk1"/>
                </a:solidFill>
              </a:rPr>
              <a:t> </a:t>
            </a:r>
            <a:r>
              <a:rPr lang="en-US" sz="2000" err="1">
                <a:solidFill>
                  <a:schemeClr val="dk1"/>
                </a:solidFill>
              </a:rPr>
              <a:t>sao</a:t>
            </a:r>
            <a:r>
              <a:rPr lang="en-US" sz="2000">
                <a:solidFill>
                  <a:schemeClr val="dk1"/>
                </a:solidFill>
              </a:rPr>
              <a:t> </a:t>
            </a:r>
            <a:r>
              <a:rPr lang="en-US" sz="2000" err="1">
                <a:solidFill>
                  <a:schemeClr val="dk1"/>
                </a:solidFill>
              </a:rPr>
              <a:t>của</a:t>
            </a:r>
            <a:r>
              <a:rPr lang="en-US" sz="2000">
                <a:solidFill>
                  <a:schemeClr val="dk1"/>
                </a:solidFill>
              </a:rPr>
              <a:t> </a:t>
            </a:r>
            <a:r>
              <a:rPr lang="en-US" sz="2000" err="1">
                <a:solidFill>
                  <a:schemeClr val="dk1"/>
                </a:solidFill>
              </a:rPr>
              <a:t>sản</a:t>
            </a:r>
            <a:r>
              <a:rPr lang="en-US" sz="2000">
                <a:solidFill>
                  <a:schemeClr val="dk1"/>
                </a:solidFill>
              </a:rPr>
              <a:t> </a:t>
            </a:r>
            <a:r>
              <a:rPr lang="en-US" sz="2000" err="1">
                <a:solidFill>
                  <a:schemeClr val="dk1"/>
                </a:solidFill>
              </a:rPr>
              <a:t>phẩm</a:t>
            </a:r>
          </a:p>
        </p:txBody>
      </p:sp>
      <p:pic>
        <p:nvPicPr>
          <p:cNvPr id="261" name="Google Shape;261;p13"/>
          <p:cNvPicPr preferRelativeResize="0"/>
          <p:nvPr/>
        </p:nvPicPr>
        <p:blipFill>
          <a:blip r:embed="rId3"/>
          <a:srcRect/>
          <a:stretch/>
        </p:blipFill>
        <p:spPr>
          <a:xfrm>
            <a:off x="4951412" y="2620003"/>
            <a:ext cx="4501833" cy="2701246"/>
          </a:xfrm>
          <a:prstGeom prst="rect">
            <a:avLst/>
          </a:prstGeom>
          <a:noFill/>
          <a:ln>
            <a:noFill/>
          </a:ln>
        </p:spPr>
      </p:pic>
      <p:sp>
        <p:nvSpPr>
          <p:cNvPr id="2" name="Google Shape;576;p37">
            <a:extLst>
              <a:ext uri="{FF2B5EF4-FFF2-40B4-BE49-F238E27FC236}">
                <a16:creationId xmlns:a16="http://schemas.microsoft.com/office/drawing/2014/main" id="{E24C2BA6-8C85-0627-D1D1-A2221ECCCCA8}"/>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5" name="Google Shape;205;p10"/>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02</a:t>
            </a:r>
            <a:endParaRPr/>
          </a:p>
        </p:txBody>
      </p:sp>
      <p:sp>
        <p:nvSpPr>
          <p:cNvPr id="206" name="Google Shape;206;p10"/>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sp>
        <p:nvSpPr>
          <p:cNvPr id="207" name="Google Shape;207;p10"/>
          <p:cNvSpPr txBox="1"/>
          <p:nvPr/>
        </p:nvSpPr>
        <p:spPr>
          <a:xfrm>
            <a:off x="451446" y="1496112"/>
            <a:ext cx="9244072" cy="1716324"/>
          </a:xfrm>
          <a:prstGeom prst="rect">
            <a:avLst/>
          </a:prstGeom>
          <a:noFill/>
          <a:ln>
            <a:noFill/>
          </a:ln>
        </p:spPr>
        <p:txBody>
          <a:bodyPr spcFirstLastPara="1" wrap="square" lIns="0" tIns="0" rIns="0" bIns="0" anchor="t" anchorCtr="0">
            <a:noAutofit/>
          </a:bodyPr>
          <a:lstStyle/>
          <a:p>
            <a:pPr marL="342900" indent="-342900" algn="just">
              <a:lnSpc>
                <a:spcPct val="150000"/>
              </a:lnSpc>
              <a:buClr>
                <a:srgbClr val="262626"/>
              </a:buClr>
              <a:buSzPts val="1470"/>
              <a:buFont typeface="Arial" panose="020B0604020202020204" pitchFamily="34" charset="0"/>
              <a:buChar char="•"/>
            </a:pPr>
            <a:r>
              <a:rPr lang="en-US" sz="2000">
                <a:highlight>
                  <a:srgbClr val="FFFFFF"/>
                </a:highlight>
              </a:rPr>
              <a:t>Sau </a:t>
            </a:r>
            <a:r>
              <a:rPr lang="en-US" sz="2000" err="1">
                <a:highlight>
                  <a:srgbClr val="FFFFFF"/>
                </a:highlight>
              </a:rPr>
              <a:t>khi</a:t>
            </a:r>
            <a:r>
              <a:rPr lang="en-US" sz="2000">
                <a:highlight>
                  <a:srgbClr val="FFFFFF"/>
                </a:highlight>
              </a:rPr>
              <a:t> </a:t>
            </a:r>
            <a:r>
              <a:rPr lang="en-US" sz="2000" err="1">
                <a:highlight>
                  <a:srgbClr val="FFFFFF"/>
                </a:highlight>
              </a:rPr>
              <a:t>thu</a:t>
            </a:r>
            <a:r>
              <a:rPr lang="en-US" sz="2000">
                <a:highlight>
                  <a:srgbClr val="FFFFFF"/>
                </a:highlight>
              </a:rPr>
              <a:t> </a:t>
            </a:r>
            <a:r>
              <a:rPr lang="en-US" sz="2000" err="1">
                <a:highlight>
                  <a:srgbClr val="FFFFFF"/>
                </a:highlight>
              </a:rPr>
              <a:t>thập</a:t>
            </a:r>
            <a:r>
              <a:rPr lang="en-US" sz="2000">
                <a:highlight>
                  <a:srgbClr val="FFFFFF"/>
                </a:highlight>
              </a:rPr>
              <a:t> </a:t>
            </a:r>
            <a:r>
              <a:rPr lang="en-US" sz="2000" err="1">
                <a:highlight>
                  <a:srgbClr val="FFFFFF"/>
                </a:highlight>
              </a:rPr>
              <a:t>dữ</a:t>
            </a:r>
            <a:r>
              <a:rPr lang="en-US" sz="2000">
                <a:highlight>
                  <a:srgbClr val="FFFFFF"/>
                </a:highlight>
              </a:rPr>
              <a:t> </a:t>
            </a:r>
            <a:r>
              <a:rPr lang="en-US" sz="2000" err="1">
                <a:highlight>
                  <a:srgbClr val="FFFFFF"/>
                </a:highlight>
              </a:rPr>
              <a:t>liệu</a:t>
            </a:r>
            <a:r>
              <a:rPr lang="en-US" sz="2000">
                <a:highlight>
                  <a:srgbClr val="FFFFFF"/>
                </a:highlight>
              </a:rPr>
              <a:t>, </a:t>
            </a:r>
            <a:r>
              <a:rPr lang="en-US" sz="2000" err="1">
                <a:highlight>
                  <a:srgbClr val="FFFFFF"/>
                </a:highlight>
              </a:rPr>
              <a:t>làm</a:t>
            </a:r>
            <a:r>
              <a:rPr lang="en-US" sz="2000">
                <a:highlight>
                  <a:srgbClr val="FFFFFF"/>
                </a:highlight>
              </a:rPr>
              <a:t> </a:t>
            </a:r>
            <a:r>
              <a:rPr lang="en-US" sz="2000" err="1">
                <a:highlight>
                  <a:srgbClr val="FFFFFF"/>
                </a:highlight>
              </a:rPr>
              <a:t>sạch</a:t>
            </a:r>
            <a:r>
              <a:rPr lang="en-US" sz="2000">
                <a:highlight>
                  <a:srgbClr val="FFFFFF"/>
                </a:highlight>
              </a:rPr>
              <a:t> </a:t>
            </a:r>
            <a:r>
              <a:rPr lang="en-US" sz="2000" err="1">
                <a:highlight>
                  <a:srgbClr val="FFFFFF"/>
                </a:highlight>
              </a:rPr>
              <a:t>dữ</a:t>
            </a:r>
            <a:r>
              <a:rPr lang="en-US" sz="2000">
                <a:highlight>
                  <a:srgbClr val="FFFFFF"/>
                </a:highlight>
              </a:rPr>
              <a:t> </a:t>
            </a:r>
            <a:r>
              <a:rPr lang="en-US" sz="2000" err="1">
                <a:highlight>
                  <a:srgbClr val="FFFFFF"/>
                </a:highlight>
              </a:rPr>
              <a:t>liệu</a:t>
            </a:r>
            <a:r>
              <a:rPr lang="en-US" sz="2000">
                <a:highlight>
                  <a:srgbClr val="FFFFFF"/>
                </a:highlight>
              </a:rPr>
              <a:t> </a:t>
            </a:r>
            <a:r>
              <a:rPr lang="en-US" sz="2000" err="1">
                <a:highlight>
                  <a:srgbClr val="FFFFFF"/>
                </a:highlight>
              </a:rPr>
              <a:t>bằng</a:t>
            </a:r>
            <a:r>
              <a:rPr lang="en-US" sz="2000">
                <a:highlight>
                  <a:srgbClr val="FFFFFF"/>
                </a:highlight>
              </a:rPr>
              <a:t> </a:t>
            </a:r>
            <a:r>
              <a:rPr lang="en-US" sz="2000" err="1">
                <a:highlight>
                  <a:srgbClr val="FFFFFF"/>
                </a:highlight>
              </a:rPr>
              <a:t>cách</a:t>
            </a:r>
            <a:r>
              <a:rPr lang="en-US" sz="2000">
                <a:highlight>
                  <a:srgbClr val="FFFFFF"/>
                </a:highlight>
              </a:rPr>
              <a:t> </a:t>
            </a:r>
            <a:r>
              <a:rPr lang="en-US" sz="2000" err="1">
                <a:highlight>
                  <a:srgbClr val="FFFFFF"/>
                </a:highlight>
              </a:rPr>
              <a:t>loại</a:t>
            </a:r>
            <a:r>
              <a:rPr lang="en-US" sz="2000">
                <a:highlight>
                  <a:srgbClr val="FFFFFF"/>
                </a:highlight>
              </a:rPr>
              <a:t> </a:t>
            </a:r>
            <a:r>
              <a:rPr lang="en-US" sz="2000" err="1">
                <a:highlight>
                  <a:srgbClr val="FFFFFF"/>
                </a:highlight>
              </a:rPr>
              <a:t>bỏ</a:t>
            </a:r>
            <a:r>
              <a:rPr lang="en-US" sz="2000">
                <a:highlight>
                  <a:srgbClr val="FFFFFF"/>
                </a:highlight>
              </a:rPr>
              <a:t> </a:t>
            </a:r>
            <a:r>
              <a:rPr lang="en-US" sz="2000" err="1">
                <a:highlight>
                  <a:srgbClr val="FFFFFF"/>
                </a:highlight>
              </a:rPr>
              <a:t>bình</a:t>
            </a:r>
            <a:r>
              <a:rPr lang="en-US" sz="2000">
                <a:highlight>
                  <a:srgbClr val="FFFFFF"/>
                </a:highlight>
              </a:rPr>
              <a:t> </a:t>
            </a:r>
            <a:r>
              <a:rPr lang="en-US" sz="2000" err="1">
                <a:highlight>
                  <a:srgbClr val="FFFFFF"/>
                </a:highlight>
              </a:rPr>
              <a:t>luận</a:t>
            </a:r>
            <a:r>
              <a:rPr lang="en-US" sz="2000">
                <a:highlight>
                  <a:srgbClr val="FFFFFF"/>
                </a:highlight>
              </a:rPr>
              <a:t> </a:t>
            </a:r>
            <a:r>
              <a:rPr lang="en-US" sz="2000" err="1">
                <a:highlight>
                  <a:srgbClr val="FFFFFF"/>
                </a:highlight>
              </a:rPr>
              <a:t>không</a:t>
            </a:r>
            <a:r>
              <a:rPr lang="en-US" sz="2000">
                <a:highlight>
                  <a:srgbClr val="FFFFFF"/>
                </a:highlight>
              </a:rPr>
              <a:t> </a:t>
            </a:r>
            <a:r>
              <a:rPr lang="en-US" sz="2000" err="1">
                <a:highlight>
                  <a:srgbClr val="FFFFFF"/>
                </a:highlight>
              </a:rPr>
              <a:t>liên</a:t>
            </a:r>
            <a:r>
              <a:rPr lang="en-US" sz="2000">
                <a:highlight>
                  <a:srgbClr val="FFFFFF"/>
                </a:highlight>
              </a:rPr>
              <a:t> </a:t>
            </a:r>
            <a:r>
              <a:rPr lang="en-US" sz="2000" err="1">
                <a:highlight>
                  <a:srgbClr val="FFFFFF"/>
                </a:highlight>
              </a:rPr>
              <a:t>quan</a:t>
            </a:r>
            <a:r>
              <a:rPr lang="en-US" sz="2000">
                <a:highlight>
                  <a:srgbClr val="FFFFFF"/>
                </a:highlight>
              </a:rPr>
              <a:t> </a:t>
            </a:r>
            <a:r>
              <a:rPr lang="en-US" sz="2000" err="1">
                <a:highlight>
                  <a:srgbClr val="FFFFFF"/>
                </a:highlight>
              </a:rPr>
              <a:t>và</a:t>
            </a:r>
            <a:r>
              <a:rPr lang="en-US" sz="2000">
                <a:highlight>
                  <a:srgbClr val="FFFFFF"/>
                </a:highlight>
              </a:rPr>
              <a:t> </a:t>
            </a:r>
            <a:r>
              <a:rPr lang="en-US" sz="2000" err="1">
                <a:highlight>
                  <a:srgbClr val="FFFFFF"/>
                </a:highlight>
              </a:rPr>
              <a:t>xử</a:t>
            </a:r>
            <a:r>
              <a:rPr lang="en-US" sz="2000">
                <a:highlight>
                  <a:srgbClr val="FFFFFF"/>
                </a:highlight>
              </a:rPr>
              <a:t> </a:t>
            </a:r>
            <a:r>
              <a:rPr lang="en-US" sz="2000" err="1">
                <a:highlight>
                  <a:srgbClr val="FFFFFF"/>
                </a:highlight>
              </a:rPr>
              <a:t>lý</a:t>
            </a:r>
            <a:r>
              <a:rPr lang="en-US" sz="2000">
                <a:highlight>
                  <a:srgbClr val="FFFFFF"/>
                </a:highlight>
              </a:rPr>
              <a:t> </a:t>
            </a:r>
            <a:r>
              <a:rPr lang="en-US" sz="2000" err="1">
                <a:highlight>
                  <a:srgbClr val="FFFFFF"/>
                </a:highlight>
              </a:rPr>
              <a:t>lỗi</a:t>
            </a:r>
            <a:r>
              <a:rPr lang="en-US" sz="2000">
                <a:highlight>
                  <a:srgbClr val="FFFFFF"/>
                </a:highlight>
              </a:rPr>
              <a:t> </a:t>
            </a:r>
            <a:r>
              <a:rPr lang="en-US" sz="2000" err="1">
                <a:highlight>
                  <a:srgbClr val="FFFFFF"/>
                </a:highlight>
              </a:rPr>
              <a:t>chính</a:t>
            </a:r>
            <a:r>
              <a:rPr lang="en-US" sz="2000">
                <a:highlight>
                  <a:srgbClr val="FFFFFF"/>
                </a:highlight>
              </a:rPr>
              <a:t> </a:t>
            </a:r>
            <a:r>
              <a:rPr lang="en-US" sz="2000" err="1">
                <a:highlight>
                  <a:srgbClr val="FFFFFF"/>
                </a:highlight>
              </a:rPr>
              <a:t>tả</a:t>
            </a:r>
            <a:r>
              <a:rPr lang="en-US" sz="2000">
                <a:highlight>
                  <a:srgbClr val="FFFFFF"/>
                </a:highlight>
              </a:rPr>
              <a:t>, </a:t>
            </a:r>
            <a:r>
              <a:rPr lang="en-US" sz="2000" err="1">
                <a:highlight>
                  <a:srgbClr val="FFFFFF"/>
                </a:highlight>
              </a:rPr>
              <a:t>viết</a:t>
            </a:r>
            <a:r>
              <a:rPr lang="en-US" sz="2000">
                <a:highlight>
                  <a:srgbClr val="FFFFFF"/>
                </a:highlight>
              </a:rPr>
              <a:t> </a:t>
            </a:r>
            <a:r>
              <a:rPr lang="en-US" sz="2000" err="1">
                <a:highlight>
                  <a:srgbClr val="FFFFFF"/>
                </a:highlight>
              </a:rPr>
              <a:t>tắt</a:t>
            </a:r>
            <a:r>
              <a:rPr lang="en-US" sz="2000">
                <a:highlight>
                  <a:srgbClr val="FFFFFF"/>
                </a:highlight>
              </a:rPr>
              <a:t>, </a:t>
            </a:r>
            <a:r>
              <a:rPr lang="en-US" sz="2000" err="1">
                <a:highlight>
                  <a:srgbClr val="FFFFFF"/>
                </a:highlight>
              </a:rPr>
              <a:t>cũng</a:t>
            </a:r>
            <a:r>
              <a:rPr lang="en-US" sz="2000">
                <a:highlight>
                  <a:srgbClr val="FFFFFF"/>
                </a:highlight>
              </a:rPr>
              <a:t> </a:t>
            </a:r>
            <a:r>
              <a:rPr lang="en-US" sz="2000" err="1">
                <a:highlight>
                  <a:srgbClr val="FFFFFF"/>
                </a:highlight>
              </a:rPr>
              <a:t>như</a:t>
            </a:r>
            <a:r>
              <a:rPr lang="en-US" sz="2000">
                <a:highlight>
                  <a:srgbClr val="FFFFFF"/>
                </a:highlight>
              </a:rPr>
              <a:t> </a:t>
            </a:r>
            <a:r>
              <a:rPr lang="en-US" sz="2000" err="1">
                <a:highlight>
                  <a:srgbClr val="FFFFFF"/>
                </a:highlight>
              </a:rPr>
              <a:t>chuẩn</a:t>
            </a:r>
            <a:r>
              <a:rPr lang="en-US" sz="2000">
                <a:highlight>
                  <a:srgbClr val="FFFFFF"/>
                </a:highlight>
              </a:rPr>
              <a:t> </a:t>
            </a:r>
            <a:r>
              <a:rPr lang="en-US" sz="2000" err="1">
                <a:highlight>
                  <a:srgbClr val="FFFFFF"/>
                </a:highlight>
              </a:rPr>
              <a:t>hóa</a:t>
            </a:r>
            <a:r>
              <a:rPr lang="en-US" sz="2000">
                <a:highlight>
                  <a:srgbClr val="FFFFFF"/>
                </a:highlight>
              </a:rPr>
              <a:t> </a:t>
            </a:r>
            <a:r>
              <a:rPr lang="en-US" sz="2000" err="1">
                <a:highlight>
                  <a:srgbClr val="FFFFFF"/>
                </a:highlight>
              </a:rPr>
              <a:t>ngôn</a:t>
            </a:r>
            <a:r>
              <a:rPr lang="en-US" sz="2000">
                <a:highlight>
                  <a:srgbClr val="FFFFFF"/>
                </a:highlight>
              </a:rPr>
              <a:t> </a:t>
            </a:r>
            <a:r>
              <a:rPr lang="en-US" sz="2000" err="1">
                <a:highlight>
                  <a:srgbClr val="FFFFFF"/>
                </a:highlight>
              </a:rPr>
              <a:t>ngữ</a:t>
            </a:r>
            <a:r>
              <a:rPr lang="en-US" sz="2000">
                <a:highlight>
                  <a:srgbClr val="FFFFFF"/>
                </a:highlight>
              </a:rPr>
              <a:t> </a:t>
            </a:r>
            <a:r>
              <a:rPr lang="en-US" sz="2000" err="1">
                <a:highlight>
                  <a:srgbClr val="FFFFFF"/>
                </a:highlight>
              </a:rPr>
              <a:t>không</a:t>
            </a:r>
            <a:r>
              <a:rPr lang="en-US" sz="2000">
                <a:highlight>
                  <a:srgbClr val="FFFFFF"/>
                </a:highlight>
              </a:rPr>
              <a:t> </a:t>
            </a:r>
            <a:r>
              <a:rPr lang="en-US" sz="2000" err="1">
                <a:highlight>
                  <a:srgbClr val="FFFFFF"/>
                </a:highlight>
              </a:rPr>
              <a:t>có</a:t>
            </a:r>
            <a:r>
              <a:rPr lang="en-US" sz="2000">
                <a:highlight>
                  <a:srgbClr val="FFFFFF"/>
                </a:highlight>
              </a:rPr>
              <a:t> ý </a:t>
            </a:r>
            <a:r>
              <a:rPr lang="en-US" sz="2000" err="1">
                <a:highlight>
                  <a:srgbClr val="FFFFFF"/>
                </a:highlight>
              </a:rPr>
              <a:t>nghĩa</a:t>
            </a:r>
            <a:r>
              <a:rPr lang="en-US" sz="2000">
                <a:highlight>
                  <a:srgbClr val="FFFFFF"/>
                </a:highlight>
              </a:rPr>
              <a:t>.</a:t>
            </a:r>
          </a:p>
        </p:txBody>
      </p:sp>
      <p:sp>
        <p:nvSpPr>
          <p:cNvPr id="209" name="Google Shape;209;p10"/>
          <p:cNvSpPr/>
          <p:nvPr/>
        </p:nvSpPr>
        <p:spPr>
          <a:xfrm>
            <a:off x="8461375" y="6471285"/>
            <a:ext cx="820420" cy="241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 name="Google Shape;207;p10">
            <a:extLst>
              <a:ext uri="{FF2B5EF4-FFF2-40B4-BE49-F238E27FC236}">
                <a16:creationId xmlns:a16="http://schemas.microsoft.com/office/drawing/2014/main" id="{2E53FBCE-2016-8F8B-9680-92A643E005C1}"/>
              </a:ext>
            </a:extLst>
          </p:cNvPr>
          <p:cNvSpPr txBox="1"/>
          <p:nvPr/>
        </p:nvSpPr>
        <p:spPr>
          <a:xfrm>
            <a:off x="451446" y="3236348"/>
            <a:ext cx="6450799" cy="2016884"/>
          </a:xfrm>
          <a:prstGeom prst="rect">
            <a:avLst/>
          </a:prstGeom>
          <a:noFill/>
          <a:ln>
            <a:noFill/>
          </a:ln>
        </p:spPr>
        <p:txBody>
          <a:bodyPr spcFirstLastPara="1" wrap="square" lIns="0" tIns="0" rIns="0" bIns="0" anchor="t" anchorCtr="0">
            <a:noAutofit/>
          </a:bodyPr>
          <a:lstStyle/>
          <a:p>
            <a:pPr marL="342900" indent="-342900" algn="just">
              <a:lnSpc>
                <a:spcPct val="150000"/>
              </a:lnSpc>
              <a:buFont typeface="Arial" panose="020B0604020202020204" pitchFamily="34" charset="0"/>
              <a:buChar char="•"/>
            </a:pPr>
            <a:r>
              <a:rPr lang="vi-VN" sz="2000">
                <a:highlight>
                  <a:srgbClr val="FFFFFF"/>
                </a:highlight>
              </a:rPr>
              <a:t>Tiếp theo, sử dụng </a:t>
            </a:r>
            <a:r>
              <a:rPr lang="vi-VN" sz="2000" err="1">
                <a:highlight>
                  <a:srgbClr val="FFFFFF"/>
                </a:highlight>
              </a:rPr>
              <a:t>TfidfVectorizer</a:t>
            </a:r>
            <a:r>
              <a:rPr lang="vi-VN" sz="2000">
                <a:highlight>
                  <a:srgbClr val="FFFFFF"/>
                </a:highlight>
              </a:rPr>
              <a:t> để </a:t>
            </a:r>
            <a:r>
              <a:rPr lang="vi-VN" sz="2000" err="1">
                <a:highlight>
                  <a:srgbClr val="FFFFFF"/>
                </a:highlight>
              </a:rPr>
              <a:t>vector</a:t>
            </a:r>
            <a:r>
              <a:rPr lang="vi-VN" sz="2000">
                <a:highlight>
                  <a:srgbClr val="FFFFFF"/>
                </a:highlight>
              </a:rPr>
              <a:t> hóa các bình luận</a:t>
            </a:r>
            <a:r>
              <a:rPr lang="vi-VN" sz="2000" i="0" u="none" strike="noStrike" cap="none">
                <a:solidFill>
                  <a:srgbClr val="000000"/>
                </a:solidFill>
                <a:highlight>
                  <a:srgbClr val="FFFFFF"/>
                </a:highlight>
                <a:latin typeface="Arial"/>
                <a:ea typeface="Arial"/>
                <a:cs typeface="Arial"/>
                <a:sym typeface="Arial"/>
              </a:rPr>
              <a:t>, </a:t>
            </a:r>
            <a:r>
              <a:rPr lang="vi-VN" sz="2000">
                <a:highlight>
                  <a:srgbClr val="FFFFFF"/>
                </a:highlight>
              </a:rPr>
              <a:t>chuyển đổi chúng thành số liệu để mô hình học máy có thể xử lý. Phương pháp TF-IDF giúp xác định mức độ quan trọng của từng từ dựa trên tần suất xuất hiện trong toàn bộ tập dữ liệu.</a:t>
            </a:r>
            <a:endParaRPr lang="vi-VN"/>
          </a:p>
        </p:txBody>
      </p:sp>
      <p:sp>
        <p:nvSpPr>
          <p:cNvPr id="12" name="Google Shape;267;p14">
            <a:extLst>
              <a:ext uri="{FF2B5EF4-FFF2-40B4-BE49-F238E27FC236}">
                <a16:creationId xmlns:a16="http://schemas.microsoft.com/office/drawing/2014/main" id="{33DA31DD-CB81-8213-C5CE-63866377D65E}"/>
              </a:ext>
            </a:extLst>
          </p:cNvPr>
          <p:cNvSpPr txBox="1">
            <a:spLocks/>
          </p:cNvSpPr>
          <p:nvPr/>
        </p:nvSpPr>
        <p:spPr>
          <a:xfrm>
            <a:off x="790000" y="450001"/>
            <a:ext cx="6837808" cy="58420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lt1"/>
              </a:buClr>
              <a:buSzPts val="1799"/>
              <a:buFont typeface="Arial"/>
              <a:buNone/>
              <a:defRPr sz="1800" b="0" i="0" u="none" strike="noStrike" cap="none">
                <a:solidFill>
                  <a:schemeClr val="lt1"/>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400"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2000"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9pPr>
          </a:lstStyle>
          <a:p>
            <a:pPr marL="0" indent="0">
              <a:buSzPts val="1700"/>
            </a:pPr>
            <a:r>
              <a:rPr lang="en-US" sz="2000"/>
              <a:t>2.2 Tiền xử lý </a:t>
            </a:r>
            <a:r>
              <a:rPr lang="en-US" sz="2000" err="1"/>
              <a:t>dữ</a:t>
            </a:r>
            <a:r>
              <a:rPr lang="en-US" sz="2000"/>
              <a:t> </a:t>
            </a:r>
            <a:r>
              <a:rPr lang="en-US" sz="2000" err="1"/>
              <a:t>liệu</a:t>
            </a:r>
            <a:endParaRPr lang="en-US" sz="2000"/>
          </a:p>
          <a:p>
            <a:pPr marL="0" indent="0">
              <a:buSzPts val="1700"/>
            </a:pPr>
            <a:r>
              <a:rPr lang="en-US"/>
              <a:t> </a:t>
            </a:r>
          </a:p>
        </p:txBody>
      </p:sp>
      <p:pic>
        <p:nvPicPr>
          <p:cNvPr id="3" name="Picture 2" descr="A computer screen shot of a folder with a broom and papers&#10;&#10;Description automatically generated">
            <a:extLst>
              <a:ext uri="{FF2B5EF4-FFF2-40B4-BE49-F238E27FC236}">
                <a16:creationId xmlns:a16="http://schemas.microsoft.com/office/drawing/2014/main" id="{E7A5860E-6585-DE08-966E-BD2B202F830A}"/>
              </a:ext>
            </a:extLst>
          </p:cNvPr>
          <p:cNvPicPr>
            <a:picLocks noChangeAspect="1"/>
          </p:cNvPicPr>
          <p:nvPr/>
        </p:nvPicPr>
        <p:blipFill>
          <a:blip r:embed="rId3"/>
          <a:stretch>
            <a:fillRect/>
          </a:stretch>
        </p:blipFill>
        <p:spPr>
          <a:xfrm>
            <a:off x="7308254" y="3746168"/>
            <a:ext cx="2143125" cy="2143125"/>
          </a:xfrm>
          <a:prstGeom prst="rect">
            <a:avLst/>
          </a:prstGeom>
        </p:spPr>
      </p:pic>
      <p:sp>
        <p:nvSpPr>
          <p:cNvPr id="2" name="Google Shape;576;p37">
            <a:extLst>
              <a:ext uri="{FF2B5EF4-FFF2-40B4-BE49-F238E27FC236}">
                <a16:creationId xmlns:a16="http://schemas.microsoft.com/office/drawing/2014/main" id="{55BEC4E8-9934-02FE-B9F4-C177A4D6362D}"/>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Google Shape;283;p15"/>
          <p:cNvSpPr txBox="1">
            <a:spLocks noGrp="1"/>
          </p:cNvSpPr>
          <p:nvPr>
            <p:ph type="body" idx="3"/>
          </p:nvPr>
        </p:nvSpPr>
        <p:spPr>
          <a:xfrm>
            <a:off x="9112825" y="480779"/>
            <a:ext cx="340625" cy="245745"/>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02</a:t>
            </a:r>
            <a:endParaRPr/>
          </a:p>
        </p:txBody>
      </p:sp>
      <p:sp>
        <p:nvSpPr>
          <p:cNvPr id="284" name="Google Shape;284;p15"/>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sp>
        <p:nvSpPr>
          <p:cNvPr id="285" name="Google Shape;285;p15"/>
          <p:cNvSpPr/>
          <p:nvPr/>
        </p:nvSpPr>
        <p:spPr>
          <a:xfrm>
            <a:off x="8461375" y="6461760"/>
            <a:ext cx="762000" cy="3378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207;p10">
            <a:extLst>
              <a:ext uri="{FF2B5EF4-FFF2-40B4-BE49-F238E27FC236}">
                <a16:creationId xmlns:a16="http://schemas.microsoft.com/office/drawing/2014/main" id="{9D6D73EF-8CC8-F0A1-5555-3818B94BA358}"/>
              </a:ext>
            </a:extLst>
          </p:cNvPr>
          <p:cNvSpPr txBox="1"/>
          <p:nvPr/>
        </p:nvSpPr>
        <p:spPr>
          <a:xfrm>
            <a:off x="446001" y="1386909"/>
            <a:ext cx="9244072" cy="1758112"/>
          </a:xfrm>
          <a:prstGeom prst="rect">
            <a:avLst/>
          </a:prstGeom>
          <a:noFill/>
          <a:ln>
            <a:noFill/>
          </a:ln>
        </p:spPr>
        <p:txBody>
          <a:bodyPr spcFirstLastPara="1" wrap="square" lIns="0" tIns="0" rIns="0" bIns="0" anchor="t" anchorCtr="0">
            <a:noAutofit/>
          </a:bodyPr>
          <a:lstStyle/>
          <a:p>
            <a:pPr marL="342900" indent="-342900" algn="just">
              <a:lnSpc>
                <a:spcPct val="150000"/>
              </a:lnSpc>
              <a:buFont typeface="Arial" panose="020B0604020202020204" pitchFamily="34" charset="0"/>
              <a:buChar char="•"/>
            </a:pPr>
            <a:r>
              <a:rPr lang="en-US" sz="2000" err="1">
                <a:highlight>
                  <a:srgbClr val="FFFFFF"/>
                </a:highlight>
              </a:rPr>
              <a:t>Đã</a:t>
            </a:r>
            <a:r>
              <a:rPr lang="en-US" sz="2000">
                <a:highlight>
                  <a:srgbClr val="FFFFFF"/>
                </a:highlight>
              </a:rPr>
              <a:t> </a:t>
            </a:r>
            <a:r>
              <a:rPr lang="en-US" sz="2000" err="1">
                <a:highlight>
                  <a:srgbClr val="FFFFFF"/>
                </a:highlight>
              </a:rPr>
              <a:t>thử</a:t>
            </a:r>
            <a:r>
              <a:rPr lang="en-US" sz="2000">
                <a:highlight>
                  <a:srgbClr val="FFFFFF"/>
                </a:highlight>
              </a:rPr>
              <a:t> </a:t>
            </a:r>
            <a:r>
              <a:rPr lang="en-US" sz="2000" err="1">
                <a:highlight>
                  <a:srgbClr val="FFFFFF"/>
                </a:highlight>
              </a:rPr>
              <a:t>nghiệm</a:t>
            </a:r>
            <a:r>
              <a:rPr lang="en-US" sz="2000">
                <a:highlight>
                  <a:srgbClr val="FFFFFF"/>
                </a:highlight>
              </a:rPr>
              <a:t> </a:t>
            </a:r>
            <a:r>
              <a:rPr lang="en-US" sz="2000" err="1">
                <a:highlight>
                  <a:srgbClr val="FFFFFF"/>
                </a:highlight>
              </a:rPr>
              <a:t>với</a:t>
            </a:r>
            <a:r>
              <a:rPr lang="en-US" sz="2000">
                <a:highlight>
                  <a:srgbClr val="FFFFFF"/>
                </a:highlight>
              </a:rPr>
              <a:t> </a:t>
            </a:r>
            <a:r>
              <a:rPr lang="en-US" sz="2000" err="1">
                <a:highlight>
                  <a:srgbClr val="FFFFFF"/>
                </a:highlight>
              </a:rPr>
              <a:t>nhiều</a:t>
            </a:r>
            <a:r>
              <a:rPr lang="en-US" sz="2000">
                <a:highlight>
                  <a:srgbClr val="FFFFFF"/>
                </a:highlight>
              </a:rPr>
              <a:t> </a:t>
            </a:r>
            <a:r>
              <a:rPr lang="en-US" sz="2000" err="1">
                <a:highlight>
                  <a:srgbClr val="FFFFFF"/>
                </a:highlight>
              </a:rPr>
              <a:t>mô</a:t>
            </a:r>
            <a:r>
              <a:rPr lang="en-US" sz="2000">
                <a:highlight>
                  <a:srgbClr val="FFFFFF"/>
                </a:highlight>
              </a:rPr>
              <a:t> </a:t>
            </a:r>
            <a:r>
              <a:rPr lang="en-US" sz="2000" err="1">
                <a:highlight>
                  <a:srgbClr val="FFFFFF"/>
                </a:highlight>
              </a:rPr>
              <a:t>hình</a:t>
            </a:r>
            <a:r>
              <a:rPr lang="en-US" sz="2000">
                <a:highlight>
                  <a:srgbClr val="FFFFFF"/>
                </a:highlight>
              </a:rPr>
              <a:t> </a:t>
            </a:r>
            <a:r>
              <a:rPr lang="en-US" sz="2000" err="1">
                <a:highlight>
                  <a:srgbClr val="FFFFFF"/>
                </a:highlight>
              </a:rPr>
              <a:t>học</a:t>
            </a:r>
            <a:r>
              <a:rPr lang="en-US" sz="2000">
                <a:highlight>
                  <a:srgbClr val="FFFFFF"/>
                </a:highlight>
              </a:rPr>
              <a:t> </a:t>
            </a:r>
            <a:r>
              <a:rPr lang="en-US" sz="2000" err="1">
                <a:highlight>
                  <a:srgbClr val="FFFFFF"/>
                </a:highlight>
              </a:rPr>
              <a:t>máy</a:t>
            </a:r>
            <a:r>
              <a:rPr lang="en-US" sz="2000">
                <a:highlight>
                  <a:srgbClr val="FFFFFF"/>
                </a:highlight>
              </a:rPr>
              <a:t> </a:t>
            </a:r>
            <a:r>
              <a:rPr lang="en-US" sz="2000" err="1">
                <a:highlight>
                  <a:srgbClr val="FFFFFF"/>
                </a:highlight>
              </a:rPr>
              <a:t>như</a:t>
            </a:r>
            <a:r>
              <a:rPr lang="en-US" sz="2000">
                <a:highlight>
                  <a:srgbClr val="FFFFFF"/>
                </a:highlight>
              </a:rPr>
              <a:t> SVM, KNN, Logistic Regression</a:t>
            </a:r>
            <a:r>
              <a:rPr lang="en-US" sz="2000" i="0" u="none" strike="noStrike" cap="none">
                <a:solidFill>
                  <a:srgbClr val="000000"/>
                </a:solidFill>
                <a:highlight>
                  <a:srgbClr val="FFFFFF"/>
                </a:highlight>
                <a:latin typeface="Arial"/>
                <a:ea typeface="Arial"/>
                <a:cs typeface="Arial"/>
                <a:sym typeface="Arial"/>
              </a:rPr>
              <a:t>, </a:t>
            </a:r>
            <a:r>
              <a:rPr lang="en-US" sz="2000" err="1">
                <a:highlight>
                  <a:srgbClr val="FFFFFF"/>
                </a:highlight>
              </a:rPr>
              <a:t>và</a:t>
            </a:r>
            <a:r>
              <a:rPr lang="en-US" sz="2000">
                <a:highlight>
                  <a:srgbClr val="FFFFFF"/>
                </a:highlight>
              </a:rPr>
              <a:t> </a:t>
            </a:r>
            <a:r>
              <a:rPr lang="en-US" sz="2000" err="1">
                <a:highlight>
                  <a:srgbClr val="FFFFFF"/>
                </a:highlight>
              </a:rPr>
              <a:t>RandomForestClassifier</a:t>
            </a:r>
            <a:r>
              <a:rPr lang="en-US" sz="2000">
                <a:highlight>
                  <a:srgbClr val="FFFFFF"/>
                </a:highlight>
              </a:rPr>
              <a:t>. </a:t>
            </a:r>
            <a:r>
              <a:rPr lang="en-US" sz="2000" err="1">
                <a:highlight>
                  <a:srgbClr val="FFFFFF"/>
                </a:highlight>
              </a:rPr>
              <a:t>Dựa</a:t>
            </a:r>
            <a:r>
              <a:rPr lang="en-US" sz="2000">
                <a:highlight>
                  <a:srgbClr val="FFFFFF"/>
                </a:highlight>
              </a:rPr>
              <a:t> </a:t>
            </a:r>
            <a:r>
              <a:rPr lang="en-US" sz="2000" err="1">
                <a:highlight>
                  <a:srgbClr val="FFFFFF"/>
                </a:highlight>
              </a:rPr>
              <a:t>trên</a:t>
            </a:r>
            <a:r>
              <a:rPr lang="en-US" sz="2000">
                <a:highlight>
                  <a:srgbClr val="FFFFFF"/>
                </a:highlight>
              </a:rPr>
              <a:t> </a:t>
            </a:r>
            <a:r>
              <a:rPr lang="en-US" sz="2000" err="1">
                <a:highlight>
                  <a:srgbClr val="FFFFFF"/>
                </a:highlight>
              </a:rPr>
              <a:t>độ</a:t>
            </a:r>
            <a:r>
              <a:rPr lang="en-US" sz="2000">
                <a:highlight>
                  <a:srgbClr val="FFFFFF"/>
                </a:highlight>
              </a:rPr>
              <a:t> </a:t>
            </a:r>
            <a:r>
              <a:rPr lang="en-US" sz="2000" err="1">
                <a:highlight>
                  <a:srgbClr val="FFFFFF"/>
                </a:highlight>
              </a:rPr>
              <a:t>chính</a:t>
            </a:r>
            <a:r>
              <a:rPr lang="en-US" sz="2000">
                <a:highlight>
                  <a:srgbClr val="FFFFFF"/>
                </a:highlight>
              </a:rPr>
              <a:t> </a:t>
            </a:r>
            <a:r>
              <a:rPr lang="en-US" sz="2000" err="1">
                <a:highlight>
                  <a:srgbClr val="FFFFFF"/>
                </a:highlight>
              </a:rPr>
              <a:t>xác</a:t>
            </a:r>
            <a:r>
              <a:rPr lang="en-US" sz="2000" i="0" u="none" strike="noStrike" cap="none">
                <a:solidFill>
                  <a:srgbClr val="000000"/>
                </a:solidFill>
                <a:highlight>
                  <a:srgbClr val="FFFFFF"/>
                </a:highlight>
                <a:latin typeface="Arial"/>
                <a:ea typeface="Arial"/>
                <a:cs typeface="Arial"/>
                <a:sym typeface="Arial"/>
              </a:rPr>
              <a:t>, </a:t>
            </a:r>
            <a:r>
              <a:rPr lang="en-US" sz="2000" err="1">
                <a:highlight>
                  <a:srgbClr val="FFFFFF"/>
                </a:highlight>
              </a:rPr>
              <a:t>tốc</a:t>
            </a:r>
            <a:r>
              <a:rPr lang="en-US" sz="2000">
                <a:highlight>
                  <a:srgbClr val="FFFFFF"/>
                </a:highlight>
              </a:rPr>
              <a:t> </a:t>
            </a:r>
            <a:r>
              <a:rPr lang="en-US" sz="2000" err="1">
                <a:highlight>
                  <a:srgbClr val="FFFFFF"/>
                </a:highlight>
              </a:rPr>
              <a:t>độ</a:t>
            </a:r>
            <a:r>
              <a:rPr lang="en-US" sz="2000">
                <a:highlight>
                  <a:srgbClr val="FFFFFF"/>
                </a:highlight>
              </a:rPr>
              <a:t> </a:t>
            </a:r>
            <a:r>
              <a:rPr lang="en-US" sz="2000" err="1">
                <a:highlight>
                  <a:srgbClr val="FFFFFF"/>
                </a:highlight>
              </a:rPr>
              <a:t>xử</a:t>
            </a:r>
            <a:r>
              <a:rPr lang="en-US" sz="2000">
                <a:highlight>
                  <a:srgbClr val="FFFFFF"/>
                </a:highlight>
              </a:rPr>
              <a:t> </a:t>
            </a:r>
            <a:r>
              <a:rPr lang="en-US" sz="2000" err="1">
                <a:highlight>
                  <a:srgbClr val="FFFFFF"/>
                </a:highlight>
              </a:rPr>
              <a:t>lý</a:t>
            </a:r>
            <a:r>
              <a:rPr lang="en-US" sz="2000" i="0" u="none" strike="noStrike" cap="none">
                <a:solidFill>
                  <a:srgbClr val="000000"/>
                </a:solidFill>
                <a:highlight>
                  <a:srgbClr val="FFFFFF"/>
                </a:highlight>
                <a:latin typeface="Arial"/>
                <a:ea typeface="Arial"/>
                <a:cs typeface="Arial"/>
                <a:sym typeface="Arial"/>
              </a:rPr>
              <a:t>, </a:t>
            </a:r>
            <a:r>
              <a:rPr lang="en-US" sz="2000" err="1">
                <a:highlight>
                  <a:srgbClr val="FFFFFF"/>
                </a:highlight>
              </a:rPr>
              <a:t>và</a:t>
            </a:r>
            <a:r>
              <a:rPr lang="en-US" sz="2000">
                <a:highlight>
                  <a:srgbClr val="FFFFFF"/>
                </a:highlight>
              </a:rPr>
              <a:t> </a:t>
            </a:r>
            <a:r>
              <a:rPr lang="en-US" sz="2000" err="1">
                <a:highlight>
                  <a:srgbClr val="FFFFFF"/>
                </a:highlight>
              </a:rPr>
              <a:t>khả</a:t>
            </a:r>
            <a:r>
              <a:rPr lang="en-US" sz="2000">
                <a:highlight>
                  <a:srgbClr val="FFFFFF"/>
                </a:highlight>
              </a:rPr>
              <a:t> </a:t>
            </a:r>
            <a:r>
              <a:rPr lang="en-US" sz="2000" err="1">
                <a:highlight>
                  <a:srgbClr val="FFFFFF"/>
                </a:highlight>
              </a:rPr>
              <a:t>năng</a:t>
            </a:r>
            <a:r>
              <a:rPr lang="en-US" sz="2000">
                <a:highlight>
                  <a:srgbClr val="FFFFFF"/>
                </a:highlight>
              </a:rPr>
              <a:t> </a:t>
            </a:r>
            <a:r>
              <a:rPr lang="en-US" sz="2000" err="1">
                <a:highlight>
                  <a:srgbClr val="FFFFFF"/>
                </a:highlight>
              </a:rPr>
              <a:t>mở</a:t>
            </a:r>
            <a:r>
              <a:rPr lang="en-US" sz="2000">
                <a:highlight>
                  <a:srgbClr val="FFFFFF"/>
                </a:highlight>
              </a:rPr>
              <a:t> </a:t>
            </a:r>
            <a:r>
              <a:rPr lang="en-US" sz="2000" err="1">
                <a:highlight>
                  <a:srgbClr val="FFFFFF"/>
                </a:highlight>
              </a:rPr>
              <a:t>rộng</a:t>
            </a:r>
            <a:r>
              <a:rPr lang="en-US" sz="2000" i="0" u="none" strike="noStrike" cap="none">
                <a:solidFill>
                  <a:srgbClr val="000000"/>
                </a:solidFill>
                <a:highlight>
                  <a:srgbClr val="FFFFFF"/>
                </a:highlight>
                <a:latin typeface="Arial"/>
                <a:ea typeface="Arial"/>
                <a:cs typeface="Arial"/>
                <a:sym typeface="Arial"/>
              </a:rPr>
              <a:t>, </a:t>
            </a:r>
            <a:r>
              <a:rPr lang="en-US" sz="2000" err="1">
                <a:highlight>
                  <a:srgbClr val="FFFFFF"/>
                </a:highlight>
              </a:rPr>
              <a:t>quyết</a:t>
            </a:r>
            <a:r>
              <a:rPr lang="en-US" sz="2000">
                <a:highlight>
                  <a:srgbClr val="FFFFFF"/>
                </a:highlight>
              </a:rPr>
              <a:t> </a:t>
            </a:r>
            <a:r>
              <a:rPr lang="en-US" sz="2000" err="1">
                <a:highlight>
                  <a:srgbClr val="FFFFFF"/>
                </a:highlight>
              </a:rPr>
              <a:t>định</a:t>
            </a:r>
            <a:r>
              <a:rPr lang="en-US" sz="2000">
                <a:highlight>
                  <a:srgbClr val="FFFFFF"/>
                </a:highlight>
              </a:rPr>
              <a:t> </a:t>
            </a:r>
            <a:r>
              <a:rPr lang="en-US" sz="2000" err="1">
                <a:highlight>
                  <a:srgbClr val="FFFFFF"/>
                </a:highlight>
              </a:rPr>
              <a:t>sử</a:t>
            </a:r>
            <a:r>
              <a:rPr lang="en-US" sz="2000">
                <a:highlight>
                  <a:srgbClr val="FFFFFF"/>
                </a:highlight>
              </a:rPr>
              <a:t> </a:t>
            </a:r>
            <a:r>
              <a:rPr lang="en-US" sz="2000" err="1">
                <a:highlight>
                  <a:srgbClr val="FFFFFF"/>
                </a:highlight>
              </a:rPr>
              <a:t>dụng</a:t>
            </a:r>
            <a:r>
              <a:rPr lang="en-US" sz="2000">
                <a:highlight>
                  <a:srgbClr val="FFFFFF"/>
                </a:highlight>
              </a:rPr>
              <a:t> </a:t>
            </a:r>
            <a:r>
              <a:rPr lang="en-US" sz="2000" err="1">
                <a:highlight>
                  <a:srgbClr val="FFFFFF"/>
                </a:highlight>
              </a:rPr>
              <a:t>RandomForestClassifier</a:t>
            </a:r>
            <a:r>
              <a:rPr lang="en-US" sz="2000">
                <a:highlight>
                  <a:srgbClr val="FFFFFF"/>
                </a:highlight>
              </a:rPr>
              <a:t> </a:t>
            </a:r>
            <a:r>
              <a:rPr lang="en-US" sz="2000" err="1">
                <a:highlight>
                  <a:srgbClr val="FFFFFF"/>
                </a:highlight>
              </a:rPr>
              <a:t>làm</a:t>
            </a:r>
            <a:r>
              <a:rPr lang="en-US" sz="2000">
                <a:highlight>
                  <a:srgbClr val="FFFFFF"/>
                </a:highlight>
              </a:rPr>
              <a:t> </a:t>
            </a:r>
            <a:r>
              <a:rPr lang="en-US" sz="2000" err="1">
                <a:highlight>
                  <a:srgbClr val="FFFFFF"/>
                </a:highlight>
              </a:rPr>
              <a:t>mô</a:t>
            </a:r>
            <a:r>
              <a:rPr lang="en-US" sz="2000">
                <a:highlight>
                  <a:srgbClr val="FFFFFF"/>
                </a:highlight>
              </a:rPr>
              <a:t> </a:t>
            </a:r>
            <a:r>
              <a:rPr lang="en-US" sz="2000" err="1">
                <a:highlight>
                  <a:srgbClr val="FFFFFF"/>
                </a:highlight>
              </a:rPr>
              <a:t>hình</a:t>
            </a:r>
            <a:r>
              <a:rPr lang="en-US" sz="2000">
                <a:highlight>
                  <a:srgbClr val="FFFFFF"/>
                </a:highlight>
              </a:rPr>
              <a:t> </a:t>
            </a:r>
            <a:r>
              <a:rPr lang="en-US" sz="2000" err="1">
                <a:highlight>
                  <a:srgbClr val="FFFFFF"/>
                </a:highlight>
              </a:rPr>
              <a:t>chính</a:t>
            </a:r>
            <a:r>
              <a:rPr lang="en-US" sz="2000">
                <a:highlight>
                  <a:srgbClr val="FFFFFF"/>
                </a:highlight>
              </a:rPr>
              <a:t>.</a:t>
            </a:r>
            <a:endParaRPr lang="vi-VN" sz="2000"/>
          </a:p>
        </p:txBody>
      </p:sp>
      <p:sp>
        <p:nvSpPr>
          <p:cNvPr id="7" name="Google Shape;207;p10">
            <a:extLst>
              <a:ext uri="{FF2B5EF4-FFF2-40B4-BE49-F238E27FC236}">
                <a16:creationId xmlns:a16="http://schemas.microsoft.com/office/drawing/2014/main" id="{147D32FE-1B6E-F260-8A8E-C1D724404D0F}"/>
              </a:ext>
            </a:extLst>
          </p:cNvPr>
          <p:cNvSpPr txBox="1"/>
          <p:nvPr/>
        </p:nvSpPr>
        <p:spPr>
          <a:xfrm>
            <a:off x="446001" y="3567674"/>
            <a:ext cx="4145664" cy="2317768"/>
          </a:xfrm>
          <a:prstGeom prst="rect">
            <a:avLst/>
          </a:prstGeom>
          <a:noFill/>
          <a:ln>
            <a:noFill/>
          </a:ln>
        </p:spPr>
        <p:txBody>
          <a:bodyPr spcFirstLastPara="1" wrap="square" lIns="0" tIns="0" rIns="0" bIns="0" anchor="t" anchorCtr="0">
            <a:noAutofit/>
          </a:bodyPr>
          <a:lstStyle/>
          <a:p>
            <a:pPr marL="342900" indent="-342900" algn="just">
              <a:lnSpc>
                <a:spcPct val="150000"/>
              </a:lnSpc>
              <a:buFont typeface="Arial" panose="020B0604020202020204" pitchFamily="34" charset="0"/>
              <a:buChar char="•"/>
            </a:pPr>
            <a:r>
              <a:rPr lang="vi-VN" sz="2000">
                <a:highlight>
                  <a:srgbClr val="FFFFFF"/>
                </a:highlight>
              </a:rPr>
              <a:t>Mô hình được huấn luyện trên tập dữ liệu chia thành tập huấn luyện và tập kiểm tra</a:t>
            </a:r>
            <a:r>
              <a:rPr lang="vi-VN" sz="2000" i="0" u="none" strike="noStrike" cap="none">
                <a:solidFill>
                  <a:srgbClr val="000000"/>
                </a:solidFill>
                <a:highlight>
                  <a:srgbClr val="FFFFFF"/>
                </a:highlight>
                <a:latin typeface="Arial"/>
                <a:ea typeface="Arial"/>
                <a:cs typeface="Arial"/>
                <a:sym typeface="Arial"/>
              </a:rPr>
              <a:t>, </a:t>
            </a:r>
            <a:r>
              <a:rPr lang="vi-VN" sz="2000">
                <a:highlight>
                  <a:srgbClr val="FFFFFF"/>
                </a:highlight>
              </a:rPr>
              <a:t>sau đó được triển khai vào ứng dụng để xử lý tự động các bình luận mới.</a:t>
            </a:r>
            <a:endParaRPr lang="vi-VN" sz="2000"/>
          </a:p>
        </p:txBody>
      </p:sp>
      <p:sp>
        <p:nvSpPr>
          <p:cNvPr id="18" name="Google Shape;267;p14">
            <a:extLst>
              <a:ext uri="{FF2B5EF4-FFF2-40B4-BE49-F238E27FC236}">
                <a16:creationId xmlns:a16="http://schemas.microsoft.com/office/drawing/2014/main" id="{ACCF6196-0F74-6C23-0DD8-CEA24CEC55BD}"/>
              </a:ext>
            </a:extLst>
          </p:cNvPr>
          <p:cNvSpPr txBox="1">
            <a:spLocks noGrp="1"/>
          </p:cNvSpPr>
          <p:nvPr/>
        </p:nvSpPr>
        <p:spPr>
          <a:xfrm>
            <a:off x="790000" y="450001"/>
            <a:ext cx="6837808" cy="30777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lt1"/>
              </a:buClr>
              <a:buSzPts val="1799"/>
              <a:buFont typeface="Arial"/>
              <a:buNone/>
              <a:defRPr sz="1800" b="0" i="0" u="none" strike="noStrike" cap="none">
                <a:solidFill>
                  <a:schemeClr val="lt1"/>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400"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2000"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9pPr>
          </a:lstStyle>
          <a:p>
            <a:pPr marL="0" indent="0">
              <a:buSzPts val="1700"/>
            </a:pPr>
            <a:r>
              <a:rPr lang="en-US" sz="2000"/>
              <a:t>2.3 Huấn luyện mô hình</a:t>
            </a:r>
          </a:p>
        </p:txBody>
      </p:sp>
      <p:pic>
        <p:nvPicPr>
          <p:cNvPr id="3" name="Picture 2" descr="A machine learning logo with blue lines&#10;&#10;Description automatically generated with medium confidence">
            <a:extLst>
              <a:ext uri="{FF2B5EF4-FFF2-40B4-BE49-F238E27FC236}">
                <a16:creationId xmlns:a16="http://schemas.microsoft.com/office/drawing/2014/main" id="{BF27D4C1-5D11-59AC-10D6-D68EEC7C1F53}"/>
              </a:ext>
            </a:extLst>
          </p:cNvPr>
          <p:cNvPicPr>
            <a:picLocks noChangeAspect="1"/>
          </p:cNvPicPr>
          <p:nvPr/>
        </p:nvPicPr>
        <p:blipFill>
          <a:blip r:embed="rId3"/>
          <a:stretch>
            <a:fillRect/>
          </a:stretch>
        </p:blipFill>
        <p:spPr>
          <a:xfrm>
            <a:off x="4951412" y="3003452"/>
            <a:ext cx="4721225" cy="3088468"/>
          </a:xfrm>
          <a:prstGeom prst="rect">
            <a:avLst/>
          </a:prstGeom>
        </p:spPr>
      </p:pic>
      <p:sp>
        <p:nvSpPr>
          <p:cNvPr id="2" name="Google Shape;576;p37">
            <a:extLst>
              <a:ext uri="{FF2B5EF4-FFF2-40B4-BE49-F238E27FC236}">
                <a16:creationId xmlns:a16="http://schemas.microsoft.com/office/drawing/2014/main" id="{2D0B437A-B9B8-3586-3AFA-94FA11BBC30B}"/>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Tree>
    <p:extLst>
      <p:ext uri="{BB962C8B-B14F-4D97-AF65-F5344CB8AC3E}">
        <p14:creationId xmlns:p14="http://schemas.microsoft.com/office/powerpoint/2010/main" val="3382842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3" name="Google Shape;283;p15"/>
          <p:cNvSpPr txBox="1">
            <a:spLocks noGrp="1"/>
          </p:cNvSpPr>
          <p:nvPr>
            <p:ph type="body" idx="3"/>
          </p:nvPr>
        </p:nvSpPr>
        <p:spPr>
          <a:xfrm>
            <a:off x="9112825" y="480779"/>
            <a:ext cx="340625" cy="245745"/>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02</a:t>
            </a:r>
            <a:endParaRPr/>
          </a:p>
        </p:txBody>
      </p:sp>
      <p:sp>
        <p:nvSpPr>
          <p:cNvPr id="284" name="Google Shape;284;p15"/>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sp>
        <p:nvSpPr>
          <p:cNvPr id="285" name="Google Shape;285;p15"/>
          <p:cNvSpPr/>
          <p:nvPr/>
        </p:nvSpPr>
        <p:spPr>
          <a:xfrm>
            <a:off x="8461375" y="6461760"/>
            <a:ext cx="762000" cy="3378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207;p10">
            <a:extLst>
              <a:ext uri="{FF2B5EF4-FFF2-40B4-BE49-F238E27FC236}">
                <a16:creationId xmlns:a16="http://schemas.microsoft.com/office/drawing/2014/main" id="{9D6D73EF-8CC8-F0A1-5555-3818B94BA358}"/>
              </a:ext>
            </a:extLst>
          </p:cNvPr>
          <p:cNvSpPr txBox="1"/>
          <p:nvPr/>
        </p:nvSpPr>
        <p:spPr>
          <a:xfrm>
            <a:off x="446001" y="1393751"/>
            <a:ext cx="9007449" cy="1372648"/>
          </a:xfrm>
          <a:prstGeom prst="rect">
            <a:avLst/>
          </a:prstGeom>
          <a:noFill/>
          <a:ln>
            <a:noFill/>
          </a:ln>
        </p:spPr>
        <p:txBody>
          <a:bodyPr spcFirstLastPara="1" wrap="square" lIns="0" tIns="0" rIns="0" bIns="0" anchor="t" anchorCtr="0">
            <a:noAutofit/>
          </a:bodyPr>
          <a:lstStyle/>
          <a:p>
            <a:pPr marL="342900" indent="-342900" algn="just">
              <a:lnSpc>
                <a:spcPct val="150000"/>
              </a:lnSpc>
              <a:buFont typeface="Arial" panose="020B0604020202020204" pitchFamily="34" charset="0"/>
              <a:buChar char="•"/>
            </a:pPr>
            <a:r>
              <a:rPr lang="en-US" sz="2000">
                <a:highlight>
                  <a:srgbClr val="FFFFFF"/>
                </a:highlight>
              </a:rPr>
              <a:t>T</a:t>
            </a:r>
            <a:r>
              <a:rPr lang="vi-VN" sz="2000">
                <a:highlight>
                  <a:srgbClr val="FFFFFF"/>
                </a:highlight>
              </a:rPr>
              <a:t>hử nghiệm với nhiều mô hình học máy khác nhau như SVM, KNN, Logistic Regression</a:t>
            </a:r>
            <a:r>
              <a:rPr lang="vi-VN" sz="2000" i="0" u="none" strike="noStrike" cap="none">
                <a:solidFill>
                  <a:srgbClr val="000000"/>
                </a:solidFill>
                <a:highlight>
                  <a:srgbClr val="FFFFFF"/>
                </a:highlight>
                <a:latin typeface="Arial"/>
                <a:ea typeface="Arial"/>
                <a:cs typeface="Arial"/>
                <a:sym typeface="Arial"/>
              </a:rPr>
              <a:t>, </a:t>
            </a:r>
            <a:r>
              <a:rPr lang="vi-VN" sz="2000">
                <a:highlight>
                  <a:srgbClr val="FFFFFF"/>
                </a:highlight>
              </a:rPr>
              <a:t>và cuối cùng là RandomForestClassifier. Dựa trên các đánh giá về độ chính xác</a:t>
            </a:r>
            <a:r>
              <a:rPr lang="vi-VN" sz="2000" i="0" u="none" strike="noStrike" cap="none">
                <a:solidFill>
                  <a:srgbClr val="000000"/>
                </a:solidFill>
                <a:highlight>
                  <a:srgbClr val="FFFFFF"/>
                </a:highlight>
                <a:latin typeface="Arial"/>
                <a:ea typeface="Arial"/>
                <a:cs typeface="Arial"/>
                <a:sym typeface="Arial"/>
              </a:rPr>
              <a:t>, </a:t>
            </a:r>
            <a:r>
              <a:rPr lang="vi-VN" sz="2000">
                <a:highlight>
                  <a:srgbClr val="FFFFFF"/>
                </a:highlight>
              </a:rPr>
              <a:t>tốc độ xử lý</a:t>
            </a:r>
            <a:r>
              <a:rPr lang="vi-VN" sz="2000" i="0" u="none" strike="noStrike" cap="none">
                <a:solidFill>
                  <a:srgbClr val="000000"/>
                </a:solidFill>
                <a:highlight>
                  <a:srgbClr val="FFFFFF"/>
                </a:highlight>
                <a:latin typeface="Arial"/>
                <a:ea typeface="Arial"/>
                <a:cs typeface="Arial"/>
                <a:sym typeface="Arial"/>
              </a:rPr>
              <a:t>, </a:t>
            </a:r>
            <a:r>
              <a:rPr lang="vi-VN" sz="2000">
                <a:highlight>
                  <a:srgbClr val="FFFFFF"/>
                </a:highlight>
              </a:rPr>
              <a:t>và khả năng mở rộng</a:t>
            </a:r>
            <a:endParaRPr lang="en-US" sz="2000">
              <a:highlight>
                <a:srgbClr val="FFFFFF"/>
              </a:highlight>
            </a:endParaRPr>
          </a:p>
          <a:p>
            <a:pPr algn="just">
              <a:lnSpc>
                <a:spcPct val="150000"/>
              </a:lnSpc>
            </a:pPr>
            <a:r>
              <a:rPr lang="en-US" sz="2000">
                <a:highlight>
                  <a:srgbClr val="FFFFFF"/>
                </a:highlight>
                <a:sym typeface="Wingdings" panose="05000000000000000000" pitchFamily="2" charset="2"/>
              </a:rPr>
              <a:t> </a:t>
            </a:r>
            <a:r>
              <a:rPr lang="en-US" sz="2000">
                <a:highlight>
                  <a:srgbClr val="FFFFFF"/>
                </a:highlight>
              </a:rPr>
              <a:t>S</a:t>
            </a:r>
            <a:r>
              <a:rPr lang="vi-VN" sz="2000">
                <a:highlight>
                  <a:srgbClr val="FFFFFF"/>
                </a:highlight>
              </a:rPr>
              <a:t>ử dụng RandomForestClassifier làm mô hình chính cho hệ thống của mình.</a:t>
            </a:r>
            <a:endParaRPr lang="vi-VN" sz="2000"/>
          </a:p>
        </p:txBody>
      </p:sp>
      <p:sp>
        <p:nvSpPr>
          <p:cNvPr id="7" name="Google Shape;207;p10">
            <a:extLst>
              <a:ext uri="{FF2B5EF4-FFF2-40B4-BE49-F238E27FC236}">
                <a16:creationId xmlns:a16="http://schemas.microsoft.com/office/drawing/2014/main" id="{147D32FE-1B6E-F260-8A8E-C1D724404D0F}"/>
              </a:ext>
            </a:extLst>
          </p:cNvPr>
          <p:cNvSpPr txBox="1"/>
          <p:nvPr/>
        </p:nvSpPr>
        <p:spPr>
          <a:xfrm>
            <a:off x="446001" y="3611084"/>
            <a:ext cx="9007449" cy="2327600"/>
          </a:xfrm>
          <a:prstGeom prst="rect">
            <a:avLst/>
          </a:prstGeom>
          <a:noFill/>
          <a:ln>
            <a:noFill/>
          </a:ln>
        </p:spPr>
        <p:txBody>
          <a:bodyPr spcFirstLastPara="1" wrap="square" lIns="0" tIns="0" rIns="0" bIns="0" anchor="t" anchorCtr="0">
            <a:noAutofit/>
          </a:bodyPr>
          <a:lstStyle/>
          <a:p>
            <a:pPr marL="342900" indent="-342900" algn="just">
              <a:lnSpc>
                <a:spcPct val="150000"/>
              </a:lnSpc>
              <a:buFont typeface="Arial" panose="020B0604020202020204" pitchFamily="34" charset="0"/>
              <a:buChar char="•"/>
            </a:pPr>
            <a:r>
              <a:rPr lang="vi-VN" sz="2000">
                <a:highlight>
                  <a:srgbClr val="FFFFFF"/>
                </a:highlight>
              </a:rPr>
              <a:t>Mô hình này được huấn luyện trên tập dữ liệu đã được chia thành tập huấn luyện và tập kiểm tra, đảm bảo rằng mô hình có thể dự đoán chính xác chất lượng sản phẩm dựa trên các bình luận từ khách hàng. Sau khi huấn luyện</a:t>
            </a:r>
            <a:r>
              <a:rPr lang="vi-VN" sz="2000" i="0" u="none" strike="noStrike" cap="none">
                <a:solidFill>
                  <a:srgbClr val="000000"/>
                </a:solidFill>
                <a:highlight>
                  <a:srgbClr val="FFFFFF"/>
                </a:highlight>
                <a:latin typeface="Arial"/>
                <a:ea typeface="Arial"/>
                <a:cs typeface="Arial"/>
                <a:sym typeface="Arial"/>
              </a:rPr>
              <a:t>, </a:t>
            </a:r>
            <a:r>
              <a:rPr lang="vi-VN" sz="2000">
                <a:highlight>
                  <a:srgbClr val="FFFFFF"/>
                </a:highlight>
              </a:rPr>
              <a:t>chúng </a:t>
            </a:r>
            <a:r>
              <a:rPr lang="en-US" sz="2000">
                <a:highlight>
                  <a:srgbClr val="FFFFFF"/>
                </a:highlight>
              </a:rPr>
              <a:t>em</a:t>
            </a:r>
            <a:r>
              <a:rPr lang="vi-VN" sz="2000">
                <a:highlight>
                  <a:srgbClr val="FFFFFF"/>
                </a:highlight>
              </a:rPr>
              <a:t> đã triển khai mô hình này vào ứng dụng để có thể xử lý các bình luận mới một cách tự động.</a:t>
            </a:r>
            <a:endParaRPr lang="vi-VN" sz="2000"/>
          </a:p>
          <a:p>
            <a:pPr algn="just"/>
            <a:br>
              <a:rPr lang="en-US"/>
            </a:br>
            <a:endParaRPr lang="en-US" sz="2000"/>
          </a:p>
        </p:txBody>
      </p:sp>
      <p:sp>
        <p:nvSpPr>
          <p:cNvPr id="18" name="Google Shape;267;p14">
            <a:extLst>
              <a:ext uri="{FF2B5EF4-FFF2-40B4-BE49-F238E27FC236}">
                <a16:creationId xmlns:a16="http://schemas.microsoft.com/office/drawing/2014/main" id="{ACCF6196-0F74-6C23-0DD8-CEA24CEC55BD}"/>
              </a:ext>
            </a:extLst>
          </p:cNvPr>
          <p:cNvSpPr txBox="1">
            <a:spLocks noGrp="1"/>
          </p:cNvSpPr>
          <p:nvPr/>
        </p:nvSpPr>
        <p:spPr>
          <a:xfrm>
            <a:off x="790000" y="450001"/>
            <a:ext cx="6837808" cy="30777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lt1"/>
              </a:buClr>
              <a:buSzPts val="1799"/>
              <a:buFont typeface="Arial"/>
              <a:buNone/>
              <a:defRPr sz="1800" b="0" i="0" u="none" strike="noStrike" cap="none">
                <a:solidFill>
                  <a:schemeClr val="lt1"/>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400"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2000"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9pPr>
          </a:lstStyle>
          <a:p>
            <a:pPr marL="0" indent="0">
              <a:buSzPts val="1700"/>
            </a:pPr>
            <a:r>
              <a:rPr lang="en-US" sz="2000"/>
              <a:t>2.3 Huấn luyện mô hình</a:t>
            </a:r>
          </a:p>
        </p:txBody>
      </p:sp>
      <p:sp>
        <p:nvSpPr>
          <p:cNvPr id="2" name="Google Shape;576;p37">
            <a:extLst>
              <a:ext uri="{FF2B5EF4-FFF2-40B4-BE49-F238E27FC236}">
                <a16:creationId xmlns:a16="http://schemas.microsoft.com/office/drawing/2014/main" id="{591F103C-E54A-8B80-FFA1-F7696C846467}"/>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Tree>
    <p:extLst>
      <p:ext uri="{BB962C8B-B14F-4D97-AF65-F5344CB8AC3E}">
        <p14:creationId xmlns:p14="http://schemas.microsoft.com/office/powerpoint/2010/main" val="1426173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4" name="Google Shape;244;p12"/>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02</a:t>
            </a:r>
            <a:endParaRPr/>
          </a:p>
        </p:txBody>
      </p:sp>
      <p:sp>
        <p:nvSpPr>
          <p:cNvPr id="245" name="Google Shape;245;p12"/>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sp>
        <p:nvSpPr>
          <p:cNvPr id="248" name="Google Shape;248;p12"/>
          <p:cNvSpPr/>
          <p:nvPr/>
        </p:nvSpPr>
        <p:spPr>
          <a:xfrm>
            <a:off x="8461375" y="6471285"/>
            <a:ext cx="820420" cy="241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2" name="Hình ảnh 1" descr="Ảnh có chứa văn bản, ảnh chụp màn hình, số, Phông chữ&#10;&#10;Mô tả được tự động tạo">
            <a:extLst>
              <a:ext uri="{FF2B5EF4-FFF2-40B4-BE49-F238E27FC236}">
                <a16:creationId xmlns:a16="http://schemas.microsoft.com/office/drawing/2014/main" id="{FEDB4D05-ABF3-1201-132E-4FEA4EA5AF4F}"/>
              </a:ext>
            </a:extLst>
          </p:cNvPr>
          <p:cNvPicPr>
            <a:picLocks noChangeAspect="1"/>
          </p:cNvPicPr>
          <p:nvPr/>
        </p:nvPicPr>
        <p:blipFill>
          <a:blip r:embed="rId3"/>
          <a:stretch>
            <a:fillRect/>
          </a:stretch>
        </p:blipFill>
        <p:spPr>
          <a:xfrm>
            <a:off x="307839" y="1879889"/>
            <a:ext cx="9287146" cy="2724150"/>
          </a:xfrm>
          <a:prstGeom prst="rect">
            <a:avLst/>
          </a:prstGeom>
        </p:spPr>
      </p:pic>
      <p:sp>
        <p:nvSpPr>
          <p:cNvPr id="3" name="Hộp Văn bản 2">
            <a:extLst>
              <a:ext uri="{FF2B5EF4-FFF2-40B4-BE49-F238E27FC236}">
                <a16:creationId xmlns:a16="http://schemas.microsoft.com/office/drawing/2014/main" id="{D04191E3-C4A6-6231-E3C7-156F02ED8E7A}"/>
              </a:ext>
            </a:extLst>
          </p:cNvPr>
          <p:cNvSpPr txBox="1"/>
          <p:nvPr/>
        </p:nvSpPr>
        <p:spPr>
          <a:xfrm>
            <a:off x="420885" y="5081154"/>
            <a:ext cx="91130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tx1"/>
                </a:solidFill>
              </a:rPr>
              <a:t>⇒ Thuật toán random forest là tối ưu nhất về độ chính xác</a:t>
            </a:r>
            <a:endParaRPr lang="en-US" sz="2000">
              <a:solidFill>
                <a:schemeClr val="tx1"/>
              </a:solidFill>
            </a:endParaRPr>
          </a:p>
        </p:txBody>
      </p:sp>
      <p:sp>
        <p:nvSpPr>
          <p:cNvPr id="9" name="Google Shape;267;p14">
            <a:extLst>
              <a:ext uri="{FF2B5EF4-FFF2-40B4-BE49-F238E27FC236}">
                <a16:creationId xmlns:a16="http://schemas.microsoft.com/office/drawing/2014/main" id="{41BB392B-437A-984E-D37A-8C315FA0B3A5}"/>
              </a:ext>
            </a:extLst>
          </p:cNvPr>
          <p:cNvSpPr txBox="1">
            <a:spLocks noGrp="1"/>
          </p:cNvSpPr>
          <p:nvPr/>
        </p:nvSpPr>
        <p:spPr>
          <a:xfrm>
            <a:off x="790000" y="450001"/>
            <a:ext cx="6837808" cy="30777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lt1"/>
              </a:buClr>
              <a:buSzPts val="1799"/>
              <a:buFont typeface="Arial"/>
              <a:buNone/>
              <a:defRPr sz="1800" b="0" i="0" u="none" strike="noStrike" cap="none">
                <a:solidFill>
                  <a:schemeClr val="lt1"/>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400"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2000"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9pPr>
          </a:lstStyle>
          <a:p>
            <a:pPr marL="0" indent="0">
              <a:buSzPts val="1700"/>
            </a:pPr>
            <a:r>
              <a:rPr lang="en-US" sz="2000"/>
              <a:t>2.4 Đánh giá mô hình</a:t>
            </a:r>
            <a:endParaRPr lang="en-US" sz="2000" b="0" i="0" u="none" strike="noStrike" cap="none">
              <a:solidFill>
                <a:schemeClr val="lt1"/>
              </a:solidFill>
            </a:endParaRPr>
          </a:p>
        </p:txBody>
      </p:sp>
      <p:sp>
        <p:nvSpPr>
          <p:cNvPr id="4" name="Google Shape;576;p37">
            <a:extLst>
              <a:ext uri="{FF2B5EF4-FFF2-40B4-BE49-F238E27FC236}">
                <a16:creationId xmlns:a16="http://schemas.microsoft.com/office/drawing/2014/main" id="{54E976B5-682D-B09F-F688-60A1B8DFEF49}"/>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2" name="Google Shape;282;p15"/>
          <p:cNvSpPr txBox="1">
            <a:spLocks noGrp="1"/>
          </p:cNvSpPr>
          <p:nvPr>
            <p:ph type="body" idx="2"/>
          </p:nvPr>
        </p:nvSpPr>
        <p:spPr>
          <a:xfrm>
            <a:off x="790000" y="450001"/>
            <a:ext cx="6837808" cy="584200"/>
          </a:xfrm>
          <a:prstGeom prst="rect">
            <a:avLst/>
          </a:prstGeom>
          <a:noFill/>
          <a:ln>
            <a:noFill/>
          </a:ln>
        </p:spPr>
        <p:txBody>
          <a:bodyPr spcFirstLastPara="1" wrap="square" lIns="0" tIns="0" rIns="0" bIns="0" anchor="t" anchorCtr="0">
            <a:spAutoFit/>
          </a:bodyPr>
          <a:lstStyle/>
          <a:p>
            <a:pPr marL="0" indent="0">
              <a:buSzPts val="1700"/>
            </a:pPr>
            <a:r>
              <a:rPr lang="en-US" sz="2000"/>
              <a:t>2.5 Xây dựng giao diện</a:t>
            </a:r>
            <a:endParaRPr sz="2000" b="0" i="0" u="none" strike="noStrike" cap="none">
              <a:solidFill>
                <a:schemeClr val="lt1"/>
              </a:solidFill>
            </a:endParaRPr>
          </a:p>
          <a:p>
            <a:pPr marL="0" lvl="0" indent="0" algn="l" rtl="0">
              <a:lnSpc>
                <a:spcPct val="100000"/>
              </a:lnSpc>
              <a:spcBef>
                <a:spcPts val="0"/>
              </a:spcBef>
              <a:spcAft>
                <a:spcPts val="0"/>
              </a:spcAft>
              <a:buClr>
                <a:schemeClr val="lt1"/>
              </a:buClr>
              <a:buSzPts val="1700"/>
              <a:buNone/>
            </a:pPr>
            <a:r>
              <a:rPr lang="en-US"/>
              <a:t> </a:t>
            </a:r>
            <a:endParaRPr/>
          </a:p>
        </p:txBody>
      </p:sp>
      <p:sp>
        <p:nvSpPr>
          <p:cNvPr id="283" name="Google Shape;283;p15"/>
          <p:cNvSpPr txBox="1">
            <a:spLocks noGrp="1"/>
          </p:cNvSpPr>
          <p:nvPr>
            <p:ph type="body" idx="3"/>
          </p:nvPr>
        </p:nvSpPr>
        <p:spPr>
          <a:xfrm>
            <a:off x="9112825" y="480779"/>
            <a:ext cx="340625" cy="245745"/>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02</a:t>
            </a:r>
            <a:endParaRPr/>
          </a:p>
        </p:txBody>
      </p:sp>
      <p:sp>
        <p:nvSpPr>
          <p:cNvPr id="284" name="Google Shape;284;p15"/>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sp>
        <p:nvSpPr>
          <p:cNvPr id="285" name="Google Shape;285;p15"/>
          <p:cNvSpPr/>
          <p:nvPr/>
        </p:nvSpPr>
        <p:spPr>
          <a:xfrm>
            <a:off x="8461375" y="6461760"/>
            <a:ext cx="762000" cy="33782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 name="Google Shape;207;p10">
            <a:extLst>
              <a:ext uri="{FF2B5EF4-FFF2-40B4-BE49-F238E27FC236}">
                <a16:creationId xmlns:a16="http://schemas.microsoft.com/office/drawing/2014/main" id="{446F2F74-2A44-9A3E-BD5A-D95451216DE6}"/>
              </a:ext>
            </a:extLst>
          </p:cNvPr>
          <p:cNvSpPr txBox="1"/>
          <p:nvPr/>
        </p:nvSpPr>
        <p:spPr>
          <a:xfrm>
            <a:off x="609949" y="1515564"/>
            <a:ext cx="8673188" cy="2545159"/>
          </a:xfrm>
          <a:prstGeom prst="rect">
            <a:avLst/>
          </a:prstGeom>
          <a:noFill/>
          <a:ln>
            <a:noFill/>
          </a:ln>
        </p:spPr>
        <p:txBody>
          <a:bodyPr spcFirstLastPara="1" wrap="square" lIns="0" tIns="0" rIns="0" bIns="0" anchor="t" anchorCtr="0">
            <a:noAutofit/>
          </a:bodyPr>
          <a:lstStyle/>
          <a:p>
            <a:pPr marL="342900" indent="-342900" algn="just">
              <a:lnSpc>
                <a:spcPct val="150000"/>
              </a:lnSpc>
              <a:buFont typeface="Wingdings" panose="05000000000000000000" pitchFamily="2" charset="2"/>
              <a:buChar char="v"/>
            </a:pPr>
            <a:r>
              <a:rPr lang="vi-VN" sz="2000">
                <a:highlight>
                  <a:srgbClr val="FFFFFF"/>
                </a:highlight>
              </a:rPr>
              <a:t>Để người dùng có thể dễ dàng tương tác với hệ thống</a:t>
            </a:r>
            <a:endParaRPr lang="en-US" sz="2000">
              <a:highlight>
                <a:srgbClr val="FFFFFF"/>
              </a:highlight>
            </a:endParaRPr>
          </a:p>
          <a:p>
            <a:pPr marL="342900" indent="-342900" algn="just">
              <a:lnSpc>
                <a:spcPct val="150000"/>
              </a:lnSpc>
              <a:buFont typeface="Wingdings" panose="05000000000000000000" pitchFamily="2" charset="2"/>
              <a:buChar char="è"/>
            </a:pPr>
            <a:r>
              <a:rPr lang="en-US" sz="2000">
                <a:highlight>
                  <a:srgbClr val="FFFFFF"/>
                </a:highlight>
              </a:rPr>
              <a:t>Cần </a:t>
            </a:r>
            <a:r>
              <a:rPr lang="vi-VN" sz="2000">
                <a:highlight>
                  <a:srgbClr val="FFFFFF"/>
                </a:highlight>
              </a:rPr>
              <a:t>phát triển một ứng dụng web sử dụng Flask. </a:t>
            </a:r>
            <a:endParaRPr lang="en-US" sz="2000">
              <a:highlight>
                <a:srgbClr val="FFFFFF"/>
              </a:highlight>
            </a:endParaRPr>
          </a:p>
          <a:p>
            <a:pPr marL="342900" indent="-342900" algn="just">
              <a:lnSpc>
                <a:spcPct val="150000"/>
              </a:lnSpc>
              <a:buFont typeface="Wingdings" panose="05000000000000000000" pitchFamily="2" charset="2"/>
              <a:buChar char="v"/>
            </a:pPr>
            <a:r>
              <a:rPr lang="vi-VN" sz="2000">
                <a:highlight>
                  <a:srgbClr val="FFFFFF"/>
                </a:highlight>
              </a:rPr>
              <a:t>Giao diện người dùng cho phép nhập trực tiếp các bình luận hoặc tải lên các file dữ liệu để phân tích. Kết quả phân tích sẽ được hiển thị ngay lập tức, giúp người dùng nhanh chóng có được thông tin về chất lượng sản phẩm.</a:t>
            </a:r>
            <a:endParaRPr lang="vi-VN" sz="2000"/>
          </a:p>
          <a:p>
            <a:br>
              <a:rPr lang="en-US"/>
            </a:br>
            <a:endParaRPr lang="en-US" sz="2000"/>
          </a:p>
        </p:txBody>
      </p:sp>
      <p:pic>
        <p:nvPicPr>
          <p:cNvPr id="6" name="Hình ảnh 5" descr="Flask vs Django: Let's Choose Your Next Python Framework - Kinsta®">
            <a:extLst>
              <a:ext uri="{FF2B5EF4-FFF2-40B4-BE49-F238E27FC236}">
                <a16:creationId xmlns:a16="http://schemas.microsoft.com/office/drawing/2014/main" id="{F4E9E8E8-F9DD-074A-F2D6-8E44B8B35DB5}"/>
              </a:ext>
            </a:extLst>
          </p:cNvPr>
          <p:cNvPicPr>
            <a:picLocks noChangeAspect="1"/>
          </p:cNvPicPr>
          <p:nvPr/>
        </p:nvPicPr>
        <p:blipFill>
          <a:blip r:embed="rId3"/>
          <a:stretch>
            <a:fillRect/>
          </a:stretch>
        </p:blipFill>
        <p:spPr>
          <a:xfrm>
            <a:off x="1751069" y="3969789"/>
            <a:ext cx="6390948" cy="2042773"/>
          </a:xfrm>
          <a:prstGeom prst="rect">
            <a:avLst/>
          </a:prstGeom>
        </p:spPr>
      </p:pic>
      <p:sp>
        <p:nvSpPr>
          <p:cNvPr id="2" name="Google Shape;576;p37">
            <a:extLst>
              <a:ext uri="{FF2B5EF4-FFF2-40B4-BE49-F238E27FC236}">
                <a16:creationId xmlns:a16="http://schemas.microsoft.com/office/drawing/2014/main" id="{677EC0EE-23A1-C72A-2341-86522EACABCF}"/>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p:nvPr/>
        </p:nvSpPr>
        <p:spPr>
          <a:xfrm>
            <a:off x="708868" y="2270804"/>
            <a:ext cx="8508320" cy="1384995"/>
          </a:xfrm>
          <a:prstGeom prst="rect">
            <a:avLst/>
          </a:prstGeom>
          <a:noFill/>
          <a:ln>
            <a:noFill/>
          </a:ln>
        </p:spPr>
        <p:txBody>
          <a:bodyPr spcFirstLastPara="1" wrap="square" lIns="0" tIns="0" rIns="0" bIns="0" anchor="t" anchorCtr="0">
            <a:spAutoFit/>
          </a:bodyPr>
          <a:lstStyle/>
          <a:p>
            <a:r>
              <a:rPr lang="en-US" sz="4000">
                <a:solidFill>
                  <a:srgbClr val="3F3F3F"/>
                </a:solidFill>
                <a:ea typeface="Times New Roman"/>
                <a:sym typeface="Times New Roman"/>
              </a:rPr>
              <a:t>Unit 3. </a:t>
            </a:r>
            <a:r>
              <a:rPr lang="en-US" sz="4000" err="1">
                <a:solidFill>
                  <a:srgbClr val="3F3F3F"/>
                </a:solidFill>
                <a:ea typeface="Times New Roman"/>
                <a:sym typeface="Times New Roman"/>
              </a:rPr>
              <a:t>Đánh</a:t>
            </a:r>
            <a:r>
              <a:rPr lang="en-US" sz="4000">
                <a:solidFill>
                  <a:srgbClr val="3F3F3F"/>
                </a:solidFill>
                <a:ea typeface="Times New Roman"/>
                <a:sym typeface="Times New Roman"/>
              </a:rPr>
              <a:t> </a:t>
            </a:r>
            <a:r>
              <a:rPr lang="en-US" sz="4000" err="1">
                <a:solidFill>
                  <a:srgbClr val="3F3F3F"/>
                </a:solidFill>
                <a:ea typeface="Times New Roman"/>
                <a:sym typeface="Times New Roman"/>
              </a:rPr>
              <a:t>giá</a:t>
            </a:r>
            <a:r>
              <a:rPr lang="en-US" sz="4000">
                <a:solidFill>
                  <a:srgbClr val="3F3F3F"/>
                </a:solidFill>
                <a:ea typeface="Times New Roman"/>
                <a:sym typeface="Times New Roman"/>
              </a:rPr>
              <a:t> </a:t>
            </a:r>
            <a:r>
              <a:rPr lang="en-US" sz="4000" err="1">
                <a:solidFill>
                  <a:srgbClr val="3F3F3F"/>
                </a:solidFill>
                <a:ea typeface="Times New Roman"/>
                <a:sym typeface="Times New Roman"/>
              </a:rPr>
              <a:t>tổng</a:t>
            </a:r>
            <a:r>
              <a:rPr lang="en-US" sz="4000">
                <a:solidFill>
                  <a:srgbClr val="3F3F3F"/>
                </a:solidFill>
                <a:ea typeface="Times New Roman"/>
                <a:sym typeface="Times New Roman"/>
              </a:rPr>
              <a:t> </a:t>
            </a:r>
            <a:r>
              <a:rPr lang="en-US" sz="4000" err="1">
                <a:solidFill>
                  <a:srgbClr val="3F3F3F"/>
                </a:solidFill>
                <a:ea typeface="Times New Roman"/>
                <a:sym typeface="Times New Roman"/>
              </a:rPr>
              <a:t>quan</a:t>
            </a:r>
            <a:r>
              <a:rPr lang="en-US" sz="4000">
                <a:solidFill>
                  <a:srgbClr val="3F3F3F"/>
                </a:solidFill>
                <a:ea typeface="Times New Roman"/>
                <a:sym typeface="Times New Roman"/>
              </a:rPr>
              <a:t> </a:t>
            </a:r>
            <a:r>
              <a:rPr lang="en-US" sz="4000" err="1">
                <a:solidFill>
                  <a:srgbClr val="3F3F3F"/>
                </a:solidFill>
                <a:ea typeface="Times New Roman"/>
                <a:sym typeface="Times New Roman"/>
              </a:rPr>
              <a:t>dự</a:t>
            </a:r>
            <a:r>
              <a:rPr lang="en-US" sz="4000">
                <a:solidFill>
                  <a:srgbClr val="3F3F3F"/>
                </a:solidFill>
                <a:ea typeface="Times New Roman"/>
                <a:sym typeface="Times New Roman"/>
              </a:rPr>
              <a:t> </a:t>
            </a:r>
            <a:r>
              <a:rPr lang="en-US" sz="4000" err="1">
                <a:solidFill>
                  <a:srgbClr val="3F3F3F"/>
                </a:solidFill>
                <a:ea typeface="Times New Roman"/>
                <a:sym typeface="Times New Roman"/>
              </a:rPr>
              <a:t>án</a:t>
            </a:r>
            <a:endParaRPr lang="en-US" sz="4000" err="1">
              <a:solidFill>
                <a:srgbClr val="3F3F3F"/>
              </a:solidFill>
              <a:ea typeface="Times New Roman"/>
            </a:endParaRPr>
          </a:p>
          <a:p>
            <a:pPr marL="0" marR="0" lvl="0" indent="0" algn="l">
              <a:lnSpc>
                <a:spcPct val="100000"/>
              </a:lnSpc>
              <a:spcBef>
                <a:spcPts val="0"/>
              </a:spcBef>
              <a:spcAft>
                <a:spcPts val="0"/>
              </a:spcAft>
              <a:buSzPts val="3200"/>
              <a:buFont typeface="Arial"/>
              <a:buNone/>
            </a:pPr>
            <a:endParaRPr lang="en-US" sz="5000" b="0" i="0" u="none" strike="noStrike" cap="none">
              <a:solidFill>
                <a:schemeClr val="lt1"/>
              </a:solidFill>
              <a:latin typeface="Times New Roman"/>
              <a:ea typeface="Times New Roman"/>
              <a:cs typeface="Times New Roman"/>
            </a:endParaRPr>
          </a:p>
        </p:txBody>
      </p:sp>
      <p:sp>
        <p:nvSpPr>
          <p:cNvPr id="124" name="Google Shape;124;p4"/>
          <p:cNvSpPr txBox="1"/>
          <p:nvPr/>
        </p:nvSpPr>
        <p:spPr>
          <a:xfrm>
            <a:off x="819785" y="3262733"/>
            <a:ext cx="8266790" cy="1804296"/>
          </a:xfrm>
          <a:prstGeom prst="rect">
            <a:avLst/>
          </a:prstGeom>
          <a:noFill/>
          <a:ln>
            <a:noFill/>
          </a:ln>
        </p:spPr>
        <p:txBody>
          <a:bodyPr spcFirstLastPara="1" wrap="square" lIns="91425" tIns="45700" rIns="91425" bIns="45700" anchor="t" anchorCtr="0">
            <a:noAutofit/>
          </a:bodyPr>
          <a:lstStyle/>
          <a:p>
            <a:pPr>
              <a:spcAft>
                <a:spcPts val="600"/>
              </a:spcAft>
            </a:pPr>
            <a:r>
              <a:rPr lang="en-US" sz="2400">
                <a:solidFill>
                  <a:srgbClr val="7F7F7F"/>
                </a:solidFill>
              </a:rPr>
              <a:t>3.1 Hiệu </a:t>
            </a:r>
            <a:r>
              <a:rPr lang="en-US" sz="2400" err="1">
                <a:solidFill>
                  <a:srgbClr val="7F7F7F"/>
                </a:solidFill>
              </a:rPr>
              <a:t>suất</a:t>
            </a:r>
            <a:r>
              <a:rPr lang="en-US" sz="2400">
                <a:solidFill>
                  <a:srgbClr val="7F7F7F"/>
                </a:solidFill>
              </a:rPr>
              <a:t> </a:t>
            </a:r>
            <a:r>
              <a:rPr lang="en-US" sz="2400" err="1">
                <a:solidFill>
                  <a:srgbClr val="7F7F7F"/>
                </a:solidFill>
              </a:rPr>
              <a:t>mô</a:t>
            </a:r>
            <a:r>
              <a:rPr lang="en-US" sz="2400">
                <a:solidFill>
                  <a:srgbClr val="7F7F7F"/>
                </a:solidFill>
              </a:rPr>
              <a:t> </a:t>
            </a:r>
            <a:r>
              <a:rPr lang="en-US" sz="2400" err="1">
                <a:solidFill>
                  <a:srgbClr val="7F7F7F"/>
                </a:solidFill>
              </a:rPr>
              <a:t>hình</a:t>
            </a:r>
            <a:endParaRPr lang="en-US" sz="2400">
              <a:solidFill>
                <a:srgbClr val="7F7F7F"/>
              </a:solidFill>
            </a:endParaRPr>
          </a:p>
          <a:p>
            <a:pPr>
              <a:spcAft>
                <a:spcPts val="600"/>
              </a:spcAft>
            </a:pPr>
            <a:r>
              <a:rPr lang="en-US" sz="2400">
                <a:solidFill>
                  <a:srgbClr val="7F7F7F"/>
                </a:solidFill>
              </a:rPr>
              <a:t>3.2 Thành </a:t>
            </a:r>
            <a:r>
              <a:rPr lang="en-US" sz="2400" err="1">
                <a:solidFill>
                  <a:srgbClr val="7F7F7F"/>
                </a:solidFill>
              </a:rPr>
              <a:t>tựu</a:t>
            </a:r>
            <a:r>
              <a:rPr lang="en-US" sz="2400">
                <a:solidFill>
                  <a:srgbClr val="7F7F7F"/>
                </a:solidFill>
              </a:rPr>
              <a:t> </a:t>
            </a:r>
            <a:r>
              <a:rPr lang="en-US" sz="2400" err="1">
                <a:solidFill>
                  <a:srgbClr val="7F7F7F"/>
                </a:solidFill>
              </a:rPr>
              <a:t>đạt</a:t>
            </a:r>
            <a:r>
              <a:rPr lang="en-US" sz="2400">
                <a:solidFill>
                  <a:srgbClr val="7F7F7F"/>
                </a:solidFill>
              </a:rPr>
              <a:t> </a:t>
            </a:r>
            <a:r>
              <a:rPr lang="en-US" sz="2400" err="1">
                <a:solidFill>
                  <a:srgbClr val="7F7F7F"/>
                </a:solidFill>
              </a:rPr>
              <a:t>được</a:t>
            </a:r>
            <a:endParaRPr lang="en-US" sz="2400">
              <a:solidFill>
                <a:srgbClr val="7F7F7F"/>
              </a:solidFill>
            </a:endParaRPr>
          </a:p>
          <a:p>
            <a:pPr>
              <a:spcAft>
                <a:spcPts val="600"/>
              </a:spcAft>
            </a:pPr>
            <a:r>
              <a:rPr lang="en-US" sz="2400">
                <a:solidFill>
                  <a:srgbClr val="7F7F7F"/>
                </a:solidFill>
              </a:rPr>
              <a:t>3.3 Khó </a:t>
            </a:r>
            <a:r>
              <a:rPr lang="en-US" sz="2400" err="1">
                <a:solidFill>
                  <a:srgbClr val="7F7F7F"/>
                </a:solidFill>
              </a:rPr>
              <a:t>khăn</a:t>
            </a:r>
          </a:p>
        </p:txBody>
      </p:sp>
    </p:spTree>
    <p:extLst>
      <p:ext uri="{BB962C8B-B14F-4D97-AF65-F5344CB8AC3E}">
        <p14:creationId xmlns:p14="http://schemas.microsoft.com/office/powerpoint/2010/main" val="4163103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p:nvPr/>
        </p:nvSpPr>
        <p:spPr>
          <a:xfrm flipH="1">
            <a:off x="795487" y="1628014"/>
            <a:ext cx="76200" cy="327025"/>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sp>
        <p:nvSpPr>
          <p:cNvPr id="89" name="Google Shape;89;p2"/>
          <p:cNvSpPr/>
          <p:nvPr/>
        </p:nvSpPr>
        <p:spPr>
          <a:xfrm>
            <a:off x="545139" y="246289"/>
            <a:ext cx="8508320" cy="738664"/>
          </a:xfrm>
          <a:prstGeom prst="rect">
            <a:avLst/>
          </a:prstGeom>
          <a:noFill/>
          <a:ln>
            <a:noFill/>
          </a:ln>
        </p:spPr>
        <p:txBody>
          <a:bodyPr spcFirstLastPara="1" wrap="square" lIns="0" tIns="0" rIns="0" bIns="0" anchor="t" anchorCtr="0">
            <a:spAutoFit/>
          </a:bodyPr>
          <a:lstStyle/>
          <a:p>
            <a:r>
              <a:rPr lang="en-US" sz="2400" b="1">
                <a:solidFill>
                  <a:schemeClr val="bg1"/>
                </a:solidFill>
                <a:latin typeface="Calibri"/>
                <a:cs typeface="Calibri"/>
              </a:rPr>
              <a:t>PHÂN TÍCH DỮ LIỆU TÀI CHÍNH VÀ THƯƠNG MẠI ĐIỆN TỬ</a:t>
            </a:r>
            <a:endParaRPr lang="en-US" sz="2400">
              <a:latin typeface="Calibri"/>
              <a:cs typeface="Calibri"/>
            </a:endParaRPr>
          </a:p>
          <a:p>
            <a:pPr>
              <a:buSzPts val="3200"/>
            </a:pPr>
            <a:endParaRPr lang="en-US" sz="2400">
              <a:solidFill>
                <a:schemeClr val="lt1"/>
              </a:solidFill>
              <a:latin typeface="Calibri"/>
              <a:cs typeface="Times New Roman"/>
            </a:endParaRPr>
          </a:p>
        </p:txBody>
      </p:sp>
      <p:sp>
        <p:nvSpPr>
          <p:cNvPr id="91" name="Google Shape;91;p2"/>
          <p:cNvSpPr txBox="1"/>
          <p:nvPr/>
        </p:nvSpPr>
        <p:spPr>
          <a:xfrm>
            <a:off x="1412029" y="2165468"/>
            <a:ext cx="3495835" cy="615513"/>
          </a:xfrm>
          <a:prstGeom prst="rect">
            <a:avLst/>
          </a:prstGeom>
          <a:noFill/>
          <a:ln>
            <a:noFill/>
          </a:ln>
        </p:spPr>
        <p:txBody>
          <a:bodyPr spcFirstLastPara="1" wrap="square" lIns="91425" tIns="45700" rIns="91425" bIns="45700" anchor="t" anchorCtr="0">
            <a:spAutoFit/>
          </a:bodyPr>
          <a:lstStyle/>
          <a:p>
            <a:r>
              <a:rPr lang="en-US" sz="2000" b="0" i="0" u="none" strike="noStrike" cap="none">
                <a:solidFill>
                  <a:srgbClr val="7F7F7F"/>
                </a:solidFill>
                <a:latin typeface="Arial"/>
                <a:ea typeface="Arial"/>
                <a:cs typeface="Arial"/>
                <a:sym typeface="Arial"/>
              </a:rPr>
              <a:t>1.1. </a:t>
            </a:r>
            <a:r>
              <a:rPr lang="en-US" sz="2000" err="1">
                <a:solidFill>
                  <a:srgbClr val="7F7F7F"/>
                </a:solidFill>
              </a:rPr>
              <a:t>Tổng</a:t>
            </a:r>
            <a:r>
              <a:rPr lang="en-US" sz="2000">
                <a:solidFill>
                  <a:srgbClr val="7F7F7F"/>
                </a:solidFill>
              </a:rPr>
              <a:t> </a:t>
            </a:r>
            <a:r>
              <a:rPr lang="en-US" sz="2000" err="1">
                <a:solidFill>
                  <a:srgbClr val="7F7F7F"/>
                </a:solidFill>
              </a:rPr>
              <a:t>quan</a:t>
            </a:r>
            <a:r>
              <a:rPr lang="en-US" sz="2000">
                <a:solidFill>
                  <a:srgbClr val="7F7F7F"/>
                </a:solidFill>
              </a:rPr>
              <a:t> </a:t>
            </a:r>
            <a:r>
              <a:rPr lang="en-US" sz="2000" err="1">
                <a:solidFill>
                  <a:srgbClr val="7F7F7F"/>
                </a:solidFill>
              </a:rPr>
              <a:t>về</a:t>
            </a:r>
            <a:r>
              <a:rPr lang="en-US" sz="2000">
                <a:solidFill>
                  <a:srgbClr val="7F7F7F"/>
                </a:solidFill>
              </a:rPr>
              <a:t> </a:t>
            </a:r>
            <a:r>
              <a:rPr lang="en-US" sz="2000" err="1">
                <a:solidFill>
                  <a:srgbClr val="7F7F7F"/>
                </a:solidFill>
              </a:rPr>
              <a:t>dự</a:t>
            </a:r>
            <a:r>
              <a:rPr lang="en-US" sz="2000">
                <a:solidFill>
                  <a:srgbClr val="7F7F7F"/>
                </a:solidFill>
              </a:rPr>
              <a:t> </a:t>
            </a:r>
            <a:r>
              <a:rPr lang="en-US" sz="2000" err="1">
                <a:solidFill>
                  <a:srgbClr val="7F7F7F"/>
                </a:solidFill>
              </a:rPr>
              <a:t>án</a:t>
            </a:r>
            <a:r>
              <a:rPr lang="en-US" sz="2000">
                <a:solidFill>
                  <a:srgbClr val="7F7F7F"/>
                </a:solidFill>
              </a:rPr>
              <a:t> </a:t>
            </a:r>
            <a:endParaRPr/>
          </a:p>
          <a:p>
            <a:pPr marL="0" marR="0" lvl="0" indent="0" algn="l" rtl="0">
              <a:lnSpc>
                <a:spcPct val="100000"/>
              </a:lnSpc>
              <a:spcBef>
                <a:spcPts val="0"/>
              </a:spcBef>
              <a:spcAft>
                <a:spcPts val="0"/>
              </a:spcAft>
              <a:buNone/>
            </a:pPr>
            <a:endParaRPr sz="1400" b="0" i="0" u="none" strike="noStrike" cap="none">
              <a:solidFill>
                <a:srgbClr val="7F7F7F"/>
              </a:solidFill>
              <a:latin typeface="Arial"/>
              <a:ea typeface="Arial"/>
              <a:cs typeface="Arial"/>
              <a:sym typeface="Arial"/>
            </a:endParaRPr>
          </a:p>
        </p:txBody>
      </p:sp>
      <p:sp>
        <p:nvSpPr>
          <p:cNvPr id="92" name="Google Shape;92;p2"/>
          <p:cNvSpPr txBox="1"/>
          <p:nvPr/>
        </p:nvSpPr>
        <p:spPr>
          <a:xfrm>
            <a:off x="1408095" y="2580462"/>
            <a:ext cx="5970395" cy="400069"/>
          </a:xfrm>
          <a:prstGeom prst="rect">
            <a:avLst/>
          </a:prstGeom>
          <a:noFill/>
          <a:ln>
            <a:noFill/>
          </a:ln>
        </p:spPr>
        <p:txBody>
          <a:bodyPr spcFirstLastPara="1" wrap="square" lIns="91425" tIns="45700" rIns="91425" bIns="45700" anchor="t" anchorCtr="0">
            <a:spAutoFit/>
          </a:bodyPr>
          <a:lstStyle/>
          <a:p>
            <a:r>
              <a:rPr lang="en-US" sz="2000" i="0" u="none" strike="noStrike" cap="none">
                <a:solidFill>
                  <a:srgbClr val="7F7F7F"/>
                </a:solidFill>
                <a:latin typeface="Arial"/>
                <a:ea typeface="Arial"/>
                <a:cs typeface="Arial"/>
                <a:sym typeface="Arial"/>
              </a:rPr>
              <a:t>1</a:t>
            </a:r>
            <a:r>
              <a:rPr lang="en-US" sz="2000" b="0" i="0" u="none" strike="noStrike" cap="none">
                <a:solidFill>
                  <a:srgbClr val="7F7F7F"/>
                </a:solidFill>
                <a:latin typeface="Arial"/>
                <a:ea typeface="Arial"/>
                <a:cs typeface="Arial"/>
                <a:sym typeface="Arial"/>
              </a:rPr>
              <a:t>.2. </a:t>
            </a:r>
            <a:r>
              <a:rPr lang="en-US" sz="2000" err="1">
                <a:solidFill>
                  <a:srgbClr val="7F7F7F"/>
                </a:solidFill>
              </a:rPr>
              <a:t>Tổng</a:t>
            </a:r>
            <a:r>
              <a:rPr lang="en-US" sz="2000">
                <a:solidFill>
                  <a:srgbClr val="7F7F7F"/>
                </a:solidFill>
              </a:rPr>
              <a:t> </a:t>
            </a:r>
            <a:r>
              <a:rPr lang="en-US" sz="2000" err="1">
                <a:solidFill>
                  <a:srgbClr val="7F7F7F"/>
                </a:solidFill>
              </a:rPr>
              <a:t>quan</a:t>
            </a:r>
            <a:r>
              <a:rPr lang="en-US" sz="2000">
                <a:solidFill>
                  <a:srgbClr val="7F7F7F"/>
                </a:solidFill>
              </a:rPr>
              <a:t> </a:t>
            </a:r>
            <a:r>
              <a:rPr lang="en-US" sz="2000" err="1">
                <a:solidFill>
                  <a:srgbClr val="7F7F7F"/>
                </a:solidFill>
              </a:rPr>
              <a:t>về</a:t>
            </a:r>
            <a:r>
              <a:rPr lang="en-US" sz="2000">
                <a:solidFill>
                  <a:srgbClr val="7F7F7F"/>
                </a:solidFill>
              </a:rPr>
              <a:t> dataset</a:t>
            </a:r>
            <a:endParaRPr lang="en-US" sz="2000" b="0" i="0" u="none" strike="noStrike" cap="none">
              <a:solidFill>
                <a:srgbClr val="7F7F7F"/>
              </a:solidFill>
              <a:latin typeface="Arial"/>
              <a:ea typeface="Arial"/>
              <a:cs typeface="Arial"/>
            </a:endParaRPr>
          </a:p>
        </p:txBody>
      </p:sp>
      <p:sp>
        <p:nvSpPr>
          <p:cNvPr id="94" name="Google Shape;94;p2"/>
          <p:cNvSpPr txBox="1"/>
          <p:nvPr/>
        </p:nvSpPr>
        <p:spPr>
          <a:xfrm>
            <a:off x="991986" y="1531002"/>
            <a:ext cx="8146026" cy="523220"/>
          </a:xfrm>
          <a:prstGeom prst="rect">
            <a:avLst/>
          </a:prstGeom>
          <a:noFill/>
          <a:ln>
            <a:noFill/>
          </a:ln>
        </p:spPr>
        <p:txBody>
          <a:bodyPr spcFirstLastPara="1" wrap="square" lIns="91425" tIns="45700" rIns="91425" bIns="45700" anchor="t" anchorCtr="0">
            <a:spAutoFit/>
          </a:bodyPr>
          <a:lstStyle/>
          <a:p>
            <a:r>
              <a:rPr lang="en-US" sz="2800" b="0" i="0" u="none" strike="noStrike" cap="none">
                <a:solidFill>
                  <a:srgbClr val="3F3F3F"/>
                </a:solidFill>
                <a:latin typeface="Arial"/>
                <a:ea typeface="Arial"/>
                <a:cs typeface="Arial"/>
                <a:sym typeface="Arial"/>
              </a:rPr>
              <a:t>Unit 1. </a:t>
            </a:r>
            <a:r>
              <a:rPr lang="en-US" sz="2800" err="1">
                <a:solidFill>
                  <a:srgbClr val="3F3F3F"/>
                </a:solidFill>
              </a:rPr>
              <a:t>Giới</a:t>
            </a:r>
            <a:r>
              <a:rPr lang="en-US" sz="2800">
                <a:solidFill>
                  <a:srgbClr val="3F3F3F"/>
                </a:solidFill>
              </a:rPr>
              <a:t> </a:t>
            </a:r>
            <a:r>
              <a:rPr lang="en-US" sz="2800" err="1">
                <a:solidFill>
                  <a:srgbClr val="3F3F3F"/>
                </a:solidFill>
              </a:rPr>
              <a:t>thiệu</a:t>
            </a:r>
            <a:r>
              <a:rPr lang="en-US" sz="2800">
                <a:solidFill>
                  <a:srgbClr val="3F3F3F"/>
                </a:solidFill>
              </a:rPr>
              <a:t> Project</a:t>
            </a:r>
            <a:endParaRPr lang="en-US" sz="2800" b="0" i="0" u="none" strike="noStrike" cap="none">
              <a:solidFill>
                <a:srgbClr val="3F3F3F"/>
              </a:solidFill>
              <a:latin typeface="Arial"/>
              <a:ea typeface="Arial"/>
              <a:cs typeface="Arial"/>
            </a:endParaRPr>
          </a:p>
        </p:txBody>
      </p:sp>
      <p:sp>
        <p:nvSpPr>
          <p:cNvPr id="95" name="Google Shape;95;p2"/>
          <p:cNvSpPr txBox="1"/>
          <p:nvPr/>
        </p:nvSpPr>
        <p:spPr>
          <a:xfrm>
            <a:off x="1311459" y="4815119"/>
            <a:ext cx="3472425"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93EB0"/>
                </a:solidFill>
                <a:latin typeface="Arial"/>
                <a:ea typeface="Arial"/>
                <a:cs typeface="Arial"/>
                <a:sym typeface="Arial"/>
              </a:rPr>
              <a:t>1.1. Background Information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6" name="Google Shape;96;p2"/>
          <p:cNvSpPr txBox="1"/>
          <p:nvPr/>
        </p:nvSpPr>
        <p:spPr>
          <a:xfrm>
            <a:off x="1311459" y="5291571"/>
            <a:ext cx="3864990"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A5A5A5"/>
                </a:solidFill>
                <a:latin typeface="Arial"/>
                <a:ea typeface="Arial"/>
                <a:cs typeface="Arial"/>
                <a:sym typeface="Arial"/>
              </a:rPr>
              <a:t>1.2. Motivation and Objective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97" name="Google Shape;97;p2"/>
          <p:cNvSpPr/>
          <p:nvPr/>
        </p:nvSpPr>
        <p:spPr>
          <a:xfrm>
            <a:off x="991986" y="3631461"/>
            <a:ext cx="6506181" cy="492018"/>
          </a:xfrm>
          <a:prstGeom prst="rect">
            <a:avLst/>
          </a:prstGeom>
          <a:solidFill>
            <a:schemeClr val="lt1"/>
          </a:solidFill>
          <a:ln>
            <a:noFill/>
          </a:ln>
        </p:spPr>
        <p:txBody>
          <a:bodyPr spcFirstLastPara="1" wrap="square" lIns="0" tIns="0" rIns="0" bIns="0" anchor="ctr" anchorCtr="0">
            <a:noAutofit/>
          </a:bodyPr>
          <a:lstStyle/>
          <a:p>
            <a:pPr lvl="0" algn="l">
              <a:lnSpc>
                <a:spcPct val="100000"/>
              </a:lnSpc>
              <a:spcBef>
                <a:spcPts val="0"/>
              </a:spcBef>
              <a:spcAft>
                <a:spcPts val="0"/>
              </a:spcAft>
              <a:buNone/>
            </a:pPr>
            <a:r>
              <a:rPr lang="en-US" sz="2800">
                <a:solidFill>
                  <a:srgbClr val="3F3F3F"/>
                </a:solidFill>
              </a:rPr>
              <a:t>Unit 2. Quy </a:t>
            </a:r>
            <a:r>
              <a:rPr lang="en-US" sz="2800" err="1">
                <a:solidFill>
                  <a:srgbClr val="3F3F3F"/>
                </a:solidFill>
              </a:rPr>
              <a:t>trình</a:t>
            </a:r>
            <a:r>
              <a:rPr lang="en-US" sz="2800">
                <a:solidFill>
                  <a:srgbClr val="3F3F3F"/>
                </a:solidFill>
              </a:rPr>
              <a:t> </a:t>
            </a:r>
            <a:r>
              <a:rPr lang="en-US" sz="2800" err="1">
                <a:solidFill>
                  <a:srgbClr val="3F3F3F"/>
                </a:solidFill>
              </a:rPr>
              <a:t>thực</a:t>
            </a:r>
            <a:r>
              <a:rPr lang="en-US" sz="2800">
                <a:solidFill>
                  <a:srgbClr val="3F3F3F"/>
                </a:solidFill>
              </a:rPr>
              <a:t> </a:t>
            </a:r>
            <a:r>
              <a:rPr lang="en-US" sz="2800" err="1">
                <a:solidFill>
                  <a:srgbClr val="3F3F3F"/>
                </a:solidFill>
              </a:rPr>
              <a:t>hiện</a:t>
            </a:r>
            <a:r>
              <a:rPr lang="en-US" sz="2800">
                <a:solidFill>
                  <a:srgbClr val="3F3F3F"/>
                </a:solidFill>
              </a:rPr>
              <a:t> </a:t>
            </a:r>
            <a:r>
              <a:rPr lang="en-US" sz="2800" err="1">
                <a:solidFill>
                  <a:srgbClr val="3F3F3F"/>
                </a:solidFill>
              </a:rPr>
              <a:t>dự</a:t>
            </a:r>
            <a:r>
              <a:rPr lang="en-US" sz="2800">
                <a:solidFill>
                  <a:srgbClr val="3F3F3F"/>
                </a:solidFill>
              </a:rPr>
              <a:t> </a:t>
            </a:r>
            <a:r>
              <a:rPr lang="en-US" sz="2800" err="1">
                <a:solidFill>
                  <a:srgbClr val="3F3F3F"/>
                </a:solidFill>
              </a:rPr>
              <a:t>án</a:t>
            </a:r>
            <a:endParaRPr lang="en-US" sz="2800">
              <a:solidFill>
                <a:srgbClr val="3F3F3F"/>
              </a:solidFill>
            </a:endParaRPr>
          </a:p>
          <a:p>
            <a:pPr marL="0" marR="0" lvl="0" indent="0" algn="l">
              <a:lnSpc>
                <a:spcPct val="100000"/>
              </a:lnSpc>
              <a:spcBef>
                <a:spcPts val="0"/>
              </a:spcBef>
              <a:spcAft>
                <a:spcPts val="0"/>
              </a:spcAft>
              <a:buSzPts val="2800"/>
              <a:buFont typeface="Arial"/>
              <a:buNone/>
            </a:pPr>
            <a:endParaRPr sz="2800" b="0" i="0" u="none" strike="noStrike" cap="none">
              <a:solidFill>
                <a:srgbClr val="3F3F3F"/>
              </a:solidFill>
              <a:latin typeface="Arial"/>
              <a:ea typeface="Arial"/>
              <a:cs typeface="Arial"/>
            </a:endParaRPr>
          </a:p>
        </p:txBody>
      </p:sp>
      <p:sp>
        <p:nvSpPr>
          <p:cNvPr id="98" name="Google Shape;98;p2"/>
          <p:cNvSpPr/>
          <p:nvPr/>
        </p:nvSpPr>
        <p:spPr>
          <a:xfrm>
            <a:off x="1202583" y="4695016"/>
            <a:ext cx="3972560" cy="10439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0" name="Google Shape;100;p2"/>
          <p:cNvSpPr txBox="1"/>
          <p:nvPr/>
        </p:nvSpPr>
        <p:spPr>
          <a:xfrm>
            <a:off x="1407405" y="3808386"/>
            <a:ext cx="5368925" cy="3000781"/>
          </a:xfrm>
          <a:prstGeom prst="rect">
            <a:avLst/>
          </a:prstGeom>
          <a:noFill/>
          <a:ln>
            <a:noFill/>
          </a:ln>
        </p:spPr>
        <p:txBody>
          <a:bodyPr spcFirstLastPara="1" wrap="square" lIns="91425" tIns="45700" rIns="91425" bIns="45700" anchor="t" anchorCtr="0">
            <a:spAutoFit/>
          </a:bodyPr>
          <a:lstStyle/>
          <a:p>
            <a:pPr>
              <a:lnSpc>
                <a:spcPct val="150000"/>
              </a:lnSpc>
            </a:pPr>
            <a:r>
              <a:rPr lang="en-US" sz="2000">
                <a:solidFill>
                  <a:srgbClr val="7F7F7F"/>
                </a:solidFill>
              </a:rPr>
              <a:t>2.1. Thu </a:t>
            </a:r>
            <a:r>
              <a:rPr lang="en-US" sz="2000" err="1">
                <a:solidFill>
                  <a:srgbClr val="7F7F7F"/>
                </a:solidFill>
              </a:rPr>
              <a:t>thập</a:t>
            </a:r>
            <a:r>
              <a:rPr lang="en-US" sz="2000">
                <a:solidFill>
                  <a:srgbClr val="7F7F7F"/>
                </a:solidFill>
              </a:rPr>
              <a:t> </a:t>
            </a:r>
            <a:r>
              <a:rPr lang="en-US" sz="2000" err="1">
                <a:solidFill>
                  <a:srgbClr val="7F7F7F"/>
                </a:solidFill>
              </a:rPr>
              <a:t>dữ</a:t>
            </a:r>
            <a:r>
              <a:rPr lang="en-US" sz="2000">
                <a:solidFill>
                  <a:srgbClr val="7F7F7F"/>
                </a:solidFill>
              </a:rPr>
              <a:t> </a:t>
            </a:r>
            <a:r>
              <a:rPr lang="en-US" sz="2000" err="1">
                <a:solidFill>
                  <a:srgbClr val="7F7F7F"/>
                </a:solidFill>
              </a:rPr>
              <a:t>liệu</a:t>
            </a:r>
            <a:endParaRPr lang="en-US" sz="2000">
              <a:solidFill>
                <a:srgbClr val="7F7F7F"/>
              </a:solidFill>
            </a:endParaRPr>
          </a:p>
          <a:p>
            <a:pPr>
              <a:lnSpc>
                <a:spcPct val="150000"/>
              </a:lnSpc>
            </a:pPr>
            <a:r>
              <a:rPr lang="en-US" sz="2000">
                <a:solidFill>
                  <a:srgbClr val="7F7F7F"/>
                </a:solidFill>
              </a:rPr>
              <a:t>2.2. </a:t>
            </a:r>
            <a:r>
              <a:rPr lang="en-US" sz="2000" err="1">
                <a:solidFill>
                  <a:srgbClr val="7F7F7F"/>
                </a:solidFill>
              </a:rPr>
              <a:t>Tiền</a:t>
            </a:r>
            <a:r>
              <a:rPr lang="en-US" sz="2000">
                <a:solidFill>
                  <a:srgbClr val="7F7F7F"/>
                </a:solidFill>
              </a:rPr>
              <a:t> </a:t>
            </a:r>
            <a:r>
              <a:rPr lang="en-US" sz="2000" err="1">
                <a:solidFill>
                  <a:srgbClr val="7F7F7F"/>
                </a:solidFill>
              </a:rPr>
              <a:t>xử</a:t>
            </a:r>
            <a:r>
              <a:rPr lang="en-US" sz="2000">
                <a:solidFill>
                  <a:srgbClr val="7F7F7F"/>
                </a:solidFill>
              </a:rPr>
              <a:t> </a:t>
            </a:r>
            <a:r>
              <a:rPr lang="en-US" sz="2000" err="1">
                <a:solidFill>
                  <a:srgbClr val="7F7F7F"/>
                </a:solidFill>
              </a:rPr>
              <a:t>lý</a:t>
            </a:r>
            <a:r>
              <a:rPr lang="en-US" sz="2000">
                <a:solidFill>
                  <a:srgbClr val="7F7F7F"/>
                </a:solidFill>
              </a:rPr>
              <a:t> </a:t>
            </a:r>
            <a:r>
              <a:rPr lang="en-US" sz="2000" err="1">
                <a:solidFill>
                  <a:srgbClr val="7F7F7F"/>
                </a:solidFill>
              </a:rPr>
              <a:t>dữ</a:t>
            </a:r>
            <a:r>
              <a:rPr lang="en-US" sz="2000">
                <a:solidFill>
                  <a:srgbClr val="7F7F7F"/>
                </a:solidFill>
              </a:rPr>
              <a:t> </a:t>
            </a:r>
            <a:r>
              <a:rPr lang="en-US" sz="2000" err="1">
                <a:solidFill>
                  <a:srgbClr val="7F7F7F"/>
                </a:solidFill>
              </a:rPr>
              <a:t>liệu</a:t>
            </a:r>
            <a:endParaRPr lang="en-US" sz="2000">
              <a:solidFill>
                <a:srgbClr val="7F7F7F"/>
              </a:solidFill>
            </a:endParaRPr>
          </a:p>
          <a:p>
            <a:pPr>
              <a:lnSpc>
                <a:spcPct val="150000"/>
              </a:lnSpc>
            </a:pPr>
            <a:r>
              <a:rPr lang="en-US" sz="2000">
                <a:solidFill>
                  <a:srgbClr val="7F7F7F"/>
                </a:solidFill>
              </a:rPr>
              <a:t>2.3. </a:t>
            </a:r>
            <a:r>
              <a:rPr lang="en-US" sz="2000" err="1">
                <a:solidFill>
                  <a:srgbClr val="7F7F7F"/>
                </a:solidFill>
              </a:rPr>
              <a:t>Huấn</a:t>
            </a:r>
            <a:r>
              <a:rPr lang="en-US" sz="2000">
                <a:solidFill>
                  <a:srgbClr val="7F7F7F"/>
                </a:solidFill>
              </a:rPr>
              <a:t> </a:t>
            </a:r>
            <a:r>
              <a:rPr lang="en-US" sz="2000" err="1">
                <a:solidFill>
                  <a:srgbClr val="7F7F7F"/>
                </a:solidFill>
              </a:rPr>
              <a:t>luyện</a:t>
            </a:r>
            <a:r>
              <a:rPr lang="en-US" sz="2000">
                <a:solidFill>
                  <a:srgbClr val="7F7F7F"/>
                </a:solidFill>
              </a:rPr>
              <a:t> </a:t>
            </a:r>
            <a:r>
              <a:rPr lang="en-US" sz="2000" err="1">
                <a:solidFill>
                  <a:srgbClr val="7F7F7F"/>
                </a:solidFill>
              </a:rPr>
              <a:t>mô</a:t>
            </a:r>
            <a:r>
              <a:rPr lang="en-US" sz="2000">
                <a:solidFill>
                  <a:srgbClr val="7F7F7F"/>
                </a:solidFill>
              </a:rPr>
              <a:t> </a:t>
            </a:r>
            <a:r>
              <a:rPr lang="en-US" sz="2000" err="1">
                <a:solidFill>
                  <a:srgbClr val="7F7F7F"/>
                </a:solidFill>
              </a:rPr>
              <a:t>hình</a:t>
            </a:r>
            <a:endParaRPr lang="en-US" sz="2000">
              <a:solidFill>
                <a:srgbClr val="7F7F7F"/>
              </a:solidFill>
            </a:endParaRPr>
          </a:p>
          <a:p>
            <a:pPr>
              <a:lnSpc>
                <a:spcPct val="150000"/>
              </a:lnSpc>
            </a:pPr>
            <a:r>
              <a:rPr lang="en-US" sz="2000">
                <a:solidFill>
                  <a:srgbClr val="7F7F7F"/>
                </a:solidFill>
              </a:rPr>
              <a:t>2.4. </a:t>
            </a:r>
            <a:r>
              <a:rPr lang="en-US" sz="2000" err="1">
                <a:solidFill>
                  <a:srgbClr val="7F7F7F"/>
                </a:solidFill>
              </a:rPr>
              <a:t>Đánh</a:t>
            </a:r>
            <a:r>
              <a:rPr lang="en-US" sz="2000">
                <a:solidFill>
                  <a:srgbClr val="7F7F7F"/>
                </a:solidFill>
              </a:rPr>
              <a:t> </a:t>
            </a:r>
            <a:r>
              <a:rPr lang="en-US" sz="2000" err="1">
                <a:solidFill>
                  <a:srgbClr val="7F7F7F"/>
                </a:solidFill>
              </a:rPr>
              <a:t>giá</a:t>
            </a:r>
            <a:r>
              <a:rPr lang="en-US" sz="2000">
                <a:solidFill>
                  <a:srgbClr val="7F7F7F"/>
                </a:solidFill>
              </a:rPr>
              <a:t> </a:t>
            </a:r>
            <a:r>
              <a:rPr lang="en-US" sz="2000" err="1">
                <a:solidFill>
                  <a:srgbClr val="7F7F7F"/>
                </a:solidFill>
              </a:rPr>
              <a:t>mô</a:t>
            </a:r>
            <a:r>
              <a:rPr lang="en-US" sz="2000">
                <a:solidFill>
                  <a:srgbClr val="7F7F7F"/>
                </a:solidFill>
              </a:rPr>
              <a:t> </a:t>
            </a:r>
            <a:r>
              <a:rPr lang="en-US" sz="2000" err="1">
                <a:solidFill>
                  <a:srgbClr val="7F7F7F"/>
                </a:solidFill>
              </a:rPr>
              <a:t>hình</a:t>
            </a:r>
            <a:endParaRPr lang="en-US" sz="2000">
              <a:solidFill>
                <a:srgbClr val="7F7F7F"/>
              </a:solidFill>
            </a:endParaRPr>
          </a:p>
          <a:p>
            <a:pPr>
              <a:lnSpc>
                <a:spcPct val="150000"/>
              </a:lnSpc>
            </a:pPr>
            <a:r>
              <a:rPr lang="en-US" sz="2000">
                <a:solidFill>
                  <a:srgbClr val="7F7F7F"/>
                </a:solidFill>
              </a:rPr>
              <a:t>2.5. </a:t>
            </a:r>
            <a:r>
              <a:rPr lang="en-US" sz="2000" err="1">
                <a:solidFill>
                  <a:srgbClr val="7F7F7F"/>
                </a:solidFill>
              </a:rPr>
              <a:t>Xây</a:t>
            </a:r>
            <a:r>
              <a:rPr lang="en-US" sz="2000">
                <a:solidFill>
                  <a:srgbClr val="7F7F7F"/>
                </a:solidFill>
              </a:rPr>
              <a:t> </a:t>
            </a:r>
            <a:r>
              <a:rPr lang="en-US" sz="2000" err="1">
                <a:solidFill>
                  <a:srgbClr val="7F7F7F"/>
                </a:solidFill>
              </a:rPr>
              <a:t>dựng</a:t>
            </a:r>
            <a:r>
              <a:rPr lang="en-US" sz="2000">
                <a:solidFill>
                  <a:srgbClr val="7F7F7F"/>
                </a:solidFill>
              </a:rPr>
              <a:t> </a:t>
            </a:r>
            <a:r>
              <a:rPr lang="en-US" sz="2000" err="1">
                <a:solidFill>
                  <a:srgbClr val="7F7F7F"/>
                </a:solidFill>
              </a:rPr>
              <a:t>giao</a:t>
            </a:r>
            <a:r>
              <a:rPr lang="en-US" sz="2000">
                <a:solidFill>
                  <a:srgbClr val="7F7F7F"/>
                </a:solidFill>
              </a:rPr>
              <a:t> </a:t>
            </a:r>
            <a:r>
              <a:rPr lang="en-US" sz="2000" err="1">
                <a:solidFill>
                  <a:srgbClr val="7F7F7F"/>
                </a:solidFill>
              </a:rPr>
              <a:t>diện</a:t>
            </a:r>
            <a:endParaRPr lang="en-US" sz="2000">
              <a:solidFill>
                <a:srgbClr val="7F7F7F"/>
              </a:solidFill>
            </a:endParaRPr>
          </a:p>
          <a:p>
            <a:pPr>
              <a:spcAft>
                <a:spcPts val="600"/>
              </a:spcAft>
            </a:pPr>
            <a:endParaRPr lang="en-US">
              <a:latin typeface="Calibri"/>
              <a:cs typeface="Calibri"/>
            </a:endParaRPr>
          </a:p>
          <a:p>
            <a:pPr marL="0" marR="0" lvl="0" indent="0" algn="l">
              <a:lnSpc>
                <a:spcPct val="100000"/>
              </a:lnSpc>
              <a:spcBef>
                <a:spcPts val="0"/>
              </a:spcBef>
              <a:spcAft>
                <a:spcPts val="0"/>
              </a:spcAft>
              <a:buNone/>
            </a:pPr>
            <a:endParaRPr lang="en-US" sz="2000" b="0" i="0" u="none" strike="noStrike" cap="none">
              <a:solidFill>
                <a:srgbClr val="7F7F7F"/>
              </a:solidFill>
              <a:latin typeface="Arial"/>
              <a:ea typeface="Arial"/>
              <a:cs typeface="Arial"/>
            </a:endParaRPr>
          </a:p>
        </p:txBody>
      </p:sp>
      <p:sp>
        <p:nvSpPr>
          <p:cNvPr id="101" name="Google Shape;101;p2"/>
          <p:cNvSpPr/>
          <p:nvPr/>
        </p:nvSpPr>
        <p:spPr>
          <a:xfrm flipH="1">
            <a:off x="776126" y="3481361"/>
            <a:ext cx="76200" cy="327025"/>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sp>
        <p:nvSpPr>
          <p:cNvPr id="3" name="TextBox 2">
            <a:extLst>
              <a:ext uri="{FF2B5EF4-FFF2-40B4-BE49-F238E27FC236}">
                <a16:creationId xmlns:a16="http://schemas.microsoft.com/office/drawing/2014/main" id="{4DF29A13-FD25-22B5-4DF4-CA2C858A7508}"/>
              </a:ext>
            </a:extLst>
          </p:cNvPr>
          <p:cNvSpPr txBox="1"/>
          <p:nvPr/>
        </p:nvSpPr>
        <p:spPr>
          <a:xfrm>
            <a:off x="1407405" y="2977426"/>
            <a:ext cx="4950542" cy="400110"/>
          </a:xfrm>
          <a:prstGeom prst="rect">
            <a:avLst/>
          </a:prstGeom>
          <a:noFill/>
        </p:spPr>
        <p:txBody>
          <a:bodyPr wrap="square">
            <a:spAutoFit/>
          </a:bodyPr>
          <a:lstStyle/>
          <a:p>
            <a:r>
              <a:rPr lang="en-US" sz="2000" b="0" i="0" u="none" strike="noStrike" cap="none">
                <a:solidFill>
                  <a:srgbClr val="7F7F7F"/>
                </a:solidFill>
                <a:latin typeface="Arial"/>
                <a:ea typeface="Arial"/>
                <a:cs typeface="Arial"/>
              </a:rPr>
              <a:t>1.3. Nhiệm vụ từng thành viên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1"/>
          <p:cNvSpPr txBox="1">
            <a:spLocks noGrp="1"/>
          </p:cNvSpPr>
          <p:nvPr>
            <p:ph type="body" idx="1"/>
          </p:nvPr>
        </p:nvSpPr>
        <p:spPr>
          <a:xfrm>
            <a:off x="570581" y="404128"/>
            <a:ext cx="632460" cy="6146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1"/>
              </a:buClr>
              <a:buSzPts val="1700"/>
              <a:buNone/>
            </a:pPr>
            <a:r>
              <a:rPr lang="en-US" sz="2000"/>
              <a:t>3.1</a:t>
            </a:r>
            <a:endParaRPr/>
          </a:p>
        </p:txBody>
      </p:sp>
      <p:sp>
        <p:nvSpPr>
          <p:cNvPr id="365" name="Google Shape;365;p21"/>
          <p:cNvSpPr txBox="1">
            <a:spLocks noGrp="1"/>
          </p:cNvSpPr>
          <p:nvPr>
            <p:ph type="body" idx="2"/>
          </p:nvPr>
        </p:nvSpPr>
        <p:spPr>
          <a:xfrm>
            <a:off x="917776" y="403278"/>
            <a:ext cx="4268758" cy="307777"/>
          </a:xfrm>
          <a:prstGeom prst="rect">
            <a:avLst/>
          </a:prstGeom>
          <a:noFill/>
          <a:ln>
            <a:noFill/>
          </a:ln>
        </p:spPr>
        <p:txBody>
          <a:bodyPr spcFirstLastPara="1" wrap="square" lIns="0" tIns="0" rIns="0" bIns="0" anchor="t" anchorCtr="0">
            <a:spAutoFit/>
          </a:bodyPr>
          <a:lstStyle/>
          <a:p>
            <a:r>
              <a:rPr lang="en-US" sz="2000"/>
              <a:t>Hiệu </a:t>
            </a:r>
            <a:r>
              <a:rPr lang="en-US" sz="2000" err="1"/>
              <a:t>suất</a:t>
            </a:r>
            <a:r>
              <a:rPr lang="en-US" sz="2000"/>
              <a:t> </a:t>
            </a:r>
            <a:r>
              <a:rPr lang="en-US" sz="2000" err="1"/>
              <a:t>mô</a:t>
            </a:r>
            <a:r>
              <a:rPr lang="en-US" sz="2000"/>
              <a:t> </a:t>
            </a:r>
            <a:r>
              <a:rPr lang="en-US" sz="2000" err="1"/>
              <a:t>hình</a:t>
            </a:r>
            <a:endParaRPr lang="en-US" sz="2000"/>
          </a:p>
        </p:txBody>
      </p:sp>
      <p:sp>
        <p:nvSpPr>
          <p:cNvPr id="367" name="Google Shape;367;p21"/>
          <p:cNvSpPr txBox="1">
            <a:spLocks noGrp="1"/>
          </p:cNvSpPr>
          <p:nvPr>
            <p:ph type="body" idx="5"/>
          </p:nvPr>
        </p:nvSpPr>
        <p:spPr>
          <a:xfrm>
            <a:off x="564781" y="1348211"/>
            <a:ext cx="8539424" cy="3184459"/>
          </a:xfrm>
          <a:prstGeom prst="rect">
            <a:avLst/>
          </a:prstGeom>
          <a:noFill/>
          <a:ln>
            <a:noFill/>
          </a:ln>
        </p:spPr>
        <p:txBody>
          <a:bodyPr spcFirstLastPara="1" wrap="square" lIns="0" tIns="0" rIns="0" bIns="0" anchor="t" anchorCtr="0">
            <a:noAutofit/>
          </a:bodyPr>
          <a:lstStyle/>
          <a:p>
            <a:pPr>
              <a:lnSpc>
                <a:spcPct val="150000"/>
              </a:lnSpc>
              <a:buFont typeface="Wingdings" panose="05000000000000000000" pitchFamily="2" charset="2"/>
              <a:buChar char="v"/>
            </a:pPr>
            <a:r>
              <a:rPr lang="en-US" sz="2000"/>
              <a:t>Mô </a:t>
            </a:r>
            <a:r>
              <a:rPr lang="en-US" sz="2000" err="1"/>
              <a:t>hình</a:t>
            </a:r>
            <a:r>
              <a:rPr lang="en-US" sz="2000"/>
              <a:t> </a:t>
            </a:r>
            <a:r>
              <a:rPr lang="en-US" sz="2000" err="1"/>
              <a:t>được</a:t>
            </a:r>
            <a:r>
              <a:rPr lang="en-US" sz="2000"/>
              <a:t> </a:t>
            </a:r>
            <a:r>
              <a:rPr lang="en-US" sz="2000" err="1"/>
              <a:t>đánh</a:t>
            </a:r>
            <a:r>
              <a:rPr lang="en-US" sz="2000"/>
              <a:t> </a:t>
            </a:r>
            <a:r>
              <a:rPr lang="en-US" sz="2000" err="1"/>
              <a:t>giá</a:t>
            </a:r>
            <a:r>
              <a:rPr lang="en-US" sz="2000"/>
              <a:t> </a:t>
            </a:r>
            <a:r>
              <a:rPr lang="en-US" sz="2000" err="1"/>
              <a:t>trên</a:t>
            </a:r>
            <a:r>
              <a:rPr lang="en-US" sz="2000"/>
              <a:t> </a:t>
            </a:r>
            <a:r>
              <a:rPr lang="en-US" sz="2000" err="1"/>
              <a:t>tập</a:t>
            </a:r>
            <a:r>
              <a:rPr lang="en-US" sz="2000"/>
              <a:t> </a:t>
            </a:r>
            <a:r>
              <a:rPr lang="en-US" sz="2000" err="1"/>
              <a:t>kiểm</a:t>
            </a:r>
            <a:r>
              <a:rPr lang="en-US" sz="2000"/>
              <a:t> </a:t>
            </a:r>
            <a:r>
              <a:rPr lang="en-US" sz="2000" err="1"/>
              <a:t>tra</a:t>
            </a:r>
            <a:r>
              <a:rPr lang="en-US" sz="2000"/>
              <a:t> </a:t>
            </a:r>
            <a:r>
              <a:rPr lang="en-US" sz="2000" err="1"/>
              <a:t>bằng</a:t>
            </a:r>
            <a:r>
              <a:rPr lang="en-US" sz="2000"/>
              <a:t> </a:t>
            </a:r>
            <a:r>
              <a:rPr lang="en-US" sz="2000" err="1"/>
              <a:t>các</a:t>
            </a:r>
            <a:r>
              <a:rPr lang="en-US" sz="2000"/>
              <a:t> </a:t>
            </a:r>
            <a:r>
              <a:rPr lang="en-US" sz="2000" err="1"/>
              <a:t>chỉ</a:t>
            </a:r>
            <a:r>
              <a:rPr lang="en-US" sz="2000"/>
              <a:t> </a:t>
            </a:r>
            <a:r>
              <a:rPr lang="en-US" sz="2000" err="1"/>
              <a:t>số</a:t>
            </a:r>
            <a:r>
              <a:rPr lang="en-US" sz="2000"/>
              <a:t> </a:t>
            </a:r>
            <a:r>
              <a:rPr lang="en-US" sz="2000" err="1"/>
              <a:t>phổ</a:t>
            </a:r>
            <a:r>
              <a:rPr lang="en-US" sz="2000"/>
              <a:t> </a:t>
            </a:r>
            <a:r>
              <a:rPr lang="en-US" sz="2000" err="1"/>
              <a:t>biến</a:t>
            </a:r>
            <a:r>
              <a:rPr lang="en-US" sz="2000"/>
              <a:t> </a:t>
            </a:r>
            <a:r>
              <a:rPr lang="en-US" sz="2000" err="1"/>
              <a:t>như</a:t>
            </a:r>
            <a:r>
              <a:rPr lang="en-US" sz="2000"/>
              <a:t> </a:t>
            </a:r>
            <a:r>
              <a:rPr lang="en-US" sz="2000" err="1"/>
              <a:t>độ</a:t>
            </a:r>
            <a:r>
              <a:rPr lang="en-US" sz="2000"/>
              <a:t> </a:t>
            </a:r>
            <a:r>
              <a:rPr lang="en-US" sz="2000" err="1"/>
              <a:t>chính</a:t>
            </a:r>
            <a:r>
              <a:rPr lang="en-US" sz="2000"/>
              <a:t> </a:t>
            </a:r>
            <a:r>
              <a:rPr lang="en-US" sz="2000" err="1"/>
              <a:t>xác</a:t>
            </a:r>
            <a:r>
              <a:rPr lang="en-US" sz="2000"/>
              <a:t>, F1-score, </a:t>
            </a:r>
            <a:r>
              <a:rPr lang="en-US" sz="2000" err="1"/>
              <a:t>độ</a:t>
            </a:r>
            <a:r>
              <a:rPr lang="en-US" sz="2000"/>
              <a:t> </a:t>
            </a:r>
            <a:r>
              <a:rPr lang="en-US" sz="2000" err="1"/>
              <a:t>nhạy</a:t>
            </a:r>
            <a:r>
              <a:rPr lang="en-US" sz="2000"/>
              <a:t> (recall) </a:t>
            </a:r>
            <a:r>
              <a:rPr lang="en-US" sz="2000" err="1"/>
              <a:t>và</a:t>
            </a:r>
            <a:r>
              <a:rPr lang="en-US" sz="2000"/>
              <a:t> </a:t>
            </a:r>
            <a:r>
              <a:rPr lang="en-US" sz="2000" err="1"/>
              <a:t>độ</a:t>
            </a:r>
            <a:r>
              <a:rPr lang="en-US" sz="2000"/>
              <a:t> </a:t>
            </a:r>
            <a:r>
              <a:rPr lang="en-US" sz="2000" err="1"/>
              <a:t>đặc</a:t>
            </a:r>
            <a:r>
              <a:rPr lang="en-US" sz="2000"/>
              <a:t> </a:t>
            </a:r>
            <a:r>
              <a:rPr lang="en-US" sz="2000" err="1"/>
              <a:t>hiệu</a:t>
            </a:r>
            <a:r>
              <a:rPr lang="en-US" sz="2000"/>
              <a:t> (precision). </a:t>
            </a:r>
            <a:r>
              <a:rPr lang="en-US" sz="2000" err="1"/>
              <a:t>Kết</a:t>
            </a:r>
            <a:r>
              <a:rPr lang="en-US" sz="2000"/>
              <a:t> </a:t>
            </a:r>
            <a:r>
              <a:rPr lang="en-US" sz="2000" err="1"/>
              <a:t>quả</a:t>
            </a:r>
            <a:r>
              <a:rPr lang="en-US" sz="2000"/>
              <a:t> </a:t>
            </a:r>
            <a:r>
              <a:rPr lang="en-US" sz="2000" err="1"/>
              <a:t>cho</a:t>
            </a:r>
            <a:r>
              <a:rPr lang="en-US" sz="2000"/>
              <a:t> </a:t>
            </a:r>
            <a:r>
              <a:rPr lang="en-US" sz="2000" err="1"/>
              <a:t>thấy</a:t>
            </a:r>
            <a:r>
              <a:rPr lang="en-US" sz="2000"/>
              <a:t> </a:t>
            </a:r>
            <a:r>
              <a:rPr lang="en-US" sz="2000" err="1"/>
              <a:t>mô</a:t>
            </a:r>
            <a:r>
              <a:rPr lang="en-US" sz="2000"/>
              <a:t> </a:t>
            </a:r>
            <a:r>
              <a:rPr lang="en-US" sz="2000" err="1"/>
              <a:t>hình</a:t>
            </a:r>
            <a:r>
              <a:rPr lang="en-US" sz="2000"/>
              <a:t> </a:t>
            </a:r>
            <a:r>
              <a:rPr lang="en-US" sz="2000" err="1"/>
              <a:t>đạt</a:t>
            </a:r>
            <a:r>
              <a:rPr lang="en-US" sz="2000"/>
              <a:t> </a:t>
            </a:r>
            <a:r>
              <a:rPr lang="en-US" sz="2000" err="1"/>
              <a:t>độ</a:t>
            </a:r>
            <a:r>
              <a:rPr lang="en-US" sz="2000"/>
              <a:t> </a:t>
            </a:r>
            <a:r>
              <a:rPr lang="en-US" sz="2000" err="1"/>
              <a:t>chính</a:t>
            </a:r>
            <a:r>
              <a:rPr lang="en-US" sz="2000"/>
              <a:t> </a:t>
            </a:r>
            <a:r>
              <a:rPr lang="en-US" sz="2000" err="1"/>
              <a:t>xác</a:t>
            </a:r>
            <a:r>
              <a:rPr lang="en-US" sz="2000"/>
              <a:t> 92% </a:t>
            </a:r>
            <a:r>
              <a:rPr lang="en-US" sz="2000" err="1"/>
              <a:t>với</a:t>
            </a:r>
            <a:r>
              <a:rPr lang="en-US" sz="2000"/>
              <a:t> F1-score </a:t>
            </a:r>
            <a:r>
              <a:rPr lang="en-US" sz="2000" err="1"/>
              <a:t>trung</a:t>
            </a:r>
            <a:r>
              <a:rPr lang="en-US" sz="2000"/>
              <a:t> </a:t>
            </a:r>
            <a:r>
              <a:rPr lang="en-US" sz="2000" err="1"/>
              <a:t>bình</a:t>
            </a:r>
            <a:r>
              <a:rPr lang="en-US" sz="2000"/>
              <a:t> </a:t>
            </a:r>
            <a:r>
              <a:rPr lang="en-US" sz="2000" err="1"/>
              <a:t>là</a:t>
            </a:r>
            <a:r>
              <a:rPr lang="en-US" sz="2000"/>
              <a:t> 0.901 (</a:t>
            </a:r>
            <a:r>
              <a:rPr lang="en-US" sz="2000" err="1"/>
              <a:t>sử</a:t>
            </a:r>
            <a:r>
              <a:rPr lang="en-US" sz="2000"/>
              <a:t> </a:t>
            </a:r>
            <a:r>
              <a:rPr lang="en-US" sz="2000" err="1"/>
              <a:t>dụng</a:t>
            </a:r>
            <a:r>
              <a:rPr lang="en-US" sz="2000"/>
              <a:t> average='weighted' do </a:t>
            </a:r>
            <a:r>
              <a:rPr lang="en-US" sz="2000" err="1"/>
              <a:t>dữ</a:t>
            </a:r>
            <a:r>
              <a:rPr lang="en-US" sz="2000"/>
              <a:t> </a:t>
            </a:r>
            <a:r>
              <a:rPr lang="en-US" sz="2000" err="1"/>
              <a:t>liệu</a:t>
            </a:r>
            <a:r>
              <a:rPr lang="en-US" sz="2000"/>
              <a:t> </a:t>
            </a:r>
            <a:r>
              <a:rPr lang="en-US" sz="2000" err="1"/>
              <a:t>không</a:t>
            </a:r>
            <a:r>
              <a:rPr lang="en-US" sz="2000"/>
              <a:t> </a:t>
            </a:r>
            <a:r>
              <a:rPr lang="en-US" sz="2000" err="1"/>
              <a:t>cân</a:t>
            </a:r>
            <a:r>
              <a:rPr lang="en-US" sz="2000"/>
              <a:t> </a:t>
            </a:r>
            <a:r>
              <a:rPr lang="en-US" sz="2000" err="1"/>
              <a:t>bằng</a:t>
            </a:r>
            <a:r>
              <a:rPr lang="en-US" sz="2000"/>
              <a:t>), </a:t>
            </a:r>
            <a:r>
              <a:rPr lang="en-US" sz="2000" err="1"/>
              <a:t>cho</a:t>
            </a:r>
            <a:r>
              <a:rPr lang="en-US" sz="2000"/>
              <a:t> </a:t>
            </a:r>
            <a:r>
              <a:rPr lang="en-US" sz="2000" err="1"/>
              <a:t>thấy</a:t>
            </a:r>
            <a:r>
              <a:rPr lang="en-US" sz="2000"/>
              <a:t> </a:t>
            </a:r>
            <a:r>
              <a:rPr lang="en-US" sz="2000" err="1"/>
              <a:t>mô</a:t>
            </a:r>
            <a:r>
              <a:rPr lang="en-US" sz="2000"/>
              <a:t> </a:t>
            </a:r>
            <a:r>
              <a:rPr lang="en-US" sz="2000" err="1"/>
              <a:t>hình</a:t>
            </a:r>
            <a:r>
              <a:rPr lang="en-US" sz="2000"/>
              <a:t> </a:t>
            </a:r>
            <a:r>
              <a:rPr lang="en-US" sz="2000" err="1"/>
              <a:t>hoạt</a:t>
            </a:r>
            <a:r>
              <a:rPr lang="en-US" sz="2000"/>
              <a:t> </a:t>
            </a:r>
            <a:r>
              <a:rPr lang="en-US" sz="2000" err="1"/>
              <a:t>động</a:t>
            </a:r>
            <a:r>
              <a:rPr lang="en-US" sz="2000"/>
              <a:t> </a:t>
            </a:r>
            <a:r>
              <a:rPr lang="en-US" sz="2000" err="1"/>
              <a:t>tốt</a:t>
            </a:r>
            <a:r>
              <a:rPr lang="en-US" sz="2000"/>
              <a:t> </a:t>
            </a:r>
            <a:r>
              <a:rPr lang="en-US" sz="2000" err="1"/>
              <a:t>trong</a:t>
            </a:r>
            <a:r>
              <a:rPr lang="en-US" sz="2000"/>
              <a:t> </a:t>
            </a:r>
            <a:r>
              <a:rPr lang="en-US" sz="2000" err="1"/>
              <a:t>việc</a:t>
            </a:r>
            <a:r>
              <a:rPr lang="en-US" sz="2000"/>
              <a:t> </a:t>
            </a:r>
            <a:r>
              <a:rPr lang="en-US" sz="2000" err="1"/>
              <a:t>phân</a:t>
            </a:r>
            <a:r>
              <a:rPr lang="en-US" sz="2000"/>
              <a:t> </a:t>
            </a:r>
            <a:r>
              <a:rPr lang="en-US" sz="2000" err="1"/>
              <a:t>loại</a:t>
            </a:r>
            <a:r>
              <a:rPr lang="en-US" sz="2000"/>
              <a:t> </a:t>
            </a:r>
            <a:r>
              <a:rPr lang="en-US" sz="2000" err="1"/>
              <a:t>các</a:t>
            </a:r>
            <a:r>
              <a:rPr lang="en-US" sz="2000"/>
              <a:t> </a:t>
            </a:r>
            <a:r>
              <a:rPr lang="en-US" sz="2000" err="1"/>
              <a:t>sản</a:t>
            </a:r>
            <a:r>
              <a:rPr lang="en-US" sz="2000"/>
              <a:t> </a:t>
            </a:r>
            <a:r>
              <a:rPr lang="en-US" sz="2000" err="1"/>
              <a:t>phẩm</a:t>
            </a:r>
            <a:r>
              <a:rPr lang="en-US" sz="2000"/>
              <a:t> </a:t>
            </a:r>
            <a:r>
              <a:rPr lang="en-US" sz="2000" err="1"/>
              <a:t>dựa</a:t>
            </a:r>
            <a:r>
              <a:rPr lang="en-US" sz="2000"/>
              <a:t> </a:t>
            </a:r>
            <a:r>
              <a:rPr lang="en-US" sz="2000" err="1"/>
              <a:t>trên</a:t>
            </a:r>
            <a:r>
              <a:rPr lang="en-US" sz="2000"/>
              <a:t> </a:t>
            </a:r>
            <a:r>
              <a:rPr lang="en-US" sz="2000" err="1"/>
              <a:t>đánh</a:t>
            </a:r>
            <a:r>
              <a:rPr lang="en-US" sz="2000"/>
              <a:t> </a:t>
            </a:r>
            <a:r>
              <a:rPr lang="en-US" sz="2000" err="1"/>
              <a:t>giá</a:t>
            </a:r>
            <a:r>
              <a:rPr lang="en-US" sz="2000"/>
              <a:t> </a:t>
            </a:r>
            <a:r>
              <a:rPr lang="en-US" sz="2000" err="1"/>
              <a:t>của</a:t>
            </a:r>
            <a:r>
              <a:rPr lang="en-US" sz="2000"/>
              <a:t> </a:t>
            </a:r>
            <a:r>
              <a:rPr lang="en-US" sz="2000" err="1"/>
              <a:t>khách</a:t>
            </a:r>
            <a:r>
              <a:rPr lang="en-US" sz="2000"/>
              <a:t> </a:t>
            </a:r>
            <a:r>
              <a:rPr lang="en-US" sz="2000" err="1"/>
              <a:t>hàng</a:t>
            </a:r>
            <a:r>
              <a:rPr lang="en-US" sz="2000"/>
              <a:t>.</a:t>
            </a:r>
            <a:endParaRPr lang="en-US"/>
          </a:p>
        </p:txBody>
      </p:sp>
      <p:sp>
        <p:nvSpPr>
          <p:cNvPr id="371" name="Google Shape;371;p21"/>
          <p:cNvSpPr/>
          <p:nvPr/>
        </p:nvSpPr>
        <p:spPr>
          <a:xfrm>
            <a:off x="8461375" y="6471285"/>
            <a:ext cx="820420" cy="241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373" name="Google Shape;373;p21"/>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03</a:t>
            </a:r>
            <a:endParaRPr/>
          </a:p>
        </p:txBody>
      </p:sp>
      <p:sp>
        <p:nvSpPr>
          <p:cNvPr id="374" name="Google Shape;374;p21"/>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pic>
        <p:nvPicPr>
          <p:cNvPr id="3" name="Picture 2">
            <a:extLst>
              <a:ext uri="{FF2B5EF4-FFF2-40B4-BE49-F238E27FC236}">
                <a16:creationId xmlns:a16="http://schemas.microsoft.com/office/drawing/2014/main" id="{8D5BCEC3-ACD7-2488-9F43-04DC33D64627}"/>
              </a:ext>
            </a:extLst>
          </p:cNvPr>
          <p:cNvPicPr>
            <a:picLocks noChangeAspect="1"/>
          </p:cNvPicPr>
          <p:nvPr/>
        </p:nvPicPr>
        <p:blipFill>
          <a:blip r:embed="rId3"/>
          <a:stretch>
            <a:fillRect/>
          </a:stretch>
        </p:blipFill>
        <p:spPr>
          <a:xfrm>
            <a:off x="2331492" y="4328703"/>
            <a:ext cx="5705520" cy="1682246"/>
          </a:xfrm>
          <a:prstGeom prst="rect">
            <a:avLst/>
          </a:prstGeom>
        </p:spPr>
      </p:pic>
      <p:sp>
        <p:nvSpPr>
          <p:cNvPr id="2" name="Google Shape;576;p37">
            <a:extLst>
              <a:ext uri="{FF2B5EF4-FFF2-40B4-BE49-F238E27FC236}">
                <a16:creationId xmlns:a16="http://schemas.microsoft.com/office/drawing/2014/main" id="{7A84F205-A9CA-8AAE-BDEB-843E29343C1C}"/>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2"/>
          <p:cNvSpPr txBox="1">
            <a:spLocks noGrp="1"/>
          </p:cNvSpPr>
          <p:nvPr>
            <p:ph type="body" idx="1"/>
          </p:nvPr>
        </p:nvSpPr>
        <p:spPr>
          <a:xfrm>
            <a:off x="541371" y="452252"/>
            <a:ext cx="574040" cy="60515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1"/>
              </a:buClr>
              <a:buSzPts val="1700"/>
              <a:buNone/>
            </a:pPr>
            <a:r>
              <a:rPr lang="en-US" sz="2000"/>
              <a:t>3.2</a:t>
            </a:r>
            <a:endParaRPr/>
          </a:p>
        </p:txBody>
      </p:sp>
      <p:sp>
        <p:nvSpPr>
          <p:cNvPr id="380" name="Google Shape;380;p22"/>
          <p:cNvSpPr txBox="1">
            <a:spLocks noGrp="1"/>
          </p:cNvSpPr>
          <p:nvPr>
            <p:ph type="body" idx="2"/>
          </p:nvPr>
        </p:nvSpPr>
        <p:spPr>
          <a:xfrm>
            <a:off x="860701" y="437422"/>
            <a:ext cx="3988880" cy="307777"/>
          </a:xfrm>
          <a:prstGeom prst="rect">
            <a:avLst/>
          </a:prstGeom>
          <a:noFill/>
          <a:ln>
            <a:noFill/>
          </a:ln>
        </p:spPr>
        <p:txBody>
          <a:bodyPr spcFirstLastPara="1" wrap="square" lIns="0" tIns="0" rIns="0" bIns="0" anchor="t" anchorCtr="0">
            <a:spAutoFit/>
          </a:bodyPr>
          <a:lstStyle/>
          <a:p>
            <a:r>
              <a:rPr lang="en-US" sz="2000"/>
              <a:t> Thành </a:t>
            </a:r>
            <a:r>
              <a:rPr lang="en-US" sz="2000" err="1"/>
              <a:t>tựu</a:t>
            </a:r>
            <a:r>
              <a:rPr lang="en-US" sz="2000"/>
              <a:t> </a:t>
            </a:r>
            <a:r>
              <a:rPr lang="en-US" sz="2000" err="1"/>
              <a:t>đạt</a:t>
            </a:r>
            <a:r>
              <a:rPr lang="en-US" sz="2000"/>
              <a:t> được</a:t>
            </a:r>
            <a:endParaRPr lang="en-US" sz="2000">
              <a:solidFill>
                <a:schemeClr val="lt1"/>
              </a:solidFill>
            </a:endParaRPr>
          </a:p>
        </p:txBody>
      </p:sp>
      <p:sp>
        <p:nvSpPr>
          <p:cNvPr id="387" name="Google Shape;387;p22"/>
          <p:cNvSpPr/>
          <p:nvPr/>
        </p:nvSpPr>
        <p:spPr>
          <a:xfrm>
            <a:off x="8461375" y="6471285"/>
            <a:ext cx="820420" cy="241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389" name="Google Shape;389;p22"/>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03</a:t>
            </a:r>
            <a:endParaRPr/>
          </a:p>
        </p:txBody>
      </p:sp>
      <p:sp>
        <p:nvSpPr>
          <p:cNvPr id="390" name="Google Shape;390;p22"/>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sp>
        <p:nvSpPr>
          <p:cNvPr id="6" name="Google Shape;207;p10">
            <a:extLst>
              <a:ext uri="{FF2B5EF4-FFF2-40B4-BE49-F238E27FC236}">
                <a16:creationId xmlns:a16="http://schemas.microsoft.com/office/drawing/2014/main" id="{2E3DAA0A-918C-1825-1DC4-2A8E9DDEE568}"/>
              </a:ext>
            </a:extLst>
          </p:cNvPr>
          <p:cNvSpPr txBox="1"/>
          <p:nvPr/>
        </p:nvSpPr>
        <p:spPr>
          <a:xfrm>
            <a:off x="337138" y="1231872"/>
            <a:ext cx="9116312" cy="1059212"/>
          </a:xfrm>
          <a:prstGeom prst="rect">
            <a:avLst/>
          </a:prstGeom>
          <a:noFill/>
          <a:ln>
            <a:noFill/>
          </a:ln>
        </p:spPr>
        <p:txBody>
          <a:bodyPr spcFirstLastPara="1" wrap="square" lIns="0" tIns="0" rIns="0" bIns="0" anchor="t" anchorCtr="0">
            <a:noAutofit/>
          </a:bodyPr>
          <a:lstStyle/>
          <a:p>
            <a:pPr marL="342900" indent="-342900" algn="just">
              <a:lnSpc>
                <a:spcPct val="150000"/>
              </a:lnSpc>
              <a:buFont typeface="Arial" panose="020B0604020202020204" pitchFamily="34" charset="0"/>
              <a:buChar char="•"/>
            </a:pPr>
            <a:r>
              <a:rPr lang="vi-VN" sz="2000">
                <a:highlight>
                  <a:srgbClr val="FFFFFF"/>
                </a:highlight>
                <a:cs typeface="Times New Roman"/>
              </a:rPr>
              <a:t>Thu thập và xử lý thành công một lượng lớn dữ liệu từ các bình luận sản phẩm bằng tiếng Việt.</a:t>
            </a:r>
            <a:endParaRPr lang="vi-VN" sz="2000"/>
          </a:p>
          <a:p>
            <a:pPr algn="just">
              <a:lnSpc>
                <a:spcPct val="150000"/>
              </a:lnSpc>
            </a:pPr>
            <a:endParaRPr lang="vi-VN" sz="2000">
              <a:highlight>
                <a:srgbClr val="FFFFFF"/>
              </a:highlight>
            </a:endParaRPr>
          </a:p>
        </p:txBody>
      </p:sp>
      <p:sp>
        <p:nvSpPr>
          <p:cNvPr id="8" name="Google Shape;207;p10">
            <a:extLst>
              <a:ext uri="{FF2B5EF4-FFF2-40B4-BE49-F238E27FC236}">
                <a16:creationId xmlns:a16="http://schemas.microsoft.com/office/drawing/2014/main" id="{0983517E-60DB-C9F5-C3E1-C02528FCAE8B}"/>
              </a:ext>
            </a:extLst>
          </p:cNvPr>
          <p:cNvSpPr txBox="1"/>
          <p:nvPr/>
        </p:nvSpPr>
        <p:spPr>
          <a:xfrm>
            <a:off x="337138" y="2199047"/>
            <a:ext cx="9110805" cy="1007957"/>
          </a:xfrm>
          <a:prstGeom prst="rect">
            <a:avLst/>
          </a:prstGeom>
          <a:noFill/>
          <a:ln>
            <a:noFill/>
          </a:ln>
        </p:spPr>
        <p:txBody>
          <a:bodyPr spcFirstLastPara="1" wrap="square" lIns="0" tIns="0" rIns="0" bIns="0" anchor="t" anchorCtr="0">
            <a:noAutofit/>
          </a:bodyPr>
          <a:lstStyle/>
          <a:p>
            <a:pPr marL="342900" indent="-342900" algn="just">
              <a:lnSpc>
                <a:spcPct val="150000"/>
              </a:lnSpc>
              <a:buFont typeface="Arial" panose="020B0604020202020204" pitchFamily="34" charset="0"/>
              <a:buChar char="•"/>
            </a:pPr>
            <a:r>
              <a:rPr lang="en-US" sz="2000" err="1">
                <a:highlight>
                  <a:srgbClr val="FFFFFF"/>
                </a:highlight>
                <a:cs typeface="Times New Roman"/>
              </a:rPr>
              <a:t>Giúp</a:t>
            </a:r>
            <a:r>
              <a:rPr lang="en-US" sz="2000">
                <a:highlight>
                  <a:srgbClr val="FFFFFF"/>
                </a:highlight>
                <a:cs typeface="Times New Roman"/>
              </a:rPr>
              <a:t> </a:t>
            </a:r>
            <a:r>
              <a:rPr lang="vi-VN" sz="2000">
                <a:highlight>
                  <a:srgbClr val="FFFFFF"/>
                </a:highlight>
                <a:cs typeface="Times New Roman"/>
              </a:rPr>
              <a:t>người tiêu dùng đưa ra quyết định mua sắm thông minh hơn. </a:t>
            </a:r>
            <a:r>
              <a:rPr lang="en-US" sz="2000">
                <a:highlight>
                  <a:srgbClr val="FFFFFF"/>
                </a:highlight>
                <a:cs typeface="Times New Roman"/>
              </a:rPr>
              <a:t>K</a:t>
            </a:r>
            <a:r>
              <a:rPr lang="vi-VN" sz="2000">
                <a:highlight>
                  <a:srgbClr val="FFFFFF"/>
                </a:highlight>
                <a:cs typeface="Times New Roman"/>
              </a:rPr>
              <a:t>hông chỉ tiết kiệm thời gian</a:t>
            </a:r>
            <a:r>
              <a:rPr lang="en-US" sz="2000">
                <a:highlight>
                  <a:srgbClr val="FFFFFF"/>
                </a:highlight>
                <a:cs typeface="Times New Roman"/>
              </a:rPr>
              <a:t> </a:t>
            </a:r>
            <a:r>
              <a:rPr lang="vi-VN" sz="2000">
                <a:highlight>
                  <a:srgbClr val="FFFFFF"/>
                </a:highlight>
                <a:cs typeface="Times New Roman"/>
              </a:rPr>
              <a:t>mà còn tăng cường độ tin cậy trong việc lựa chọn sản phẩm phù hợp với nhu cầu. </a:t>
            </a:r>
            <a:endParaRPr lang="vi-VN" sz="2000"/>
          </a:p>
        </p:txBody>
      </p:sp>
      <p:sp>
        <p:nvSpPr>
          <p:cNvPr id="11" name="Google Shape;207;p10">
            <a:extLst>
              <a:ext uri="{FF2B5EF4-FFF2-40B4-BE49-F238E27FC236}">
                <a16:creationId xmlns:a16="http://schemas.microsoft.com/office/drawing/2014/main" id="{D6E2D6C8-2230-FE1B-15B0-D6E02A51B6AF}"/>
              </a:ext>
            </a:extLst>
          </p:cNvPr>
          <p:cNvSpPr txBox="1"/>
          <p:nvPr/>
        </p:nvSpPr>
        <p:spPr>
          <a:xfrm>
            <a:off x="337138" y="3555905"/>
            <a:ext cx="5174278" cy="1059212"/>
          </a:xfrm>
          <a:prstGeom prst="rect">
            <a:avLst/>
          </a:prstGeom>
          <a:noFill/>
          <a:ln>
            <a:noFill/>
          </a:ln>
        </p:spPr>
        <p:txBody>
          <a:bodyPr spcFirstLastPara="1" wrap="square" lIns="0" tIns="0" rIns="0" bIns="0" anchor="t" anchorCtr="0">
            <a:noAutofit/>
          </a:bodyPr>
          <a:lstStyle/>
          <a:p>
            <a:pPr marL="342900" indent="-342900" algn="just">
              <a:lnSpc>
                <a:spcPct val="150000"/>
              </a:lnSpc>
              <a:buFont typeface="Arial" panose="020B0604020202020204" pitchFamily="34" charset="0"/>
              <a:buChar char="•"/>
            </a:pPr>
            <a:r>
              <a:rPr lang="en-US" sz="2000">
                <a:highlight>
                  <a:srgbClr val="FFFFFF"/>
                </a:highlight>
                <a:cs typeface="Times New Roman"/>
              </a:rPr>
              <a:t>Đ</a:t>
            </a:r>
            <a:r>
              <a:rPr lang="vi-VN" sz="2000">
                <a:highlight>
                  <a:srgbClr val="FFFFFF"/>
                </a:highlight>
                <a:cs typeface="Times New Roman"/>
              </a:rPr>
              <a:t>em lại nhiều lợi ích cho các nhà bán lẻ và nhà sản xuất. Thông qua việc phân tích và hiểu rõ hơn về phản hồi của khách hàng, họ có thể điều chỉnh chiến lược kinh doanh, cải thiện chất lượng sản phẩm, và tối ưu hóa dịch vụ chăm sóc khách hàng.</a:t>
            </a:r>
            <a:endParaRPr lang="vi-VN" sz="2000"/>
          </a:p>
          <a:p>
            <a:pPr algn="just">
              <a:lnSpc>
                <a:spcPct val="150000"/>
              </a:lnSpc>
            </a:pPr>
            <a:endParaRPr lang="vi-VN" sz="2000">
              <a:highlight>
                <a:srgbClr val="FFFFFF"/>
              </a:highlight>
              <a:cs typeface="Times New Roman"/>
            </a:endParaRPr>
          </a:p>
        </p:txBody>
      </p:sp>
      <p:pic>
        <p:nvPicPr>
          <p:cNvPr id="2" name="Hình ảnh 1" descr="Lợi ích khi doanh nghiệp có hệ thống bán hàng online riêng">
            <a:extLst>
              <a:ext uri="{FF2B5EF4-FFF2-40B4-BE49-F238E27FC236}">
                <a16:creationId xmlns:a16="http://schemas.microsoft.com/office/drawing/2014/main" id="{8A9928F8-38FA-F07E-AFE2-98B3A8D55BE6}"/>
              </a:ext>
            </a:extLst>
          </p:cNvPr>
          <p:cNvPicPr>
            <a:picLocks noChangeAspect="1"/>
          </p:cNvPicPr>
          <p:nvPr/>
        </p:nvPicPr>
        <p:blipFill>
          <a:blip r:embed="rId3"/>
          <a:stretch>
            <a:fillRect/>
          </a:stretch>
        </p:blipFill>
        <p:spPr>
          <a:xfrm>
            <a:off x="5906873" y="3705322"/>
            <a:ext cx="3542805" cy="2502189"/>
          </a:xfrm>
          <a:prstGeom prst="rect">
            <a:avLst/>
          </a:prstGeom>
        </p:spPr>
      </p:pic>
      <p:sp>
        <p:nvSpPr>
          <p:cNvPr id="3" name="Google Shape;576;p37">
            <a:extLst>
              <a:ext uri="{FF2B5EF4-FFF2-40B4-BE49-F238E27FC236}">
                <a16:creationId xmlns:a16="http://schemas.microsoft.com/office/drawing/2014/main" id="{1D64ACC3-529C-BD6D-66E5-F6A1A0A23184}"/>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400" name="Google Shape;400;p23"/>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03</a:t>
            </a:r>
            <a:endParaRPr/>
          </a:p>
        </p:txBody>
      </p:sp>
      <p:sp>
        <p:nvSpPr>
          <p:cNvPr id="401" name="Google Shape;401;p23"/>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sp>
        <p:nvSpPr>
          <p:cNvPr id="402" name="Google Shape;402;p23"/>
          <p:cNvSpPr/>
          <p:nvPr/>
        </p:nvSpPr>
        <p:spPr>
          <a:xfrm>
            <a:off x="8461375" y="6471285"/>
            <a:ext cx="820420" cy="241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6" name="Google Shape;207;p10">
            <a:extLst>
              <a:ext uri="{FF2B5EF4-FFF2-40B4-BE49-F238E27FC236}">
                <a16:creationId xmlns:a16="http://schemas.microsoft.com/office/drawing/2014/main" id="{78A364E7-4947-27EF-0D19-E76C89991211}"/>
              </a:ext>
            </a:extLst>
          </p:cNvPr>
          <p:cNvSpPr txBox="1"/>
          <p:nvPr/>
        </p:nvSpPr>
        <p:spPr>
          <a:xfrm>
            <a:off x="541371" y="1484932"/>
            <a:ext cx="4197777" cy="4768384"/>
          </a:xfrm>
          <a:prstGeom prst="rect">
            <a:avLst/>
          </a:prstGeom>
          <a:noFill/>
          <a:ln>
            <a:noFill/>
          </a:ln>
        </p:spPr>
        <p:txBody>
          <a:bodyPr spcFirstLastPara="1" wrap="square" lIns="0" tIns="0" rIns="0" bIns="0" anchor="t" anchorCtr="0">
            <a:noAutofit/>
          </a:bodyPr>
          <a:lstStyle/>
          <a:p>
            <a:pPr marL="342900" indent="-342900" algn="just">
              <a:lnSpc>
                <a:spcPct val="150000"/>
              </a:lnSpc>
              <a:buFont typeface="Wingdings" panose="05000000000000000000" pitchFamily="2" charset="2"/>
              <a:buChar char="v"/>
            </a:pPr>
            <a:r>
              <a:rPr lang="vi-VN" sz="2000">
                <a:solidFill>
                  <a:schemeClr val="tx1"/>
                </a:solidFill>
                <a:highlight>
                  <a:srgbClr val="FFFFFF"/>
                </a:highlight>
              </a:rPr>
              <a:t>Bên cạnh đó, việc xử lý dữ liệu tiếng Việt, đặc biệt là các bình luận có chứa lỗi chính tả, viết tắt, hoặc tiếng lóng, vẫn còn là một thách thức lớn. Hiện tại, phần lớn quá trình này vẫn yêu cầu xử lý thủ công trong dự án lần này vì hầu như các công cụ đã ngừng hỗ trợ hoặc cập nhật ở nhiều năm trước. </a:t>
            </a:r>
            <a:endParaRPr lang="vi-VN" sz="2000">
              <a:solidFill>
                <a:schemeClr val="tx1"/>
              </a:solidFill>
            </a:endParaRPr>
          </a:p>
          <a:p>
            <a:pPr>
              <a:lnSpc>
                <a:spcPct val="150000"/>
              </a:lnSpc>
            </a:pPr>
            <a:br>
              <a:rPr lang="en-US" sz="2000"/>
            </a:br>
            <a:endParaRPr lang="en-US" sz="2000">
              <a:solidFill>
                <a:schemeClr val="tx1"/>
              </a:solidFill>
            </a:endParaRPr>
          </a:p>
        </p:txBody>
      </p:sp>
      <p:sp>
        <p:nvSpPr>
          <p:cNvPr id="14" name="Google Shape;379;p22">
            <a:extLst>
              <a:ext uri="{FF2B5EF4-FFF2-40B4-BE49-F238E27FC236}">
                <a16:creationId xmlns:a16="http://schemas.microsoft.com/office/drawing/2014/main" id="{98AE4A8C-0762-2E03-CACA-EFE5C5D677DD}"/>
              </a:ext>
            </a:extLst>
          </p:cNvPr>
          <p:cNvSpPr txBox="1">
            <a:spLocks noGrp="1"/>
          </p:cNvSpPr>
          <p:nvPr>
            <p:ph type="body" idx="1"/>
          </p:nvPr>
        </p:nvSpPr>
        <p:spPr>
          <a:xfrm>
            <a:off x="541371" y="452252"/>
            <a:ext cx="574040" cy="60515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1"/>
              </a:buClr>
              <a:buSzPts val="1700"/>
              <a:buNone/>
            </a:pPr>
            <a:r>
              <a:rPr lang="en-US" sz="2000"/>
              <a:t>3.3</a:t>
            </a:r>
            <a:endParaRPr/>
          </a:p>
        </p:txBody>
      </p:sp>
      <p:sp>
        <p:nvSpPr>
          <p:cNvPr id="16" name="Google Shape;380;p22">
            <a:extLst>
              <a:ext uri="{FF2B5EF4-FFF2-40B4-BE49-F238E27FC236}">
                <a16:creationId xmlns:a16="http://schemas.microsoft.com/office/drawing/2014/main" id="{3B6DE0FD-A27C-0091-431F-B6EA5F688B38}"/>
              </a:ext>
            </a:extLst>
          </p:cNvPr>
          <p:cNvSpPr txBox="1">
            <a:spLocks noGrp="1"/>
          </p:cNvSpPr>
          <p:nvPr>
            <p:ph type="body" idx="2"/>
          </p:nvPr>
        </p:nvSpPr>
        <p:spPr>
          <a:xfrm>
            <a:off x="860701" y="437422"/>
            <a:ext cx="3988880" cy="307777"/>
          </a:xfrm>
          <a:prstGeom prst="rect">
            <a:avLst/>
          </a:prstGeom>
          <a:noFill/>
          <a:ln>
            <a:noFill/>
          </a:ln>
        </p:spPr>
        <p:txBody>
          <a:bodyPr spcFirstLastPara="1" wrap="square" lIns="0" tIns="0" rIns="0" bIns="0" anchor="t" anchorCtr="0">
            <a:spAutoFit/>
          </a:bodyPr>
          <a:lstStyle/>
          <a:p>
            <a:r>
              <a:rPr lang="en-US" sz="2000"/>
              <a:t> Khó khăn</a:t>
            </a:r>
            <a:endParaRPr lang="en-US" sz="2000">
              <a:solidFill>
                <a:schemeClr val="lt1"/>
              </a:solidFill>
            </a:endParaRPr>
          </a:p>
        </p:txBody>
      </p:sp>
      <p:pic>
        <p:nvPicPr>
          <p:cNvPr id="3" name="Picture 2" descr="A cartoon of a person standing next to a question mark and a piece of paper&#10;&#10;Description automatically generated">
            <a:extLst>
              <a:ext uri="{FF2B5EF4-FFF2-40B4-BE49-F238E27FC236}">
                <a16:creationId xmlns:a16="http://schemas.microsoft.com/office/drawing/2014/main" id="{F54F12E2-F9D3-401E-AB97-BA46DCDCE892}"/>
              </a:ext>
            </a:extLst>
          </p:cNvPr>
          <p:cNvPicPr>
            <a:picLocks noChangeAspect="1"/>
          </p:cNvPicPr>
          <p:nvPr/>
        </p:nvPicPr>
        <p:blipFill rotWithShape="1">
          <a:blip r:embed="rId3"/>
          <a:srcRect l="8668" r="11506"/>
          <a:stretch/>
        </p:blipFill>
        <p:spPr>
          <a:xfrm>
            <a:off x="5368413" y="2605908"/>
            <a:ext cx="3840104" cy="2733598"/>
          </a:xfrm>
          <a:prstGeom prst="rect">
            <a:avLst/>
          </a:prstGeom>
        </p:spPr>
      </p:pic>
      <p:sp>
        <p:nvSpPr>
          <p:cNvPr id="2" name="Google Shape;576;p37">
            <a:extLst>
              <a:ext uri="{FF2B5EF4-FFF2-40B4-BE49-F238E27FC236}">
                <a16:creationId xmlns:a16="http://schemas.microsoft.com/office/drawing/2014/main" id="{F0DE222D-F2CA-3AC2-0FB8-0BA2AE309DE2}"/>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400" name="Google Shape;400;p23"/>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03</a:t>
            </a:r>
            <a:endParaRPr/>
          </a:p>
        </p:txBody>
      </p:sp>
      <p:sp>
        <p:nvSpPr>
          <p:cNvPr id="401" name="Google Shape;401;p23"/>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sp>
        <p:nvSpPr>
          <p:cNvPr id="402" name="Google Shape;402;p23"/>
          <p:cNvSpPr/>
          <p:nvPr/>
        </p:nvSpPr>
        <p:spPr>
          <a:xfrm>
            <a:off x="8461375" y="6471285"/>
            <a:ext cx="820420" cy="241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8" name="Google Shape;207;p10">
            <a:extLst>
              <a:ext uri="{FF2B5EF4-FFF2-40B4-BE49-F238E27FC236}">
                <a16:creationId xmlns:a16="http://schemas.microsoft.com/office/drawing/2014/main" id="{454392BA-FC6C-B439-6211-CFD04E6D6D65}"/>
              </a:ext>
            </a:extLst>
          </p:cNvPr>
          <p:cNvSpPr txBox="1"/>
          <p:nvPr/>
        </p:nvSpPr>
        <p:spPr>
          <a:xfrm>
            <a:off x="541371" y="1558827"/>
            <a:ext cx="8912079" cy="1329375"/>
          </a:xfrm>
          <a:prstGeom prst="rect">
            <a:avLst/>
          </a:prstGeom>
          <a:noFill/>
          <a:ln>
            <a:noFill/>
          </a:ln>
        </p:spPr>
        <p:txBody>
          <a:bodyPr spcFirstLastPara="1" wrap="square" lIns="0" tIns="0" rIns="0" bIns="0" anchor="t" anchorCtr="0">
            <a:noAutofit/>
          </a:bodyPr>
          <a:lstStyle/>
          <a:p>
            <a:pPr marL="342900" indent="-342900" algn="just">
              <a:lnSpc>
                <a:spcPct val="150000"/>
              </a:lnSpc>
              <a:buFont typeface="Wingdings" panose="05000000000000000000" pitchFamily="2" charset="2"/>
              <a:buChar char="v"/>
            </a:pPr>
            <a:r>
              <a:rPr lang="vi-VN" sz="2000">
                <a:solidFill>
                  <a:schemeClr val="tx1"/>
                </a:solidFill>
                <a:highlight>
                  <a:srgbClr val="FFFFFF"/>
                </a:highlight>
              </a:rPr>
              <a:t>Khó khăn trong việc thu thập dữ liệu do chính sách bảo mật thông tin người tiêu dùng của các sàn thương mại</a:t>
            </a:r>
            <a:endParaRPr lang="vi-VN" sz="2000">
              <a:solidFill>
                <a:schemeClr val="tx1"/>
              </a:solidFill>
            </a:endParaRPr>
          </a:p>
          <a:p>
            <a:pPr>
              <a:lnSpc>
                <a:spcPct val="150000"/>
              </a:lnSpc>
            </a:pPr>
            <a:br>
              <a:rPr lang="en-US"/>
            </a:br>
            <a:endParaRPr lang="en-US" sz="2000">
              <a:solidFill>
                <a:schemeClr val="tx1"/>
              </a:solidFill>
            </a:endParaRPr>
          </a:p>
        </p:txBody>
      </p:sp>
      <p:sp>
        <p:nvSpPr>
          <p:cNvPr id="14" name="Google Shape;379;p22">
            <a:extLst>
              <a:ext uri="{FF2B5EF4-FFF2-40B4-BE49-F238E27FC236}">
                <a16:creationId xmlns:a16="http://schemas.microsoft.com/office/drawing/2014/main" id="{98AE4A8C-0762-2E03-CACA-EFE5C5D677DD}"/>
              </a:ext>
            </a:extLst>
          </p:cNvPr>
          <p:cNvSpPr txBox="1">
            <a:spLocks noGrp="1"/>
          </p:cNvSpPr>
          <p:nvPr>
            <p:ph type="body" idx="1"/>
          </p:nvPr>
        </p:nvSpPr>
        <p:spPr>
          <a:xfrm>
            <a:off x="541371" y="452252"/>
            <a:ext cx="574040" cy="60515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lt1"/>
              </a:buClr>
              <a:buSzPts val="1700"/>
              <a:buNone/>
            </a:pPr>
            <a:r>
              <a:rPr lang="en-US" sz="2000"/>
              <a:t>3.3</a:t>
            </a:r>
            <a:endParaRPr/>
          </a:p>
        </p:txBody>
      </p:sp>
      <p:sp>
        <p:nvSpPr>
          <p:cNvPr id="16" name="Google Shape;380;p22">
            <a:extLst>
              <a:ext uri="{FF2B5EF4-FFF2-40B4-BE49-F238E27FC236}">
                <a16:creationId xmlns:a16="http://schemas.microsoft.com/office/drawing/2014/main" id="{3B6DE0FD-A27C-0091-431F-B6EA5F688B38}"/>
              </a:ext>
            </a:extLst>
          </p:cNvPr>
          <p:cNvSpPr txBox="1">
            <a:spLocks noGrp="1"/>
          </p:cNvSpPr>
          <p:nvPr>
            <p:ph type="body" idx="2"/>
          </p:nvPr>
        </p:nvSpPr>
        <p:spPr>
          <a:xfrm>
            <a:off x="860701" y="437422"/>
            <a:ext cx="3988880" cy="307777"/>
          </a:xfrm>
          <a:prstGeom prst="rect">
            <a:avLst/>
          </a:prstGeom>
          <a:noFill/>
          <a:ln>
            <a:noFill/>
          </a:ln>
        </p:spPr>
        <p:txBody>
          <a:bodyPr spcFirstLastPara="1" wrap="square" lIns="0" tIns="0" rIns="0" bIns="0" anchor="t" anchorCtr="0">
            <a:spAutoFit/>
          </a:bodyPr>
          <a:lstStyle/>
          <a:p>
            <a:r>
              <a:rPr lang="en-US" sz="2000"/>
              <a:t> Khó khăn</a:t>
            </a:r>
            <a:endParaRPr lang="en-US" sz="2000">
              <a:solidFill>
                <a:schemeClr val="lt1"/>
              </a:solidFill>
            </a:endParaRPr>
          </a:p>
        </p:txBody>
      </p:sp>
      <p:pic>
        <p:nvPicPr>
          <p:cNvPr id="3" name="Picture 2" descr="A computer with a check mark and a check mark&#10;&#10;Description automatically generated">
            <a:extLst>
              <a:ext uri="{FF2B5EF4-FFF2-40B4-BE49-F238E27FC236}">
                <a16:creationId xmlns:a16="http://schemas.microsoft.com/office/drawing/2014/main" id="{87EFD99C-8BA0-6DF1-C280-AB29822790D9}"/>
              </a:ext>
            </a:extLst>
          </p:cNvPr>
          <p:cNvPicPr>
            <a:picLocks noChangeAspect="1"/>
          </p:cNvPicPr>
          <p:nvPr/>
        </p:nvPicPr>
        <p:blipFill>
          <a:blip r:embed="rId3"/>
          <a:stretch>
            <a:fillRect/>
          </a:stretch>
        </p:blipFill>
        <p:spPr>
          <a:xfrm>
            <a:off x="2411486" y="3025877"/>
            <a:ext cx="4876190" cy="2704762"/>
          </a:xfrm>
          <a:prstGeom prst="rect">
            <a:avLst/>
          </a:prstGeom>
        </p:spPr>
      </p:pic>
      <p:sp>
        <p:nvSpPr>
          <p:cNvPr id="2" name="Google Shape;576;p37">
            <a:extLst>
              <a:ext uri="{FF2B5EF4-FFF2-40B4-BE49-F238E27FC236}">
                <a16:creationId xmlns:a16="http://schemas.microsoft.com/office/drawing/2014/main" id="{0C08B713-9EF1-1374-5119-C95EEAE98608}"/>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Tree>
    <p:extLst>
      <p:ext uri="{BB962C8B-B14F-4D97-AF65-F5344CB8AC3E}">
        <p14:creationId xmlns:p14="http://schemas.microsoft.com/office/powerpoint/2010/main" val="1370691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p:nvPr/>
        </p:nvSpPr>
        <p:spPr>
          <a:xfrm>
            <a:off x="697163" y="2504865"/>
            <a:ext cx="8508320" cy="1384995"/>
          </a:xfrm>
          <a:prstGeom prst="rect">
            <a:avLst/>
          </a:prstGeom>
          <a:noFill/>
          <a:ln>
            <a:noFill/>
          </a:ln>
        </p:spPr>
        <p:txBody>
          <a:bodyPr spcFirstLastPara="1" wrap="square" lIns="0" tIns="0" rIns="0" bIns="0" anchor="t" anchorCtr="0">
            <a:spAutoFit/>
          </a:bodyPr>
          <a:lstStyle/>
          <a:p>
            <a:r>
              <a:rPr lang="en-US" sz="4000">
                <a:solidFill>
                  <a:srgbClr val="3F3F3F"/>
                </a:solidFill>
                <a:ea typeface="Times New Roman"/>
                <a:sym typeface="Times New Roman"/>
              </a:rPr>
              <a:t>Unit 4. </a:t>
            </a:r>
            <a:r>
              <a:rPr lang="en-US" sz="4000" err="1">
                <a:solidFill>
                  <a:srgbClr val="3F3F3F"/>
                </a:solidFill>
                <a:sym typeface="Times New Roman"/>
              </a:rPr>
              <a:t>Giới</a:t>
            </a:r>
            <a:r>
              <a:rPr lang="en-US" sz="4000">
                <a:solidFill>
                  <a:srgbClr val="3F3F3F"/>
                </a:solidFill>
                <a:sym typeface="Times New Roman"/>
              </a:rPr>
              <a:t> </a:t>
            </a:r>
            <a:r>
              <a:rPr lang="en-US" sz="4000" err="1">
                <a:solidFill>
                  <a:srgbClr val="3F3F3F"/>
                </a:solidFill>
                <a:sym typeface="Times New Roman"/>
              </a:rPr>
              <a:t>thiệu</a:t>
            </a:r>
            <a:r>
              <a:rPr lang="en-US" sz="4000">
                <a:solidFill>
                  <a:srgbClr val="3F3F3F"/>
                </a:solidFill>
                <a:sym typeface="Times New Roman"/>
              </a:rPr>
              <a:t> </a:t>
            </a:r>
            <a:r>
              <a:rPr lang="en-US" sz="4000" err="1">
                <a:solidFill>
                  <a:srgbClr val="3F3F3F"/>
                </a:solidFill>
                <a:sym typeface="Times New Roman"/>
              </a:rPr>
              <a:t>sản</a:t>
            </a:r>
            <a:r>
              <a:rPr lang="en-US" sz="4000">
                <a:solidFill>
                  <a:srgbClr val="3F3F3F"/>
                </a:solidFill>
                <a:sym typeface="Times New Roman"/>
              </a:rPr>
              <a:t> </a:t>
            </a:r>
            <a:r>
              <a:rPr lang="en-US" sz="4000" err="1">
                <a:solidFill>
                  <a:srgbClr val="3F3F3F"/>
                </a:solidFill>
                <a:sym typeface="Times New Roman"/>
              </a:rPr>
              <a:t>phẩm</a:t>
            </a:r>
            <a:r>
              <a:rPr lang="en-US" sz="4000">
                <a:solidFill>
                  <a:srgbClr val="3F3F3F"/>
                </a:solidFill>
                <a:sym typeface="Times New Roman"/>
              </a:rPr>
              <a:t> </a:t>
            </a:r>
            <a:r>
              <a:rPr lang="en-US" sz="4000" err="1">
                <a:solidFill>
                  <a:srgbClr val="3F3F3F"/>
                </a:solidFill>
                <a:sym typeface="Times New Roman"/>
              </a:rPr>
              <a:t>cuối</a:t>
            </a:r>
            <a:r>
              <a:rPr lang="en-US" sz="4000">
                <a:solidFill>
                  <a:srgbClr val="3F3F3F"/>
                </a:solidFill>
                <a:sym typeface="Times New Roman"/>
              </a:rPr>
              <a:t> </a:t>
            </a:r>
            <a:r>
              <a:rPr lang="en-US" sz="4000" err="1">
                <a:solidFill>
                  <a:srgbClr val="3F3F3F"/>
                </a:solidFill>
                <a:sym typeface="Times New Roman"/>
              </a:rPr>
              <a:t>cùng</a:t>
            </a:r>
            <a:endParaRPr lang="en-US" sz="4000" err="1">
              <a:solidFill>
                <a:srgbClr val="3F3F3F"/>
              </a:solidFill>
            </a:endParaRPr>
          </a:p>
          <a:p>
            <a:pPr marL="0" marR="0" lvl="0" indent="0" algn="l">
              <a:lnSpc>
                <a:spcPct val="100000"/>
              </a:lnSpc>
              <a:spcBef>
                <a:spcPts val="0"/>
              </a:spcBef>
              <a:spcAft>
                <a:spcPts val="0"/>
              </a:spcAft>
              <a:buSzPts val="3200"/>
              <a:buFont typeface="Arial"/>
              <a:buNone/>
            </a:pPr>
            <a:endParaRPr lang="en-US" sz="5000">
              <a:solidFill>
                <a:srgbClr val="3F3F3F"/>
              </a:solidFill>
            </a:endParaRPr>
          </a:p>
        </p:txBody>
      </p:sp>
      <p:sp>
        <p:nvSpPr>
          <p:cNvPr id="124" name="Google Shape;124;p4"/>
          <p:cNvSpPr txBox="1"/>
          <p:nvPr/>
        </p:nvSpPr>
        <p:spPr>
          <a:xfrm>
            <a:off x="693184" y="3424343"/>
            <a:ext cx="8266790" cy="926566"/>
          </a:xfrm>
          <a:prstGeom prst="rect">
            <a:avLst/>
          </a:prstGeom>
          <a:noFill/>
          <a:ln>
            <a:noFill/>
          </a:ln>
        </p:spPr>
        <p:txBody>
          <a:bodyPr spcFirstLastPara="1" wrap="square" lIns="91425" tIns="45700" rIns="91425" bIns="45700" anchor="t" anchorCtr="0">
            <a:noAutofit/>
          </a:bodyPr>
          <a:lstStyle/>
          <a:p>
            <a:pPr>
              <a:spcAft>
                <a:spcPts val="600"/>
              </a:spcAft>
            </a:pPr>
            <a:r>
              <a:rPr lang="en-US" sz="2400">
                <a:solidFill>
                  <a:srgbClr val="7F7F7F"/>
                </a:solidFill>
              </a:rPr>
              <a:t>4.1. Giao </a:t>
            </a:r>
            <a:r>
              <a:rPr lang="en-US" sz="2400" err="1">
                <a:solidFill>
                  <a:srgbClr val="7F7F7F"/>
                </a:solidFill>
              </a:rPr>
              <a:t>diện</a:t>
            </a:r>
            <a:endParaRPr lang="en-US" sz="2400">
              <a:solidFill>
                <a:srgbClr val="7F7F7F"/>
              </a:solidFill>
            </a:endParaRPr>
          </a:p>
          <a:p>
            <a:pPr>
              <a:spcAft>
                <a:spcPts val="600"/>
              </a:spcAft>
            </a:pPr>
            <a:r>
              <a:rPr lang="en-US" sz="2400">
                <a:solidFill>
                  <a:srgbClr val="7F7F7F"/>
                </a:solidFill>
              </a:rPr>
              <a:t>4.2. </a:t>
            </a:r>
            <a:r>
              <a:rPr lang="en-US" sz="2400" err="1">
                <a:solidFill>
                  <a:srgbClr val="7F7F7F"/>
                </a:solidFill>
              </a:rPr>
              <a:t>Hoạt</a:t>
            </a:r>
            <a:r>
              <a:rPr lang="en-US" sz="2400">
                <a:solidFill>
                  <a:srgbClr val="7F7F7F"/>
                </a:solidFill>
              </a:rPr>
              <a:t> </a:t>
            </a:r>
            <a:r>
              <a:rPr lang="en-US" sz="2400" err="1">
                <a:solidFill>
                  <a:srgbClr val="7F7F7F"/>
                </a:solidFill>
              </a:rPr>
              <a:t>động</a:t>
            </a:r>
            <a:endParaRPr lang="en-US" sz="2400">
              <a:solidFill>
                <a:srgbClr val="7F7F7F"/>
              </a:solidFill>
            </a:endParaRPr>
          </a:p>
          <a:p>
            <a:pPr marL="0" marR="0" lvl="0" indent="0" algn="l">
              <a:lnSpc>
                <a:spcPct val="100000"/>
              </a:lnSpc>
              <a:spcBef>
                <a:spcPts val="0"/>
              </a:spcBef>
              <a:spcAft>
                <a:spcPts val="0"/>
              </a:spcAft>
              <a:buNone/>
            </a:pPr>
            <a:endParaRPr lang="en-US" sz="2400">
              <a:solidFill>
                <a:srgbClr val="7F7F7F"/>
              </a:solidFill>
            </a:endParaRPr>
          </a:p>
        </p:txBody>
      </p:sp>
    </p:spTree>
    <p:extLst>
      <p:ext uri="{BB962C8B-B14F-4D97-AF65-F5344CB8AC3E}">
        <p14:creationId xmlns:p14="http://schemas.microsoft.com/office/powerpoint/2010/main" val="3420466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500"/>
                                        <p:tgtEl>
                                          <p:spTgt spid="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xEl>
                                              <p:pRg st="1" end="1"/>
                                            </p:txEl>
                                          </p:spTgt>
                                        </p:tgtEl>
                                        <p:attrNameLst>
                                          <p:attrName>style.visibility</p:attrName>
                                        </p:attrNameLst>
                                      </p:cBhvr>
                                      <p:to>
                                        <p:strVal val="visible"/>
                                      </p:to>
                                    </p:set>
                                    <p:animEffect transition="in" filter="fade">
                                      <p:cBhvr>
                                        <p:cTn id="12" dur="500"/>
                                        <p:tgtEl>
                                          <p:spTgt spid="1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402" name="Google Shape;402;p23"/>
          <p:cNvSpPr/>
          <p:nvPr/>
        </p:nvSpPr>
        <p:spPr>
          <a:xfrm>
            <a:off x="8461375" y="6471285"/>
            <a:ext cx="820420" cy="241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2" name="Google Shape;576;p37">
            <a:extLst>
              <a:ext uri="{FF2B5EF4-FFF2-40B4-BE49-F238E27FC236}">
                <a16:creationId xmlns:a16="http://schemas.microsoft.com/office/drawing/2014/main" id="{0C08B713-9EF1-1374-5119-C95EEAE98608}"/>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
        <p:nvSpPr>
          <p:cNvPr id="37" name="Google Shape;493;p30">
            <a:extLst>
              <a:ext uri="{FF2B5EF4-FFF2-40B4-BE49-F238E27FC236}">
                <a16:creationId xmlns:a16="http://schemas.microsoft.com/office/drawing/2014/main" id="{251E3F6D-C4AC-3640-9173-365BD7E450AD}"/>
              </a:ext>
            </a:extLst>
          </p:cNvPr>
          <p:cNvSpPr txBox="1">
            <a:spLocks noGrp="1"/>
          </p:cNvSpPr>
          <p:nvPr>
            <p:ph type="title"/>
          </p:nvPr>
        </p:nvSpPr>
        <p:spPr>
          <a:xfrm>
            <a:off x="449468" y="1440000"/>
            <a:ext cx="8541187" cy="369332"/>
          </a:xfrm>
          <a:prstGeom prst="rect">
            <a:avLst/>
          </a:prstGeom>
          <a:noFill/>
          <a:ln>
            <a:noFill/>
          </a:ln>
        </p:spPr>
        <p:txBody>
          <a:bodyPr spcFirstLastPara="1" wrap="square" lIns="0" tIns="0" rIns="0" bIns="0" anchor="t" anchorCtr="0">
            <a:spAutoFit/>
          </a:bodyPr>
          <a:lstStyle/>
          <a:p>
            <a:r>
              <a:rPr lang="en-US" sz="2400" err="1"/>
              <a:t>Giới</a:t>
            </a:r>
            <a:r>
              <a:rPr lang="en-US" sz="2400"/>
              <a:t> </a:t>
            </a:r>
            <a:r>
              <a:rPr lang="en-US" sz="2400" err="1"/>
              <a:t>thiệu</a:t>
            </a:r>
            <a:r>
              <a:rPr lang="en-US" sz="2400"/>
              <a:t> </a:t>
            </a:r>
            <a:r>
              <a:rPr lang="en-US" sz="2400" err="1"/>
              <a:t>tổng</a:t>
            </a:r>
            <a:r>
              <a:rPr lang="en-US" sz="2400"/>
              <a:t> </a:t>
            </a:r>
            <a:r>
              <a:rPr lang="en-US" sz="2400" err="1"/>
              <a:t>quan</a:t>
            </a:r>
            <a:r>
              <a:rPr lang="en-US" sz="2400"/>
              <a:t> </a:t>
            </a:r>
            <a:r>
              <a:rPr lang="en-US" sz="2400" err="1"/>
              <a:t>giao</a:t>
            </a:r>
            <a:r>
              <a:rPr lang="en-US" sz="2400"/>
              <a:t> </a:t>
            </a:r>
            <a:r>
              <a:rPr lang="en-US" sz="2400" err="1"/>
              <a:t>diện</a:t>
            </a:r>
            <a:r>
              <a:rPr lang="en-US" sz="2400"/>
              <a:t>:</a:t>
            </a:r>
            <a:endParaRPr lang="en-US"/>
          </a:p>
        </p:txBody>
      </p:sp>
      <p:sp>
        <p:nvSpPr>
          <p:cNvPr id="38" name="Google Shape;494;p30">
            <a:extLst>
              <a:ext uri="{FF2B5EF4-FFF2-40B4-BE49-F238E27FC236}">
                <a16:creationId xmlns:a16="http://schemas.microsoft.com/office/drawing/2014/main" id="{8E25574A-5915-A5F7-7B2C-B71B28CBE368}"/>
              </a:ext>
            </a:extLst>
          </p:cNvPr>
          <p:cNvSpPr txBox="1">
            <a:spLocks noGrp="1"/>
          </p:cNvSpPr>
          <p:nvPr>
            <p:ph type="body" idx="1"/>
          </p:nvPr>
        </p:nvSpPr>
        <p:spPr>
          <a:xfrm>
            <a:off x="198391" y="450001"/>
            <a:ext cx="591609" cy="276999"/>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chemeClr val="lt1"/>
              </a:buClr>
              <a:buSzPts val="1799"/>
              <a:buFont typeface="Arial"/>
              <a:buNone/>
            </a:pPr>
            <a:r>
              <a:rPr lang="en-US"/>
              <a:t>4.1</a:t>
            </a:r>
            <a:endParaRPr/>
          </a:p>
        </p:txBody>
      </p:sp>
      <p:sp>
        <p:nvSpPr>
          <p:cNvPr id="39" name="Google Shape;495;p30">
            <a:extLst>
              <a:ext uri="{FF2B5EF4-FFF2-40B4-BE49-F238E27FC236}">
                <a16:creationId xmlns:a16="http://schemas.microsoft.com/office/drawing/2014/main" id="{3A3B789C-7036-1639-2816-615B96F448BC}"/>
              </a:ext>
            </a:extLst>
          </p:cNvPr>
          <p:cNvSpPr txBox="1">
            <a:spLocks noGrp="1"/>
          </p:cNvSpPr>
          <p:nvPr>
            <p:ph type="body" idx="2"/>
          </p:nvPr>
        </p:nvSpPr>
        <p:spPr>
          <a:xfrm>
            <a:off x="790000" y="450001"/>
            <a:ext cx="6837808" cy="276999"/>
          </a:xfrm>
          <a:prstGeom prst="rect">
            <a:avLst/>
          </a:prstGeom>
          <a:noFill/>
          <a:ln>
            <a:noFill/>
          </a:ln>
        </p:spPr>
        <p:txBody>
          <a:bodyPr spcFirstLastPara="1" wrap="square" lIns="0" tIns="0" rIns="0" bIns="0" anchor="t" anchorCtr="0">
            <a:spAutoFit/>
          </a:bodyPr>
          <a:lstStyle/>
          <a:p>
            <a:r>
              <a:rPr lang="en-US"/>
              <a:t>Giao diện</a:t>
            </a:r>
          </a:p>
        </p:txBody>
      </p:sp>
      <p:sp>
        <p:nvSpPr>
          <p:cNvPr id="40" name="Google Shape;496;p30">
            <a:extLst>
              <a:ext uri="{FF2B5EF4-FFF2-40B4-BE49-F238E27FC236}">
                <a16:creationId xmlns:a16="http://schemas.microsoft.com/office/drawing/2014/main" id="{9B634C89-9194-D466-7431-40D8A4BEBDE4}"/>
              </a:ext>
            </a:extLst>
          </p:cNvPr>
          <p:cNvSpPr txBox="1">
            <a:spLocks/>
          </p:cNvSpPr>
          <p:nvPr/>
        </p:nvSpPr>
        <p:spPr>
          <a:xfrm>
            <a:off x="494195" y="1897197"/>
            <a:ext cx="8055439" cy="62513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21945" algn="l" rtl="0">
              <a:lnSpc>
                <a:spcPct val="129000"/>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sym typeface="Arial"/>
              </a:defRPr>
            </a:lvl1pPr>
            <a:lvl2pPr marL="914400" marR="0" lvl="1" indent="-294640" algn="l" rtl="0">
              <a:lnSpc>
                <a:spcPct val="138000"/>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2000"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9pPr>
          </a:lstStyle>
          <a:p>
            <a:pPr marL="135255" indent="0">
              <a:buFont typeface="Arial"/>
              <a:buNone/>
            </a:pPr>
            <a:endParaRPr lang="en-US" sz="2000"/>
          </a:p>
          <a:p>
            <a:endParaRPr lang="en-US"/>
          </a:p>
          <a:p>
            <a:endParaRPr lang="en-US"/>
          </a:p>
          <a:p>
            <a:endParaRPr lang="en-US"/>
          </a:p>
          <a:p>
            <a:endParaRPr lang="en-US"/>
          </a:p>
          <a:p>
            <a:endParaRPr lang="en-US"/>
          </a:p>
          <a:p>
            <a:pPr marL="135255" indent="0">
              <a:buFont typeface="Arial"/>
              <a:buNone/>
            </a:pPr>
            <a:endParaRPr lang="en-US"/>
          </a:p>
          <a:p>
            <a:pPr marL="135255" indent="0">
              <a:buFont typeface="Arial"/>
              <a:buNone/>
            </a:pPr>
            <a:endParaRPr lang="en-US"/>
          </a:p>
          <a:p>
            <a:endParaRPr lang="en-US" sz="2000"/>
          </a:p>
        </p:txBody>
      </p:sp>
      <p:sp>
        <p:nvSpPr>
          <p:cNvPr id="41" name="Google Shape;497;p30">
            <a:extLst>
              <a:ext uri="{FF2B5EF4-FFF2-40B4-BE49-F238E27FC236}">
                <a16:creationId xmlns:a16="http://schemas.microsoft.com/office/drawing/2014/main" id="{378B9192-EB0E-037D-FE9D-F081AD6A24A8}"/>
              </a:ext>
            </a:extLst>
          </p:cNvPr>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04</a:t>
            </a:r>
            <a:endParaRPr/>
          </a:p>
        </p:txBody>
      </p:sp>
      <p:sp>
        <p:nvSpPr>
          <p:cNvPr id="42" name="Google Shape;498;p30">
            <a:extLst>
              <a:ext uri="{FF2B5EF4-FFF2-40B4-BE49-F238E27FC236}">
                <a16:creationId xmlns:a16="http://schemas.microsoft.com/office/drawing/2014/main" id="{562C4958-2775-3677-56BB-F64A90E91781}"/>
              </a:ext>
            </a:extLst>
          </p:cNvPr>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pic>
        <p:nvPicPr>
          <p:cNvPr id="43" name="Picture 42" descr="A screenshot of a computer&#10;&#10;Description automatically generated">
            <a:extLst>
              <a:ext uri="{FF2B5EF4-FFF2-40B4-BE49-F238E27FC236}">
                <a16:creationId xmlns:a16="http://schemas.microsoft.com/office/drawing/2014/main" id="{ACFC73D2-1821-10BE-EAE6-C946BE13499D}"/>
              </a:ext>
            </a:extLst>
          </p:cNvPr>
          <p:cNvPicPr>
            <a:picLocks noChangeAspect="1"/>
          </p:cNvPicPr>
          <p:nvPr/>
        </p:nvPicPr>
        <p:blipFill>
          <a:blip r:embed="rId3"/>
          <a:stretch>
            <a:fillRect/>
          </a:stretch>
        </p:blipFill>
        <p:spPr>
          <a:xfrm>
            <a:off x="449468" y="1984663"/>
            <a:ext cx="8907443" cy="3883022"/>
          </a:xfrm>
          <a:prstGeom prst="rect">
            <a:avLst/>
          </a:prstGeom>
        </p:spPr>
      </p:pic>
    </p:spTree>
    <p:extLst>
      <p:ext uri="{BB962C8B-B14F-4D97-AF65-F5344CB8AC3E}">
        <p14:creationId xmlns:p14="http://schemas.microsoft.com/office/powerpoint/2010/main" val="382062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402" name="Google Shape;402;p23"/>
          <p:cNvSpPr/>
          <p:nvPr/>
        </p:nvSpPr>
        <p:spPr>
          <a:xfrm>
            <a:off x="8461375" y="6471285"/>
            <a:ext cx="820420" cy="241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2" name="Google Shape;576;p37">
            <a:extLst>
              <a:ext uri="{FF2B5EF4-FFF2-40B4-BE49-F238E27FC236}">
                <a16:creationId xmlns:a16="http://schemas.microsoft.com/office/drawing/2014/main" id="{0C08B713-9EF1-1374-5119-C95EEAE98608}"/>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
        <p:nvSpPr>
          <p:cNvPr id="13" name="Google Shape;493;p30">
            <a:extLst>
              <a:ext uri="{FF2B5EF4-FFF2-40B4-BE49-F238E27FC236}">
                <a16:creationId xmlns:a16="http://schemas.microsoft.com/office/drawing/2014/main" id="{813FA105-11E5-0C1F-66E8-7E34DFAA3266}"/>
              </a:ext>
            </a:extLst>
          </p:cNvPr>
          <p:cNvSpPr txBox="1">
            <a:spLocks noGrp="1"/>
          </p:cNvSpPr>
          <p:nvPr>
            <p:ph type="title"/>
          </p:nvPr>
        </p:nvSpPr>
        <p:spPr>
          <a:xfrm>
            <a:off x="449468" y="1440000"/>
            <a:ext cx="8541187" cy="369332"/>
          </a:xfrm>
          <a:prstGeom prst="rect">
            <a:avLst/>
          </a:prstGeom>
          <a:noFill/>
          <a:ln>
            <a:noFill/>
          </a:ln>
        </p:spPr>
        <p:txBody>
          <a:bodyPr spcFirstLastPara="1" wrap="square" lIns="0" tIns="0" rIns="0" bIns="0" anchor="t" anchorCtr="0">
            <a:spAutoFit/>
          </a:bodyPr>
          <a:lstStyle/>
          <a:p>
            <a:r>
              <a:rPr lang="en-US" sz="2400"/>
              <a:t>Chi </a:t>
            </a:r>
            <a:r>
              <a:rPr lang="en-US" sz="2400" err="1"/>
              <a:t>tiết</a:t>
            </a:r>
            <a:r>
              <a:rPr lang="en-US" sz="2400"/>
              <a:t> </a:t>
            </a:r>
            <a:r>
              <a:rPr lang="en-US" sz="2400" err="1"/>
              <a:t>về</a:t>
            </a:r>
            <a:r>
              <a:rPr lang="en-US" sz="2400"/>
              <a:t> từng phần:</a:t>
            </a:r>
            <a:endParaRPr lang="en-US"/>
          </a:p>
        </p:txBody>
      </p:sp>
      <p:sp>
        <p:nvSpPr>
          <p:cNvPr id="14" name="Google Shape;494;p30">
            <a:extLst>
              <a:ext uri="{FF2B5EF4-FFF2-40B4-BE49-F238E27FC236}">
                <a16:creationId xmlns:a16="http://schemas.microsoft.com/office/drawing/2014/main" id="{F6EC62A5-4C60-B38B-CBEB-64264D133DDB}"/>
              </a:ext>
            </a:extLst>
          </p:cNvPr>
          <p:cNvSpPr txBox="1">
            <a:spLocks noGrp="1"/>
          </p:cNvSpPr>
          <p:nvPr>
            <p:ph type="body" idx="1"/>
          </p:nvPr>
        </p:nvSpPr>
        <p:spPr>
          <a:xfrm>
            <a:off x="198391" y="450001"/>
            <a:ext cx="591609" cy="276999"/>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chemeClr val="lt1"/>
              </a:buClr>
              <a:buSzPts val="1799"/>
              <a:buFont typeface="Arial"/>
              <a:buNone/>
            </a:pPr>
            <a:r>
              <a:rPr lang="en-US"/>
              <a:t>4.1</a:t>
            </a:r>
            <a:endParaRPr/>
          </a:p>
        </p:txBody>
      </p:sp>
      <p:sp>
        <p:nvSpPr>
          <p:cNvPr id="15" name="Google Shape;495;p30">
            <a:extLst>
              <a:ext uri="{FF2B5EF4-FFF2-40B4-BE49-F238E27FC236}">
                <a16:creationId xmlns:a16="http://schemas.microsoft.com/office/drawing/2014/main" id="{1D667C07-D48F-858F-E3F5-4A9D54A2E911}"/>
              </a:ext>
            </a:extLst>
          </p:cNvPr>
          <p:cNvSpPr txBox="1">
            <a:spLocks noGrp="1"/>
          </p:cNvSpPr>
          <p:nvPr>
            <p:ph type="body" idx="2"/>
          </p:nvPr>
        </p:nvSpPr>
        <p:spPr>
          <a:xfrm>
            <a:off x="790000" y="450001"/>
            <a:ext cx="6837808" cy="276999"/>
          </a:xfrm>
          <a:prstGeom prst="rect">
            <a:avLst/>
          </a:prstGeom>
          <a:noFill/>
          <a:ln>
            <a:noFill/>
          </a:ln>
        </p:spPr>
        <p:txBody>
          <a:bodyPr spcFirstLastPara="1" wrap="square" lIns="0" tIns="0" rIns="0" bIns="0" anchor="t" anchorCtr="0">
            <a:spAutoFit/>
          </a:bodyPr>
          <a:lstStyle/>
          <a:p>
            <a:r>
              <a:rPr lang="en-US"/>
              <a:t>Giao diện</a:t>
            </a:r>
            <a:endParaRPr/>
          </a:p>
        </p:txBody>
      </p:sp>
      <p:sp>
        <p:nvSpPr>
          <p:cNvPr id="16" name="Google Shape;497;p30">
            <a:extLst>
              <a:ext uri="{FF2B5EF4-FFF2-40B4-BE49-F238E27FC236}">
                <a16:creationId xmlns:a16="http://schemas.microsoft.com/office/drawing/2014/main" id="{A1F70A73-7FD1-4EF8-03A4-F0D0088EF13C}"/>
              </a:ext>
            </a:extLst>
          </p:cNvPr>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04</a:t>
            </a:r>
            <a:endParaRPr/>
          </a:p>
        </p:txBody>
      </p:sp>
      <p:sp>
        <p:nvSpPr>
          <p:cNvPr id="17" name="Google Shape;498;p30">
            <a:extLst>
              <a:ext uri="{FF2B5EF4-FFF2-40B4-BE49-F238E27FC236}">
                <a16:creationId xmlns:a16="http://schemas.microsoft.com/office/drawing/2014/main" id="{53B15775-CCAE-BC09-42B4-67900E35D79F}"/>
              </a:ext>
            </a:extLst>
          </p:cNvPr>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sp>
        <p:nvSpPr>
          <p:cNvPr id="18" name="TextBox 17">
            <a:extLst>
              <a:ext uri="{FF2B5EF4-FFF2-40B4-BE49-F238E27FC236}">
                <a16:creationId xmlns:a16="http://schemas.microsoft.com/office/drawing/2014/main" id="{C4C0AC1D-B445-9469-E6E0-CF72A4354CD1}"/>
              </a:ext>
            </a:extLst>
          </p:cNvPr>
          <p:cNvSpPr txBox="1"/>
          <p:nvPr/>
        </p:nvSpPr>
        <p:spPr>
          <a:xfrm>
            <a:off x="592282" y="1974274"/>
            <a:ext cx="8616235" cy="261610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t>Giao diện được thiết kế đơn giản bằng HTML và CSS.</a:t>
            </a:r>
          </a:p>
          <a:p>
            <a:pPr marL="342900" indent="-342900">
              <a:lnSpc>
                <a:spcPct val="150000"/>
              </a:lnSpc>
              <a:buFont typeface="Arial" panose="020B0604020202020204" pitchFamily="34" charset="0"/>
              <a:buChar char="•"/>
            </a:pPr>
            <a:r>
              <a:rPr lang="vi-VN" sz="2000"/>
              <a:t>Flask Framework: Xử lý việc định tuyến, xử lý biểu mẫu và tích hợp mô hình học máy.</a:t>
            </a:r>
          </a:p>
          <a:p>
            <a:pPr marL="342900" indent="-342900">
              <a:lnSpc>
                <a:spcPct val="150000"/>
              </a:lnSpc>
              <a:buFont typeface="Arial" panose="020B0604020202020204" pitchFamily="34" charset="0"/>
              <a:buChar char="•"/>
            </a:pPr>
            <a:r>
              <a:rPr lang="vi-VN" sz="2000"/>
              <a:t>Mô hình học máy:</a:t>
            </a:r>
            <a:r>
              <a:rPr lang="en-US" sz="2000"/>
              <a:t> </a:t>
            </a:r>
            <a:r>
              <a:rPr lang="vi-VN" sz="2000"/>
              <a:t>RandomForestClassifier: Được sử dụng để đánh giá chất lượng sản phẩm dựa trên bình luận</a:t>
            </a:r>
          </a:p>
          <a:p>
            <a:endParaRPr lang="en-US"/>
          </a:p>
        </p:txBody>
      </p:sp>
    </p:spTree>
    <p:extLst>
      <p:ext uri="{BB962C8B-B14F-4D97-AF65-F5344CB8AC3E}">
        <p14:creationId xmlns:p14="http://schemas.microsoft.com/office/powerpoint/2010/main" val="23304079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402" name="Google Shape;402;p23"/>
          <p:cNvSpPr/>
          <p:nvPr/>
        </p:nvSpPr>
        <p:spPr>
          <a:xfrm>
            <a:off x="8461375" y="6471285"/>
            <a:ext cx="820420" cy="241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2" name="Google Shape;576;p37">
            <a:extLst>
              <a:ext uri="{FF2B5EF4-FFF2-40B4-BE49-F238E27FC236}">
                <a16:creationId xmlns:a16="http://schemas.microsoft.com/office/drawing/2014/main" id="{0C08B713-9EF1-1374-5119-C95EEAE98608}"/>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
        <p:nvSpPr>
          <p:cNvPr id="19" name="Google Shape;503;p31">
            <a:extLst>
              <a:ext uri="{FF2B5EF4-FFF2-40B4-BE49-F238E27FC236}">
                <a16:creationId xmlns:a16="http://schemas.microsoft.com/office/drawing/2014/main" id="{D1ED1F9D-902B-A68C-F0A4-CEE3C7F4FB3D}"/>
              </a:ext>
            </a:extLst>
          </p:cNvPr>
          <p:cNvSpPr txBox="1">
            <a:spLocks noGrp="1"/>
          </p:cNvSpPr>
          <p:nvPr>
            <p:ph type="title"/>
          </p:nvPr>
        </p:nvSpPr>
        <p:spPr>
          <a:xfrm>
            <a:off x="449468" y="1440000"/>
            <a:ext cx="8541187"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C0C0C"/>
              </a:buClr>
              <a:buSzPts val="3200"/>
              <a:buFont typeface="Arial"/>
              <a:buNone/>
            </a:pPr>
            <a:r>
              <a:rPr lang="en-US" sz="2400"/>
              <a:t>Nhập dữ liệu đầu vào:</a:t>
            </a:r>
            <a:endParaRPr/>
          </a:p>
        </p:txBody>
      </p:sp>
      <p:sp>
        <p:nvSpPr>
          <p:cNvPr id="20" name="Google Shape;504;p31">
            <a:extLst>
              <a:ext uri="{FF2B5EF4-FFF2-40B4-BE49-F238E27FC236}">
                <a16:creationId xmlns:a16="http://schemas.microsoft.com/office/drawing/2014/main" id="{342E9E5A-DD87-6D46-016D-2B70181DF711}"/>
              </a:ext>
            </a:extLst>
          </p:cNvPr>
          <p:cNvSpPr txBox="1">
            <a:spLocks noGrp="1"/>
          </p:cNvSpPr>
          <p:nvPr>
            <p:ph type="body" idx="1"/>
          </p:nvPr>
        </p:nvSpPr>
        <p:spPr>
          <a:xfrm>
            <a:off x="198391" y="450001"/>
            <a:ext cx="591609" cy="276999"/>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chemeClr val="lt1"/>
              </a:buClr>
              <a:buSzPts val="1799"/>
              <a:buFont typeface="Arial"/>
              <a:buNone/>
            </a:pPr>
            <a:r>
              <a:rPr lang="en-US"/>
              <a:t>4.2</a:t>
            </a:r>
            <a:endParaRPr/>
          </a:p>
        </p:txBody>
      </p:sp>
      <p:sp>
        <p:nvSpPr>
          <p:cNvPr id="21" name="Google Shape;505;p31">
            <a:extLst>
              <a:ext uri="{FF2B5EF4-FFF2-40B4-BE49-F238E27FC236}">
                <a16:creationId xmlns:a16="http://schemas.microsoft.com/office/drawing/2014/main" id="{838CAD6A-FD6A-AC5E-6C84-E05C36119B6F}"/>
              </a:ext>
            </a:extLst>
          </p:cNvPr>
          <p:cNvSpPr txBox="1">
            <a:spLocks noGrp="1"/>
          </p:cNvSpPr>
          <p:nvPr>
            <p:ph type="body" idx="2"/>
          </p:nvPr>
        </p:nvSpPr>
        <p:spPr>
          <a:xfrm>
            <a:off x="790000" y="450001"/>
            <a:ext cx="6837808" cy="276999"/>
          </a:xfrm>
          <a:prstGeom prst="rect">
            <a:avLst/>
          </a:prstGeom>
          <a:noFill/>
          <a:ln>
            <a:noFill/>
          </a:ln>
        </p:spPr>
        <p:txBody>
          <a:bodyPr spcFirstLastPara="1" wrap="square" lIns="0" tIns="0" rIns="0" bIns="0" anchor="t" anchorCtr="0">
            <a:spAutoFit/>
          </a:bodyPr>
          <a:lstStyle/>
          <a:p>
            <a:r>
              <a:rPr lang="en-US"/>
              <a:t>Hoạt động</a:t>
            </a:r>
            <a:endParaRPr/>
          </a:p>
        </p:txBody>
      </p:sp>
      <p:sp>
        <p:nvSpPr>
          <p:cNvPr id="22" name="Google Shape;506;p31">
            <a:extLst>
              <a:ext uri="{FF2B5EF4-FFF2-40B4-BE49-F238E27FC236}">
                <a16:creationId xmlns:a16="http://schemas.microsoft.com/office/drawing/2014/main" id="{D96DA5BF-2284-8665-CFE8-EF4EC27A99B8}"/>
              </a:ext>
            </a:extLst>
          </p:cNvPr>
          <p:cNvSpPr txBox="1">
            <a:spLocks/>
          </p:cNvSpPr>
          <p:nvPr/>
        </p:nvSpPr>
        <p:spPr>
          <a:xfrm>
            <a:off x="522288" y="2221661"/>
            <a:ext cx="8055439" cy="21534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21945" algn="l" rtl="0">
              <a:lnSpc>
                <a:spcPct val="129000"/>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sym typeface="Arial"/>
              </a:defRPr>
            </a:lvl1pPr>
            <a:lvl2pPr marL="914400" marR="0" lvl="1" indent="-294640" algn="l" rtl="0">
              <a:lnSpc>
                <a:spcPct val="138000"/>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2000"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800" b="0" i="0" u="none" strike="noStrike" cap="none">
                <a:solidFill>
                  <a:schemeClr val="dk1"/>
                </a:solidFill>
                <a:latin typeface="Arial"/>
                <a:ea typeface="Arial"/>
                <a:cs typeface="Arial"/>
                <a:sym typeface="Arial"/>
              </a:defRPr>
            </a:lvl9pPr>
          </a:lstStyle>
          <a:p>
            <a:pPr>
              <a:buFont typeface="Arial" panose="020B0604020202020204" pitchFamily="34" charset="0"/>
              <a:buChar char="•"/>
            </a:pPr>
            <a:r>
              <a:rPr lang="en-US" sz="2000"/>
              <a:t>Tự nhập 1 bình luận vào textbox.</a:t>
            </a:r>
          </a:p>
          <a:p>
            <a:r>
              <a:rPr lang="en-US" sz="2000"/>
              <a:t>Tải lên 1 file chứa tất cả bình luận của 1 sản phẩm.</a:t>
            </a:r>
            <a:endParaRPr lang="vi-VN" sz="2000"/>
          </a:p>
        </p:txBody>
      </p:sp>
      <p:sp>
        <p:nvSpPr>
          <p:cNvPr id="23" name="Google Shape;507;p31">
            <a:extLst>
              <a:ext uri="{FF2B5EF4-FFF2-40B4-BE49-F238E27FC236}">
                <a16:creationId xmlns:a16="http://schemas.microsoft.com/office/drawing/2014/main" id="{1F74B111-582E-FDB7-7ABF-B466B6CA9820}"/>
              </a:ext>
            </a:extLst>
          </p:cNvPr>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04</a:t>
            </a:r>
            <a:endParaRPr/>
          </a:p>
        </p:txBody>
      </p:sp>
      <p:sp>
        <p:nvSpPr>
          <p:cNvPr id="24" name="Google Shape;508;p31">
            <a:extLst>
              <a:ext uri="{FF2B5EF4-FFF2-40B4-BE49-F238E27FC236}">
                <a16:creationId xmlns:a16="http://schemas.microsoft.com/office/drawing/2014/main" id="{EF4A64E4-7B4F-4261-11E9-AB751816FA60}"/>
              </a:ext>
            </a:extLst>
          </p:cNvPr>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spTree>
    <p:extLst>
      <p:ext uri="{BB962C8B-B14F-4D97-AF65-F5344CB8AC3E}">
        <p14:creationId xmlns:p14="http://schemas.microsoft.com/office/powerpoint/2010/main" val="13396840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402" name="Google Shape;402;p23"/>
          <p:cNvSpPr/>
          <p:nvPr/>
        </p:nvSpPr>
        <p:spPr>
          <a:xfrm>
            <a:off x="8461375" y="6471285"/>
            <a:ext cx="820420" cy="241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2" name="Google Shape;576;p37">
            <a:extLst>
              <a:ext uri="{FF2B5EF4-FFF2-40B4-BE49-F238E27FC236}">
                <a16:creationId xmlns:a16="http://schemas.microsoft.com/office/drawing/2014/main" id="{0C08B713-9EF1-1374-5119-C95EEAE98608}"/>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
        <p:nvSpPr>
          <p:cNvPr id="13" name="Google Shape;503;p31">
            <a:extLst>
              <a:ext uri="{FF2B5EF4-FFF2-40B4-BE49-F238E27FC236}">
                <a16:creationId xmlns:a16="http://schemas.microsoft.com/office/drawing/2014/main" id="{160D5D3E-0E2F-1568-A095-8864427BE218}"/>
              </a:ext>
            </a:extLst>
          </p:cNvPr>
          <p:cNvSpPr txBox="1">
            <a:spLocks noGrp="1"/>
          </p:cNvSpPr>
          <p:nvPr>
            <p:ph type="title"/>
          </p:nvPr>
        </p:nvSpPr>
        <p:spPr>
          <a:xfrm>
            <a:off x="449468" y="1440000"/>
            <a:ext cx="8541187"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C0C0C"/>
              </a:buClr>
              <a:buSzPts val="3200"/>
              <a:buFont typeface="Arial"/>
              <a:buNone/>
            </a:pPr>
            <a:r>
              <a:rPr lang="en-US" sz="2400"/>
              <a:t>Nhập dữ liệu đầu vào:</a:t>
            </a:r>
            <a:endParaRPr/>
          </a:p>
        </p:txBody>
      </p:sp>
      <p:sp>
        <p:nvSpPr>
          <p:cNvPr id="14" name="Google Shape;504;p31">
            <a:extLst>
              <a:ext uri="{FF2B5EF4-FFF2-40B4-BE49-F238E27FC236}">
                <a16:creationId xmlns:a16="http://schemas.microsoft.com/office/drawing/2014/main" id="{08EC6FD7-CA7E-5470-19E2-596622275375}"/>
              </a:ext>
            </a:extLst>
          </p:cNvPr>
          <p:cNvSpPr txBox="1">
            <a:spLocks noGrp="1"/>
          </p:cNvSpPr>
          <p:nvPr>
            <p:ph type="body" idx="1"/>
          </p:nvPr>
        </p:nvSpPr>
        <p:spPr>
          <a:xfrm>
            <a:off x="198391" y="450001"/>
            <a:ext cx="591609" cy="276999"/>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chemeClr val="lt1"/>
              </a:buClr>
              <a:buSzPts val="1799"/>
              <a:buFont typeface="Arial"/>
              <a:buNone/>
            </a:pPr>
            <a:r>
              <a:rPr lang="en-US"/>
              <a:t>4.2</a:t>
            </a:r>
            <a:endParaRPr/>
          </a:p>
        </p:txBody>
      </p:sp>
      <p:sp>
        <p:nvSpPr>
          <p:cNvPr id="15" name="Google Shape;505;p31">
            <a:extLst>
              <a:ext uri="{FF2B5EF4-FFF2-40B4-BE49-F238E27FC236}">
                <a16:creationId xmlns:a16="http://schemas.microsoft.com/office/drawing/2014/main" id="{228BAA77-6E4A-7EE7-3F98-CA03A500B861}"/>
              </a:ext>
            </a:extLst>
          </p:cNvPr>
          <p:cNvSpPr txBox="1">
            <a:spLocks noGrp="1"/>
          </p:cNvSpPr>
          <p:nvPr>
            <p:ph type="body" idx="2"/>
          </p:nvPr>
        </p:nvSpPr>
        <p:spPr>
          <a:xfrm>
            <a:off x="790000" y="450001"/>
            <a:ext cx="6837808" cy="276999"/>
          </a:xfrm>
          <a:prstGeom prst="rect">
            <a:avLst/>
          </a:prstGeom>
          <a:noFill/>
          <a:ln>
            <a:noFill/>
          </a:ln>
        </p:spPr>
        <p:txBody>
          <a:bodyPr spcFirstLastPara="1" wrap="square" lIns="0" tIns="0" rIns="0" bIns="0" anchor="t" anchorCtr="0">
            <a:spAutoFit/>
          </a:bodyPr>
          <a:lstStyle/>
          <a:p>
            <a:r>
              <a:rPr lang="en-US"/>
              <a:t>Hoạt động</a:t>
            </a:r>
            <a:endParaRPr/>
          </a:p>
        </p:txBody>
      </p:sp>
      <p:sp>
        <p:nvSpPr>
          <p:cNvPr id="16" name="Google Shape;507;p31">
            <a:extLst>
              <a:ext uri="{FF2B5EF4-FFF2-40B4-BE49-F238E27FC236}">
                <a16:creationId xmlns:a16="http://schemas.microsoft.com/office/drawing/2014/main" id="{43BFAB6B-08C1-0C10-A558-84093B84F2A9}"/>
              </a:ext>
            </a:extLst>
          </p:cNvPr>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04</a:t>
            </a:r>
            <a:endParaRPr/>
          </a:p>
        </p:txBody>
      </p:sp>
      <p:sp>
        <p:nvSpPr>
          <p:cNvPr id="17" name="Google Shape;508;p31">
            <a:extLst>
              <a:ext uri="{FF2B5EF4-FFF2-40B4-BE49-F238E27FC236}">
                <a16:creationId xmlns:a16="http://schemas.microsoft.com/office/drawing/2014/main" id="{F860BC83-B656-5B19-D460-3FEDBE6A80EA}"/>
              </a:ext>
            </a:extLst>
          </p:cNvPr>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pic>
        <p:nvPicPr>
          <p:cNvPr id="18" name="Picture 17">
            <a:extLst>
              <a:ext uri="{FF2B5EF4-FFF2-40B4-BE49-F238E27FC236}">
                <a16:creationId xmlns:a16="http://schemas.microsoft.com/office/drawing/2014/main" id="{8CA204B4-B659-303B-BDAD-579755235C70}"/>
              </a:ext>
            </a:extLst>
          </p:cNvPr>
          <p:cNvPicPr>
            <a:picLocks noChangeAspect="1"/>
          </p:cNvPicPr>
          <p:nvPr/>
        </p:nvPicPr>
        <p:blipFill>
          <a:blip r:embed="rId3"/>
          <a:stretch>
            <a:fillRect/>
          </a:stretch>
        </p:blipFill>
        <p:spPr>
          <a:xfrm>
            <a:off x="571887" y="1999542"/>
            <a:ext cx="8759049" cy="3941115"/>
          </a:xfrm>
          <a:prstGeom prst="rect">
            <a:avLst/>
          </a:prstGeom>
        </p:spPr>
      </p:pic>
    </p:spTree>
    <p:extLst>
      <p:ext uri="{BB962C8B-B14F-4D97-AF65-F5344CB8AC3E}">
        <p14:creationId xmlns:p14="http://schemas.microsoft.com/office/powerpoint/2010/main" val="13862406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402" name="Google Shape;402;p23"/>
          <p:cNvSpPr/>
          <p:nvPr/>
        </p:nvSpPr>
        <p:spPr>
          <a:xfrm>
            <a:off x="8461375" y="6471285"/>
            <a:ext cx="820420" cy="241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2" name="Google Shape;576;p37">
            <a:extLst>
              <a:ext uri="{FF2B5EF4-FFF2-40B4-BE49-F238E27FC236}">
                <a16:creationId xmlns:a16="http://schemas.microsoft.com/office/drawing/2014/main" id="{0C08B713-9EF1-1374-5119-C95EEAE98608}"/>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
        <p:nvSpPr>
          <p:cNvPr id="19" name="Google Shape;503;p31">
            <a:extLst>
              <a:ext uri="{FF2B5EF4-FFF2-40B4-BE49-F238E27FC236}">
                <a16:creationId xmlns:a16="http://schemas.microsoft.com/office/drawing/2014/main" id="{D52F681B-3573-2601-B327-7EAA01934EC5}"/>
              </a:ext>
            </a:extLst>
          </p:cNvPr>
          <p:cNvSpPr txBox="1">
            <a:spLocks noGrp="1"/>
          </p:cNvSpPr>
          <p:nvPr>
            <p:ph type="title"/>
          </p:nvPr>
        </p:nvSpPr>
        <p:spPr>
          <a:xfrm>
            <a:off x="449468" y="1440000"/>
            <a:ext cx="8541187" cy="36933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C0C0C"/>
              </a:buClr>
              <a:buSzPts val="3200"/>
              <a:buFont typeface="Arial"/>
              <a:buNone/>
            </a:pPr>
            <a:r>
              <a:rPr lang="en-US" sz="2400"/>
              <a:t>Thông báo dữ liệu đầu ra: </a:t>
            </a:r>
            <a:endParaRPr/>
          </a:p>
        </p:txBody>
      </p:sp>
      <p:sp>
        <p:nvSpPr>
          <p:cNvPr id="20" name="Google Shape;504;p31">
            <a:extLst>
              <a:ext uri="{FF2B5EF4-FFF2-40B4-BE49-F238E27FC236}">
                <a16:creationId xmlns:a16="http://schemas.microsoft.com/office/drawing/2014/main" id="{66B519B8-9085-88D9-EDD1-8E092F78AB31}"/>
              </a:ext>
            </a:extLst>
          </p:cNvPr>
          <p:cNvSpPr txBox="1">
            <a:spLocks noGrp="1"/>
          </p:cNvSpPr>
          <p:nvPr>
            <p:ph type="body" idx="1"/>
          </p:nvPr>
        </p:nvSpPr>
        <p:spPr>
          <a:xfrm>
            <a:off x="198391" y="450001"/>
            <a:ext cx="591609" cy="276999"/>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chemeClr val="lt1"/>
              </a:buClr>
              <a:buSzPts val="1799"/>
              <a:buFont typeface="Arial"/>
              <a:buNone/>
            </a:pPr>
            <a:r>
              <a:rPr lang="en-US"/>
              <a:t>4.2</a:t>
            </a:r>
            <a:endParaRPr/>
          </a:p>
        </p:txBody>
      </p:sp>
      <p:sp>
        <p:nvSpPr>
          <p:cNvPr id="21" name="Google Shape;505;p31">
            <a:extLst>
              <a:ext uri="{FF2B5EF4-FFF2-40B4-BE49-F238E27FC236}">
                <a16:creationId xmlns:a16="http://schemas.microsoft.com/office/drawing/2014/main" id="{CBF8B1D0-81A2-3246-ABD0-A0ACDCC49808}"/>
              </a:ext>
            </a:extLst>
          </p:cNvPr>
          <p:cNvSpPr txBox="1">
            <a:spLocks noGrp="1"/>
          </p:cNvSpPr>
          <p:nvPr>
            <p:ph type="body" idx="2"/>
          </p:nvPr>
        </p:nvSpPr>
        <p:spPr>
          <a:xfrm>
            <a:off x="790000" y="450001"/>
            <a:ext cx="6837808" cy="276999"/>
          </a:xfrm>
          <a:prstGeom prst="rect">
            <a:avLst/>
          </a:prstGeom>
          <a:noFill/>
          <a:ln>
            <a:noFill/>
          </a:ln>
        </p:spPr>
        <p:txBody>
          <a:bodyPr spcFirstLastPara="1" wrap="square" lIns="0" tIns="0" rIns="0" bIns="0" anchor="t" anchorCtr="0">
            <a:spAutoFit/>
          </a:bodyPr>
          <a:lstStyle/>
          <a:p>
            <a:r>
              <a:rPr lang="en-US"/>
              <a:t>Hoạt động</a:t>
            </a:r>
            <a:endParaRPr/>
          </a:p>
        </p:txBody>
      </p:sp>
      <p:sp>
        <p:nvSpPr>
          <p:cNvPr id="22" name="Google Shape;507;p31">
            <a:extLst>
              <a:ext uri="{FF2B5EF4-FFF2-40B4-BE49-F238E27FC236}">
                <a16:creationId xmlns:a16="http://schemas.microsoft.com/office/drawing/2014/main" id="{35C4FD2E-1FB2-8A27-8132-9042A460353D}"/>
              </a:ext>
            </a:extLst>
          </p:cNvPr>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04</a:t>
            </a:r>
            <a:endParaRPr/>
          </a:p>
        </p:txBody>
      </p:sp>
      <p:sp>
        <p:nvSpPr>
          <p:cNvPr id="23" name="Google Shape;508;p31">
            <a:extLst>
              <a:ext uri="{FF2B5EF4-FFF2-40B4-BE49-F238E27FC236}">
                <a16:creationId xmlns:a16="http://schemas.microsoft.com/office/drawing/2014/main" id="{99FA524F-23DB-C4FD-7765-2956DF2F1A9C}"/>
              </a:ext>
            </a:extLst>
          </p:cNvPr>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pic>
        <p:nvPicPr>
          <p:cNvPr id="24" name="Picture 23" descr="A screenshot of a computer&#10;&#10;Description automatically generated">
            <a:extLst>
              <a:ext uri="{FF2B5EF4-FFF2-40B4-BE49-F238E27FC236}">
                <a16:creationId xmlns:a16="http://schemas.microsoft.com/office/drawing/2014/main" id="{EBD9EB11-F38D-8D92-FFD9-532B968B6655}"/>
              </a:ext>
            </a:extLst>
          </p:cNvPr>
          <p:cNvPicPr>
            <a:picLocks noChangeAspect="1"/>
          </p:cNvPicPr>
          <p:nvPr/>
        </p:nvPicPr>
        <p:blipFill>
          <a:blip r:embed="rId3"/>
          <a:stretch>
            <a:fillRect/>
          </a:stretch>
        </p:blipFill>
        <p:spPr>
          <a:xfrm>
            <a:off x="625646" y="2057400"/>
            <a:ext cx="8651531" cy="3886201"/>
          </a:xfrm>
          <a:prstGeom prst="rect">
            <a:avLst/>
          </a:prstGeom>
        </p:spPr>
      </p:pic>
    </p:spTree>
    <p:extLst>
      <p:ext uri="{BB962C8B-B14F-4D97-AF65-F5344CB8AC3E}">
        <p14:creationId xmlns:p14="http://schemas.microsoft.com/office/powerpoint/2010/main" val="28084135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p:nvPr/>
        </p:nvSpPr>
        <p:spPr>
          <a:xfrm>
            <a:off x="545760" y="232512"/>
            <a:ext cx="8508320" cy="861774"/>
          </a:xfrm>
          <a:prstGeom prst="rect">
            <a:avLst/>
          </a:prstGeom>
          <a:noFill/>
          <a:ln>
            <a:noFill/>
          </a:ln>
        </p:spPr>
        <p:txBody>
          <a:bodyPr spcFirstLastPara="1" wrap="square" lIns="0" tIns="0" rIns="0" bIns="0" anchor="t" anchorCtr="0">
            <a:spAutoFit/>
          </a:bodyPr>
          <a:lstStyle/>
          <a:p>
            <a:r>
              <a:rPr lang="en-US" sz="2400" b="1">
                <a:solidFill>
                  <a:schemeClr val="bg1"/>
                </a:solidFill>
                <a:latin typeface="Calibri"/>
                <a:ea typeface="Times New Roman"/>
                <a:cs typeface="Calibri"/>
                <a:sym typeface="Times New Roman"/>
              </a:rPr>
              <a:t>PHÂN TÍCH DỮ LIỆU TÀI CHÍNH VÀ THƯƠNG MẠI ĐIỆN TỬ</a:t>
            </a:r>
            <a:endParaRPr lang="en-US" sz="2400">
              <a:latin typeface="Calibri"/>
              <a:ea typeface="Times New Roman"/>
              <a:cs typeface="Calibri"/>
              <a:sym typeface="Times New Roman"/>
            </a:endParaRPr>
          </a:p>
          <a:p>
            <a:pPr marL="0" marR="0" lvl="0" indent="0" algn="l">
              <a:lnSpc>
                <a:spcPct val="100000"/>
              </a:lnSpc>
              <a:spcBef>
                <a:spcPts val="0"/>
              </a:spcBef>
              <a:spcAft>
                <a:spcPts val="0"/>
              </a:spcAft>
              <a:buSzPts val="3200"/>
              <a:buFont typeface="Arial"/>
              <a:buNone/>
            </a:pPr>
            <a:endParaRPr lang="en-US" sz="3200" b="0" i="0" u="none" strike="noStrike" cap="none">
              <a:solidFill>
                <a:schemeClr val="lt1"/>
              </a:solidFill>
              <a:latin typeface="Times New Roman"/>
              <a:ea typeface="Times New Roman"/>
              <a:cs typeface="Times New Roman"/>
            </a:endParaRPr>
          </a:p>
        </p:txBody>
      </p:sp>
      <p:sp>
        <p:nvSpPr>
          <p:cNvPr id="107" name="Google Shape;107;p3"/>
          <p:cNvSpPr txBox="1"/>
          <p:nvPr/>
        </p:nvSpPr>
        <p:spPr>
          <a:xfrm>
            <a:off x="1420167" y="2966690"/>
            <a:ext cx="3472425" cy="61555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0" i="0" u="none" strike="noStrike" cap="none">
                <a:solidFill>
                  <a:srgbClr val="193EB0"/>
                </a:solidFill>
                <a:latin typeface="Arial"/>
                <a:ea typeface="Arial"/>
                <a:cs typeface="Arial"/>
                <a:sym typeface="Arial"/>
              </a:rPr>
              <a:t>1.1. Background Information </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8" name="Google Shape;108;p3"/>
          <p:cNvSpPr/>
          <p:nvPr/>
        </p:nvSpPr>
        <p:spPr>
          <a:xfrm>
            <a:off x="1133435" y="2290198"/>
            <a:ext cx="5297115" cy="415286"/>
          </a:xfrm>
          <a:prstGeom prst="rect">
            <a:avLst/>
          </a:prstGeom>
          <a:solidFill>
            <a:schemeClr val="lt1"/>
          </a:solidFill>
          <a:ln>
            <a:noFill/>
          </a:ln>
        </p:spPr>
        <p:txBody>
          <a:bodyPr spcFirstLastPara="1" wrap="square" lIns="0" tIns="0" rIns="0" bIns="0" anchor="ctr" anchorCtr="0">
            <a:noAutofit/>
          </a:bodyPr>
          <a:lstStyle/>
          <a:p>
            <a:r>
              <a:rPr lang="en-US" sz="2800">
                <a:solidFill>
                  <a:srgbClr val="3F3F3F"/>
                </a:solidFill>
              </a:rPr>
              <a:t>Unit 3. </a:t>
            </a:r>
            <a:r>
              <a:rPr lang="en-US" sz="2800" err="1">
                <a:solidFill>
                  <a:srgbClr val="3F3F3F"/>
                </a:solidFill>
              </a:rPr>
              <a:t>Đánh</a:t>
            </a:r>
            <a:r>
              <a:rPr lang="en-US" sz="2800">
                <a:solidFill>
                  <a:srgbClr val="3F3F3F"/>
                </a:solidFill>
              </a:rPr>
              <a:t> </a:t>
            </a:r>
            <a:r>
              <a:rPr lang="en-US" sz="2800" err="1">
                <a:solidFill>
                  <a:srgbClr val="3F3F3F"/>
                </a:solidFill>
              </a:rPr>
              <a:t>giá</a:t>
            </a:r>
            <a:r>
              <a:rPr lang="en-US" sz="2800">
                <a:solidFill>
                  <a:srgbClr val="3F3F3F"/>
                </a:solidFill>
              </a:rPr>
              <a:t> </a:t>
            </a:r>
            <a:r>
              <a:rPr lang="en-US" sz="2800" err="1">
                <a:solidFill>
                  <a:srgbClr val="3F3F3F"/>
                </a:solidFill>
              </a:rPr>
              <a:t>tổng</a:t>
            </a:r>
            <a:r>
              <a:rPr lang="en-US" sz="2800">
                <a:solidFill>
                  <a:srgbClr val="3F3F3F"/>
                </a:solidFill>
              </a:rPr>
              <a:t> </a:t>
            </a:r>
            <a:r>
              <a:rPr lang="en-US" sz="2800" err="1">
                <a:solidFill>
                  <a:srgbClr val="3F3F3F"/>
                </a:solidFill>
              </a:rPr>
              <a:t>quan</a:t>
            </a:r>
            <a:r>
              <a:rPr lang="en-US" sz="2800">
                <a:solidFill>
                  <a:srgbClr val="3F3F3F"/>
                </a:solidFill>
              </a:rPr>
              <a:t> </a:t>
            </a:r>
            <a:r>
              <a:rPr lang="en-US" sz="2800" err="1">
                <a:solidFill>
                  <a:srgbClr val="3F3F3F"/>
                </a:solidFill>
              </a:rPr>
              <a:t>dự</a:t>
            </a:r>
            <a:r>
              <a:rPr lang="en-US" sz="2800">
                <a:solidFill>
                  <a:srgbClr val="3F3F3F"/>
                </a:solidFill>
              </a:rPr>
              <a:t> </a:t>
            </a:r>
            <a:r>
              <a:rPr lang="en-US" sz="2800" err="1">
                <a:solidFill>
                  <a:srgbClr val="3F3F3F"/>
                </a:solidFill>
              </a:rPr>
              <a:t>án</a:t>
            </a:r>
            <a:endParaRPr lang="en-US" sz="2800">
              <a:solidFill>
                <a:srgbClr val="3F3F3F"/>
              </a:solidFill>
            </a:endParaRPr>
          </a:p>
        </p:txBody>
      </p:sp>
      <p:sp>
        <p:nvSpPr>
          <p:cNvPr id="109" name="Google Shape;109;p3"/>
          <p:cNvSpPr/>
          <p:nvPr/>
        </p:nvSpPr>
        <p:spPr>
          <a:xfrm>
            <a:off x="1311291" y="2846587"/>
            <a:ext cx="3972560" cy="104394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0" name="Google Shape;110;p3"/>
          <p:cNvSpPr txBox="1"/>
          <p:nvPr/>
        </p:nvSpPr>
        <p:spPr>
          <a:xfrm>
            <a:off x="1637903" y="2638139"/>
            <a:ext cx="5320495" cy="1888207"/>
          </a:xfrm>
          <a:prstGeom prst="rect">
            <a:avLst/>
          </a:prstGeom>
          <a:noFill/>
          <a:ln>
            <a:noFill/>
          </a:ln>
        </p:spPr>
        <p:txBody>
          <a:bodyPr spcFirstLastPara="1" wrap="square" lIns="91425" tIns="45700" rIns="91425" bIns="45700" anchor="t" anchorCtr="0">
            <a:noAutofit/>
          </a:bodyPr>
          <a:lstStyle/>
          <a:p>
            <a:r>
              <a:rPr lang="en-US" sz="2000">
                <a:solidFill>
                  <a:srgbClr val="7F7F7F"/>
                </a:solidFill>
              </a:rPr>
              <a:t> </a:t>
            </a:r>
          </a:p>
          <a:p>
            <a:pPr>
              <a:spcAft>
                <a:spcPts val="600"/>
              </a:spcAft>
            </a:pPr>
            <a:r>
              <a:rPr lang="en-US" sz="2000">
                <a:solidFill>
                  <a:srgbClr val="7F7F7F"/>
                </a:solidFill>
              </a:rPr>
              <a:t>3.1. Hiệu </a:t>
            </a:r>
            <a:r>
              <a:rPr lang="en-US" sz="2000" err="1">
                <a:solidFill>
                  <a:srgbClr val="7F7F7F"/>
                </a:solidFill>
              </a:rPr>
              <a:t>suất</a:t>
            </a:r>
            <a:r>
              <a:rPr lang="en-US" sz="2000">
                <a:solidFill>
                  <a:srgbClr val="7F7F7F"/>
                </a:solidFill>
              </a:rPr>
              <a:t> </a:t>
            </a:r>
            <a:r>
              <a:rPr lang="en-US" sz="2000" err="1">
                <a:solidFill>
                  <a:srgbClr val="7F7F7F"/>
                </a:solidFill>
              </a:rPr>
              <a:t>mô</a:t>
            </a:r>
            <a:r>
              <a:rPr lang="en-US" sz="2000">
                <a:solidFill>
                  <a:srgbClr val="7F7F7F"/>
                </a:solidFill>
              </a:rPr>
              <a:t> </a:t>
            </a:r>
            <a:r>
              <a:rPr lang="en-US" sz="2000" err="1">
                <a:solidFill>
                  <a:srgbClr val="7F7F7F"/>
                </a:solidFill>
              </a:rPr>
              <a:t>hình</a:t>
            </a:r>
            <a:endParaRPr lang="en-US" sz="2000">
              <a:solidFill>
                <a:srgbClr val="7F7F7F"/>
              </a:solidFill>
            </a:endParaRPr>
          </a:p>
          <a:p>
            <a:pPr>
              <a:spcAft>
                <a:spcPts val="600"/>
              </a:spcAft>
            </a:pPr>
            <a:r>
              <a:rPr lang="en-US" sz="2000">
                <a:solidFill>
                  <a:srgbClr val="7F7F7F"/>
                </a:solidFill>
              </a:rPr>
              <a:t>3.2. Thành </a:t>
            </a:r>
            <a:r>
              <a:rPr lang="en-US" sz="2000" err="1">
                <a:solidFill>
                  <a:srgbClr val="7F7F7F"/>
                </a:solidFill>
              </a:rPr>
              <a:t>tựu</a:t>
            </a:r>
            <a:r>
              <a:rPr lang="en-US" sz="2000">
                <a:solidFill>
                  <a:srgbClr val="7F7F7F"/>
                </a:solidFill>
              </a:rPr>
              <a:t> </a:t>
            </a:r>
            <a:r>
              <a:rPr lang="en-US" sz="2000" err="1">
                <a:solidFill>
                  <a:srgbClr val="7F7F7F"/>
                </a:solidFill>
              </a:rPr>
              <a:t>đạt</a:t>
            </a:r>
            <a:r>
              <a:rPr lang="en-US" sz="2000">
                <a:solidFill>
                  <a:srgbClr val="7F7F7F"/>
                </a:solidFill>
              </a:rPr>
              <a:t> </a:t>
            </a:r>
            <a:r>
              <a:rPr lang="en-US" sz="2000" err="1">
                <a:solidFill>
                  <a:srgbClr val="7F7F7F"/>
                </a:solidFill>
              </a:rPr>
              <a:t>được</a:t>
            </a:r>
            <a:endParaRPr lang="en-US" sz="2000">
              <a:solidFill>
                <a:srgbClr val="7F7F7F"/>
              </a:solidFill>
            </a:endParaRPr>
          </a:p>
          <a:p>
            <a:pPr>
              <a:spcAft>
                <a:spcPts val="600"/>
              </a:spcAft>
            </a:pPr>
            <a:r>
              <a:rPr lang="en-US" sz="2000">
                <a:solidFill>
                  <a:srgbClr val="7F7F7F"/>
                </a:solidFill>
              </a:rPr>
              <a:t>3.3. Khó </a:t>
            </a:r>
            <a:r>
              <a:rPr lang="en-US" sz="2000" err="1">
                <a:solidFill>
                  <a:srgbClr val="7F7F7F"/>
                </a:solidFill>
              </a:rPr>
              <a:t>khăn</a:t>
            </a:r>
            <a:endParaRPr sz="2000" err="1">
              <a:solidFill>
                <a:srgbClr val="7F7F7F"/>
              </a:solidFill>
            </a:endParaRPr>
          </a:p>
        </p:txBody>
      </p:sp>
      <p:sp>
        <p:nvSpPr>
          <p:cNvPr id="111" name="Google Shape;111;p3"/>
          <p:cNvSpPr/>
          <p:nvPr/>
        </p:nvSpPr>
        <p:spPr>
          <a:xfrm flipH="1">
            <a:off x="937566" y="2339123"/>
            <a:ext cx="76200" cy="327025"/>
          </a:xfrm>
          <a:prstGeom prst="rect">
            <a:avLst/>
          </a:prstGeom>
          <a:solidFill>
            <a:srgbClr val="193E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500"/>
                                        <p:tgtEl>
                                          <p:spTgt spid="1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500"/>
                                        <p:tgtEl>
                                          <p:spTgt spid="1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0">
                                            <p:txEl>
                                              <p:pRg st="0" end="0"/>
                                            </p:txEl>
                                          </p:spTgt>
                                        </p:tgtEl>
                                        <p:attrNameLst>
                                          <p:attrName>style.visibility</p:attrName>
                                        </p:attrNameLst>
                                      </p:cBhvr>
                                      <p:to>
                                        <p:strVal val="visible"/>
                                      </p:to>
                                    </p:set>
                                    <p:animEffect transition="in" filter="fade">
                                      <p:cBhvr>
                                        <p:cTn id="17" dur="500"/>
                                        <p:tgtEl>
                                          <p:spTgt spid="1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0">
                                            <p:txEl>
                                              <p:pRg st="1" end="1"/>
                                            </p:txEl>
                                          </p:spTgt>
                                        </p:tgtEl>
                                        <p:attrNameLst>
                                          <p:attrName>style.visibility</p:attrName>
                                        </p:attrNameLst>
                                      </p:cBhvr>
                                      <p:to>
                                        <p:strVal val="visible"/>
                                      </p:to>
                                    </p:set>
                                    <p:animEffect transition="in" filter="fade">
                                      <p:cBhvr>
                                        <p:cTn id="22" dur="500"/>
                                        <p:tgtEl>
                                          <p:spTgt spid="110">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0">
                                            <p:txEl>
                                              <p:pRg st="2" end="2"/>
                                            </p:txEl>
                                          </p:spTgt>
                                        </p:tgtEl>
                                        <p:attrNameLst>
                                          <p:attrName>style.visibility</p:attrName>
                                        </p:attrNameLst>
                                      </p:cBhvr>
                                      <p:to>
                                        <p:strVal val="visible"/>
                                      </p:to>
                                    </p:set>
                                    <p:animEffect transition="in" filter="fade">
                                      <p:cBhvr>
                                        <p:cTn id="27" dur="500"/>
                                        <p:tgtEl>
                                          <p:spTgt spid="110">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0">
                                            <p:txEl>
                                              <p:pRg st="3" end="3"/>
                                            </p:txEl>
                                          </p:spTgt>
                                        </p:tgtEl>
                                        <p:attrNameLst>
                                          <p:attrName>style.visibility</p:attrName>
                                        </p:attrNameLst>
                                      </p:cBhvr>
                                      <p:to>
                                        <p:strVal val="visible"/>
                                      </p:to>
                                    </p:set>
                                    <p:animEffect transition="in" filter="fade">
                                      <p:cBhvr>
                                        <p:cTn id="32" dur="500"/>
                                        <p:tgtEl>
                                          <p:spTgt spid="1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p:nvPr/>
        </p:nvSpPr>
        <p:spPr>
          <a:xfrm>
            <a:off x="697163" y="2504865"/>
            <a:ext cx="8508320" cy="1846659"/>
          </a:xfrm>
          <a:prstGeom prst="rect">
            <a:avLst/>
          </a:prstGeom>
          <a:noFill/>
          <a:ln>
            <a:noFill/>
          </a:ln>
        </p:spPr>
        <p:txBody>
          <a:bodyPr spcFirstLastPara="1" wrap="square" lIns="0" tIns="0" rIns="0" bIns="0" anchor="t" anchorCtr="0">
            <a:spAutoFit/>
          </a:bodyPr>
          <a:lstStyle/>
          <a:p>
            <a:r>
              <a:rPr lang="en-US" sz="4000">
                <a:solidFill>
                  <a:srgbClr val="3F3F3F"/>
                </a:solidFill>
                <a:ea typeface="Times New Roman"/>
                <a:sym typeface="Times New Roman"/>
              </a:rPr>
              <a:t>Unit 5. </a:t>
            </a:r>
            <a:r>
              <a:rPr lang="en-US" sz="4000" err="1">
                <a:solidFill>
                  <a:srgbClr val="3F3F3F"/>
                </a:solidFill>
                <a:ea typeface="Times New Roman"/>
                <a:sym typeface="Times New Roman"/>
              </a:rPr>
              <a:t>Tổng</a:t>
            </a:r>
            <a:r>
              <a:rPr lang="en-US" sz="4000">
                <a:solidFill>
                  <a:srgbClr val="3F3F3F"/>
                </a:solidFill>
                <a:ea typeface="Times New Roman"/>
                <a:sym typeface="Times New Roman"/>
              </a:rPr>
              <a:t> </a:t>
            </a:r>
            <a:r>
              <a:rPr lang="en-US" sz="4000" err="1">
                <a:solidFill>
                  <a:srgbClr val="3F3F3F"/>
                </a:solidFill>
                <a:ea typeface="Times New Roman"/>
                <a:sym typeface="Times New Roman"/>
              </a:rPr>
              <a:t>kết</a:t>
            </a:r>
            <a:r>
              <a:rPr lang="en-US" sz="4000">
                <a:solidFill>
                  <a:srgbClr val="3F3F3F"/>
                </a:solidFill>
                <a:ea typeface="Times New Roman"/>
                <a:sym typeface="Times New Roman"/>
              </a:rPr>
              <a:t> </a:t>
            </a:r>
            <a:r>
              <a:rPr lang="en-US" sz="4000" err="1">
                <a:solidFill>
                  <a:srgbClr val="3F3F3F"/>
                </a:solidFill>
                <a:ea typeface="Times New Roman"/>
                <a:sym typeface="Times New Roman"/>
              </a:rPr>
              <a:t>và</a:t>
            </a:r>
            <a:r>
              <a:rPr lang="en-US" sz="4000">
                <a:solidFill>
                  <a:srgbClr val="3F3F3F"/>
                </a:solidFill>
                <a:ea typeface="Times New Roman"/>
                <a:sym typeface="Times New Roman"/>
              </a:rPr>
              <a:t> </a:t>
            </a:r>
            <a:r>
              <a:rPr lang="en-US" sz="4000" err="1">
                <a:solidFill>
                  <a:srgbClr val="3F3F3F"/>
                </a:solidFill>
                <a:ea typeface="Times New Roman"/>
                <a:sym typeface="Times New Roman"/>
              </a:rPr>
              <a:t>phương</a:t>
            </a:r>
            <a:r>
              <a:rPr lang="en-US" sz="4000">
                <a:solidFill>
                  <a:srgbClr val="3F3F3F"/>
                </a:solidFill>
                <a:ea typeface="Times New Roman"/>
                <a:sym typeface="Times New Roman"/>
              </a:rPr>
              <a:t> </a:t>
            </a:r>
            <a:r>
              <a:rPr lang="en-US" sz="4000" err="1">
                <a:solidFill>
                  <a:srgbClr val="3F3F3F"/>
                </a:solidFill>
                <a:ea typeface="Times New Roman"/>
                <a:sym typeface="Times New Roman"/>
              </a:rPr>
              <a:t>hướng</a:t>
            </a:r>
            <a:r>
              <a:rPr lang="en-US" sz="4000">
                <a:solidFill>
                  <a:srgbClr val="3F3F3F"/>
                </a:solidFill>
                <a:ea typeface="Times New Roman"/>
                <a:sym typeface="Times New Roman"/>
              </a:rPr>
              <a:t> </a:t>
            </a:r>
            <a:r>
              <a:rPr lang="en-US" sz="4000" err="1">
                <a:solidFill>
                  <a:srgbClr val="3F3F3F"/>
                </a:solidFill>
                <a:ea typeface="Times New Roman"/>
                <a:sym typeface="Times New Roman"/>
              </a:rPr>
              <a:t>phát</a:t>
            </a:r>
            <a:r>
              <a:rPr lang="en-US" sz="4000">
                <a:solidFill>
                  <a:srgbClr val="3F3F3F"/>
                </a:solidFill>
                <a:ea typeface="Times New Roman"/>
                <a:sym typeface="Times New Roman"/>
              </a:rPr>
              <a:t> </a:t>
            </a:r>
            <a:r>
              <a:rPr lang="en-US" sz="4000" err="1">
                <a:solidFill>
                  <a:srgbClr val="3F3F3F"/>
                </a:solidFill>
                <a:ea typeface="Times New Roman"/>
                <a:sym typeface="Times New Roman"/>
              </a:rPr>
              <a:t>triển</a:t>
            </a:r>
            <a:endParaRPr lang="en-US" sz="4000" err="1">
              <a:solidFill>
                <a:schemeClr val="lt1"/>
              </a:solidFill>
              <a:ea typeface="Times New Roman"/>
            </a:endParaRPr>
          </a:p>
          <a:p>
            <a:pPr marL="0" marR="0" lvl="0" indent="0" algn="l">
              <a:lnSpc>
                <a:spcPct val="100000"/>
              </a:lnSpc>
              <a:spcBef>
                <a:spcPts val="0"/>
              </a:spcBef>
              <a:spcAft>
                <a:spcPts val="0"/>
              </a:spcAft>
              <a:buSzPts val="3200"/>
              <a:buFont typeface="Arial"/>
              <a:buNone/>
            </a:pPr>
            <a:endParaRPr lang="en-US" sz="4000" b="0" i="0" u="none" strike="noStrike" cap="none">
              <a:solidFill>
                <a:schemeClr val="lt1"/>
              </a:solidFill>
              <a:latin typeface="Times New Roman"/>
              <a:ea typeface="Times New Roman"/>
              <a:cs typeface="Times New Roman"/>
            </a:endParaRPr>
          </a:p>
        </p:txBody>
      </p:sp>
      <p:sp>
        <p:nvSpPr>
          <p:cNvPr id="124" name="Google Shape;124;p4"/>
          <p:cNvSpPr txBox="1"/>
          <p:nvPr/>
        </p:nvSpPr>
        <p:spPr>
          <a:xfrm>
            <a:off x="697163" y="4103024"/>
            <a:ext cx="8266790" cy="926566"/>
          </a:xfrm>
          <a:prstGeom prst="rect">
            <a:avLst/>
          </a:prstGeom>
          <a:noFill/>
          <a:ln>
            <a:noFill/>
          </a:ln>
        </p:spPr>
        <p:txBody>
          <a:bodyPr spcFirstLastPara="1" wrap="square" lIns="91425" tIns="45700" rIns="91425" bIns="45700" anchor="t" anchorCtr="0">
            <a:noAutofit/>
          </a:bodyPr>
          <a:lstStyle/>
          <a:p>
            <a:pPr>
              <a:spcAft>
                <a:spcPts val="600"/>
              </a:spcAft>
            </a:pPr>
            <a:r>
              <a:rPr lang="en-US" sz="2400">
                <a:solidFill>
                  <a:srgbClr val="7F7F7F"/>
                </a:solidFill>
              </a:rPr>
              <a:t>5.1. </a:t>
            </a:r>
            <a:r>
              <a:rPr lang="en-US" sz="2400" err="1">
                <a:solidFill>
                  <a:srgbClr val="7F7F7F"/>
                </a:solidFill>
              </a:rPr>
              <a:t>Tổng</a:t>
            </a:r>
            <a:r>
              <a:rPr lang="en-US" sz="2400">
                <a:solidFill>
                  <a:srgbClr val="7F7F7F"/>
                </a:solidFill>
              </a:rPr>
              <a:t> </a:t>
            </a:r>
            <a:r>
              <a:rPr lang="en-US" sz="2400" err="1">
                <a:solidFill>
                  <a:srgbClr val="7F7F7F"/>
                </a:solidFill>
              </a:rPr>
              <a:t>kết</a:t>
            </a:r>
            <a:endParaRPr lang="en-US" sz="2400">
              <a:solidFill>
                <a:srgbClr val="7F7F7F"/>
              </a:solidFill>
            </a:endParaRPr>
          </a:p>
          <a:p>
            <a:pPr>
              <a:spcAft>
                <a:spcPts val="600"/>
              </a:spcAft>
            </a:pPr>
            <a:r>
              <a:rPr lang="en-US" sz="2400">
                <a:solidFill>
                  <a:srgbClr val="7F7F7F"/>
                </a:solidFill>
              </a:rPr>
              <a:t>5.2. Phương </a:t>
            </a:r>
            <a:r>
              <a:rPr lang="en-US" sz="2400" err="1">
                <a:solidFill>
                  <a:srgbClr val="7F7F7F"/>
                </a:solidFill>
              </a:rPr>
              <a:t>hướng</a:t>
            </a:r>
            <a:r>
              <a:rPr lang="en-US" sz="2400">
                <a:solidFill>
                  <a:srgbClr val="7F7F7F"/>
                </a:solidFill>
              </a:rPr>
              <a:t> </a:t>
            </a:r>
            <a:r>
              <a:rPr lang="en-US" sz="2400" err="1">
                <a:solidFill>
                  <a:srgbClr val="7F7F7F"/>
                </a:solidFill>
              </a:rPr>
              <a:t>phát</a:t>
            </a:r>
            <a:r>
              <a:rPr lang="en-US" sz="2400">
                <a:solidFill>
                  <a:srgbClr val="7F7F7F"/>
                </a:solidFill>
              </a:rPr>
              <a:t> </a:t>
            </a:r>
            <a:r>
              <a:rPr lang="en-US" sz="2400" err="1">
                <a:solidFill>
                  <a:srgbClr val="7F7F7F"/>
                </a:solidFill>
              </a:rPr>
              <a:t>triển</a:t>
            </a:r>
            <a:endParaRPr lang="en-US" sz="2400">
              <a:solidFill>
                <a:srgbClr val="7F7F7F"/>
              </a:solidFill>
            </a:endParaRPr>
          </a:p>
          <a:p>
            <a:pPr marL="0" marR="0" lvl="0" indent="0" algn="l">
              <a:lnSpc>
                <a:spcPct val="100000"/>
              </a:lnSpc>
              <a:spcBef>
                <a:spcPts val="0"/>
              </a:spcBef>
              <a:spcAft>
                <a:spcPts val="0"/>
              </a:spcAft>
              <a:buNone/>
            </a:pPr>
            <a:endParaRPr lang="en-US" sz="2400">
              <a:solidFill>
                <a:srgbClr val="7F7F7F"/>
              </a:solidFill>
            </a:endParaRPr>
          </a:p>
        </p:txBody>
      </p:sp>
    </p:spTree>
    <p:extLst>
      <p:ext uri="{BB962C8B-B14F-4D97-AF65-F5344CB8AC3E}">
        <p14:creationId xmlns:p14="http://schemas.microsoft.com/office/powerpoint/2010/main" val="859938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500"/>
                                        <p:tgtEl>
                                          <p:spTgt spid="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xEl>
                                              <p:pRg st="1" end="1"/>
                                            </p:txEl>
                                          </p:spTgt>
                                        </p:tgtEl>
                                        <p:attrNameLst>
                                          <p:attrName>style.visibility</p:attrName>
                                        </p:attrNameLst>
                                      </p:cBhvr>
                                      <p:to>
                                        <p:strVal val="visible"/>
                                      </p:to>
                                    </p:set>
                                    <p:animEffect transition="in" filter="fade">
                                      <p:cBhvr>
                                        <p:cTn id="12" dur="500"/>
                                        <p:tgtEl>
                                          <p:spTgt spid="12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5"/>
          <p:cNvSpPr txBox="1">
            <a:spLocks noGrp="1"/>
          </p:cNvSpPr>
          <p:nvPr>
            <p:ph type="body" idx="1"/>
          </p:nvPr>
        </p:nvSpPr>
        <p:spPr>
          <a:xfrm>
            <a:off x="-1750023" y="1572308"/>
            <a:ext cx="323921" cy="276999"/>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500"/>
              <a:buNone/>
            </a:pPr>
            <a:r>
              <a:rPr lang="en-US"/>
              <a:t>1</a:t>
            </a:r>
            <a:endParaRPr/>
          </a:p>
        </p:txBody>
      </p:sp>
      <p:sp>
        <p:nvSpPr>
          <p:cNvPr id="545" name="Google Shape;545;p35"/>
          <p:cNvSpPr txBox="1">
            <a:spLocks noGrp="1"/>
          </p:cNvSpPr>
          <p:nvPr>
            <p:ph type="body" idx="5"/>
          </p:nvPr>
        </p:nvSpPr>
        <p:spPr>
          <a:xfrm>
            <a:off x="710821" y="1357694"/>
            <a:ext cx="8481181" cy="1881990"/>
          </a:xfrm>
          <a:prstGeom prst="rect">
            <a:avLst/>
          </a:prstGeom>
          <a:noFill/>
          <a:ln>
            <a:noFill/>
          </a:ln>
        </p:spPr>
        <p:txBody>
          <a:bodyPr spcFirstLastPara="1" wrap="square" lIns="0" tIns="0" rIns="0" bIns="0" anchor="t" anchorCtr="0">
            <a:noAutofit/>
          </a:bodyPr>
          <a:lstStyle/>
          <a:p>
            <a:pPr algn="just" rtl="0">
              <a:lnSpc>
                <a:spcPct val="150000"/>
              </a:lnSpc>
              <a:spcBef>
                <a:spcPts val="0"/>
              </a:spcBef>
              <a:spcAft>
                <a:spcPts val="0"/>
              </a:spcAft>
              <a:buFont typeface="Arial" panose="020B0604020202020204" pitchFamily="34" charset="0"/>
              <a:buChar char="•"/>
            </a:pPr>
            <a:r>
              <a:rPr lang="en-US" sz="2000" b="0" i="0" u="none" strike="noStrike">
                <a:solidFill>
                  <a:srgbClr val="000000"/>
                </a:solidFill>
                <a:effectLst/>
                <a:latin typeface="Arial" panose="020B0604020202020204" pitchFamily="34" charset="0"/>
              </a:rPr>
              <a:t>Đã t</a:t>
            </a:r>
            <a:r>
              <a:rPr lang="vi-VN" sz="2000" b="0" i="0" u="none" strike="noStrike">
                <a:solidFill>
                  <a:srgbClr val="000000"/>
                </a:solidFill>
                <a:effectLst/>
                <a:latin typeface="Arial" panose="020B0604020202020204" pitchFamily="34" charset="0"/>
              </a:rPr>
              <a:t>ạo ra một hệ thống phân tích chất lượng sản phẩm thông qua </a:t>
            </a:r>
            <a:r>
              <a:rPr lang="en-US" sz="2000" b="0" i="0" u="none" strike="noStrike">
                <a:solidFill>
                  <a:srgbClr val="000000"/>
                </a:solidFill>
                <a:effectLst/>
                <a:latin typeface="Arial" panose="020B0604020202020204" pitchFamily="34" charset="0"/>
              </a:rPr>
              <a:t>bình luận </a:t>
            </a:r>
            <a:r>
              <a:rPr lang="vi-VN" sz="2000" b="0" i="0" u="none" strike="noStrike">
                <a:solidFill>
                  <a:srgbClr val="000000"/>
                </a:solidFill>
                <a:effectLst/>
                <a:latin typeface="Arial" panose="020B0604020202020204" pitchFamily="34" charset="0"/>
              </a:rPr>
              <a:t>thành 3 nhóm “</a:t>
            </a:r>
            <a:r>
              <a:rPr lang="en-US" sz="2000" b="0" i="0" u="none" strike="noStrike">
                <a:solidFill>
                  <a:srgbClr val="000000"/>
                </a:solidFill>
                <a:effectLst/>
                <a:latin typeface="Arial" panose="020B0604020202020204" pitchFamily="34" charset="0"/>
              </a:rPr>
              <a:t>T</a:t>
            </a:r>
            <a:r>
              <a:rPr lang="vi-VN" sz="2000" b="0" i="0" u="none" strike="noStrike">
                <a:solidFill>
                  <a:srgbClr val="000000"/>
                </a:solidFill>
                <a:effectLst/>
                <a:latin typeface="Arial" panose="020B0604020202020204" pitchFamily="34" charset="0"/>
              </a:rPr>
              <a:t>ốt”, “</a:t>
            </a:r>
            <a:r>
              <a:rPr lang="en-US" sz="2000">
                <a:solidFill>
                  <a:srgbClr val="000000"/>
                </a:solidFill>
                <a:latin typeface="Arial" panose="020B0604020202020204" pitchFamily="34" charset="0"/>
              </a:rPr>
              <a:t>C</a:t>
            </a:r>
            <a:r>
              <a:rPr lang="en-US" sz="2000" b="0" i="0" u="none" strike="noStrike">
                <a:solidFill>
                  <a:srgbClr val="000000"/>
                </a:solidFill>
                <a:effectLst/>
                <a:latin typeface="Arial" panose="020B0604020202020204" pitchFamily="34" charset="0"/>
              </a:rPr>
              <a:t>hưa tốt</a:t>
            </a:r>
            <a:r>
              <a:rPr lang="vi-VN" sz="2000" b="0" i="0" u="none" strike="noStrike">
                <a:solidFill>
                  <a:srgbClr val="000000"/>
                </a:solidFill>
                <a:effectLst/>
                <a:latin typeface="Arial" panose="020B0604020202020204" pitchFamily="34" charset="0"/>
              </a:rPr>
              <a:t>” và “</a:t>
            </a:r>
            <a:r>
              <a:rPr lang="en-US" sz="2000" b="0" i="0" u="none" strike="noStrike">
                <a:solidFill>
                  <a:srgbClr val="000000"/>
                </a:solidFill>
                <a:effectLst/>
                <a:latin typeface="Arial" panose="020B0604020202020204" pitchFamily="34" charset="0"/>
              </a:rPr>
              <a:t>T</a:t>
            </a:r>
            <a:r>
              <a:rPr lang="vi-VN" sz="2000" b="0" i="0" u="none" strike="noStrike">
                <a:solidFill>
                  <a:srgbClr val="000000"/>
                </a:solidFill>
                <a:effectLst/>
                <a:latin typeface="Arial" panose="020B0604020202020204" pitchFamily="34" charset="0"/>
              </a:rPr>
              <a:t>rung bình”. Sử dụng thuật toán máy học Random Forest hệ thống đã đạt độ chính xác cao trong việc phân tích nội dung bình luận và dự đoán chất lượng sản phẩm. </a:t>
            </a:r>
            <a:endParaRPr lang="en-US" sz="2000" b="0" i="0" u="none" strike="noStrike">
              <a:solidFill>
                <a:srgbClr val="000000"/>
              </a:solidFill>
              <a:effectLst/>
              <a:latin typeface="Arial" panose="020B0604020202020204" pitchFamily="34" charset="0"/>
            </a:endParaRPr>
          </a:p>
          <a:p>
            <a:pPr marL="135255" indent="0" algn="just" rtl="0">
              <a:spcBef>
                <a:spcPts val="0"/>
              </a:spcBef>
              <a:spcAft>
                <a:spcPts val="0"/>
              </a:spcAft>
              <a:buNone/>
            </a:pPr>
            <a:br>
              <a:rPr lang="vi-VN" sz="2000"/>
            </a:br>
            <a:br>
              <a:rPr lang="vi-VN" sz="2000"/>
            </a:br>
            <a:endParaRPr lang="vi-VN" sz="2000" b="1">
              <a:solidFill>
                <a:schemeClr val="dk1"/>
              </a:solidFill>
            </a:endParaRPr>
          </a:p>
        </p:txBody>
      </p:sp>
      <p:sp>
        <p:nvSpPr>
          <p:cNvPr id="546" name="Google Shape;546;p35"/>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05</a:t>
            </a:r>
            <a:endParaRPr/>
          </a:p>
        </p:txBody>
      </p:sp>
      <p:sp>
        <p:nvSpPr>
          <p:cNvPr id="547" name="Google Shape;547;p35"/>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sp>
        <p:nvSpPr>
          <p:cNvPr id="548" name="Google Shape;548;p35"/>
          <p:cNvSpPr txBox="1"/>
          <p:nvPr/>
        </p:nvSpPr>
        <p:spPr>
          <a:xfrm>
            <a:off x="313669" y="358279"/>
            <a:ext cx="802640" cy="307340"/>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chemeClr val="lt1"/>
              </a:buClr>
              <a:buSzPts val="1799"/>
              <a:buFont typeface="Arial"/>
              <a:buNone/>
            </a:pPr>
            <a:r>
              <a:rPr lang="en-US" sz="2000" b="0" i="0" u="none" strike="noStrike" cap="none">
                <a:solidFill>
                  <a:schemeClr val="lt1"/>
                </a:solidFill>
                <a:latin typeface="Arial"/>
                <a:ea typeface="Arial"/>
                <a:cs typeface="Arial"/>
                <a:sym typeface="Arial"/>
              </a:rPr>
              <a:t>5.1</a:t>
            </a:r>
            <a:endParaRPr/>
          </a:p>
        </p:txBody>
      </p:sp>
      <p:sp>
        <p:nvSpPr>
          <p:cNvPr id="549" name="Google Shape;549;p35"/>
          <p:cNvSpPr txBox="1"/>
          <p:nvPr/>
        </p:nvSpPr>
        <p:spPr>
          <a:xfrm>
            <a:off x="882054" y="358065"/>
            <a:ext cx="3556747" cy="307777"/>
          </a:xfrm>
          <a:prstGeom prst="rect">
            <a:avLst/>
          </a:prstGeom>
          <a:noFill/>
          <a:ln>
            <a:noFill/>
          </a:ln>
        </p:spPr>
        <p:txBody>
          <a:bodyPr spcFirstLastPara="1" wrap="square" lIns="0" tIns="0" rIns="0" bIns="0" anchor="t" anchorCtr="0">
            <a:spAutoFit/>
          </a:bodyPr>
          <a:lstStyle/>
          <a:p>
            <a:pPr marL="457200" indent="-228600">
              <a:buSzPts val="1799"/>
            </a:pPr>
            <a:r>
              <a:rPr lang="en-US" sz="2000">
                <a:solidFill>
                  <a:schemeClr val="lt1"/>
                </a:solidFill>
              </a:rPr>
              <a:t>TỔNG KẾT</a:t>
            </a:r>
          </a:p>
        </p:txBody>
      </p:sp>
      <p:sp>
        <p:nvSpPr>
          <p:cNvPr id="550" name="Google Shape;550;p35"/>
          <p:cNvSpPr/>
          <p:nvPr/>
        </p:nvSpPr>
        <p:spPr>
          <a:xfrm>
            <a:off x="8461375" y="6471285"/>
            <a:ext cx="820420" cy="241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5" name="TextBox 4">
            <a:extLst>
              <a:ext uri="{FF2B5EF4-FFF2-40B4-BE49-F238E27FC236}">
                <a16:creationId xmlns:a16="http://schemas.microsoft.com/office/drawing/2014/main" id="{D13571BE-C536-EFE7-06B5-CB5CA01EE8CE}"/>
              </a:ext>
            </a:extLst>
          </p:cNvPr>
          <p:cNvSpPr txBox="1"/>
          <p:nvPr/>
        </p:nvSpPr>
        <p:spPr>
          <a:xfrm>
            <a:off x="710821" y="3764051"/>
            <a:ext cx="8092208" cy="188199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vi-VN" sz="2000"/>
              <a:t>Với hệ thống này, không chỉ người mua có thể sử dụng để đưa ra những quyết định mua sắm hiệu quả và đúng đắn hơn mà người bán còn có thể sử dụng để nắm bắt phản ứng của khách hàng đối với các sản phẩm của mình. </a:t>
            </a:r>
          </a:p>
        </p:txBody>
      </p:sp>
      <p:sp>
        <p:nvSpPr>
          <p:cNvPr id="3" name="Google Shape;576;p37">
            <a:extLst>
              <a:ext uri="{FF2B5EF4-FFF2-40B4-BE49-F238E27FC236}">
                <a16:creationId xmlns:a16="http://schemas.microsoft.com/office/drawing/2014/main" id="{A1864A1B-CF4E-7BA4-D1AB-EB7314EB3BA5}"/>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37"/>
          <p:cNvSpPr txBox="1">
            <a:spLocks noGrp="1"/>
          </p:cNvSpPr>
          <p:nvPr>
            <p:ph type="body" idx="1"/>
          </p:nvPr>
        </p:nvSpPr>
        <p:spPr>
          <a:xfrm>
            <a:off x="459719" y="1306621"/>
            <a:ext cx="323921" cy="276999"/>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500"/>
              <a:buNone/>
            </a:pPr>
            <a:r>
              <a:rPr lang="en-US"/>
              <a:t>1.1</a:t>
            </a:r>
            <a:endParaRPr/>
          </a:p>
        </p:txBody>
      </p:sp>
      <p:sp>
        <p:nvSpPr>
          <p:cNvPr id="569" name="Google Shape;569;p37"/>
          <p:cNvSpPr txBox="1">
            <a:spLocks noGrp="1"/>
          </p:cNvSpPr>
          <p:nvPr>
            <p:ph type="body" idx="5"/>
          </p:nvPr>
        </p:nvSpPr>
        <p:spPr>
          <a:xfrm>
            <a:off x="725240" y="1631880"/>
            <a:ext cx="8190227" cy="4335636"/>
          </a:xfrm>
          <a:prstGeom prst="rect">
            <a:avLst/>
          </a:prstGeom>
          <a:noFill/>
          <a:ln>
            <a:noFill/>
          </a:ln>
        </p:spPr>
        <p:txBody>
          <a:bodyPr spcFirstLastPara="1" wrap="square" lIns="0" tIns="0" rIns="0" bIns="0" anchor="t" anchorCtr="0">
            <a:noAutofit/>
          </a:bodyPr>
          <a:lstStyle/>
          <a:p>
            <a:pPr marL="342900" indent="-342900" algn="just">
              <a:lnSpc>
                <a:spcPct val="100000"/>
              </a:lnSpc>
              <a:spcBef>
                <a:spcPts val="1300"/>
              </a:spcBef>
              <a:spcAft>
                <a:spcPts val="1300"/>
              </a:spcAft>
              <a:buSzPts val="1470"/>
              <a:buFont typeface="Wingdings" panose="05000000000000000000" pitchFamily="2" charset="2"/>
              <a:buChar char="v"/>
            </a:pPr>
            <a:r>
              <a:rPr lang="vi-VN" sz="2000">
                <a:solidFill>
                  <a:srgbClr val="000000"/>
                </a:solidFill>
                <a:latin typeface="+mn-lt"/>
              </a:rPr>
              <a:t>C</a:t>
            </a:r>
            <a:r>
              <a:rPr lang="vi-VN" sz="2000" b="0" i="0" u="none" strike="noStrike">
                <a:solidFill>
                  <a:srgbClr val="000000"/>
                </a:solidFill>
                <a:effectLst/>
                <a:latin typeface="+mn-lt"/>
              </a:rPr>
              <a:t>ó thể tự động thu thập được tất cả bình luận của sản phẩm khi người dùng nhập liên kết của sản phẩm</a:t>
            </a:r>
            <a:endParaRPr lang="vi-VN" sz="2000">
              <a:latin typeface="+mn-lt"/>
            </a:endParaRPr>
          </a:p>
          <a:p>
            <a:pPr marL="342900" indent="-342900" algn="just">
              <a:lnSpc>
                <a:spcPct val="100000"/>
              </a:lnSpc>
              <a:spcBef>
                <a:spcPts val="1300"/>
              </a:spcBef>
              <a:spcAft>
                <a:spcPts val="1300"/>
              </a:spcAft>
              <a:buFont typeface="Wingdings" panose="05000000000000000000" pitchFamily="2" charset="2"/>
              <a:buChar char="v"/>
            </a:pPr>
            <a:r>
              <a:rPr lang="vi-VN" sz="2000">
                <a:solidFill>
                  <a:srgbClr val="000000"/>
                </a:solidFill>
                <a:latin typeface="+mn-lt"/>
              </a:rPr>
              <a:t>M</a:t>
            </a:r>
            <a:r>
              <a:rPr lang="vi-VN" sz="2000" b="0" i="0" u="none" strike="noStrike" err="1">
                <a:solidFill>
                  <a:srgbClr val="000000"/>
                </a:solidFill>
                <a:effectLst/>
                <a:latin typeface="+mn-lt"/>
              </a:rPr>
              <a:t>ột</a:t>
            </a:r>
            <a:r>
              <a:rPr lang="vi-VN" sz="2000" b="0" i="0" u="none" strike="noStrike">
                <a:solidFill>
                  <a:srgbClr val="000000"/>
                </a:solidFill>
                <a:effectLst/>
                <a:latin typeface="+mn-lt"/>
              </a:rPr>
              <a:t> trong những cải tiến chính trong tương lai là phát triển và tích hợp các công cụ xử lý ngôn ngữ tự nhiên (NLP) mạnh mẽ hơn, giúp tự động hóa quá trình này một cách hiệu quả hơn</a:t>
            </a:r>
          </a:p>
          <a:p>
            <a:pPr marL="342900" indent="-342900" algn="just">
              <a:lnSpc>
                <a:spcPct val="100000"/>
              </a:lnSpc>
              <a:spcBef>
                <a:spcPts val="1300"/>
              </a:spcBef>
              <a:spcAft>
                <a:spcPts val="1300"/>
              </a:spcAft>
              <a:buFont typeface="Wingdings" panose="05000000000000000000" pitchFamily="2" charset="2"/>
              <a:buChar char="v"/>
            </a:pPr>
            <a:r>
              <a:rPr lang="vi-VN" sz="2000">
                <a:solidFill>
                  <a:srgbClr val="000000"/>
                </a:solidFill>
                <a:latin typeface="+mn-lt"/>
              </a:rPr>
              <a:t>H</a:t>
            </a:r>
            <a:r>
              <a:rPr lang="vi-VN" sz="2000" b="0" i="0" u="none" strike="noStrike" err="1">
                <a:solidFill>
                  <a:srgbClr val="000000"/>
                </a:solidFill>
                <a:effectLst/>
                <a:latin typeface="+mn-lt"/>
              </a:rPr>
              <a:t>ướng</a:t>
            </a:r>
            <a:r>
              <a:rPr lang="vi-VN" sz="2000" b="0" i="0" u="none" strike="noStrike">
                <a:solidFill>
                  <a:srgbClr val="000000"/>
                </a:solidFill>
                <a:effectLst/>
                <a:latin typeface="+mn-lt"/>
              </a:rPr>
              <a:t> đến việc mở rộng khả năng xử lý và phân tích bình luận bằng nhiều ngôn ngữ khác nhau, giúp dự án có tính ứng dụng toàn cầu</a:t>
            </a:r>
          </a:p>
          <a:p>
            <a:pPr marL="342900" indent="-342900" algn="just">
              <a:lnSpc>
                <a:spcPct val="100000"/>
              </a:lnSpc>
              <a:spcBef>
                <a:spcPts val="1300"/>
              </a:spcBef>
              <a:spcAft>
                <a:spcPts val="1300"/>
              </a:spcAft>
              <a:buFont typeface="Wingdings" panose="05000000000000000000" pitchFamily="2" charset="2"/>
              <a:buChar char="v"/>
            </a:pPr>
            <a:r>
              <a:rPr lang="vi-VN" sz="2000">
                <a:solidFill>
                  <a:srgbClr val="000000"/>
                </a:solidFill>
                <a:latin typeface="+mn-lt"/>
              </a:rPr>
              <a:t>T</a:t>
            </a:r>
            <a:r>
              <a:rPr lang="vi-VN" sz="2000" b="0" i="0" u="none" strike="noStrike">
                <a:solidFill>
                  <a:srgbClr val="000000"/>
                </a:solidFill>
                <a:effectLst/>
                <a:latin typeface="+mn-lt"/>
              </a:rPr>
              <a:t>hử nghiệm và triển khai thêm các mô hình </a:t>
            </a:r>
            <a:r>
              <a:rPr lang="vi-VN" sz="2000" b="0" i="0" u="none" strike="noStrike" err="1">
                <a:solidFill>
                  <a:srgbClr val="000000"/>
                </a:solidFill>
                <a:effectLst/>
                <a:latin typeface="+mn-lt"/>
              </a:rPr>
              <a:t>machine</a:t>
            </a:r>
            <a:r>
              <a:rPr lang="vi-VN" sz="2000" b="0" i="0" u="none" strike="noStrike">
                <a:solidFill>
                  <a:srgbClr val="000000"/>
                </a:solidFill>
                <a:effectLst/>
                <a:latin typeface="+mn-lt"/>
              </a:rPr>
              <a:t> </a:t>
            </a:r>
            <a:r>
              <a:rPr lang="vi-VN" sz="2000" b="0" i="0" u="none" strike="noStrike" err="1">
                <a:solidFill>
                  <a:srgbClr val="000000"/>
                </a:solidFill>
                <a:effectLst/>
                <a:latin typeface="+mn-lt"/>
              </a:rPr>
              <a:t>learning</a:t>
            </a:r>
            <a:r>
              <a:rPr lang="vi-VN" sz="2000" b="0" i="0" u="none" strike="noStrike">
                <a:solidFill>
                  <a:srgbClr val="000000"/>
                </a:solidFill>
                <a:effectLst/>
                <a:latin typeface="+mn-lt"/>
              </a:rPr>
              <a:t> tiên tiến khác như </a:t>
            </a:r>
            <a:r>
              <a:rPr lang="vi-VN" sz="2000" b="0" i="0" u="none" strike="noStrike" err="1">
                <a:solidFill>
                  <a:srgbClr val="000000"/>
                </a:solidFill>
                <a:effectLst/>
                <a:latin typeface="+mn-lt"/>
              </a:rPr>
              <a:t>deep</a:t>
            </a:r>
            <a:r>
              <a:rPr lang="vi-VN" sz="2000" b="0" i="0" u="none" strike="noStrike">
                <a:solidFill>
                  <a:srgbClr val="000000"/>
                </a:solidFill>
                <a:effectLst/>
                <a:latin typeface="+mn-lt"/>
              </a:rPr>
              <a:t> </a:t>
            </a:r>
            <a:r>
              <a:rPr lang="vi-VN" sz="2000" b="0" i="0" u="none" strike="noStrike" err="1">
                <a:solidFill>
                  <a:srgbClr val="000000"/>
                </a:solidFill>
                <a:effectLst/>
                <a:latin typeface="+mn-lt"/>
              </a:rPr>
              <a:t>learning</a:t>
            </a:r>
            <a:r>
              <a:rPr lang="vi-VN" sz="2000" b="0" i="0" u="none" strike="noStrike">
                <a:solidFill>
                  <a:srgbClr val="000000"/>
                </a:solidFill>
                <a:effectLst/>
                <a:latin typeface="+mn-lt"/>
              </a:rPr>
              <a:t>, đặc biệt là mạng </a:t>
            </a:r>
            <a:r>
              <a:rPr lang="vi-VN" sz="2000" b="0" i="0" u="none" strike="noStrike" err="1">
                <a:solidFill>
                  <a:srgbClr val="000000"/>
                </a:solidFill>
                <a:effectLst/>
                <a:latin typeface="+mn-lt"/>
              </a:rPr>
              <a:t>neuron</a:t>
            </a:r>
            <a:r>
              <a:rPr lang="vi-VN" sz="2000" b="0" i="0" u="none" strike="noStrike">
                <a:solidFill>
                  <a:srgbClr val="000000"/>
                </a:solidFill>
                <a:effectLst/>
                <a:latin typeface="+mn-lt"/>
              </a:rPr>
              <a:t> sâu (</a:t>
            </a:r>
            <a:r>
              <a:rPr lang="vi-VN" sz="2000" b="0" i="0" u="none" strike="noStrike" err="1">
                <a:solidFill>
                  <a:srgbClr val="000000"/>
                </a:solidFill>
                <a:effectLst/>
                <a:latin typeface="+mn-lt"/>
              </a:rPr>
              <a:t>Deep</a:t>
            </a:r>
            <a:r>
              <a:rPr lang="vi-VN" sz="2000" b="0" i="0" u="none" strike="noStrike">
                <a:solidFill>
                  <a:srgbClr val="000000"/>
                </a:solidFill>
                <a:effectLst/>
                <a:latin typeface="+mn-lt"/>
              </a:rPr>
              <a:t> </a:t>
            </a:r>
            <a:r>
              <a:rPr lang="vi-VN" sz="2000" b="0" i="0" u="none" strike="noStrike" err="1">
                <a:solidFill>
                  <a:srgbClr val="000000"/>
                </a:solidFill>
                <a:effectLst/>
                <a:latin typeface="+mn-lt"/>
              </a:rPr>
              <a:t>Neural</a:t>
            </a:r>
            <a:r>
              <a:rPr lang="vi-VN" sz="2000" b="0" i="0" u="none" strike="noStrike">
                <a:solidFill>
                  <a:srgbClr val="000000"/>
                </a:solidFill>
                <a:effectLst/>
                <a:latin typeface="+mn-lt"/>
              </a:rPr>
              <a:t> </a:t>
            </a:r>
            <a:r>
              <a:rPr lang="vi-VN" sz="2000" b="0" i="0" u="none" strike="noStrike" err="1">
                <a:solidFill>
                  <a:srgbClr val="000000"/>
                </a:solidFill>
                <a:effectLst/>
                <a:latin typeface="+mn-lt"/>
              </a:rPr>
              <a:t>Networks</a:t>
            </a:r>
            <a:r>
              <a:rPr lang="vi-VN" sz="2000" b="0" i="0" u="none" strike="noStrike">
                <a:solidFill>
                  <a:srgbClr val="000000"/>
                </a:solidFill>
                <a:effectLst/>
                <a:latin typeface="+mn-lt"/>
              </a:rPr>
              <a:t>), để cải thiện khả năng phân tích và dự đoán</a:t>
            </a:r>
          </a:p>
          <a:p>
            <a:pPr marL="342900" lvl="0" indent="-342900" algn="just" rtl="0">
              <a:lnSpc>
                <a:spcPct val="115000"/>
              </a:lnSpc>
              <a:spcBef>
                <a:spcPts val="1300"/>
              </a:spcBef>
              <a:spcAft>
                <a:spcPts val="1300"/>
              </a:spcAft>
              <a:buSzPts val="1470"/>
              <a:buFont typeface="Arial" panose="020B0604020202020204" pitchFamily="34" charset="0"/>
              <a:buChar char="•"/>
            </a:pPr>
            <a:endParaRPr lang="vi-VN" sz="2000" b="1">
              <a:solidFill>
                <a:schemeClr val="dk1"/>
              </a:solidFill>
              <a:latin typeface="+mn-lt"/>
            </a:endParaRPr>
          </a:p>
        </p:txBody>
      </p:sp>
      <p:sp>
        <p:nvSpPr>
          <p:cNvPr id="570" name="Google Shape;570;p37"/>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05</a:t>
            </a:r>
            <a:endParaRPr/>
          </a:p>
        </p:txBody>
      </p:sp>
      <p:sp>
        <p:nvSpPr>
          <p:cNvPr id="571" name="Google Shape;571;p37"/>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sp>
        <p:nvSpPr>
          <p:cNvPr id="572" name="Google Shape;572;p37"/>
          <p:cNvSpPr txBox="1"/>
          <p:nvPr/>
        </p:nvSpPr>
        <p:spPr>
          <a:xfrm>
            <a:off x="313669" y="358279"/>
            <a:ext cx="802640" cy="307777"/>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chemeClr val="lt1"/>
              </a:buClr>
              <a:buSzPts val="1799"/>
              <a:buFont typeface="Arial"/>
              <a:buNone/>
            </a:pPr>
            <a:r>
              <a:rPr lang="en-US" sz="2000" b="0" i="0" u="none" strike="noStrike" cap="none">
                <a:solidFill>
                  <a:schemeClr val="lt1"/>
                </a:solidFill>
                <a:latin typeface="Arial"/>
                <a:ea typeface="Arial"/>
                <a:cs typeface="Arial"/>
                <a:sym typeface="Arial"/>
              </a:rPr>
              <a:t>5.2</a:t>
            </a:r>
            <a:endParaRPr/>
          </a:p>
        </p:txBody>
      </p:sp>
      <p:sp>
        <p:nvSpPr>
          <p:cNvPr id="573" name="Google Shape;573;p37"/>
          <p:cNvSpPr txBox="1"/>
          <p:nvPr/>
        </p:nvSpPr>
        <p:spPr>
          <a:xfrm>
            <a:off x="882054" y="358065"/>
            <a:ext cx="3556747" cy="307777"/>
          </a:xfrm>
          <a:prstGeom prst="rect">
            <a:avLst/>
          </a:prstGeom>
          <a:noFill/>
          <a:ln>
            <a:noFill/>
          </a:ln>
        </p:spPr>
        <p:txBody>
          <a:bodyPr spcFirstLastPara="1" wrap="square" lIns="0" tIns="0" rIns="0" bIns="0" anchor="t" anchorCtr="0">
            <a:spAutoFit/>
          </a:bodyPr>
          <a:lstStyle/>
          <a:p>
            <a:pPr marL="457200" marR="0" lvl="0" indent="-228600" algn="l" rtl="0">
              <a:lnSpc>
                <a:spcPct val="100000"/>
              </a:lnSpc>
              <a:spcBef>
                <a:spcPts val="0"/>
              </a:spcBef>
              <a:spcAft>
                <a:spcPts val="0"/>
              </a:spcAft>
              <a:buClr>
                <a:schemeClr val="lt1"/>
              </a:buClr>
              <a:buSzPts val="1799"/>
              <a:buFont typeface="Arial"/>
              <a:buNone/>
            </a:pPr>
            <a:r>
              <a:rPr lang="en-US" sz="2000">
                <a:solidFill>
                  <a:schemeClr val="lt1"/>
                </a:solidFill>
              </a:rPr>
              <a:t>Phương hướng phát triển</a:t>
            </a:r>
            <a:endParaRPr sz="2000" b="0" i="0" u="none" strike="noStrike" cap="none">
              <a:solidFill>
                <a:schemeClr val="lt1"/>
              </a:solidFill>
              <a:latin typeface="Arial"/>
              <a:ea typeface="Arial"/>
              <a:cs typeface="Arial"/>
              <a:sym typeface="Arial"/>
            </a:endParaRPr>
          </a:p>
        </p:txBody>
      </p:sp>
      <p:sp>
        <p:nvSpPr>
          <p:cNvPr id="575" name="Google Shape;575;p37"/>
          <p:cNvSpPr/>
          <p:nvPr/>
        </p:nvSpPr>
        <p:spPr>
          <a:xfrm>
            <a:off x="8461375" y="6471285"/>
            <a:ext cx="820420" cy="241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000" b="0" i="0" u="none" strike="noStrike" cap="none">
              <a:solidFill>
                <a:schemeClr val="lt1"/>
              </a:solidFill>
              <a:latin typeface="Arial"/>
              <a:ea typeface="Arial"/>
              <a:cs typeface="Arial"/>
              <a:sym typeface="Arial"/>
            </a:endParaRPr>
          </a:p>
        </p:txBody>
      </p:sp>
      <p:sp>
        <p:nvSpPr>
          <p:cNvPr id="576" name="Google Shape;576;p37"/>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p:nvPr/>
        </p:nvSpPr>
        <p:spPr>
          <a:xfrm>
            <a:off x="564171" y="232513"/>
            <a:ext cx="8508320" cy="861774"/>
          </a:xfrm>
          <a:prstGeom prst="rect">
            <a:avLst/>
          </a:prstGeom>
          <a:noFill/>
          <a:ln>
            <a:noFill/>
          </a:ln>
        </p:spPr>
        <p:txBody>
          <a:bodyPr spcFirstLastPara="1" wrap="square" lIns="0" tIns="0" rIns="0" bIns="0" anchor="t" anchorCtr="0">
            <a:spAutoFit/>
          </a:bodyPr>
          <a:lstStyle/>
          <a:p>
            <a:r>
              <a:rPr lang="en-US" sz="2400" b="1">
                <a:solidFill>
                  <a:schemeClr val="bg1"/>
                </a:solidFill>
                <a:latin typeface="Calibri"/>
                <a:ea typeface="Times New Roman"/>
                <a:cs typeface="Calibri"/>
                <a:sym typeface="Times New Roman"/>
              </a:rPr>
              <a:t>PHÂN TÍCH DỮ LIỆU TÀI CHÍNH VÀ THƯƠNG MẠI ĐIỆN TỬ</a:t>
            </a:r>
            <a:endParaRPr lang="en-US" sz="2400">
              <a:latin typeface="Calibri"/>
              <a:ea typeface="Times New Roman"/>
              <a:cs typeface="Calibri"/>
              <a:sym typeface="Times New Roman"/>
            </a:endParaRPr>
          </a:p>
          <a:p>
            <a:pPr marL="0" marR="0" lvl="0" indent="0" algn="l">
              <a:lnSpc>
                <a:spcPct val="100000"/>
              </a:lnSpc>
              <a:spcBef>
                <a:spcPts val="0"/>
              </a:spcBef>
              <a:spcAft>
                <a:spcPts val="0"/>
              </a:spcAft>
              <a:buSzPts val="3200"/>
              <a:buFont typeface="Arial"/>
              <a:buNone/>
            </a:pPr>
            <a:endParaRPr lang="en-US" sz="3200" b="0" i="0" u="none" strike="noStrike" cap="none">
              <a:solidFill>
                <a:schemeClr val="lt1"/>
              </a:solidFill>
              <a:latin typeface="Times New Roman"/>
              <a:ea typeface="Times New Roman"/>
              <a:cs typeface="Times New Roman"/>
            </a:endParaRPr>
          </a:p>
        </p:txBody>
      </p:sp>
      <p:sp>
        <p:nvSpPr>
          <p:cNvPr id="21" name="Google Shape;120;p4">
            <a:extLst>
              <a:ext uri="{FF2B5EF4-FFF2-40B4-BE49-F238E27FC236}">
                <a16:creationId xmlns:a16="http://schemas.microsoft.com/office/drawing/2014/main" id="{23A80225-C879-297D-E716-2510024112FF}"/>
              </a:ext>
            </a:extLst>
          </p:cNvPr>
          <p:cNvSpPr txBox="1"/>
          <p:nvPr/>
        </p:nvSpPr>
        <p:spPr>
          <a:xfrm>
            <a:off x="1450853" y="2469515"/>
            <a:ext cx="5320495" cy="86515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600"/>
              </a:spcAft>
            </a:pPr>
            <a:r>
              <a:rPr lang="en-US" sz="2000">
                <a:solidFill>
                  <a:srgbClr val="7F7F7F"/>
                </a:solidFill>
              </a:rPr>
              <a:t>4.1. Giao </a:t>
            </a:r>
            <a:r>
              <a:rPr lang="en-US" sz="2000" err="1">
                <a:solidFill>
                  <a:srgbClr val="7F7F7F"/>
                </a:solidFill>
              </a:rPr>
              <a:t>diện</a:t>
            </a:r>
            <a:endParaRPr lang="en-US" sz="2000">
              <a:solidFill>
                <a:srgbClr val="7F7F7F"/>
              </a:solidFill>
            </a:endParaRPr>
          </a:p>
          <a:p>
            <a:pPr>
              <a:spcAft>
                <a:spcPts val="600"/>
              </a:spcAft>
            </a:pPr>
            <a:r>
              <a:rPr lang="en-US" sz="2000">
                <a:solidFill>
                  <a:srgbClr val="7F7F7F"/>
                </a:solidFill>
              </a:rPr>
              <a:t>4.2. </a:t>
            </a:r>
            <a:r>
              <a:rPr lang="en-US" sz="2000" err="1">
                <a:solidFill>
                  <a:srgbClr val="7F7F7F"/>
                </a:solidFill>
              </a:rPr>
              <a:t>Hoạt</a:t>
            </a:r>
            <a:r>
              <a:rPr lang="en-US" sz="2000">
                <a:solidFill>
                  <a:srgbClr val="7F7F7F"/>
                </a:solidFill>
              </a:rPr>
              <a:t> </a:t>
            </a:r>
            <a:r>
              <a:rPr lang="en-US" sz="2000" err="1">
                <a:solidFill>
                  <a:srgbClr val="7F7F7F"/>
                </a:solidFill>
              </a:rPr>
              <a:t>động</a:t>
            </a:r>
            <a:endParaRPr lang="en-US" sz="2000">
              <a:solidFill>
                <a:srgbClr val="7F7F7F"/>
              </a:solidFill>
            </a:endParaRPr>
          </a:p>
          <a:p>
            <a:pPr marL="0" marR="0" lvl="0" indent="0" algn="l">
              <a:lnSpc>
                <a:spcPct val="100000"/>
              </a:lnSpc>
              <a:spcBef>
                <a:spcPts val="0"/>
              </a:spcBef>
              <a:spcAft>
                <a:spcPts val="0"/>
              </a:spcAft>
              <a:buNone/>
            </a:pPr>
            <a:endParaRPr lang="en-US" sz="2000">
              <a:solidFill>
                <a:srgbClr val="7F7F7F"/>
              </a:solidFill>
            </a:endParaRPr>
          </a:p>
        </p:txBody>
      </p:sp>
      <p:sp>
        <p:nvSpPr>
          <p:cNvPr id="22" name="Google Shape;122;p4">
            <a:extLst>
              <a:ext uri="{FF2B5EF4-FFF2-40B4-BE49-F238E27FC236}">
                <a16:creationId xmlns:a16="http://schemas.microsoft.com/office/drawing/2014/main" id="{398315D3-3136-5684-B418-87EDCACB08CA}"/>
              </a:ext>
            </a:extLst>
          </p:cNvPr>
          <p:cNvSpPr/>
          <p:nvPr/>
        </p:nvSpPr>
        <p:spPr>
          <a:xfrm>
            <a:off x="1045019" y="2057454"/>
            <a:ext cx="6688500" cy="424877"/>
          </a:xfrm>
          <a:prstGeom prst="rect">
            <a:avLst/>
          </a:prstGeom>
          <a:solidFill>
            <a:schemeClr val="lt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a:solidFill>
                  <a:srgbClr val="3F3F3F"/>
                </a:solidFill>
              </a:rPr>
              <a:t>Unit 4. </a:t>
            </a:r>
            <a:r>
              <a:rPr lang="en-US" sz="2800" err="1">
                <a:solidFill>
                  <a:srgbClr val="3F3F3F"/>
                </a:solidFill>
              </a:rPr>
              <a:t>Giới</a:t>
            </a:r>
            <a:r>
              <a:rPr lang="en-US" sz="2800">
                <a:solidFill>
                  <a:srgbClr val="3F3F3F"/>
                </a:solidFill>
              </a:rPr>
              <a:t> </a:t>
            </a:r>
            <a:r>
              <a:rPr lang="en-US" sz="2800" err="1">
                <a:solidFill>
                  <a:srgbClr val="3F3F3F"/>
                </a:solidFill>
              </a:rPr>
              <a:t>thiệu</a:t>
            </a:r>
            <a:r>
              <a:rPr lang="en-US" sz="2800">
                <a:solidFill>
                  <a:srgbClr val="3F3F3F"/>
                </a:solidFill>
              </a:rPr>
              <a:t> </a:t>
            </a:r>
            <a:r>
              <a:rPr lang="en-US" sz="2800" err="1">
                <a:solidFill>
                  <a:srgbClr val="3F3F3F"/>
                </a:solidFill>
              </a:rPr>
              <a:t>sản</a:t>
            </a:r>
            <a:r>
              <a:rPr lang="en-US" sz="2800">
                <a:solidFill>
                  <a:srgbClr val="3F3F3F"/>
                </a:solidFill>
              </a:rPr>
              <a:t> </a:t>
            </a:r>
            <a:r>
              <a:rPr lang="en-US" sz="2800" err="1">
                <a:solidFill>
                  <a:srgbClr val="3F3F3F"/>
                </a:solidFill>
              </a:rPr>
              <a:t>phẩm</a:t>
            </a:r>
            <a:r>
              <a:rPr lang="en-US" sz="2800">
                <a:solidFill>
                  <a:srgbClr val="3F3F3F"/>
                </a:solidFill>
              </a:rPr>
              <a:t> </a:t>
            </a:r>
            <a:r>
              <a:rPr lang="en-US" sz="2800" err="1">
                <a:solidFill>
                  <a:srgbClr val="3F3F3F"/>
                </a:solidFill>
              </a:rPr>
              <a:t>cuối</a:t>
            </a:r>
            <a:r>
              <a:rPr lang="en-US" sz="2800">
                <a:solidFill>
                  <a:srgbClr val="3F3F3F"/>
                </a:solidFill>
              </a:rPr>
              <a:t> </a:t>
            </a:r>
            <a:r>
              <a:rPr lang="en-US" sz="2800" err="1">
                <a:solidFill>
                  <a:srgbClr val="3F3F3F"/>
                </a:solidFill>
              </a:rPr>
              <a:t>cùng</a:t>
            </a:r>
            <a:endParaRPr lang="en-US" sz="2800">
              <a:solidFill>
                <a:srgbClr val="3F3F3F"/>
              </a:solidFill>
            </a:endParaRPr>
          </a:p>
          <a:p>
            <a:pPr marL="0" marR="0" lvl="0" indent="0" algn="l">
              <a:lnSpc>
                <a:spcPct val="100000"/>
              </a:lnSpc>
              <a:spcBef>
                <a:spcPts val="0"/>
              </a:spcBef>
              <a:spcAft>
                <a:spcPts val="0"/>
              </a:spcAft>
              <a:buSzPts val="2800"/>
              <a:buFont typeface="Arial"/>
              <a:buNone/>
            </a:pPr>
            <a:endParaRPr sz="2800" b="0" i="0" u="none" strike="noStrike" cap="none">
              <a:solidFill>
                <a:srgbClr val="3F3F3F"/>
              </a:solidFill>
              <a:latin typeface="Arial"/>
              <a:ea typeface="Arial"/>
              <a:cs typeface="Arial"/>
            </a:endParaRPr>
          </a:p>
        </p:txBody>
      </p:sp>
      <p:sp>
        <p:nvSpPr>
          <p:cNvPr id="23" name="Google Shape;123;p4">
            <a:extLst>
              <a:ext uri="{FF2B5EF4-FFF2-40B4-BE49-F238E27FC236}">
                <a16:creationId xmlns:a16="http://schemas.microsoft.com/office/drawing/2014/main" id="{D116C9C0-3704-B493-99B7-2C9503D74B57}"/>
              </a:ext>
            </a:extLst>
          </p:cNvPr>
          <p:cNvSpPr/>
          <p:nvPr/>
        </p:nvSpPr>
        <p:spPr>
          <a:xfrm flipH="1">
            <a:off x="861696" y="1895363"/>
            <a:ext cx="76200" cy="327025"/>
          </a:xfrm>
          <a:prstGeom prst="rect">
            <a:avLst/>
          </a:prstGeom>
          <a:solidFill>
            <a:srgbClr val="193EB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sp>
        <p:nvSpPr>
          <p:cNvPr id="26" name="Google Shape;120;p4">
            <a:extLst>
              <a:ext uri="{FF2B5EF4-FFF2-40B4-BE49-F238E27FC236}">
                <a16:creationId xmlns:a16="http://schemas.microsoft.com/office/drawing/2014/main" id="{C2EB1A9D-8AF3-6C47-95FC-BA9ABBC75BFE}"/>
              </a:ext>
            </a:extLst>
          </p:cNvPr>
          <p:cNvSpPr txBox="1"/>
          <p:nvPr/>
        </p:nvSpPr>
        <p:spPr>
          <a:xfrm>
            <a:off x="1472190" y="4659980"/>
            <a:ext cx="5320495" cy="86515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Aft>
                <a:spcPts val="600"/>
              </a:spcAft>
            </a:pPr>
            <a:r>
              <a:rPr lang="en-US" sz="2000">
                <a:solidFill>
                  <a:srgbClr val="7F7F7F"/>
                </a:solidFill>
              </a:rPr>
              <a:t>5.1 </a:t>
            </a:r>
            <a:r>
              <a:rPr lang="en-US" sz="2000" err="1">
                <a:solidFill>
                  <a:srgbClr val="7F7F7F"/>
                </a:solidFill>
              </a:rPr>
              <a:t>Tổng</a:t>
            </a:r>
            <a:r>
              <a:rPr lang="en-US" sz="2000">
                <a:solidFill>
                  <a:srgbClr val="7F7F7F"/>
                </a:solidFill>
              </a:rPr>
              <a:t> </a:t>
            </a:r>
            <a:r>
              <a:rPr lang="en-US" sz="2000" err="1">
                <a:solidFill>
                  <a:srgbClr val="7F7F7F"/>
                </a:solidFill>
              </a:rPr>
              <a:t>kết</a:t>
            </a:r>
          </a:p>
          <a:p>
            <a:r>
              <a:rPr lang="en-US" sz="2000">
                <a:solidFill>
                  <a:srgbClr val="7F7F7F"/>
                </a:solidFill>
              </a:rPr>
              <a:t>5.2 Phương </a:t>
            </a:r>
            <a:r>
              <a:rPr lang="en-US" sz="2000" err="1">
                <a:solidFill>
                  <a:srgbClr val="7F7F7F"/>
                </a:solidFill>
              </a:rPr>
              <a:t>hướng</a:t>
            </a:r>
            <a:r>
              <a:rPr lang="en-US" sz="2000">
                <a:solidFill>
                  <a:srgbClr val="7F7F7F"/>
                </a:solidFill>
              </a:rPr>
              <a:t> </a:t>
            </a:r>
            <a:r>
              <a:rPr lang="en-US" sz="2000" err="1">
                <a:solidFill>
                  <a:srgbClr val="7F7F7F"/>
                </a:solidFill>
              </a:rPr>
              <a:t>phát</a:t>
            </a:r>
            <a:r>
              <a:rPr lang="en-US" sz="2000">
                <a:solidFill>
                  <a:srgbClr val="7F7F7F"/>
                </a:solidFill>
              </a:rPr>
              <a:t> </a:t>
            </a:r>
            <a:r>
              <a:rPr lang="en-US" sz="2000" err="1">
                <a:solidFill>
                  <a:srgbClr val="7F7F7F"/>
                </a:solidFill>
              </a:rPr>
              <a:t>triển</a:t>
            </a:r>
          </a:p>
        </p:txBody>
      </p:sp>
      <p:sp>
        <p:nvSpPr>
          <p:cNvPr id="27" name="Google Shape;122;p4">
            <a:extLst>
              <a:ext uri="{FF2B5EF4-FFF2-40B4-BE49-F238E27FC236}">
                <a16:creationId xmlns:a16="http://schemas.microsoft.com/office/drawing/2014/main" id="{E1037AF4-EACA-86B3-248B-D24865B9E9F9}"/>
              </a:ext>
            </a:extLst>
          </p:cNvPr>
          <p:cNvSpPr/>
          <p:nvPr/>
        </p:nvSpPr>
        <p:spPr>
          <a:xfrm>
            <a:off x="1052437" y="4247919"/>
            <a:ext cx="7113101" cy="424877"/>
          </a:xfrm>
          <a:prstGeom prst="rect">
            <a:avLst/>
          </a:prstGeom>
          <a:solidFill>
            <a:schemeClr val="lt1"/>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a:solidFill>
                  <a:srgbClr val="3F3F3F"/>
                </a:solidFill>
              </a:rPr>
              <a:t>Unit 5. </a:t>
            </a:r>
            <a:r>
              <a:rPr lang="en-US" sz="2800" err="1">
                <a:solidFill>
                  <a:srgbClr val="3F3F3F"/>
                </a:solidFill>
              </a:rPr>
              <a:t>Tổng</a:t>
            </a:r>
            <a:r>
              <a:rPr lang="en-US" sz="2800">
                <a:solidFill>
                  <a:srgbClr val="3F3F3F"/>
                </a:solidFill>
              </a:rPr>
              <a:t> </a:t>
            </a:r>
            <a:r>
              <a:rPr lang="en-US" sz="2800" err="1">
                <a:solidFill>
                  <a:srgbClr val="3F3F3F"/>
                </a:solidFill>
              </a:rPr>
              <a:t>kết</a:t>
            </a:r>
            <a:r>
              <a:rPr lang="en-US" sz="2800">
                <a:solidFill>
                  <a:srgbClr val="3F3F3F"/>
                </a:solidFill>
              </a:rPr>
              <a:t> </a:t>
            </a:r>
            <a:r>
              <a:rPr lang="en-US" sz="2800" err="1">
                <a:solidFill>
                  <a:srgbClr val="3F3F3F"/>
                </a:solidFill>
              </a:rPr>
              <a:t>và</a:t>
            </a:r>
            <a:r>
              <a:rPr lang="en-US" sz="2800">
                <a:solidFill>
                  <a:srgbClr val="3F3F3F"/>
                </a:solidFill>
              </a:rPr>
              <a:t> </a:t>
            </a:r>
            <a:r>
              <a:rPr lang="en-US" sz="2800" err="1">
                <a:solidFill>
                  <a:srgbClr val="3F3F3F"/>
                </a:solidFill>
              </a:rPr>
              <a:t>phương</a:t>
            </a:r>
            <a:r>
              <a:rPr lang="en-US" sz="2800">
                <a:solidFill>
                  <a:srgbClr val="3F3F3F"/>
                </a:solidFill>
              </a:rPr>
              <a:t> </a:t>
            </a:r>
            <a:r>
              <a:rPr lang="en-US" sz="2800" err="1">
                <a:solidFill>
                  <a:srgbClr val="3F3F3F"/>
                </a:solidFill>
              </a:rPr>
              <a:t>hướng</a:t>
            </a:r>
            <a:r>
              <a:rPr lang="en-US" sz="2800">
                <a:solidFill>
                  <a:srgbClr val="3F3F3F"/>
                </a:solidFill>
              </a:rPr>
              <a:t> </a:t>
            </a:r>
            <a:r>
              <a:rPr lang="en-US" sz="2800" err="1">
                <a:solidFill>
                  <a:srgbClr val="3F3F3F"/>
                </a:solidFill>
              </a:rPr>
              <a:t>phát</a:t>
            </a:r>
            <a:r>
              <a:rPr lang="en-US" sz="2800">
                <a:solidFill>
                  <a:srgbClr val="3F3F3F"/>
                </a:solidFill>
              </a:rPr>
              <a:t> </a:t>
            </a:r>
            <a:r>
              <a:rPr lang="en-US" sz="2800" err="1">
                <a:solidFill>
                  <a:srgbClr val="3F3F3F"/>
                </a:solidFill>
              </a:rPr>
              <a:t>triển</a:t>
            </a:r>
            <a:endParaRPr lang="en-US" sz="2800">
              <a:solidFill>
                <a:srgbClr val="3F3F3F"/>
              </a:solidFill>
            </a:endParaRPr>
          </a:p>
          <a:p>
            <a:pPr>
              <a:buSzPts val="2800"/>
            </a:pPr>
            <a:endParaRPr lang="en-US" sz="2800" b="0" i="0" u="none" strike="noStrike" cap="none">
              <a:solidFill>
                <a:srgbClr val="3F3F3F"/>
              </a:solidFill>
              <a:latin typeface="Arial"/>
              <a:ea typeface="Arial"/>
              <a:cs typeface="Arial"/>
            </a:endParaRPr>
          </a:p>
        </p:txBody>
      </p:sp>
      <p:sp>
        <p:nvSpPr>
          <p:cNvPr id="28" name="Google Shape;123;p4">
            <a:extLst>
              <a:ext uri="{FF2B5EF4-FFF2-40B4-BE49-F238E27FC236}">
                <a16:creationId xmlns:a16="http://schemas.microsoft.com/office/drawing/2014/main" id="{71FAD271-5D48-06C3-0268-8EF4A28F9056}"/>
              </a:ext>
            </a:extLst>
          </p:cNvPr>
          <p:cNvSpPr/>
          <p:nvPr/>
        </p:nvSpPr>
        <p:spPr>
          <a:xfrm flipH="1">
            <a:off x="882709" y="4085828"/>
            <a:ext cx="76200" cy="327025"/>
          </a:xfrm>
          <a:prstGeom prst="rect">
            <a:avLst/>
          </a:prstGeom>
          <a:solidFill>
            <a:srgbClr val="193EB0"/>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2800"/>
              <a:buFont typeface="Arial"/>
              <a:buNone/>
            </a:pPr>
            <a:endParaRPr sz="28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23" grpId="0" animBg="1"/>
      <p:bldP spid="26" grpId="0"/>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p:nvPr/>
        </p:nvSpPr>
        <p:spPr>
          <a:xfrm>
            <a:off x="945250" y="2194548"/>
            <a:ext cx="8508320" cy="1231106"/>
          </a:xfrm>
          <a:prstGeom prst="rect">
            <a:avLst/>
          </a:prstGeom>
          <a:noFill/>
          <a:ln>
            <a:noFill/>
          </a:ln>
        </p:spPr>
        <p:txBody>
          <a:bodyPr spcFirstLastPara="1" wrap="square" lIns="0" tIns="0" rIns="0" bIns="0" anchor="t" anchorCtr="0">
            <a:spAutoFit/>
          </a:bodyPr>
          <a:lstStyle/>
          <a:p>
            <a:r>
              <a:rPr lang="en-US" sz="4000">
                <a:solidFill>
                  <a:srgbClr val="3F3F3F"/>
                </a:solidFill>
                <a:ea typeface="Times New Roman"/>
                <a:sym typeface="Times New Roman"/>
              </a:rPr>
              <a:t>Unit 1. </a:t>
            </a:r>
            <a:r>
              <a:rPr lang="en-US" sz="4000" err="1">
                <a:solidFill>
                  <a:srgbClr val="3F3F3F"/>
                </a:solidFill>
                <a:ea typeface="Times New Roman"/>
                <a:sym typeface="Times New Roman"/>
              </a:rPr>
              <a:t>Giới</a:t>
            </a:r>
            <a:r>
              <a:rPr lang="en-US" sz="4000">
                <a:solidFill>
                  <a:srgbClr val="3F3F3F"/>
                </a:solidFill>
                <a:ea typeface="Times New Roman"/>
                <a:sym typeface="Times New Roman"/>
              </a:rPr>
              <a:t> </a:t>
            </a:r>
            <a:r>
              <a:rPr lang="en-US" sz="4000" err="1">
                <a:solidFill>
                  <a:srgbClr val="3F3F3F"/>
                </a:solidFill>
                <a:ea typeface="Times New Roman"/>
                <a:sym typeface="Times New Roman"/>
              </a:rPr>
              <a:t>thiệu</a:t>
            </a:r>
            <a:r>
              <a:rPr lang="en-US" sz="4000">
                <a:solidFill>
                  <a:srgbClr val="3F3F3F"/>
                </a:solidFill>
                <a:ea typeface="Times New Roman"/>
                <a:sym typeface="Times New Roman"/>
              </a:rPr>
              <a:t> Project</a:t>
            </a:r>
            <a:endParaRPr lang="en-US" sz="4000">
              <a:solidFill>
                <a:srgbClr val="3F3F3F"/>
              </a:solidFill>
              <a:ea typeface="Times New Roman"/>
            </a:endParaRPr>
          </a:p>
          <a:p>
            <a:pPr marL="0" marR="0" lvl="0" indent="0" algn="l">
              <a:lnSpc>
                <a:spcPct val="100000"/>
              </a:lnSpc>
              <a:spcBef>
                <a:spcPts val="0"/>
              </a:spcBef>
              <a:spcAft>
                <a:spcPts val="0"/>
              </a:spcAft>
              <a:buSzPts val="3200"/>
              <a:buFont typeface="Arial"/>
              <a:buNone/>
            </a:pPr>
            <a:endParaRPr lang="en-US" sz="4000" b="0" i="0" u="none" strike="noStrike" cap="none">
              <a:solidFill>
                <a:schemeClr val="lt1"/>
              </a:solidFill>
              <a:latin typeface="Times New Roman"/>
              <a:ea typeface="Times New Roman"/>
              <a:cs typeface="Times New Roman"/>
            </a:endParaRPr>
          </a:p>
        </p:txBody>
      </p:sp>
      <p:sp>
        <p:nvSpPr>
          <p:cNvPr id="124" name="Google Shape;124;p4"/>
          <p:cNvSpPr txBox="1"/>
          <p:nvPr/>
        </p:nvSpPr>
        <p:spPr>
          <a:xfrm>
            <a:off x="963493" y="3428235"/>
            <a:ext cx="8266790" cy="2490784"/>
          </a:xfrm>
          <a:prstGeom prst="rect">
            <a:avLst/>
          </a:prstGeom>
          <a:noFill/>
          <a:ln>
            <a:noFill/>
          </a:ln>
        </p:spPr>
        <p:txBody>
          <a:bodyPr spcFirstLastPara="1" wrap="square" lIns="91425" tIns="45700" rIns="91425" bIns="45700" anchor="t" anchorCtr="0">
            <a:noAutofit/>
          </a:bodyPr>
          <a:lstStyle/>
          <a:p>
            <a:pPr>
              <a:spcAft>
                <a:spcPts val="600"/>
              </a:spcAft>
            </a:pPr>
            <a:r>
              <a:rPr lang="en-US" sz="2400">
                <a:solidFill>
                  <a:srgbClr val="7F7F7F"/>
                </a:solidFill>
              </a:rPr>
              <a:t>1.1 </a:t>
            </a:r>
            <a:r>
              <a:rPr lang="en-US" sz="2400" err="1">
                <a:solidFill>
                  <a:srgbClr val="7F7F7F"/>
                </a:solidFill>
              </a:rPr>
              <a:t>Tổng</a:t>
            </a:r>
            <a:r>
              <a:rPr lang="en-US" sz="2400">
                <a:solidFill>
                  <a:srgbClr val="7F7F7F"/>
                </a:solidFill>
              </a:rPr>
              <a:t> </a:t>
            </a:r>
            <a:r>
              <a:rPr lang="en-US" sz="2400" err="1">
                <a:solidFill>
                  <a:srgbClr val="7F7F7F"/>
                </a:solidFill>
              </a:rPr>
              <a:t>quan</a:t>
            </a:r>
            <a:r>
              <a:rPr lang="en-US" sz="2400">
                <a:solidFill>
                  <a:srgbClr val="7F7F7F"/>
                </a:solidFill>
              </a:rPr>
              <a:t> </a:t>
            </a:r>
            <a:r>
              <a:rPr lang="en-US" sz="2400" err="1">
                <a:solidFill>
                  <a:srgbClr val="7F7F7F"/>
                </a:solidFill>
              </a:rPr>
              <a:t>về</a:t>
            </a:r>
            <a:r>
              <a:rPr lang="en-US" sz="2400">
                <a:solidFill>
                  <a:srgbClr val="7F7F7F"/>
                </a:solidFill>
              </a:rPr>
              <a:t> </a:t>
            </a:r>
            <a:r>
              <a:rPr lang="en-US" sz="2400" err="1">
                <a:solidFill>
                  <a:srgbClr val="7F7F7F"/>
                </a:solidFill>
              </a:rPr>
              <a:t>dự</a:t>
            </a:r>
            <a:r>
              <a:rPr lang="en-US" sz="2400">
                <a:solidFill>
                  <a:srgbClr val="7F7F7F"/>
                </a:solidFill>
              </a:rPr>
              <a:t> </a:t>
            </a:r>
            <a:r>
              <a:rPr lang="en-US" sz="2400" err="1">
                <a:solidFill>
                  <a:srgbClr val="7F7F7F"/>
                </a:solidFill>
              </a:rPr>
              <a:t>án</a:t>
            </a:r>
            <a:endParaRPr lang="en-US" sz="2400">
              <a:solidFill>
                <a:srgbClr val="7F7F7F"/>
              </a:solidFill>
            </a:endParaRPr>
          </a:p>
          <a:p>
            <a:pPr>
              <a:spcAft>
                <a:spcPts val="600"/>
              </a:spcAft>
            </a:pPr>
            <a:r>
              <a:rPr lang="en-US" sz="2400">
                <a:solidFill>
                  <a:srgbClr val="7F7F7F"/>
                </a:solidFill>
              </a:rPr>
              <a:t>1.2 </a:t>
            </a:r>
            <a:r>
              <a:rPr lang="en-US" sz="2400" err="1">
                <a:solidFill>
                  <a:srgbClr val="7F7F7F"/>
                </a:solidFill>
              </a:rPr>
              <a:t>Tổng</a:t>
            </a:r>
            <a:r>
              <a:rPr lang="en-US" sz="2400">
                <a:solidFill>
                  <a:srgbClr val="7F7F7F"/>
                </a:solidFill>
              </a:rPr>
              <a:t> </a:t>
            </a:r>
            <a:r>
              <a:rPr lang="en-US" sz="2400" err="1">
                <a:solidFill>
                  <a:srgbClr val="7F7F7F"/>
                </a:solidFill>
              </a:rPr>
              <a:t>quan</a:t>
            </a:r>
            <a:r>
              <a:rPr lang="en-US" sz="2400">
                <a:solidFill>
                  <a:srgbClr val="7F7F7F"/>
                </a:solidFill>
              </a:rPr>
              <a:t> </a:t>
            </a:r>
            <a:r>
              <a:rPr lang="en-US" sz="2400" err="1">
                <a:solidFill>
                  <a:srgbClr val="7F7F7F"/>
                </a:solidFill>
              </a:rPr>
              <a:t>về</a:t>
            </a:r>
            <a:r>
              <a:rPr lang="en-US" sz="2400">
                <a:solidFill>
                  <a:srgbClr val="7F7F7F"/>
                </a:solidFill>
              </a:rPr>
              <a:t> dataset</a:t>
            </a:r>
          </a:p>
          <a:p>
            <a:pPr>
              <a:spcAft>
                <a:spcPts val="600"/>
              </a:spcAft>
            </a:pPr>
            <a:r>
              <a:rPr lang="en-US" sz="2400">
                <a:solidFill>
                  <a:srgbClr val="7F7F7F"/>
                </a:solidFill>
              </a:rPr>
              <a:t>1.3 Nhiệ vụ từng thành viên</a:t>
            </a:r>
          </a:p>
          <a:p>
            <a:pPr>
              <a:spcAft>
                <a:spcPts val="600"/>
              </a:spcAft>
            </a:pPr>
            <a:endParaRPr lang="en-US" sz="2400">
              <a:solidFill>
                <a:srgbClr val="7F7F7F"/>
              </a:solidFill>
            </a:endParaRPr>
          </a:p>
        </p:txBody>
      </p:sp>
    </p:spTree>
    <p:extLst>
      <p:ext uri="{BB962C8B-B14F-4D97-AF65-F5344CB8AC3E}">
        <p14:creationId xmlns:p14="http://schemas.microsoft.com/office/powerpoint/2010/main" val="472668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Effect transition="in" filter="fade">
                                      <p:cBhvr>
                                        <p:cTn id="7" dur="500"/>
                                        <p:tgtEl>
                                          <p:spTgt spid="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4">
                                            <p:txEl>
                                              <p:pRg st="1" end="1"/>
                                            </p:txEl>
                                          </p:spTgt>
                                        </p:tgtEl>
                                        <p:attrNameLst>
                                          <p:attrName>style.visibility</p:attrName>
                                        </p:attrNameLst>
                                      </p:cBhvr>
                                      <p:to>
                                        <p:strVal val="visible"/>
                                      </p:to>
                                    </p:set>
                                    <p:animEffect transition="in" filter="fade">
                                      <p:cBhvr>
                                        <p:cTn id="12" dur="500"/>
                                        <p:tgtEl>
                                          <p:spTgt spid="1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4">
                                            <p:txEl>
                                              <p:pRg st="2" end="2"/>
                                            </p:txEl>
                                          </p:spTgt>
                                        </p:tgtEl>
                                        <p:attrNameLst>
                                          <p:attrName>style.visibility</p:attrName>
                                        </p:attrNameLst>
                                      </p:cBhvr>
                                      <p:to>
                                        <p:strVal val="visible"/>
                                      </p:to>
                                    </p:set>
                                    <p:animEffect transition="in" filter="fade">
                                      <p:cBhvr>
                                        <p:cTn id="17" dur="500"/>
                                        <p:tgtEl>
                                          <p:spTgt spid="12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30" name="Google Shape;130;p5"/>
          <p:cNvSpPr txBox="1">
            <a:spLocks noGrp="1"/>
          </p:cNvSpPr>
          <p:nvPr>
            <p:ph type="body" idx="1"/>
          </p:nvPr>
        </p:nvSpPr>
        <p:spPr>
          <a:xfrm>
            <a:off x="426056" y="473406"/>
            <a:ext cx="499478" cy="276999"/>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700"/>
              <a:buNone/>
            </a:pPr>
            <a:r>
              <a:rPr lang="en-US"/>
              <a:t>1.1</a:t>
            </a:r>
            <a:endParaRPr/>
          </a:p>
        </p:txBody>
      </p:sp>
      <p:sp>
        <p:nvSpPr>
          <p:cNvPr id="131" name="Google Shape;131;p5"/>
          <p:cNvSpPr txBox="1">
            <a:spLocks noGrp="1"/>
          </p:cNvSpPr>
          <p:nvPr>
            <p:ph type="body" idx="2"/>
          </p:nvPr>
        </p:nvSpPr>
        <p:spPr>
          <a:xfrm>
            <a:off x="1082637" y="450001"/>
            <a:ext cx="3021826" cy="276999"/>
          </a:xfrm>
          <a:prstGeom prst="rect">
            <a:avLst/>
          </a:prstGeom>
          <a:noFill/>
          <a:ln>
            <a:noFill/>
          </a:ln>
        </p:spPr>
        <p:txBody>
          <a:bodyPr spcFirstLastPara="1" wrap="square" lIns="0" tIns="0" rIns="0" bIns="0" anchor="t" anchorCtr="0">
            <a:spAutoFit/>
          </a:bodyPr>
          <a:lstStyle/>
          <a:p>
            <a:pPr marL="0" indent="0"/>
            <a:r>
              <a:rPr lang="en-US" err="1"/>
              <a:t>Tổng</a:t>
            </a:r>
            <a:r>
              <a:rPr lang="en-US"/>
              <a:t> </a:t>
            </a:r>
            <a:r>
              <a:rPr lang="en-US" err="1"/>
              <a:t>quan</a:t>
            </a:r>
            <a:r>
              <a:rPr lang="en-US"/>
              <a:t> </a:t>
            </a:r>
            <a:r>
              <a:rPr lang="en-US" err="1"/>
              <a:t>về</a:t>
            </a:r>
            <a:r>
              <a:rPr lang="en-US"/>
              <a:t> </a:t>
            </a:r>
            <a:r>
              <a:rPr lang="en-US" err="1"/>
              <a:t>dự</a:t>
            </a:r>
            <a:r>
              <a:rPr lang="en-US"/>
              <a:t> </a:t>
            </a:r>
            <a:r>
              <a:rPr lang="en-US" err="1"/>
              <a:t>án</a:t>
            </a:r>
          </a:p>
        </p:txBody>
      </p:sp>
      <p:sp>
        <p:nvSpPr>
          <p:cNvPr id="132" name="Google Shape;132;p5"/>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01</a:t>
            </a:r>
            <a:endParaRPr/>
          </a:p>
        </p:txBody>
      </p:sp>
      <p:sp>
        <p:nvSpPr>
          <p:cNvPr id="133" name="Google Shape;133;p5"/>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sp>
        <p:nvSpPr>
          <p:cNvPr id="136" name="Google Shape;136;p5"/>
          <p:cNvSpPr txBox="1"/>
          <p:nvPr/>
        </p:nvSpPr>
        <p:spPr>
          <a:xfrm>
            <a:off x="520858" y="1319910"/>
            <a:ext cx="3412045" cy="4805587"/>
          </a:xfrm>
          <a:prstGeom prst="rect">
            <a:avLst/>
          </a:prstGeom>
          <a:noFill/>
          <a:ln>
            <a:noFill/>
          </a:ln>
        </p:spPr>
        <p:txBody>
          <a:bodyPr spcFirstLastPara="1" wrap="square" lIns="0" tIns="0" rIns="0" bIns="0" anchor="t" anchorCtr="0">
            <a:noAutofit/>
          </a:bodyPr>
          <a:lstStyle/>
          <a:p>
            <a:pPr algn="just">
              <a:lnSpc>
                <a:spcPct val="129000"/>
              </a:lnSpc>
              <a:buClr>
                <a:srgbClr val="262626"/>
              </a:buClr>
              <a:buSzPts val="1470"/>
            </a:pPr>
            <a:r>
              <a:rPr lang="en-US" sz="2000">
                <a:solidFill>
                  <a:schemeClr val="tx1"/>
                </a:solidFill>
              </a:rPr>
              <a:t>Sự khó khăn trong việc phân tích một lượng lớn bình luận của người mua để đánh giá chất lượng sản phẩm đã tạo ra nhu cầu cho một giải pháp tự động và hiệu quả. Người tiêu dùng cần một công cụ hỗ trợ giúp họ nhanh chóng nhận biết sản phẩm có chất lượng tốt hay không, dựa trên phản hồi từ những người mua trước. </a:t>
            </a:r>
            <a:endParaRPr lang="vi-VN" sz="2000">
              <a:solidFill>
                <a:schemeClr val="tx1"/>
              </a:solidFill>
            </a:endParaRPr>
          </a:p>
        </p:txBody>
      </p:sp>
      <p:sp>
        <p:nvSpPr>
          <p:cNvPr id="138" name="Google Shape;138;p5"/>
          <p:cNvSpPr/>
          <p:nvPr/>
        </p:nvSpPr>
        <p:spPr>
          <a:xfrm>
            <a:off x="8461375" y="6471285"/>
            <a:ext cx="820420" cy="241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 name="Picture 2" descr="A graph with numbers and a line&#10;&#10;Description automatically generated">
            <a:extLst>
              <a:ext uri="{FF2B5EF4-FFF2-40B4-BE49-F238E27FC236}">
                <a16:creationId xmlns:a16="http://schemas.microsoft.com/office/drawing/2014/main" id="{CFE8B333-EB85-D95E-2A95-B45B5F51FEE4}"/>
              </a:ext>
            </a:extLst>
          </p:cNvPr>
          <p:cNvPicPr>
            <a:picLocks noChangeAspect="1"/>
          </p:cNvPicPr>
          <p:nvPr/>
        </p:nvPicPr>
        <p:blipFill rotWithShape="1">
          <a:blip r:embed="rId3"/>
          <a:srcRect l="12149" r="3348"/>
          <a:stretch/>
        </p:blipFill>
        <p:spPr>
          <a:xfrm>
            <a:off x="4237703" y="2464174"/>
            <a:ext cx="5360037" cy="3507483"/>
          </a:xfrm>
          <a:prstGeom prst="rect">
            <a:avLst/>
          </a:prstGeom>
        </p:spPr>
      </p:pic>
      <p:sp>
        <p:nvSpPr>
          <p:cNvPr id="4" name="Google Shape;576;p37">
            <a:extLst>
              <a:ext uri="{FF2B5EF4-FFF2-40B4-BE49-F238E27FC236}">
                <a16:creationId xmlns:a16="http://schemas.microsoft.com/office/drawing/2014/main" id="{90AF717A-35DF-0434-5020-C482CD74B1F1}"/>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title"/>
          </p:nvPr>
        </p:nvSpPr>
        <p:spPr>
          <a:xfrm>
            <a:off x="449468" y="1440000"/>
            <a:ext cx="9020576" cy="3231654"/>
          </a:xfrm>
          <a:prstGeom prst="rect">
            <a:avLst/>
          </a:prstGeom>
          <a:noFill/>
          <a:ln>
            <a:noFill/>
          </a:ln>
        </p:spPr>
        <p:txBody>
          <a:bodyPr spcFirstLastPara="1" wrap="square" lIns="0" tIns="0" rIns="0" bIns="0" anchor="t" anchorCtr="0">
            <a:spAutoFit/>
          </a:bodyPr>
          <a:lstStyle/>
          <a:p>
            <a:pPr algn="just">
              <a:lnSpc>
                <a:spcPct val="150000"/>
              </a:lnSpc>
            </a:pPr>
            <a:r>
              <a:rPr lang="en-US" sz="2000" err="1">
                <a:solidFill>
                  <a:srgbClr val="000000"/>
                </a:solidFill>
                <a:cs typeface="Times New Roman"/>
              </a:rPr>
              <a:t>Tập</a:t>
            </a:r>
            <a:r>
              <a:rPr lang="en-US" sz="2000">
                <a:solidFill>
                  <a:srgbClr val="000000"/>
                </a:solidFill>
                <a:cs typeface="Times New Roman"/>
              </a:rPr>
              <a:t> </a:t>
            </a:r>
            <a:r>
              <a:rPr lang="en-US" sz="2000" err="1">
                <a:solidFill>
                  <a:srgbClr val="000000"/>
                </a:solidFill>
                <a:cs typeface="Times New Roman"/>
              </a:rPr>
              <a:t>dữ</a:t>
            </a:r>
            <a:r>
              <a:rPr lang="en-US" sz="2000">
                <a:solidFill>
                  <a:srgbClr val="000000"/>
                </a:solidFill>
                <a:cs typeface="Times New Roman"/>
              </a:rPr>
              <a:t> </a:t>
            </a:r>
            <a:r>
              <a:rPr lang="en-US" sz="2000" err="1">
                <a:solidFill>
                  <a:srgbClr val="000000"/>
                </a:solidFill>
                <a:cs typeface="Times New Roman"/>
              </a:rPr>
              <a:t>liệu</a:t>
            </a:r>
            <a:r>
              <a:rPr lang="en-US" sz="2000">
                <a:solidFill>
                  <a:srgbClr val="000000"/>
                </a:solidFill>
                <a:cs typeface="Times New Roman"/>
              </a:rPr>
              <a:t> </a:t>
            </a:r>
            <a:r>
              <a:rPr lang="en-US" sz="2000" err="1">
                <a:solidFill>
                  <a:srgbClr val="000000"/>
                </a:solidFill>
                <a:cs typeface="Times New Roman"/>
              </a:rPr>
              <a:t>sử</a:t>
            </a:r>
            <a:r>
              <a:rPr lang="en-US" sz="2000">
                <a:solidFill>
                  <a:srgbClr val="000000"/>
                </a:solidFill>
                <a:cs typeface="Times New Roman"/>
              </a:rPr>
              <a:t> </a:t>
            </a:r>
            <a:r>
              <a:rPr lang="en-US" sz="2000" err="1">
                <a:solidFill>
                  <a:srgbClr val="000000"/>
                </a:solidFill>
                <a:cs typeface="Times New Roman"/>
              </a:rPr>
              <a:t>dụng</a:t>
            </a:r>
            <a:r>
              <a:rPr lang="en-US" sz="2000">
                <a:solidFill>
                  <a:srgbClr val="000000"/>
                </a:solidFill>
                <a:cs typeface="Times New Roman"/>
              </a:rPr>
              <a:t> </a:t>
            </a:r>
            <a:r>
              <a:rPr lang="en-US" sz="2000" err="1">
                <a:solidFill>
                  <a:srgbClr val="000000"/>
                </a:solidFill>
                <a:cs typeface="Times New Roman"/>
              </a:rPr>
              <a:t>trong</a:t>
            </a:r>
            <a:r>
              <a:rPr lang="en-US" sz="2000">
                <a:solidFill>
                  <a:srgbClr val="000000"/>
                </a:solidFill>
                <a:cs typeface="Times New Roman"/>
              </a:rPr>
              <a:t> </a:t>
            </a:r>
            <a:r>
              <a:rPr lang="en-US" sz="2000" err="1">
                <a:solidFill>
                  <a:srgbClr val="000000"/>
                </a:solidFill>
                <a:cs typeface="Times New Roman"/>
              </a:rPr>
              <a:t>dự</a:t>
            </a:r>
            <a:r>
              <a:rPr lang="en-US" sz="2000">
                <a:solidFill>
                  <a:srgbClr val="000000"/>
                </a:solidFill>
                <a:cs typeface="Times New Roman"/>
              </a:rPr>
              <a:t> </a:t>
            </a:r>
            <a:r>
              <a:rPr lang="en-US" sz="2000" err="1">
                <a:solidFill>
                  <a:srgbClr val="000000"/>
                </a:solidFill>
                <a:cs typeface="Times New Roman"/>
              </a:rPr>
              <a:t>án</a:t>
            </a:r>
            <a:r>
              <a:rPr lang="en-US" sz="2000">
                <a:solidFill>
                  <a:srgbClr val="000000"/>
                </a:solidFill>
                <a:cs typeface="Times New Roman"/>
              </a:rPr>
              <a:t> </a:t>
            </a:r>
            <a:r>
              <a:rPr lang="en-US" sz="2000" err="1">
                <a:solidFill>
                  <a:srgbClr val="000000"/>
                </a:solidFill>
                <a:cs typeface="Times New Roman"/>
              </a:rPr>
              <a:t>này</a:t>
            </a:r>
            <a:r>
              <a:rPr lang="en-US" sz="2000">
                <a:solidFill>
                  <a:srgbClr val="000000"/>
                </a:solidFill>
                <a:cs typeface="Times New Roman"/>
              </a:rPr>
              <a:t> bao </a:t>
            </a:r>
            <a:r>
              <a:rPr lang="en-US" sz="2000" err="1">
                <a:solidFill>
                  <a:srgbClr val="000000"/>
                </a:solidFill>
                <a:cs typeface="Times New Roman"/>
              </a:rPr>
              <a:t>gồm</a:t>
            </a:r>
            <a:r>
              <a:rPr lang="en-US" sz="2000">
                <a:solidFill>
                  <a:srgbClr val="000000"/>
                </a:solidFill>
                <a:cs typeface="Times New Roman"/>
              </a:rPr>
              <a:t> </a:t>
            </a:r>
            <a:r>
              <a:rPr lang="en-US" sz="2000" err="1">
                <a:solidFill>
                  <a:srgbClr val="000000"/>
                </a:solidFill>
                <a:cs typeface="Times New Roman"/>
              </a:rPr>
              <a:t>các</a:t>
            </a:r>
            <a:r>
              <a:rPr lang="en-US" sz="2000">
                <a:solidFill>
                  <a:srgbClr val="000000"/>
                </a:solidFill>
                <a:cs typeface="Times New Roman"/>
              </a:rPr>
              <a:t> </a:t>
            </a:r>
            <a:r>
              <a:rPr lang="en-US" sz="2000" err="1">
                <a:solidFill>
                  <a:srgbClr val="000000"/>
                </a:solidFill>
                <a:cs typeface="Times New Roman"/>
              </a:rPr>
              <a:t>đánh</a:t>
            </a:r>
            <a:r>
              <a:rPr lang="en-US" sz="2000">
                <a:solidFill>
                  <a:srgbClr val="000000"/>
                </a:solidFill>
                <a:cs typeface="Times New Roman"/>
              </a:rPr>
              <a:t> </a:t>
            </a:r>
            <a:r>
              <a:rPr lang="en-US" sz="2000" err="1">
                <a:solidFill>
                  <a:srgbClr val="000000"/>
                </a:solidFill>
                <a:cs typeface="Times New Roman"/>
              </a:rPr>
              <a:t>giá</a:t>
            </a:r>
            <a:r>
              <a:rPr lang="en-US" sz="2000">
                <a:solidFill>
                  <a:srgbClr val="000000"/>
                </a:solidFill>
                <a:cs typeface="Times New Roman"/>
              </a:rPr>
              <a:t> </a:t>
            </a:r>
            <a:r>
              <a:rPr lang="en-US" sz="2000" err="1">
                <a:solidFill>
                  <a:srgbClr val="000000"/>
                </a:solidFill>
                <a:cs typeface="Times New Roman"/>
              </a:rPr>
              <a:t>sản</a:t>
            </a:r>
            <a:r>
              <a:rPr lang="en-US" sz="2000">
                <a:solidFill>
                  <a:srgbClr val="000000"/>
                </a:solidFill>
                <a:cs typeface="Times New Roman"/>
              </a:rPr>
              <a:t> </a:t>
            </a:r>
            <a:r>
              <a:rPr lang="en-US" sz="2000" err="1">
                <a:solidFill>
                  <a:srgbClr val="000000"/>
                </a:solidFill>
                <a:cs typeface="Times New Roman"/>
              </a:rPr>
              <a:t>phẩm</a:t>
            </a:r>
            <a:r>
              <a:rPr lang="en-US" sz="2000">
                <a:solidFill>
                  <a:srgbClr val="000000"/>
                </a:solidFill>
                <a:cs typeface="Times New Roman"/>
              </a:rPr>
              <a:t> </a:t>
            </a:r>
            <a:r>
              <a:rPr lang="en-US" sz="2000" err="1">
                <a:solidFill>
                  <a:srgbClr val="000000"/>
                </a:solidFill>
                <a:cs typeface="Times New Roman"/>
              </a:rPr>
              <a:t>từ</a:t>
            </a:r>
            <a:r>
              <a:rPr lang="en-US" sz="2000">
                <a:solidFill>
                  <a:srgbClr val="000000"/>
                </a:solidFill>
                <a:cs typeface="Times New Roman"/>
              </a:rPr>
              <a:t> </a:t>
            </a:r>
            <a:r>
              <a:rPr lang="en-US" sz="2000" err="1">
                <a:solidFill>
                  <a:srgbClr val="000000"/>
                </a:solidFill>
                <a:cs typeface="Times New Roman"/>
              </a:rPr>
              <a:t>một</a:t>
            </a:r>
            <a:r>
              <a:rPr lang="en-US" sz="2000">
                <a:solidFill>
                  <a:srgbClr val="000000"/>
                </a:solidFill>
                <a:cs typeface="Times New Roman"/>
              </a:rPr>
              <a:t> </a:t>
            </a:r>
            <a:r>
              <a:rPr lang="en-US" sz="2000" err="1">
                <a:solidFill>
                  <a:srgbClr val="000000"/>
                </a:solidFill>
                <a:cs typeface="Times New Roman"/>
              </a:rPr>
              <a:t>trang</a:t>
            </a:r>
            <a:r>
              <a:rPr lang="en-US" sz="2000">
                <a:solidFill>
                  <a:srgbClr val="000000"/>
                </a:solidFill>
                <a:cs typeface="Times New Roman"/>
              </a:rPr>
              <a:t> </a:t>
            </a:r>
            <a:r>
              <a:rPr lang="en-US" sz="2000" err="1">
                <a:solidFill>
                  <a:srgbClr val="000000"/>
                </a:solidFill>
                <a:cs typeface="Times New Roman"/>
              </a:rPr>
              <a:t>thương</a:t>
            </a:r>
            <a:r>
              <a:rPr lang="en-US" sz="2000">
                <a:solidFill>
                  <a:srgbClr val="000000"/>
                </a:solidFill>
                <a:cs typeface="Times New Roman"/>
              </a:rPr>
              <a:t> </a:t>
            </a:r>
            <a:r>
              <a:rPr lang="en-US" sz="2000" err="1">
                <a:solidFill>
                  <a:srgbClr val="000000"/>
                </a:solidFill>
                <a:cs typeface="Times New Roman"/>
              </a:rPr>
              <a:t>mại</a:t>
            </a:r>
            <a:r>
              <a:rPr lang="en-US" sz="2000">
                <a:solidFill>
                  <a:srgbClr val="000000"/>
                </a:solidFill>
                <a:cs typeface="Times New Roman"/>
              </a:rPr>
              <a:t> </a:t>
            </a:r>
            <a:r>
              <a:rPr lang="en-US" sz="2000" err="1">
                <a:solidFill>
                  <a:srgbClr val="000000"/>
                </a:solidFill>
                <a:cs typeface="Times New Roman"/>
              </a:rPr>
              <a:t>điện</a:t>
            </a:r>
            <a:r>
              <a:rPr lang="en-US" sz="2000">
                <a:solidFill>
                  <a:srgbClr val="000000"/>
                </a:solidFill>
                <a:cs typeface="Times New Roman"/>
              </a:rPr>
              <a:t> </a:t>
            </a:r>
            <a:r>
              <a:rPr lang="en-US" sz="2000" err="1">
                <a:solidFill>
                  <a:srgbClr val="000000"/>
                </a:solidFill>
                <a:cs typeface="Times New Roman"/>
              </a:rPr>
              <a:t>tử</a:t>
            </a:r>
            <a:r>
              <a:rPr lang="en-US" sz="2000">
                <a:solidFill>
                  <a:srgbClr val="000000"/>
                </a:solidFill>
                <a:cs typeface="Times New Roman"/>
              </a:rPr>
              <a:t> </a:t>
            </a:r>
            <a:r>
              <a:rPr lang="en-US" sz="2000" err="1">
                <a:solidFill>
                  <a:srgbClr val="000000"/>
                </a:solidFill>
                <a:cs typeface="Times New Roman"/>
              </a:rPr>
              <a:t>là</a:t>
            </a:r>
            <a:r>
              <a:rPr lang="en-US" sz="2000">
                <a:solidFill>
                  <a:srgbClr val="000000"/>
                </a:solidFill>
                <a:cs typeface="Times New Roman"/>
              </a:rPr>
              <a:t> Lazada. </a:t>
            </a:r>
            <a:r>
              <a:rPr lang="en-US" sz="2000" err="1">
                <a:solidFill>
                  <a:srgbClr val="000000"/>
                </a:solidFill>
                <a:cs typeface="Times New Roman"/>
              </a:rPr>
              <a:t>Mỗi</a:t>
            </a:r>
            <a:r>
              <a:rPr lang="en-US" sz="2000">
                <a:solidFill>
                  <a:srgbClr val="000000"/>
                </a:solidFill>
                <a:cs typeface="Times New Roman"/>
              </a:rPr>
              <a:t> </a:t>
            </a:r>
            <a:r>
              <a:rPr lang="en-US" sz="2000" err="1">
                <a:solidFill>
                  <a:srgbClr val="000000"/>
                </a:solidFill>
                <a:cs typeface="Times New Roman"/>
              </a:rPr>
              <a:t>dòng</a:t>
            </a:r>
            <a:r>
              <a:rPr lang="en-US" sz="2000">
                <a:solidFill>
                  <a:srgbClr val="000000"/>
                </a:solidFill>
                <a:cs typeface="Times New Roman"/>
              </a:rPr>
              <a:t> </a:t>
            </a:r>
            <a:r>
              <a:rPr lang="en-US" sz="2000" err="1">
                <a:solidFill>
                  <a:srgbClr val="000000"/>
                </a:solidFill>
                <a:cs typeface="Times New Roman"/>
              </a:rPr>
              <a:t>dữ</a:t>
            </a:r>
            <a:r>
              <a:rPr lang="en-US" sz="2000">
                <a:solidFill>
                  <a:srgbClr val="000000"/>
                </a:solidFill>
                <a:cs typeface="Times New Roman"/>
              </a:rPr>
              <a:t> </a:t>
            </a:r>
            <a:r>
              <a:rPr lang="en-US" sz="2000" err="1">
                <a:solidFill>
                  <a:srgbClr val="000000"/>
                </a:solidFill>
                <a:cs typeface="Times New Roman"/>
              </a:rPr>
              <a:t>liệu</a:t>
            </a:r>
            <a:r>
              <a:rPr lang="en-US" sz="2000">
                <a:solidFill>
                  <a:srgbClr val="000000"/>
                </a:solidFill>
                <a:cs typeface="Times New Roman"/>
              </a:rPr>
              <a:t> </a:t>
            </a:r>
            <a:r>
              <a:rPr lang="en-US" sz="2000" err="1">
                <a:solidFill>
                  <a:srgbClr val="000000"/>
                </a:solidFill>
                <a:cs typeface="Times New Roman"/>
              </a:rPr>
              <a:t>chứa</a:t>
            </a:r>
            <a:r>
              <a:rPr lang="en-US" sz="2000">
                <a:solidFill>
                  <a:srgbClr val="000000"/>
                </a:solidFill>
                <a:cs typeface="Times New Roman"/>
              </a:rPr>
              <a:t> </a:t>
            </a:r>
            <a:r>
              <a:rPr lang="en-US" sz="2000" err="1">
                <a:solidFill>
                  <a:srgbClr val="000000"/>
                </a:solidFill>
                <a:cs typeface="Times New Roman"/>
              </a:rPr>
              <a:t>thông</a:t>
            </a:r>
            <a:r>
              <a:rPr lang="en-US" sz="2000">
                <a:solidFill>
                  <a:srgbClr val="000000"/>
                </a:solidFill>
                <a:cs typeface="Times New Roman"/>
              </a:rPr>
              <a:t> tin </a:t>
            </a:r>
            <a:r>
              <a:rPr lang="en-US" sz="2000" err="1">
                <a:solidFill>
                  <a:srgbClr val="000000"/>
                </a:solidFill>
                <a:cs typeface="Times New Roman"/>
              </a:rPr>
              <a:t>về</a:t>
            </a:r>
            <a:r>
              <a:rPr lang="en-US" sz="2000">
                <a:solidFill>
                  <a:srgbClr val="000000"/>
                </a:solidFill>
                <a:cs typeface="Times New Roman"/>
              </a:rPr>
              <a:t> </a:t>
            </a:r>
            <a:r>
              <a:rPr lang="en-US" sz="2000" err="1">
                <a:solidFill>
                  <a:srgbClr val="000000"/>
                </a:solidFill>
                <a:cs typeface="Times New Roman"/>
              </a:rPr>
              <a:t>đánh</a:t>
            </a:r>
            <a:r>
              <a:rPr lang="en-US" sz="2000">
                <a:solidFill>
                  <a:srgbClr val="000000"/>
                </a:solidFill>
                <a:cs typeface="Times New Roman"/>
              </a:rPr>
              <a:t> </a:t>
            </a:r>
            <a:r>
              <a:rPr lang="en-US" sz="2000" err="1">
                <a:solidFill>
                  <a:srgbClr val="000000"/>
                </a:solidFill>
                <a:cs typeface="Times New Roman"/>
              </a:rPr>
              <a:t>giá</a:t>
            </a:r>
            <a:r>
              <a:rPr lang="en-US" sz="2000">
                <a:solidFill>
                  <a:srgbClr val="000000"/>
                </a:solidFill>
                <a:cs typeface="Times New Roman"/>
              </a:rPr>
              <a:t> </a:t>
            </a:r>
            <a:r>
              <a:rPr lang="en-US" sz="2000" err="1">
                <a:solidFill>
                  <a:srgbClr val="000000"/>
                </a:solidFill>
                <a:cs typeface="Times New Roman"/>
              </a:rPr>
              <a:t>của</a:t>
            </a:r>
            <a:r>
              <a:rPr lang="en-US" sz="2000">
                <a:solidFill>
                  <a:srgbClr val="000000"/>
                </a:solidFill>
                <a:cs typeface="Times New Roman"/>
              </a:rPr>
              <a:t> </a:t>
            </a:r>
            <a:r>
              <a:rPr lang="en-US" sz="2000" err="1">
                <a:solidFill>
                  <a:srgbClr val="000000"/>
                </a:solidFill>
                <a:cs typeface="Times New Roman"/>
              </a:rPr>
              <a:t>khách</a:t>
            </a:r>
            <a:r>
              <a:rPr lang="en-US" sz="2000">
                <a:solidFill>
                  <a:srgbClr val="000000"/>
                </a:solidFill>
                <a:cs typeface="Times New Roman"/>
              </a:rPr>
              <a:t> </a:t>
            </a:r>
            <a:r>
              <a:rPr lang="en-US" sz="2000" err="1">
                <a:solidFill>
                  <a:srgbClr val="000000"/>
                </a:solidFill>
                <a:cs typeface="Times New Roman"/>
              </a:rPr>
              <a:t>hàng</a:t>
            </a:r>
            <a:r>
              <a:rPr lang="en-US" sz="2000">
                <a:solidFill>
                  <a:srgbClr val="000000"/>
                </a:solidFill>
                <a:cs typeface="Times New Roman"/>
              </a:rPr>
              <a:t>, bao </a:t>
            </a:r>
            <a:r>
              <a:rPr lang="en-US" sz="2000" err="1">
                <a:solidFill>
                  <a:srgbClr val="000000"/>
                </a:solidFill>
                <a:cs typeface="Times New Roman"/>
              </a:rPr>
              <a:t>gồm</a:t>
            </a:r>
            <a:r>
              <a:rPr lang="en-US" sz="2000">
                <a:solidFill>
                  <a:srgbClr val="000000"/>
                </a:solidFill>
                <a:cs typeface="Times New Roman"/>
              </a:rPr>
              <a:t>:</a:t>
            </a:r>
            <a:endParaRPr lang="vi-VN" sz="2000"/>
          </a:p>
          <a:p>
            <a:pPr marL="342900" indent="-342900" algn="just">
              <a:lnSpc>
                <a:spcPct val="150000"/>
              </a:lnSpc>
              <a:buFont typeface="Arial" panose="020B0604020202020204" pitchFamily="34" charset="0"/>
              <a:buChar char="•"/>
            </a:pPr>
            <a:r>
              <a:rPr lang="en-US" sz="2000">
                <a:solidFill>
                  <a:srgbClr val="000000"/>
                </a:solidFill>
                <a:cs typeface="Times New Roman"/>
              </a:rPr>
              <a:t>Bình </a:t>
            </a:r>
            <a:r>
              <a:rPr lang="en-US" sz="2000" err="1">
                <a:solidFill>
                  <a:srgbClr val="000000"/>
                </a:solidFill>
                <a:cs typeface="Times New Roman"/>
              </a:rPr>
              <a:t>luận</a:t>
            </a:r>
            <a:r>
              <a:rPr lang="en-US" sz="2000">
                <a:solidFill>
                  <a:srgbClr val="000000"/>
                </a:solidFill>
                <a:cs typeface="Times New Roman"/>
              </a:rPr>
              <a:t> </a:t>
            </a:r>
            <a:r>
              <a:rPr lang="en-US" sz="2000" err="1">
                <a:solidFill>
                  <a:srgbClr val="000000"/>
                </a:solidFill>
                <a:cs typeface="Times New Roman"/>
              </a:rPr>
              <a:t>cảm</a:t>
            </a:r>
            <a:r>
              <a:rPr lang="en-US" sz="2000">
                <a:solidFill>
                  <a:srgbClr val="000000"/>
                </a:solidFill>
                <a:cs typeface="Times New Roman"/>
              </a:rPr>
              <a:t> </a:t>
            </a:r>
            <a:r>
              <a:rPr lang="en-US" sz="2000" err="1">
                <a:solidFill>
                  <a:srgbClr val="000000"/>
                </a:solidFill>
                <a:cs typeface="Times New Roman"/>
              </a:rPr>
              <a:t>xúc</a:t>
            </a:r>
            <a:r>
              <a:rPr lang="en-US" sz="2000">
                <a:solidFill>
                  <a:srgbClr val="000000"/>
                </a:solidFill>
                <a:cs typeface="Times New Roman"/>
              </a:rPr>
              <a:t> </a:t>
            </a:r>
            <a:r>
              <a:rPr lang="en-US" sz="2000" err="1">
                <a:solidFill>
                  <a:srgbClr val="000000"/>
                </a:solidFill>
                <a:cs typeface="Times New Roman"/>
              </a:rPr>
              <a:t>của</a:t>
            </a:r>
            <a:r>
              <a:rPr lang="en-US" sz="2000">
                <a:solidFill>
                  <a:srgbClr val="000000"/>
                </a:solidFill>
                <a:cs typeface="Times New Roman"/>
              </a:rPr>
              <a:t> </a:t>
            </a:r>
            <a:r>
              <a:rPr lang="en-US" sz="2000" err="1">
                <a:solidFill>
                  <a:srgbClr val="000000"/>
                </a:solidFill>
                <a:cs typeface="Times New Roman"/>
              </a:rPr>
              <a:t>khách</a:t>
            </a:r>
            <a:r>
              <a:rPr lang="en-US" sz="2000">
                <a:solidFill>
                  <a:srgbClr val="000000"/>
                </a:solidFill>
                <a:cs typeface="Times New Roman"/>
              </a:rPr>
              <a:t> </a:t>
            </a:r>
            <a:r>
              <a:rPr lang="en-US" sz="2000" err="1">
                <a:solidFill>
                  <a:srgbClr val="000000"/>
                </a:solidFill>
                <a:cs typeface="Times New Roman"/>
              </a:rPr>
              <a:t>hàng</a:t>
            </a:r>
            <a:r>
              <a:rPr lang="en-US" sz="2000">
                <a:solidFill>
                  <a:srgbClr val="000000"/>
                </a:solidFill>
                <a:cs typeface="Times New Roman"/>
              </a:rPr>
              <a:t>.</a:t>
            </a:r>
            <a:endParaRPr lang="en-US" sz="2000"/>
          </a:p>
          <a:p>
            <a:pPr marL="342900" indent="-342900" algn="just">
              <a:lnSpc>
                <a:spcPct val="150000"/>
              </a:lnSpc>
              <a:buFont typeface="Arial" panose="020B0604020202020204" pitchFamily="34" charset="0"/>
              <a:buChar char="•"/>
            </a:pPr>
            <a:r>
              <a:rPr lang="en-US" sz="2000" err="1">
                <a:solidFill>
                  <a:srgbClr val="000000"/>
                </a:solidFill>
                <a:cs typeface="Times New Roman"/>
              </a:rPr>
              <a:t>Số</a:t>
            </a:r>
            <a:r>
              <a:rPr lang="en-US" sz="2000">
                <a:solidFill>
                  <a:srgbClr val="000000"/>
                </a:solidFill>
                <a:cs typeface="Times New Roman"/>
              </a:rPr>
              <a:t> </a:t>
            </a:r>
            <a:r>
              <a:rPr lang="en-US" sz="2000" err="1">
                <a:solidFill>
                  <a:srgbClr val="000000"/>
                </a:solidFill>
                <a:cs typeface="Times New Roman"/>
              </a:rPr>
              <a:t>sao</a:t>
            </a:r>
            <a:r>
              <a:rPr lang="en-US" sz="2000">
                <a:solidFill>
                  <a:srgbClr val="000000"/>
                </a:solidFill>
                <a:cs typeface="Times New Roman"/>
              </a:rPr>
              <a:t> </a:t>
            </a:r>
            <a:r>
              <a:rPr lang="en-US" sz="2000" err="1">
                <a:solidFill>
                  <a:srgbClr val="000000"/>
                </a:solidFill>
                <a:cs typeface="Times New Roman"/>
              </a:rPr>
              <a:t>đánh</a:t>
            </a:r>
            <a:r>
              <a:rPr lang="en-US" sz="2000">
                <a:solidFill>
                  <a:srgbClr val="000000"/>
                </a:solidFill>
                <a:cs typeface="Times New Roman"/>
              </a:rPr>
              <a:t> </a:t>
            </a:r>
            <a:r>
              <a:rPr lang="en-US" sz="2000" err="1">
                <a:solidFill>
                  <a:srgbClr val="000000"/>
                </a:solidFill>
                <a:cs typeface="Times New Roman"/>
              </a:rPr>
              <a:t>giá</a:t>
            </a:r>
            <a:r>
              <a:rPr lang="en-US" sz="2000">
                <a:solidFill>
                  <a:srgbClr val="000000"/>
                </a:solidFill>
                <a:cs typeface="Times New Roman"/>
              </a:rPr>
              <a:t> </a:t>
            </a:r>
            <a:r>
              <a:rPr lang="en-US" sz="2000" err="1">
                <a:solidFill>
                  <a:srgbClr val="000000"/>
                </a:solidFill>
                <a:cs typeface="Times New Roman"/>
              </a:rPr>
              <a:t>sản</a:t>
            </a:r>
            <a:r>
              <a:rPr lang="en-US" sz="2000">
                <a:solidFill>
                  <a:srgbClr val="000000"/>
                </a:solidFill>
                <a:cs typeface="Times New Roman"/>
              </a:rPr>
              <a:t> </a:t>
            </a:r>
            <a:r>
              <a:rPr lang="en-US" sz="2000" err="1">
                <a:solidFill>
                  <a:srgbClr val="000000"/>
                </a:solidFill>
                <a:cs typeface="Times New Roman"/>
              </a:rPr>
              <a:t>phẩm</a:t>
            </a:r>
            <a:r>
              <a:rPr lang="en-US" sz="2000">
                <a:solidFill>
                  <a:srgbClr val="000000"/>
                </a:solidFill>
                <a:cs typeface="Times New Roman"/>
              </a:rPr>
              <a:t> (</a:t>
            </a:r>
            <a:r>
              <a:rPr lang="en-US" sz="2000" err="1">
                <a:solidFill>
                  <a:srgbClr val="000000"/>
                </a:solidFill>
                <a:cs typeface="Times New Roman"/>
              </a:rPr>
              <a:t>trong</a:t>
            </a:r>
            <a:r>
              <a:rPr lang="en-US" sz="2000">
                <a:solidFill>
                  <a:srgbClr val="000000"/>
                </a:solidFill>
                <a:cs typeface="Times New Roman"/>
              </a:rPr>
              <a:t> thang </a:t>
            </a:r>
            <a:r>
              <a:rPr lang="en-US" sz="2000" err="1">
                <a:solidFill>
                  <a:srgbClr val="000000"/>
                </a:solidFill>
                <a:cs typeface="Times New Roman"/>
              </a:rPr>
              <a:t>điểm</a:t>
            </a:r>
            <a:r>
              <a:rPr lang="en-US" sz="2000">
                <a:solidFill>
                  <a:srgbClr val="000000"/>
                </a:solidFill>
                <a:cs typeface="Times New Roman"/>
              </a:rPr>
              <a:t> </a:t>
            </a:r>
            <a:r>
              <a:rPr lang="en-US" sz="2000" err="1">
                <a:solidFill>
                  <a:srgbClr val="000000"/>
                </a:solidFill>
                <a:cs typeface="Times New Roman"/>
              </a:rPr>
              <a:t>từ</a:t>
            </a:r>
            <a:r>
              <a:rPr lang="en-US" sz="2000">
                <a:solidFill>
                  <a:srgbClr val="000000"/>
                </a:solidFill>
                <a:cs typeface="Times New Roman"/>
              </a:rPr>
              <a:t> 1 </a:t>
            </a:r>
            <a:r>
              <a:rPr lang="en-US" sz="2000" err="1">
                <a:solidFill>
                  <a:srgbClr val="000000"/>
                </a:solidFill>
                <a:cs typeface="Times New Roman"/>
              </a:rPr>
              <a:t>đến</a:t>
            </a:r>
            <a:r>
              <a:rPr lang="en-US" sz="2000">
                <a:solidFill>
                  <a:srgbClr val="000000"/>
                </a:solidFill>
                <a:cs typeface="Times New Roman"/>
              </a:rPr>
              <a:t> 5 </a:t>
            </a:r>
            <a:r>
              <a:rPr lang="en-US" sz="2000" err="1">
                <a:solidFill>
                  <a:srgbClr val="000000"/>
                </a:solidFill>
                <a:cs typeface="Times New Roman"/>
              </a:rPr>
              <a:t>sao</a:t>
            </a:r>
            <a:r>
              <a:rPr lang="en-US" sz="2000">
                <a:solidFill>
                  <a:srgbClr val="000000"/>
                </a:solidFill>
                <a:cs typeface="Times New Roman"/>
              </a:rPr>
              <a:t>)</a:t>
            </a:r>
            <a:endParaRPr lang="en-US" sz="2000"/>
          </a:p>
          <a:p>
            <a:pPr marL="342900" indent="-342900" algn="just">
              <a:lnSpc>
                <a:spcPct val="150000"/>
              </a:lnSpc>
              <a:buFont typeface="Arial" panose="020B0604020202020204" pitchFamily="34" charset="0"/>
              <a:buChar char="•"/>
            </a:pPr>
            <a:r>
              <a:rPr lang="en-US" sz="2000">
                <a:solidFill>
                  <a:srgbClr val="000000"/>
                </a:solidFill>
                <a:cs typeface="Times New Roman"/>
              </a:rPr>
              <a:t>Label: </a:t>
            </a:r>
            <a:r>
              <a:rPr lang="en-US" sz="2000" err="1">
                <a:solidFill>
                  <a:srgbClr val="000000"/>
                </a:solidFill>
                <a:cs typeface="Times New Roman"/>
              </a:rPr>
              <a:t>Được</a:t>
            </a:r>
            <a:r>
              <a:rPr lang="en-US" sz="2000">
                <a:solidFill>
                  <a:srgbClr val="000000"/>
                </a:solidFill>
                <a:cs typeface="Times New Roman"/>
              </a:rPr>
              <a:t> </a:t>
            </a:r>
            <a:r>
              <a:rPr lang="en-US" sz="2000" err="1">
                <a:solidFill>
                  <a:srgbClr val="000000"/>
                </a:solidFill>
                <a:cs typeface="Times New Roman"/>
              </a:rPr>
              <a:t>đánh</a:t>
            </a:r>
            <a:r>
              <a:rPr lang="en-US" sz="2000">
                <a:solidFill>
                  <a:srgbClr val="000000"/>
                </a:solidFill>
                <a:cs typeface="Times New Roman"/>
              </a:rPr>
              <a:t> </a:t>
            </a:r>
            <a:r>
              <a:rPr lang="en-US" sz="2000" err="1">
                <a:solidFill>
                  <a:srgbClr val="000000"/>
                </a:solidFill>
                <a:cs typeface="Times New Roman"/>
              </a:rPr>
              <a:t>giá</a:t>
            </a:r>
            <a:r>
              <a:rPr lang="en-US" sz="2000">
                <a:solidFill>
                  <a:srgbClr val="000000"/>
                </a:solidFill>
                <a:cs typeface="Times New Roman"/>
              </a:rPr>
              <a:t> </a:t>
            </a:r>
            <a:r>
              <a:rPr lang="en-US" sz="2000" err="1">
                <a:solidFill>
                  <a:srgbClr val="000000"/>
                </a:solidFill>
                <a:cs typeface="Times New Roman"/>
              </a:rPr>
              <a:t>dựa</a:t>
            </a:r>
            <a:r>
              <a:rPr lang="en-US" sz="2000">
                <a:solidFill>
                  <a:srgbClr val="000000"/>
                </a:solidFill>
                <a:cs typeface="Times New Roman"/>
              </a:rPr>
              <a:t> </a:t>
            </a:r>
            <a:r>
              <a:rPr lang="en-US" sz="2000" err="1">
                <a:solidFill>
                  <a:srgbClr val="000000"/>
                </a:solidFill>
                <a:cs typeface="Times New Roman"/>
              </a:rPr>
              <a:t>trên</a:t>
            </a:r>
            <a:r>
              <a:rPr lang="en-US" sz="2000">
                <a:solidFill>
                  <a:srgbClr val="000000"/>
                </a:solidFill>
                <a:cs typeface="Times New Roman"/>
              </a:rPr>
              <a:t> </a:t>
            </a:r>
            <a:r>
              <a:rPr lang="en-US" sz="2000" err="1">
                <a:solidFill>
                  <a:srgbClr val="000000"/>
                </a:solidFill>
                <a:cs typeface="Times New Roman"/>
              </a:rPr>
              <a:t>số</a:t>
            </a:r>
            <a:r>
              <a:rPr lang="en-US" sz="2000">
                <a:solidFill>
                  <a:srgbClr val="000000"/>
                </a:solidFill>
                <a:cs typeface="Times New Roman"/>
              </a:rPr>
              <a:t> </a:t>
            </a:r>
            <a:r>
              <a:rPr lang="en-US" sz="2000" err="1">
                <a:solidFill>
                  <a:srgbClr val="000000"/>
                </a:solidFill>
                <a:cs typeface="Times New Roman"/>
              </a:rPr>
              <a:t>sao</a:t>
            </a:r>
            <a:r>
              <a:rPr lang="en-US" sz="2000">
                <a:solidFill>
                  <a:srgbClr val="000000"/>
                </a:solidFill>
                <a:cs typeface="Times New Roman"/>
              </a:rPr>
              <a:t> (</a:t>
            </a:r>
            <a:r>
              <a:rPr lang="en-US" sz="2000" err="1">
                <a:solidFill>
                  <a:srgbClr val="000000"/>
                </a:solidFill>
                <a:cs typeface="Times New Roman"/>
              </a:rPr>
              <a:t>trong</a:t>
            </a:r>
            <a:r>
              <a:rPr lang="en-US" sz="2000">
                <a:solidFill>
                  <a:srgbClr val="000000"/>
                </a:solidFill>
                <a:cs typeface="Times New Roman"/>
              </a:rPr>
              <a:t> thang </a:t>
            </a:r>
            <a:r>
              <a:rPr lang="en-US" sz="2000" err="1">
                <a:solidFill>
                  <a:srgbClr val="000000"/>
                </a:solidFill>
                <a:cs typeface="Times New Roman"/>
              </a:rPr>
              <a:t>điểm</a:t>
            </a:r>
            <a:r>
              <a:rPr lang="en-US" sz="2000">
                <a:solidFill>
                  <a:srgbClr val="000000"/>
                </a:solidFill>
                <a:cs typeface="Times New Roman"/>
              </a:rPr>
              <a:t> </a:t>
            </a:r>
            <a:r>
              <a:rPr lang="en-US" sz="2000" err="1">
                <a:solidFill>
                  <a:srgbClr val="000000"/>
                </a:solidFill>
                <a:cs typeface="Times New Roman"/>
              </a:rPr>
              <a:t>từ</a:t>
            </a:r>
            <a:r>
              <a:rPr lang="en-US" sz="2000">
                <a:solidFill>
                  <a:srgbClr val="000000"/>
                </a:solidFill>
                <a:cs typeface="Times New Roman"/>
              </a:rPr>
              <a:t> 1 </a:t>
            </a:r>
            <a:r>
              <a:rPr lang="en-US" sz="2000" err="1">
                <a:solidFill>
                  <a:srgbClr val="000000"/>
                </a:solidFill>
                <a:cs typeface="Times New Roman"/>
              </a:rPr>
              <a:t>đến</a:t>
            </a:r>
            <a:r>
              <a:rPr lang="en-US" sz="2000">
                <a:solidFill>
                  <a:srgbClr val="000000"/>
                </a:solidFill>
                <a:cs typeface="Times New Roman"/>
              </a:rPr>
              <a:t> 3 </a:t>
            </a:r>
            <a:r>
              <a:rPr lang="en-US" sz="2000" err="1">
                <a:solidFill>
                  <a:srgbClr val="000000"/>
                </a:solidFill>
                <a:cs typeface="Times New Roman"/>
              </a:rPr>
              <a:t>tương</a:t>
            </a:r>
            <a:r>
              <a:rPr lang="en-US" sz="2000">
                <a:solidFill>
                  <a:srgbClr val="000000"/>
                </a:solidFill>
                <a:cs typeface="Times New Roman"/>
              </a:rPr>
              <a:t> </a:t>
            </a:r>
            <a:r>
              <a:rPr lang="en-US" sz="2000" err="1">
                <a:solidFill>
                  <a:srgbClr val="000000"/>
                </a:solidFill>
                <a:cs typeface="Times New Roman"/>
              </a:rPr>
              <a:t>ứng</a:t>
            </a:r>
            <a:r>
              <a:rPr lang="en-US" sz="2000">
                <a:solidFill>
                  <a:srgbClr val="000000"/>
                </a:solidFill>
                <a:cs typeface="Times New Roman"/>
              </a:rPr>
              <a:t> </a:t>
            </a:r>
            <a:r>
              <a:rPr lang="en-US" sz="2000" err="1">
                <a:solidFill>
                  <a:srgbClr val="000000"/>
                </a:solidFill>
                <a:cs typeface="Times New Roman"/>
              </a:rPr>
              <a:t>Chưa</a:t>
            </a:r>
            <a:r>
              <a:rPr lang="en-US" sz="2000">
                <a:solidFill>
                  <a:srgbClr val="000000"/>
                </a:solidFill>
                <a:cs typeface="Times New Roman"/>
              </a:rPr>
              <a:t> </a:t>
            </a:r>
            <a:r>
              <a:rPr lang="en-US" sz="2000" err="1">
                <a:solidFill>
                  <a:srgbClr val="000000"/>
                </a:solidFill>
                <a:cs typeface="Times New Roman"/>
              </a:rPr>
              <a:t>Tốt</a:t>
            </a:r>
            <a:r>
              <a:rPr lang="en-US" sz="2000">
                <a:solidFill>
                  <a:srgbClr val="000000"/>
                </a:solidFill>
                <a:cs typeface="Times New Roman"/>
              </a:rPr>
              <a:t> – Trung Bình – Tốt)</a:t>
            </a:r>
            <a:endParaRPr lang="en-US" sz="2000"/>
          </a:p>
        </p:txBody>
      </p:sp>
      <p:sp>
        <p:nvSpPr>
          <p:cNvPr id="159" name="Google Shape;159;p7"/>
          <p:cNvSpPr txBox="1">
            <a:spLocks noGrp="1"/>
          </p:cNvSpPr>
          <p:nvPr>
            <p:ph type="body" idx="1"/>
          </p:nvPr>
        </p:nvSpPr>
        <p:spPr>
          <a:xfrm>
            <a:off x="449468" y="473406"/>
            <a:ext cx="534594" cy="277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700"/>
              <a:buNone/>
            </a:pPr>
            <a:r>
              <a:rPr lang="en-US"/>
              <a:t>1.2</a:t>
            </a:r>
            <a:endParaRPr/>
          </a:p>
        </p:txBody>
      </p:sp>
      <p:sp>
        <p:nvSpPr>
          <p:cNvPr id="160" name="Google Shape;160;p7"/>
          <p:cNvSpPr txBox="1">
            <a:spLocks noGrp="1"/>
          </p:cNvSpPr>
          <p:nvPr>
            <p:ph type="body" idx="2"/>
          </p:nvPr>
        </p:nvSpPr>
        <p:spPr>
          <a:xfrm>
            <a:off x="869661" y="450001"/>
            <a:ext cx="4473303" cy="276999"/>
          </a:xfrm>
          <a:prstGeom prst="rect">
            <a:avLst/>
          </a:prstGeom>
          <a:noFill/>
          <a:ln>
            <a:noFill/>
          </a:ln>
        </p:spPr>
        <p:txBody>
          <a:bodyPr spcFirstLastPara="1" wrap="square" lIns="0" tIns="0" rIns="0" bIns="0" anchor="t" anchorCtr="0">
            <a:spAutoFit/>
          </a:bodyPr>
          <a:lstStyle/>
          <a:p>
            <a:pPr marL="0" indent="0">
              <a:buSzPts val="1700"/>
            </a:pPr>
            <a:r>
              <a:rPr lang="en-US"/>
              <a:t>Tổng quan về dataset</a:t>
            </a:r>
          </a:p>
        </p:txBody>
      </p:sp>
      <p:sp>
        <p:nvSpPr>
          <p:cNvPr id="161" name="Google Shape;161;p7"/>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01</a:t>
            </a:r>
            <a:endParaRPr/>
          </a:p>
        </p:txBody>
      </p:sp>
      <p:sp>
        <p:nvSpPr>
          <p:cNvPr id="162" name="Google Shape;162;p7"/>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sp>
        <p:nvSpPr>
          <p:cNvPr id="164" name="Google Shape;164;p7"/>
          <p:cNvSpPr/>
          <p:nvPr/>
        </p:nvSpPr>
        <p:spPr>
          <a:xfrm>
            <a:off x="8461375" y="6471285"/>
            <a:ext cx="820420" cy="241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 name="Google Shape;576;p37">
            <a:extLst>
              <a:ext uri="{FF2B5EF4-FFF2-40B4-BE49-F238E27FC236}">
                <a16:creationId xmlns:a16="http://schemas.microsoft.com/office/drawing/2014/main" id="{607F80A9-4571-DC6E-5A14-6DCF293E71DB}"/>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gtEl>
                                        <p:attrNameLst>
                                          <p:attrName>style.visibility</p:attrName>
                                        </p:attrNameLst>
                                      </p:cBhvr>
                                      <p:to>
                                        <p:strVal val="visible"/>
                                      </p:to>
                                    </p:set>
                                    <p:animEffect transition="in" filter="fade">
                                      <p:cBhvr>
                                        <p:cTn id="7"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7"/>
          <p:cNvSpPr txBox="1">
            <a:spLocks noGrp="1"/>
          </p:cNvSpPr>
          <p:nvPr>
            <p:ph type="body" idx="1"/>
          </p:nvPr>
        </p:nvSpPr>
        <p:spPr>
          <a:xfrm>
            <a:off x="449468" y="473406"/>
            <a:ext cx="534594" cy="277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700"/>
              <a:buNone/>
            </a:pPr>
            <a:r>
              <a:rPr lang="en-US"/>
              <a:t>1.2</a:t>
            </a:r>
            <a:endParaRPr/>
          </a:p>
        </p:txBody>
      </p:sp>
      <p:sp>
        <p:nvSpPr>
          <p:cNvPr id="160" name="Google Shape;160;p7"/>
          <p:cNvSpPr txBox="1">
            <a:spLocks noGrp="1"/>
          </p:cNvSpPr>
          <p:nvPr>
            <p:ph type="body" idx="2"/>
          </p:nvPr>
        </p:nvSpPr>
        <p:spPr>
          <a:xfrm>
            <a:off x="869661" y="450001"/>
            <a:ext cx="4473303" cy="276999"/>
          </a:xfrm>
          <a:prstGeom prst="rect">
            <a:avLst/>
          </a:prstGeom>
          <a:noFill/>
          <a:ln>
            <a:noFill/>
          </a:ln>
        </p:spPr>
        <p:txBody>
          <a:bodyPr spcFirstLastPara="1" wrap="square" lIns="0" tIns="0" rIns="0" bIns="0" anchor="t" anchorCtr="0">
            <a:spAutoFit/>
          </a:bodyPr>
          <a:lstStyle/>
          <a:p>
            <a:pPr marL="0" indent="0">
              <a:buSzPts val="1700"/>
            </a:pPr>
            <a:r>
              <a:rPr lang="en-US"/>
              <a:t>Tổng quan về dataset</a:t>
            </a:r>
          </a:p>
        </p:txBody>
      </p:sp>
      <p:sp>
        <p:nvSpPr>
          <p:cNvPr id="161" name="Google Shape;161;p7"/>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01</a:t>
            </a:r>
            <a:endParaRPr/>
          </a:p>
        </p:txBody>
      </p:sp>
      <p:sp>
        <p:nvSpPr>
          <p:cNvPr id="162" name="Google Shape;162;p7"/>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sp>
        <p:nvSpPr>
          <p:cNvPr id="164" name="Google Shape;164;p7"/>
          <p:cNvSpPr/>
          <p:nvPr/>
        </p:nvSpPr>
        <p:spPr>
          <a:xfrm>
            <a:off x="8461375" y="6471285"/>
            <a:ext cx="820420" cy="241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5" name="Picture 4" descr="A screenshot of a computer&#10;&#10;Description automatically generated">
            <a:extLst>
              <a:ext uri="{FF2B5EF4-FFF2-40B4-BE49-F238E27FC236}">
                <a16:creationId xmlns:a16="http://schemas.microsoft.com/office/drawing/2014/main" id="{33C4EFBE-70AB-37CD-176F-934993FFFA36}"/>
              </a:ext>
            </a:extLst>
          </p:cNvPr>
          <p:cNvPicPr>
            <a:picLocks noChangeAspect="1"/>
          </p:cNvPicPr>
          <p:nvPr/>
        </p:nvPicPr>
        <p:blipFill rotWithShape="1">
          <a:blip r:embed="rId3"/>
          <a:srcRect l="42" t="1028" r="-49" b="28020"/>
          <a:stretch/>
        </p:blipFill>
        <p:spPr>
          <a:xfrm>
            <a:off x="987893" y="1608561"/>
            <a:ext cx="7679130" cy="3781095"/>
          </a:xfrm>
          <a:prstGeom prst="rect">
            <a:avLst/>
          </a:prstGeom>
        </p:spPr>
      </p:pic>
      <p:sp>
        <p:nvSpPr>
          <p:cNvPr id="2" name="Google Shape;576;p37">
            <a:extLst>
              <a:ext uri="{FF2B5EF4-FFF2-40B4-BE49-F238E27FC236}">
                <a16:creationId xmlns:a16="http://schemas.microsoft.com/office/drawing/2014/main" id="{E0F2813C-146E-5E7D-CA05-58870E927AFC}"/>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Tree>
    <p:extLst>
      <p:ext uri="{BB962C8B-B14F-4D97-AF65-F5344CB8AC3E}">
        <p14:creationId xmlns:p14="http://schemas.microsoft.com/office/powerpoint/2010/main" val="1750826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9" name="Google Shape;159;p7"/>
          <p:cNvSpPr txBox="1">
            <a:spLocks noGrp="1"/>
          </p:cNvSpPr>
          <p:nvPr>
            <p:ph type="body" idx="1"/>
          </p:nvPr>
        </p:nvSpPr>
        <p:spPr>
          <a:xfrm>
            <a:off x="449468" y="473406"/>
            <a:ext cx="534594" cy="277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1700"/>
              <a:buNone/>
            </a:pPr>
            <a:r>
              <a:rPr lang="en-US"/>
              <a:t>1.2</a:t>
            </a:r>
            <a:endParaRPr/>
          </a:p>
        </p:txBody>
      </p:sp>
      <p:sp>
        <p:nvSpPr>
          <p:cNvPr id="160" name="Google Shape;160;p7"/>
          <p:cNvSpPr txBox="1">
            <a:spLocks noGrp="1"/>
          </p:cNvSpPr>
          <p:nvPr>
            <p:ph type="body" idx="2"/>
          </p:nvPr>
        </p:nvSpPr>
        <p:spPr>
          <a:xfrm>
            <a:off x="869661" y="450001"/>
            <a:ext cx="4473303" cy="276999"/>
          </a:xfrm>
          <a:prstGeom prst="rect">
            <a:avLst/>
          </a:prstGeom>
          <a:noFill/>
          <a:ln>
            <a:noFill/>
          </a:ln>
        </p:spPr>
        <p:txBody>
          <a:bodyPr spcFirstLastPara="1" wrap="square" lIns="0" tIns="0" rIns="0" bIns="0" anchor="t" anchorCtr="0">
            <a:spAutoFit/>
          </a:bodyPr>
          <a:lstStyle/>
          <a:p>
            <a:pPr marL="0" indent="0">
              <a:buSzPts val="1700"/>
            </a:pPr>
            <a:r>
              <a:rPr lang="en-US"/>
              <a:t>Tổng quan về dataset</a:t>
            </a:r>
          </a:p>
        </p:txBody>
      </p:sp>
      <p:sp>
        <p:nvSpPr>
          <p:cNvPr id="161" name="Google Shape;161;p7"/>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Clr>
                <a:srgbClr val="D8D8D8"/>
              </a:buClr>
              <a:buSzPts val="1600"/>
              <a:buNone/>
            </a:pPr>
            <a:r>
              <a:rPr lang="en-US"/>
              <a:t>01</a:t>
            </a:r>
            <a:endParaRPr/>
          </a:p>
        </p:txBody>
      </p:sp>
      <p:sp>
        <p:nvSpPr>
          <p:cNvPr id="162" name="Google Shape;162;p7"/>
          <p:cNvSpPr txBox="1">
            <a:spLocks noGrp="1"/>
          </p:cNvSpPr>
          <p:nvPr>
            <p:ph type="body" idx="4"/>
          </p:nvPr>
        </p:nvSpPr>
        <p:spPr>
          <a:xfrm>
            <a:off x="8675542" y="480779"/>
            <a:ext cx="532975" cy="24622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D8D8D8"/>
              </a:buClr>
              <a:buSzPts val="1600"/>
              <a:buNone/>
            </a:pPr>
            <a:r>
              <a:rPr lang="en-US"/>
              <a:t>UNIT</a:t>
            </a:r>
            <a:endParaRPr/>
          </a:p>
        </p:txBody>
      </p:sp>
      <p:sp>
        <p:nvSpPr>
          <p:cNvPr id="164" name="Google Shape;164;p7"/>
          <p:cNvSpPr/>
          <p:nvPr/>
        </p:nvSpPr>
        <p:spPr>
          <a:xfrm>
            <a:off x="8461375" y="6471285"/>
            <a:ext cx="820420" cy="2413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 name="Picture 2" descr="A pie chart with different colored circles&#10;&#10;Description automatically generated">
            <a:extLst>
              <a:ext uri="{FF2B5EF4-FFF2-40B4-BE49-F238E27FC236}">
                <a16:creationId xmlns:a16="http://schemas.microsoft.com/office/drawing/2014/main" id="{64F9FFA3-5291-3D21-944B-C04E979A8697}"/>
              </a:ext>
            </a:extLst>
          </p:cNvPr>
          <p:cNvPicPr>
            <a:picLocks noChangeAspect="1"/>
          </p:cNvPicPr>
          <p:nvPr/>
        </p:nvPicPr>
        <p:blipFill rotWithShape="1">
          <a:blip r:embed="rId3"/>
          <a:srcRect l="26212" t="6949" r="22655" b="16410"/>
          <a:stretch/>
        </p:blipFill>
        <p:spPr>
          <a:xfrm>
            <a:off x="1598021" y="1224290"/>
            <a:ext cx="6400800" cy="5009361"/>
          </a:xfrm>
          <a:prstGeom prst="rect">
            <a:avLst/>
          </a:prstGeom>
        </p:spPr>
      </p:pic>
      <p:sp>
        <p:nvSpPr>
          <p:cNvPr id="4" name="Google Shape;576;p37">
            <a:extLst>
              <a:ext uri="{FF2B5EF4-FFF2-40B4-BE49-F238E27FC236}">
                <a16:creationId xmlns:a16="http://schemas.microsoft.com/office/drawing/2014/main" id="{BA684F24-19E2-B93D-9C74-E1BD2D84890F}"/>
              </a:ext>
            </a:extLst>
          </p:cNvPr>
          <p:cNvSpPr txBox="1"/>
          <p:nvPr/>
        </p:nvSpPr>
        <p:spPr>
          <a:xfrm>
            <a:off x="5991054" y="6414016"/>
            <a:ext cx="3217463"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a:solidFill>
                  <a:srgbClr val="D0CECE"/>
                </a:solidFill>
                <a:latin typeface="Times New Roman"/>
                <a:cs typeface="Times New Roman"/>
                <a:sym typeface="Times New Roman"/>
              </a:rPr>
              <a:t>Phân tích dữ liệu tài chính và thương mại điện tử</a:t>
            </a:r>
            <a:endParaRPr/>
          </a:p>
        </p:txBody>
      </p:sp>
    </p:spTree>
    <p:extLst>
      <p:ext uri="{BB962C8B-B14F-4D97-AF65-F5344CB8AC3E}">
        <p14:creationId xmlns:p14="http://schemas.microsoft.com/office/powerpoint/2010/main" val="34581670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FDC7B6EA7ABA45A1C25CBD5BB422BE" ma:contentTypeVersion="5" ma:contentTypeDescription="Create a new document." ma:contentTypeScope="" ma:versionID="f8b3105c8744c9b4bbc3ec0315a0d32e">
  <xsd:schema xmlns:xsd="http://www.w3.org/2001/XMLSchema" xmlns:xs="http://www.w3.org/2001/XMLSchema" xmlns:p="http://schemas.microsoft.com/office/2006/metadata/properties" xmlns:ns3="f8171711-cd49-4375-9ff8-4c6c3242d9c3" targetNamespace="http://schemas.microsoft.com/office/2006/metadata/properties" ma:root="true" ma:fieldsID="93f25181ef63623da1ae7bf47ab727be" ns3:_="">
    <xsd:import namespace="f8171711-cd49-4375-9ff8-4c6c3242d9c3"/>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171711-cd49-4375-9ff8-4c6c3242d9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f8171711-cd49-4375-9ff8-4c6c3242d9c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5F48F8-9397-43FF-9DEA-F01DC67A9E40}">
  <ds:schemaRefs>
    <ds:schemaRef ds:uri="f8171711-cd49-4375-9ff8-4c6c3242d9c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3D02313-DC21-4DEF-935A-FA9C072EFC35}">
  <ds:schemaRefs>
    <ds:schemaRef ds:uri="http://purl.org/dc/elements/1.1/"/>
    <ds:schemaRef ds:uri="f8171711-cd49-4375-9ff8-4c6c3242d9c3"/>
    <ds:schemaRef ds:uri="http://schemas.microsoft.com/office/infopath/2007/PartnerControls"/>
    <ds:schemaRef ds:uri="http://schemas.openxmlformats.org/package/2006/metadata/core-properties"/>
    <ds:schemaRef ds:uri="http://schemas.microsoft.com/office/2006/documentManagement/types"/>
    <ds:schemaRef ds:uri="http://purl.org/dc/dcmitype/"/>
    <ds:schemaRef ds:uri="http://www.w3.org/XML/1998/namespace"/>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4C222659-6665-470A-A026-32183336508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TotalTime>
  <Words>2060</Words>
  <Application>Microsoft Office PowerPoint</Application>
  <PresentationFormat>Custom</PresentationFormat>
  <Paragraphs>219</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SamsungOne 400</vt:lpstr>
      <vt:lpstr>Samsung Sharp Sans Bold</vt:lpstr>
      <vt:lpstr>Times New Roman</vt:lpstr>
      <vt:lpstr>Wingdings</vt:lpstr>
      <vt:lpstr>Arial</vt:lpstr>
      <vt:lpstr>Calibri</vt:lpstr>
      <vt:lpstr>Malgun Gothic</vt:lpstr>
      <vt:lpstr>Office Theme</vt:lpstr>
      <vt:lpstr>PHÂN TÍCH DỮ LIỆU TÀI CHÍNH VÀ THƯƠNG MẠI ĐIỆN TỬ</vt:lpstr>
      <vt:lpstr>PowerPoint Presentation</vt:lpstr>
      <vt:lpstr>PowerPoint Presentation</vt:lpstr>
      <vt:lpstr>PowerPoint Presentation</vt:lpstr>
      <vt:lpstr>PowerPoint Presentation</vt:lpstr>
      <vt:lpstr>PowerPoint Presentation</vt:lpstr>
      <vt:lpstr>Tập dữ liệu sử dụng trong dự án này bao gồm các đánh giá sản phẩm từ một trang thương mại điện tử là Lazada. Mỗi dòng dữ liệu chứa thông tin về đánh giá của khách hàng, bao gồm: Bình luận cảm xúc của khách hàng. Số sao đánh giá sản phẩm (trong thang điểm từ 1 đến 5 sao) Label: Được đánh giá dựa trên số sao (trong thang điểm từ 1 đến 3 tương ứng Chưa Tốt – Trung Bình – Tốt)</vt:lpstr>
      <vt:lpstr>PowerPoint Presentation</vt:lpstr>
      <vt:lpstr>PowerPoint Presentation</vt:lpstr>
      <vt:lpstr>PowerPoint Presentation</vt:lpstr>
      <vt:lpstr>PowerPoint Presentation</vt:lpstr>
      <vt:lpstr> </vt:lpstr>
      <vt:lpstr>Trường dữ liệu cần thu thập: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Giới thiệu tổng quan giao diện:</vt:lpstr>
      <vt:lpstr>Chi tiết về từng phần:</vt:lpstr>
      <vt:lpstr>Nhập dữ liệu đầu vào:</vt:lpstr>
      <vt:lpstr>Nhập dữ liệu đầu vào:</vt:lpstr>
      <vt:lpstr>Thông báo dữ liệu đầu ra: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PREDICTION  USING MACHINE LEARNING</dc:title>
  <dc:creator>Soon Yong Chang</dc:creator>
  <cp:lastModifiedBy>MinKit</cp:lastModifiedBy>
  <cp:revision>3</cp:revision>
  <dcterms:created xsi:type="dcterms:W3CDTF">2019-07-06T14:12:00Z</dcterms:created>
  <dcterms:modified xsi:type="dcterms:W3CDTF">2024-08-17T15:06:25Z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F9F4F2115B904233983AF35CF5B4D85B_13</vt:lpwstr>
  </property>
  <property fmtid="{D5CDD505-2E9C-101B-9397-08002B2CF9AE}" pid="3" name="KSOProductBuildVer">
    <vt:lpwstr>1033-12.2.0.17545</vt:lpwstr>
  </property>
  <property fmtid="{D5CDD505-2E9C-101B-9397-08002B2CF9AE}" pid="4" name="MSIP_Label_defa4170-0d19-0005-0004-bc88714345d2_Enabled">
    <vt:lpwstr>true</vt:lpwstr>
  </property>
  <property fmtid="{D5CDD505-2E9C-101B-9397-08002B2CF9AE}" pid="5" name="MSIP_Label_defa4170-0d19-0005-0004-bc88714345d2_SetDate">
    <vt:lpwstr>2024-08-14T15:18:28Z</vt:lpwstr>
  </property>
  <property fmtid="{D5CDD505-2E9C-101B-9397-08002B2CF9AE}" pid="6" name="MSIP_Label_defa4170-0d19-0005-0004-bc88714345d2_Method">
    <vt:lpwstr>Standard</vt:lpwstr>
  </property>
  <property fmtid="{D5CDD505-2E9C-101B-9397-08002B2CF9AE}" pid="7" name="MSIP_Label_defa4170-0d19-0005-0004-bc88714345d2_Name">
    <vt:lpwstr>defa4170-0d19-0005-0004-bc88714345d2</vt:lpwstr>
  </property>
  <property fmtid="{D5CDD505-2E9C-101B-9397-08002B2CF9AE}" pid="8" name="MSIP_Label_defa4170-0d19-0005-0004-bc88714345d2_SiteId">
    <vt:lpwstr>f56043fa-8ae8-4c00-8138-3f0774b967f7</vt:lpwstr>
  </property>
  <property fmtid="{D5CDD505-2E9C-101B-9397-08002B2CF9AE}" pid="9" name="MSIP_Label_defa4170-0d19-0005-0004-bc88714345d2_ActionId">
    <vt:lpwstr>08227ff5-ef5c-4f42-8e35-de3bbf303a9e</vt:lpwstr>
  </property>
  <property fmtid="{D5CDD505-2E9C-101B-9397-08002B2CF9AE}" pid="10" name="MSIP_Label_defa4170-0d19-0005-0004-bc88714345d2_ContentBits">
    <vt:lpwstr>0</vt:lpwstr>
  </property>
  <property fmtid="{D5CDD505-2E9C-101B-9397-08002B2CF9AE}" pid="11" name="ContentTypeId">
    <vt:lpwstr>0x0101001AFDC7B6EA7ABA45A1C25CBD5BB422BE</vt:lpwstr>
  </property>
</Properties>
</file>