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111ECC-29EB-4FD7-AD53-03D0ACC145E1}">
  <a:tblStyle styleId="{0D111ECC-29EB-4FD7-AD53-03D0ACC145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bc499122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bc499122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bc499122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bc499122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200">
                <a:solidFill>
                  <a:schemeClr val="dk1"/>
                </a:solidFill>
                <a:latin typeface="Times New Roman"/>
                <a:ea typeface="Times New Roman"/>
                <a:cs typeface="Times New Roman"/>
                <a:sym typeface="Times New Roman"/>
              </a:rPr>
              <a:t>Trong môi trường giảng dạy ngày nay, việc quản lý thông tin học tập của sinh viên rất cần thiết để giáo viên đánh giá chất lượng của lớp học và năng lực của sinh viên.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sz="1200">
                <a:solidFill>
                  <a:schemeClr val="dk1"/>
                </a:solidFill>
                <a:latin typeface="Times New Roman"/>
                <a:ea typeface="Times New Roman"/>
                <a:cs typeface="Times New Roman"/>
                <a:sym typeface="Times New Roman"/>
              </a:rPr>
              <a:t>Nhưng việc theo dõi sẽ mất rất nhiều thời gian để thầy cô tổng hợp những dữ liệu điểm số và quá trình hoạt động của sinh viên, mà nhiều khi còn bị sai sót, thiếu sót vì số lượng sinh viên quá đông.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sz="1200">
                <a:solidFill>
                  <a:schemeClr val="dk1"/>
                </a:solidFill>
                <a:latin typeface="Times New Roman"/>
                <a:ea typeface="Times New Roman"/>
                <a:cs typeface="Times New Roman"/>
                <a:sym typeface="Times New Roman"/>
              </a:rPr>
              <a:t>Chúng em nhận thấy vấn đề cần thiết này nên đã tiến hành thực hiện đề tài: </a:t>
            </a:r>
            <a:r>
              <a:rPr lang="vi" sz="1200">
                <a:solidFill>
                  <a:schemeClr val="dk1"/>
                </a:solidFill>
                <a:latin typeface="Times New Roman"/>
                <a:ea typeface="Times New Roman"/>
                <a:cs typeface="Times New Roman"/>
                <a:sym typeface="Times New Roman"/>
              </a:rPr>
              <a:t>Xây dựng ứng dụng website giúp giáo viên chủ nhiệm quản lý và theo dõi lớp học.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sz="1200">
                <a:solidFill>
                  <a:schemeClr val="dk1"/>
                </a:solidFill>
                <a:latin typeface="Times New Roman"/>
                <a:ea typeface="Times New Roman"/>
                <a:cs typeface="Times New Roman"/>
                <a:sym typeface="Times New Roman"/>
              </a:rPr>
              <a:t>Để giải quyết nhu cầu của giáo viên chủ nhiệm trong việc quản lý, theo dõi và xem thông tin học tập của sinh viên từ đó giúp giáo viên đưa ra những kế hoạch giảng dạy phù hợp với khả năng của từng sinh viên.</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bc499122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bc499122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bc499122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bc499122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bc499122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bc499122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bcecdb0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bcecdb0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bc499122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bc499122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bc499122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bc499122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bc499122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bc499122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440"/>
              <a:buFont typeface="Arial"/>
              <a:buNone/>
            </a:pPr>
            <a:r>
              <a:rPr lang="vi" sz="1220">
                <a:solidFill>
                  <a:srgbClr val="233A44"/>
                </a:solidFill>
                <a:latin typeface="Calibri"/>
                <a:ea typeface="Calibri"/>
                <a:cs typeface="Calibri"/>
                <a:sym typeface="Calibri"/>
              </a:rPr>
              <a:t>Trong đề tài "Xây dựng ứng dụng website giúp giáo viên chủ nhiệm quản lý và theo dõi lớp học" sử dụng Django, chúng em đã hoàn thành xong đồ án.</a:t>
            </a:r>
            <a:endParaRPr sz="122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440"/>
              <a:buFont typeface="Arial"/>
              <a:buNone/>
            </a:pPr>
            <a:r>
              <a:rPr lang="vi" sz="1220">
                <a:solidFill>
                  <a:srgbClr val="233A44"/>
                </a:solidFill>
                <a:latin typeface="Calibri"/>
                <a:ea typeface="Calibri"/>
                <a:cs typeface="Calibri"/>
                <a:sym typeface="Calibri"/>
              </a:rPr>
              <a:t>Đầu tiên, chúng em đã tạo một giao diện người dùng thân thiện và trực quan, giúp giáo viên chủ nhiệm dễ dàng tương tác và quản lý thông tin về lớp học. Giao diện được thiết kế đơn giản nhưng tinh tế, cho phép giáo viên dễ dàng thao tác.</a:t>
            </a:r>
            <a:endParaRPr sz="122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440"/>
              <a:buFont typeface="Arial"/>
              <a:buNone/>
            </a:pPr>
            <a:r>
              <a:rPr lang="vi" sz="1220">
                <a:solidFill>
                  <a:srgbClr val="233A44"/>
                </a:solidFill>
                <a:latin typeface="Calibri"/>
                <a:ea typeface="Calibri"/>
                <a:cs typeface="Calibri"/>
                <a:sym typeface="Calibri"/>
              </a:rPr>
              <a:t>Tiếp theo, chúng em đã tích hợp các tính năng quan trọng như ghi chú, xem thống kê và đánh giá kết quả học tập của sinh viên. Giáo viên chủ nhiệm có thể ghi chú các thông tin quan trọng về học tập và tương tác với sinh viên thông qua hệ thống ghi chú tích hợp. Đồng thời, thông qua các công cụ thống kê và đánh giá, giáo viên có thể theo dõi tiến trình học tập của từng sinh viên và tổng quan về sự phát triển của cả lớp.</a:t>
            </a:r>
            <a:endParaRPr sz="122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440"/>
              <a:buFont typeface="Arial"/>
              <a:buNone/>
            </a:pPr>
            <a:r>
              <a:rPr lang="vi" sz="1220">
                <a:solidFill>
                  <a:srgbClr val="233A44"/>
                </a:solidFill>
                <a:latin typeface="Calibri"/>
                <a:ea typeface="Calibri"/>
                <a:cs typeface="Calibri"/>
                <a:sym typeface="Calibri"/>
              </a:rPr>
              <a:t>Một điểm mạnh của ứng dụng này là khả năng tương tác và truy cập dữ liệu từ xa. Giáo viên chủ nhiệm có thể truy cập và quản lý thông tin lớp học từ bất kỳ đâu và bất kỳ thiết bị nào có kết nối internet. Điều này giúp tăng tính linh hoạt và tiện lợi trong việc quản lý lớp học.</a:t>
            </a:r>
            <a:endParaRPr sz="122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vi" sz="1220">
                <a:solidFill>
                  <a:srgbClr val="233A44"/>
                </a:solidFill>
                <a:latin typeface="Calibri"/>
                <a:ea typeface="Calibri"/>
                <a:cs typeface="Calibri"/>
                <a:sym typeface="Calibri"/>
              </a:rPr>
              <a:t>Trên cơ sở tổng kết, việc xây dựng ứng dụng website giúp giáo viên chủ nhiệm quản lý và theo dõi lớp học bằng Django đã mang lại nhiều lợi ích đáng kể. Tôi tin rằng dự án này sẽ góp phần cải thiện quá trình quản lý giảng dạy và nâng cao hiệu suất học tập của sinh viên.</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vis4t.iuhcoder.com/home/KHDL15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863650" y="1309650"/>
            <a:ext cx="3416700" cy="99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a:solidFill>
                  <a:srgbClr val="990000"/>
                </a:solidFill>
              </a:rPr>
              <a:t>Nhóm </a:t>
            </a:r>
            <a:r>
              <a:rPr b="1" lang="vi" sz="4000">
                <a:solidFill>
                  <a:srgbClr val="990000"/>
                </a:solidFill>
              </a:rPr>
              <a:t>19</a:t>
            </a:r>
            <a:endParaRPr b="1" sz="4000">
              <a:solidFill>
                <a:srgbClr val="990000"/>
              </a:solidFill>
            </a:endParaRPr>
          </a:p>
        </p:txBody>
      </p:sp>
      <p:sp>
        <p:nvSpPr>
          <p:cNvPr id="129" name="Google Shape;129;p13"/>
          <p:cNvSpPr txBox="1"/>
          <p:nvPr>
            <p:ph idx="1" type="subTitle"/>
          </p:nvPr>
        </p:nvSpPr>
        <p:spPr>
          <a:xfrm>
            <a:off x="1002900" y="2075100"/>
            <a:ext cx="7138200" cy="99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sz="2400">
                <a:solidFill>
                  <a:srgbClr val="000000"/>
                </a:solidFill>
                <a:latin typeface="Nunito"/>
                <a:ea typeface="Nunito"/>
                <a:cs typeface="Nunito"/>
                <a:sym typeface="Nunito"/>
              </a:rPr>
              <a:t>Đề tài:</a:t>
            </a:r>
            <a:r>
              <a:rPr lang="vi" sz="2400">
                <a:solidFill>
                  <a:srgbClr val="000000"/>
                </a:solidFill>
                <a:latin typeface="Nunito"/>
                <a:ea typeface="Nunito"/>
                <a:cs typeface="Nunito"/>
                <a:sym typeface="Nunito"/>
              </a:rPr>
              <a:t> </a:t>
            </a:r>
            <a:r>
              <a:rPr i="1" lang="vi" sz="2500">
                <a:solidFill>
                  <a:srgbClr val="000000"/>
                </a:solidFill>
                <a:latin typeface="Nunito"/>
                <a:ea typeface="Nunito"/>
                <a:cs typeface="Nunito"/>
                <a:sym typeface="Nunito"/>
              </a:rPr>
              <a:t>Xây dựng ứng dụng website giúp </a:t>
            </a:r>
            <a:endParaRPr i="1" sz="2500">
              <a:solidFill>
                <a:srgbClr val="000000"/>
              </a:solidFill>
              <a:latin typeface="Nunito"/>
              <a:ea typeface="Nunito"/>
              <a:cs typeface="Nunito"/>
              <a:sym typeface="Nunito"/>
            </a:endParaRPr>
          </a:p>
          <a:p>
            <a:pPr indent="0" lvl="0" marL="0" rtl="0" algn="ctr">
              <a:spcBef>
                <a:spcPts val="0"/>
              </a:spcBef>
              <a:spcAft>
                <a:spcPts val="0"/>
              </a:spcAft>
              <a:buNone/>
            </a:pPr>
            <a:r>
              <a:rPr i="1" lang="vi" sz="2500">
                <a:solidFill>
                  <a:srgbClr val="000000"/>
                </a:solidFill>
                <a:latin typeface="Nunito"/>
                <a:ea typeface="Nunito"/>
                <a:cs typeface="Nunito"/>
                <a:sym typeface="Nunito"/>
              </a:rPr>
              <a:t>giáo viên chủ nhiệm quản lý và theo dõi lớp học</a:t>
            </a:r>
            <a:endParaRPr i="1" sz="2500">
              <a:solidFill>
                <a:srgbClr val="000000"/>
              </a:solidFill>
              <a:latin typeface="Nunito"/>
              <a:ea typeface="Nunito"/>
              <a:cs typeface="Nunito"/>
              <a:sym typeface="Nunito"/>
            </a:endParaRPr>
          </a:p>
        </p:txBody>
      </p:sp>
      <p:pic>
        <p:nvPicPr>
          <p:cNvPr id="130" name="Google Shape;130;p13"/>
          <p:cNvPicPr preferRelativeResize="0"/>
          <p:nvPr/>
        </p:nvPicPr>
        <p:blipFill>
          <a:blip r:embed="rId3">
            <a:alphaModFix/>
          </a:blip>
          <a:stretch>
            <a:fillRect/>
          </a:stretch>
        </p:blipFill>
        <p:spPr>
          <a:xfrm>
            <a:off x="3067775" y="262125"/>
            <a:ext cx="3008449" cy="1211975"/>
          </a:xfrm>
          <a:prstGeom prst="rect">
            <a:avLst/>
          </a:prstGeom>
          <a:noFill/>
          <a:ln>
            <a:noFill/>
          </a:ln>
        </p:spPr>
      </p:pic>
      <p:graphicFrame>
        <p:nvGraphicFramePr>
          <p:cNvPr id="131" name="Google Shape;131;p13"/>
          <p:cNvGraphicFramePr/>
          <p:nvPr/>
        </p:nvGraphicFramePr>
        <p:xfrm>
          <a:off x="4269500" y="3149350"/>
          <a:ext cx="3000000" cy="3000000"/>
        </p:xfrm>
        <a:graphic>
          <a:graphicData uri="http://schemas.openxmlformats.org/drawingml/2006/table">
            <a:tbl>
              <a:tblPr>
                <a:noFill/>
                <a:tableStyleId>{0D111ECC-29EB-4FD7-AD53-03D0ACC145E1}</a:tableStyleId>
              </a:tblPr>
              <a:tblGrid>
                <a:gridCol w="2473875"/>
                <a:gridCol w="1207125"/>
              </a:tblGrid>
              <a:tr h="402825">
                <a:tc>
                  <a:txBody>
                    <a:bodyPr/>
                    <a:lstStyle/>
                    <a:p>
                      <a:pPr indent="0" lvl="0" marL="0" rtl="0" algn="l">
                        <a:spcBef>
                          <a:spcPts val="0"/>
                        </a:spcBef>
                        <a:spcAft>
                          <a:spcPts val="0"/>
                        </a:spcAft>
                        <a:buNone/>
                      </a:pPr>
                      <a:r>
                        <a:rPr lang="vi" sz="1800">
                          <a:latin typeface="Calibri"/>
                          <a:ea typeface="Calibri"/>
                          <a:cs typeface="Calibri"/>
                          <a:sym typeface="Calibri"/>
                        </a:rPr>
                        <a:t>Trần Minh Long</a:t>
                      </a:r>
                      <a:endParaRPr sz="1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vi" sz="1800">
                          <a:latin typeface="Calibri"/>
                          <a:ea typeface="Calibri"/>
                          <a:cs typeface="Calibri"/>
                          <a:sym typeface="Calibri"/>
                        </a:rPr>
                        <a:t>20078291</a:t>
                      </a:r>
                      <a:endParaRPr sz="1800">
                        <a:latin typeface="Calibri"/>
                        <a:ea typeface="Calibri"/>
                        <a:cs typeface="Calibri"/>
                        <a:sym typeface="Calibri"/>
                      </a:endParaRPr>
                    </a:p>
                  </a:txBody>
                  <a:tcPr marT="91425" marB="91425" marR="91425" marL="91425"/>
                </a:tc>
              </a:tr>
              <a:tr h="402825">
                <a:tc>
                  <a:txBody>
                    <a:bodyPr/>
                    <a:lstStyle/>
                    <a:p>
                      <a:pPr indent="0" lvl="0" marL="0" rtl="0" algn="l">
                        <a:spcBef>
                          <a:spcPts val="0"/>
                        </a:spcBef>
                        <a:spcAft>
                          <a:spcPts val="0"/>
                        </a:spcAft>
                        <a:buNone/>
                      </a:pPr>
                      <a:r>
                        <a:rPr lang="vi" sz="1800">
                          <a:latin typeface="Calibri"/>
                          <a:ea typeface="Calibri"/>
                          <a:cs typeface="Calibri"/>
                          <a:sym typeface="Calibri"/>
                        </a:rPr>
                        <a:t>Quách Xuân Nam</a:t>
                      </a:r>
                      <a:endParaRPr sz="1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vi" sz="1800">
                          <a:latin typeface="Calibri"/>
                          <a:ea typeface="Calibri"/>
                          <a:cs typeface="Calibri"/>
                          <a:sym typeface="Calibri"/>
                        </a:rPr>
                        <a:t>20020541</a:t>
                      </a:r>
                      <a:endParaRPr sz="1800">
                        <a:latin typeface="Calibri"/>
                        <a:ea typeface="Calibri"/>
                        <a:cs typeface="Calibri"/>
                        <a:sym typeface="Calibri"/>
                      </a:endParaRPr>
                    </a:p>
                  </a:txBody>
                  <a:tcPr marT="91425" marB="91425" marR="91425" marL="91425"/>
                </a:tc>
              </a:tr>
            </a:tbl>
          </a:graphicData>
        </a:graphic>
      </p:graphicFrame>
      <p:sp>
        <p:nvSpPr>
          <p:cNvPr id="132" name="Google Shape;132;p13"/>
          <p:cNvSpPr txBox="1"/>
          <p:nvPr>
            <p:ph idx="1" type="subTitle"/>
          </p:nvPr>
        </p:nvSpPr>
        <p:spPr>
          <a:xfrm>
            <a:off x="2403225" y="4284275"/>
            <a:ext cx="6523800" cy="64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sz="2300">
                <a:solidFill>
                  <a:srgbClr val="000000"/>
                </a:solidFill>
                <a:latin typeface="Nunito"/>
                <a:ea typeface="Nunito"/>
                <a:cs typeface="Nunito"/>
                <a:sym typeface="Nunito"/>
              </a:rPr>
              <a:t>Giảng viên hướng dẫn: Trương Vĩnh Linh</a:t>
            </a:r>
            <a:endParaRPr b="1" i="1" sz="2400">
              <a:solidFill>
                <a:srgbClr val="0000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vi" sz="5000"/>
              <a:t>THANKS</a:t>
            </a:r>
            <a:endParaRPr b="1"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85200C"/>
                </a:solidFill>
              </a:rPr>
              <a:t>I. </a:t>
            </a:r>
            <a:r>
              <a:rPr b="1" lang="vi">
                <a:solidFill>
                  <a:srgbClr val="85200C"/>
                </a:solidFill>
              </a:rPr>
              <a:t>Giới thiệu đồ án</a:t>
            </a:r>
            <a:endParaRPr b="1">
              <a:solidFill>
                <a:srgbClr val="85200C"/>
              </a:solidFill>
            </a:endParaRPr>
          </a:p>
        </p:txBody>
      </p:sp>
      <p:sp>
        <p:nvSpPr>
          <p:cNvPr id="138" name="Google Shape;138;p14"/>
          <p:cNvSpPr txBox="1"/>
          <p:nvPr>
            <p:ph idx="1" type="body"/>
          </p:nvPr>
        </p:nvSpPr>
        <p:spPr>
          <a:xfrm>
            <a:off x="733425" y="1702400"/>
            <a:ext cx="46023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sz="1500"/>
              <a:t>Làm sao để giáo viên chủ nhiệm có thể quản lý lớp học hiệu quả? </a:t>
            </a:r>
            <a:endParaRPr sz="1500"/>
          </a:p>
          <a:p>
            <a:pPr indent="0" lvl="0" marL="0" rtl="0" algn="l">
              <a:spcBef>
                <a:spcPts val="1200"/>
              </a:spcBef>
              <a:spcAft>
                <a:spcPts val="0"/>
              </a:spcAft>
              <a:buNone/>
            </a:pPr>
            <a:r>
              <a:rPr lang="vi" sz="1500"/>
              <a:t>Khi:</a:t>
            </a:r>
            <a:endParaRPr sz="1500"/>
          </a:p>
          <a:p>
            <a:pPr indent="0" lvl="0" marL="0" rtl="0" algn="l">
              <a:spcBef>
                <a:spcPts val="1200"/>
              </a:spcBef>
              <a:spcAft>
                <a:spcPts val="0"/>
              </a:spcAft>
              <a:buNone/>
            </a:pPr>
            <a:r>
              <a:rPr lang="vi" sz="1500"/>
              <a:t>→ Lớp học thì đông sinh viên.</a:t>
            </a:r>
            <a:endParaRPr sz="1500"/>
          </a:p>
          <a:p>
            <a:pPr indent="0" lvl="0" marL="0" rtl="0" algn="l">
              <a:spcBef>
                <a:spcPts val="1200"/>
              </a:spcBef>
              <a:spcAft>
                <a:spcPts val="0"/>
              </a:spcAft>
              <a:buNone/>
            </a:pPr>
            <a:r>
              <a:rPr lang="vi" sz="1500"/>
              <a:t>→ Điểm số đa dạng.</a:t>
            </a:r>
            <a:endParaRPr sz="1500"/>
          </a:p>
          <a:p>
            <a:pPr indent="0" lvl="0" marL="0" rtl="0" algn="l">
              <a:spcBef>
                <a:spcPts val="1200"/>
              </a:spcBef>
              <a:spcAft>
                <a:spcPts val="1200"/>
              </a:spcAft>
              <a:buNone/>
            </a:pPr>
            <a:r>
              <a:rPr lang="vi" sz="1500"/>
              <a:t>→ Không nắm được tình hình từng sinh viên trong quá trình học.</a:t>
            </a:r>
            <a:endParaRPr sz="1500"/>
          </a:p>
        </p:txBody>
      </p:sp>
      <p:pic>
        <p:nvPicPr>
          <p:cNvPr id="139" name="Google Shape;139;p14"/>
          <p:cNvPicPr preferRelativeResize="0"/>
          <p:nvPr/>
        </p:nvPicPr>
        <p:blipFill>
          <a:blip r:embed="rId3">
            <a:alphaModFix/>
          </a:blip>
          <a:stretch>
            <a:fillRect/>
          </a:stretch>
        </p:blipFill>
        <p:spPr>
          <a:xfrm>
            <a:off x="5164275" y="1490150"/>
            <a:ext cx="3604625" cy="2403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800"/>
                                        <p:tgtEl>
                                          <p:spTgt spid="13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 calcmode="lin" valueType="num">
                                      <p:cBhvr additive="base">
                                        <p:cTn dur="800"/>
                                        <p:tgtEl>
                                          <p:spTgt spid="13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 calcmode="lin" valueType="num">
                                      <p:cBhvr additive="base">
                                        <p:cTn dur="800"/>
                                        <p:tgtEl>
                                          <p:spTgt spid="13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 calcmode="lin" valueType="num">
                                      <p:cBhvr additive="base">
                                        <p:cTn dur="800"/>
                                        <p:tgtEl>
                                          <p:spTgt spid="13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 calcmode="lin" valueType="num">
                                      <p:cBhvr additive="base">
                                        <p:cTn dur="800"/>
                                        <p:tgtEl>
                                          <p:spTgt spid="13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85200C"/>
                </a:solidFill>
              </a:rPr>
              <a:t>II. Các chức năng thiết kế</a:t>
            </a:r>
            <a:endParaRPr b="1">
              <a:solidFill>
                <a:srgbClr val="85200C"/>
              </a:solidFill>
            </a:endParaRPr>
          </a:p>
        </p:txBody>
      </p:sp>
      <p:sp>
        <p:nvSpPr>
          <p:cNvPr id="145" name="Google Shape;145;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vi" sz="1500">
                <a:solidFill>
                  <a:srgbClr val="000000"/>
                </a:solidFill>
              </a:rPr>
              <a:t>- Chức năng đăng nhập, quên mật khẩu.</a:t>
            </a:r>
            <a:endParaRPr sz="1500">
              <a:solidFill>
                <a:srgbClr val="000000"/>
              </a:solidFill>
            </a:endParaRPr>
          </a:p>
          <a:p>
            <a:pPr indent="0" lvl="0" marL="0" rtl="0" algn="just">
              <a:lnSpc>
                <a:spcPct val="150000"/>
              </a:lnSpc>
              <a:spcBef>
                <a:spcPts val="0"/>
              </a:spcBef>
              <a:spcAft>
                <a:spcPts val="0"/>
              </a:spcAft>
              <a:buNone/>
            </a:pPr>
            <a:r>
              <a:rPr lang="vi" sz="1500">
                <a:solidFill>
                  <a:srgbClr val="000000"/>
                </a:solidFill>
              </a:rPr>
              <a:t>- Chức năng quản lý thông tin các sinh viên trong lớp học.</a:t>
            </a:r>
            <a:endParaRPr sz="1500">
              <a:solidFill>
                <a:srgbClr val="000000"/>
              </a:solidFill>
            </a:endParaRPr>
          </a:p>
          <a:p>
            <a:pPr indent="0" lvl="0" marL="0" rtl="0" algn="just">
              <a:lnSpc>
                <a:spcPct val="150000"/>
              </a:lnSpc>
              <a:spcBef>
                <a:spcPts val="0"/>
              </a:spcBef>
              <a:spcAft>
                <a:spcPts val="0"/>
              </a:spcAft>
              <a:buNone/>
            </a:pPr>
            <a:r>
              <a:rPr lang="vi" sz="1500">
                <a:solidFill>
                  <a:srgbClr val="000000"/>
                </a:solidFill>
              </a:rPr>
              <a:t>- Chức năng quản lý bảng điểm, kết quả học tập của từng sinh viên.</a:t>
            </a:r>
            <a:endParaRPr sz="1500">
              <a:solidFill>
                <a:srgbClr val="000000"/>
              </a:solidFill>
            </a:endParaRPr>
          </a:p>
          <a:p>
            <a:pPr indent="0" lvl="0" marL="0" rtl="0" algn="just">
              <a:lnSpc>
                <a:spcPct val="150000"/>
              </a:lnSpc>
              <a:spcBef>
                <a:spcPts val="0"/>
              </a:spcBef>
              <a:spcAft>
                <a:spcPts val="0"/>
              </a:spcAft>
              <a:buNone/>
            </a:pPr>
            <a:r>
              <a:rPr lang="vi" sz="1500">
                <a:solidFill>
                  <a:srgbClr val="000000"/>
                </a:solidFill>
              </a:rPr>
              <a:t>- Chức năng cập nhật lớp học, thêm lớp học.</a:t>
            </a:r>
            <a:endParaRPr sz="1500">
              <a:solidFill>
                <a:srgbClr val="000000"/>
              </a:solidFill>
            </a:endParaRPr>
          </a:p>
          <a:p>
            <a:pPr indent="0" lvl="0" marL="0" rtl="0" algn="just">
              <a:lnSpc>
                <a:spcPct val="150000"/>
              </a:lnSpc>
              <a:spcBef>
                <a:spcPts val="0"/>
              </a:spcBef>
              <a:spcAft>
                <a:spcPts val="0"/>
              </a:spcAft>
              <a:buNone/>
            </a:pPr>
            <a:r>
              <a:rPr lang="vi" sz="1500">
                <a:solidFill>
                  <a:srgbClr val="000000"/>
                </a:solidFill>
              </a:rPr>
              <a:t>- Chức năng xem thông tin giáo viên.</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 calcmode="lin" valueType="num">
                                      <p:cBhvr additive="base">
                                        <p:cTn dur="1900"/>
                                        <p:tgtEl>
                                          <p:spTgt spid="14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 calcmode="lin" valueType="num">
                                      <p:cBhvr additive="base">
                                        <p:cTn dur="1900"/>
                                        <p:tgtEl>
                                          <p:spTgt spid="14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 calcmode="lin" valueType="num">
                                      <p:cBhvr additive="base">
                                        <p:cTn dur="1900"/>
                                        <p:tgtEl>
                                          <p:spTgt spid="14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 calcmode="lin" valueType="num">
                                      <p:cBhvr additive="base">
                                        <p:cTn dur="1900"/>
                                        <p:tgtEl>
                                          <p:spTgt spid="14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 calcmode="lin" valueType="num">
                                      <p:cBhvr additive="base">
                                        <p:cTn dur="1900"/>
                                        <p:tgtEl>
                                          <p:spTgt spid="14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864450" y="399650"/>
            <a:ext cx="7415100" cy="3711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vi" sz="1500"/>
              <a:t>Sơ đồ usecase tổng quát</a:t>
            </a:r>
            <a:endParaRPr sz="1500"/>
          </a:p>
        </p:txBody>
      </p:sp>
      <p:pic>
        <p:nvPicPr>
          <p:cNvPr id="151" name="Google Shape;151;p16"/>
          <p:cNvPicPr preferRelativeResize="0"/>
          <p:nvPr/>
        </p:nvPicPr>
        <p:blipFill>
          <a:blip r:embed="rId3">
            <a:alphaModFix/>
          </a:blip>
          <a:stretch>
            <a:fillRect/>
          </a:stretch>
        </p:blipFill>
        <p:spPr>
          <a:xfrm>
            <a:off x="811063" y="721125"/>
            <a:ext cx="7521874" cy="419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85200C"/>
                </a:solidFill>
              </a:rPr>
              <a:t>III. Công nghệ giải pháp thực hiện</a:t>
            </a:r>
            <a:endParaRPr b="1">
              <a:solidFill>
                <a:srgbClr val="85200C"/>
              </a:solidFill>
            </a:endParaRPr>
          </a:p>
        </p:txBody>
      </p:sp>
      <p:pic>
        <p:nvPicPr>
          <p:cNvPr id="157" name="Google Shape;157;p17"/>
          <p:cNvPicPr preferRelativeResize="0"/>
          <p:nvPr/>
        </p:nvPicPr>
        <p:blipFill>
          <a:blip r:embed="rId3">
            <a:alphaModFix/>
          </a:blip>
          <a:stretch>
            <a:fillRect/>
          </a:stretch>
        </p:blipFill>
        <p:spPr>
          <a:xfrm>
            <a:off x="1019613" y="1519900"/>
            <a:ext cx="2962275" cy="1543050"/>
          </a:xfrm>
          <a:prstGeom prst="rect">
            <a:avLst/>
          </a:prstGeom>
          <a:noFill/>
          <a:ln>
            <a:noFill/>
          </a:ln>
        </p:spPr>
      </p:pic>
      <p:pic>
        <p:nvPicPr>
          <p:cNvPr id="158" name="Google Shape;158;p17"/>
          <p:cNvPicPr preferRelativeResize="0"/>
          <p:nvPr/>
        </p:nvPicPr>
        <p:blipFill>
          <a:blip r:embed="rId4">
            <a:alphaModFix/>
          </a:blip>
          <a:stretch>
            <a:fillRect/>
          </a:stretch>
        </p:blipFill>
        <p:spPr>
          <a:xfrm>
            <a:off x="5626975" y="1519888"/>
            <a:ext cx="2225793" cy="1672525"/>
          </a:xfrm>
          <a:prstGeom prst="rect">
            <a:avLst/>
          </a:prstGeom>
          <a:noFill/>
          <a:ln>
            <a:noFill/>
          </a:ln>
        </p:spPr>
      </p:pic>
      <p:pic>
        <p:nvPicPr>
          <p:cNvPr id="159" name="Google Shape;159;p17"/>
          <p:cNvPicPr preferRelativeResize="0"/>
          <p:nvPr/>
        </p:nvPicPr>
        <p:blipFill>
          <a:blip r:embed="rId5">
            <a:alphaModFix/>
          </a:blip>
          <a:stretch>
            <a:fillRect/>
          </a:stretch>
        </p:blipFill>
        <p:spPr>
          <a:xfrm>
            <a:off x="768400" y="3192412"/>
            <a:ext cx="3865918" cy="1615488"/>
          </a:xfrm>
          <a:prstGeom prst="rect">
            <a:avLst/>
          </a:prstGeom>
          <a:noFill/>
          <a:ln>
            <a:noFill/>
          </a:ln>
        </p:spPr>
      </p:pic>
      <p:pic>
        <p:nvPicPr>
          <p:cNvPr id="160" name="Google Shape;160;p17"/>
          <p:cNvPicPr preferRelativeResize="0"/>
          <p:nvPr/>
        </p:nvPicPr>
        <p:blipFill>
          <a:blip r:embed="rId6">
            <a:alphaModFix/>
          </a:blip>
          <a:stretch>
            <a:fillRect/>
          </a:stretch>
        </p:blipFill>
        <p:spPr>
          <a:xfrm>
            <a:off x="4757250" y="3242475"/>
            <a:ext cx="3657732" cy="161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85200C"/>
                </a:solidFill>
              </a:rPr>
              <a:t>III. Công nghệ giải pháp thực hiện</a:t>
            </a:r>
            <a:endParaRPr b="1">
              <a:solidFill>
                <a:srgbClr val="85200C"/>
              </a:solidFill>
            </a:endParaRPr>
          </a:p>
        </p:txBody>
      </p:sp>
      <p:pic>
        <p:nvPicPr>
          <p:cNvPr id="166" name="Google Shape;166;p18"/>
          <p:cNvPicPr preferRelativeResize="0"/>
          <p:nvPr/>
        </p:nvPicPr>
        <p:blipFill>
          <a:blip r:embed="rId3">
            <a:alphaModFix/>
          </a:blip>
          <a:stretch>
            <a:fillRect/>
          </a:stretch>
        </p:blipFill>
        <p:spPr>
          <a:xfrm>
            <a:off x="568200" y="1899325"/>
            <a:ext cx="2860800" cy="2860800"/>
          </a:xfrm>
          <a:prstGeom prst="rect">
            <a:avLst/>
          </a:prstGeom>
          <a:noFill/>
          <a:ln>
            <a:noFill/>
          </a:ln>
        </p:spPr>
      </p:pic>
      <p:pic>
        <p:nvPicPr>
          <p:cNvPr id="167" name="Google Shape;167;p18"/>
          <p:cNvPicPr preferRelativeResize="0"/>
          <p:nvPr/>
        </p:nvPicPr>
        <p:blipFill>
          <a:blip r:embed="rId4">
            <a:alphaModFix/>
          </a:blip>
          <a:stretch>
            <a:fillRect/>
          </a:stretch>
        </p:blipFill>
        <p:spPr>
          <a:xfrm>
            <a:off x="3429000" y="1537400"/>
            <a:ext cx="2860800" cy="1647821"/>
          </a:xfrm>
          <a:prstGeom prst="rect">
            <a:avLst/>
          </a:prstGeom>
          <a:noFill/>
          <a:ln>
            <a:noFill/>
          </a:ln>
        </p:spPr>
      </p:pic>
      <p:pic>
        <p:nvPicPr>
          <p:cNvPr id="168" name="Google Shape;168;p18"/>
          <p:cNvPicPr preferRelativeResize="0"/>
          <p:nvPr/>
        </p:nvPicPr>
        <p:blipFill>
          <a:blip r:embed="rId5">
            <a:alphaModFix/>
          </a:blip>
          <a:stretch>
            <a:fillRect/>
          </a:stretch>
        </p:blipFill>
        <p:spPr>
          <a:xfrm>
            <a:off x="6468850" y="3085121"/>
            <a:ext cx="2163099" cy="1730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85200C"/>
                </a:solidFill>
              </a:rPr>
              <a:t>IV. Kết quả thực hiện</a:t>
            </a:r>
            <a:endParaRPr b="1">
              <a:solidFill>
                <a:srgbClr val="85200C"/>
              </a:solidFill>
            </a:endParaRPr>
          </a:p>
        </p:txBody>
      </p:sp>
      <p:sp>
        <p:nvSpPr>
          <p:cNvPr id="174" name="Google Shape;17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500"/>
              <a:t>- Tạo một giao diện người dùng thân thiện và trực quan, dễ dàng thao tác.</a:t>
            </a:r>
            <a:endParaRPr sz="1500"/>
          </a:p>
          <a:p>
            <a:pPr indent="0" lvl="0" marL="0" rtl="0" algn="l">
              <a:spcBef>
                <a:spcPts val="1200"/>
              </a:spcBef>
              <a:spcAft>
                <a:spcPts val="0"/>
              </a:spcAft>
              <a:buNone/>
            </a:pPr>
            <a:r>
              <a:rPr lang="vi" sz="1500"/>
              <a:t>- Đã tích hợp các tính năng quan trọng như ghi chú, xem thống kê và đánh giá kết quả học tập của sinh viên.</a:t>
            </a:r>
            <a:endParaRPr sz="1500"/>
          </a:p>
          <a:p>
            <a:pPr indent="0" lvl="0" marL="0" rtl="0" algn="l">
              <a:spcBef>
                <a:spcPts val="1200"/>
              </a:spcBef>
              <a:spcAft>
                <a:spcPts val="0"/>
              </a:spcAft>
              <a:buNone/>
            </a:pPr>
            <a:r>
              <a:rPr lang="vi" sz="1500"/>
              <a:t>- Đã deploy được sản phẩm cho khả năng tương tác và truy cập dữ liệu từ xa.</a:t>
            </a:r>
            <a:endParaRPr sz="1500"/>
          </a:p>
          <a:p>
            <a:pPr indent="0" lvl="0" marL="0" rtl="0" algn="l">
              <a:spcBef>
                <a:spcPts val="1200"/>
              </a:spcBef>
              <a:spcAft>
                <a:spcPts val="1200"/>
              </a:spcAft>
              <a:buNone/>
            </a:pPr>
            <a:r>
              <a:rPr lang="vi" sz="1500"/>
              <a:t>→ Trên cơ sở tổng kết, việc xây dựng ứng dụng website giúp giáo viên chủ nhiệm quản lý và theo dõi lớp học bằng Django đã mang lại nhiều lợi ích đáng kể. Tôi tin rằng dự án này sẽ góp phần cải thiện quá trình quản lý giảng dạy và nâng cao hiệu suất học tập của sinh viên.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85200C"/>
                </a:solidFill>
              </a:rPr>
              <a:t>V. Demo</a:t>
            </a:r>
            <a:endParaRPr b="1">
              <a:solidFill>
                <a:srgbClr val="85200C"/>
              </a:solidFill>
            </a:endParaRPr>
          </a:p>
        </p:txBody>
      </p:sp>
      <p:sp>
        <p:nvSpPr>
          <p:cNvPr id="180" name="Google Shape;18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500" u="sng">
                <a:solidFill>
                  <a:schemeClr val="hlink"/>
                </a:solidFill>
                <a:hlinkClick r:id="rId3"/>
              </a:rPr>
              <a:t>https://vis4t.iuhcoder.com/home/KHDL15A/</a:t>
            </a:r>
            <a:endParaRPr sz="1500"/>
          </a:p>
          <a:p>
            <a:pPr indent="0" lvl="0" marL="0" rtl="0" algn="l">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85200C"/>
                </a:solidFill>
              </a:rPr>
              <a:t>VI. Tự đánh giá</a:t>
            </a:r>
            <a:endParaRPr b="1">
              <a:solidFill>
                <a:srgbClr val="85200C"/>
              </a:solidFill>
            </a:endParaRPr>
          </a:p>
        </p:txBody>
      </p:sp>
      <p:sp>
        <p:nvSpPr>
          <p:cNvPr id="186" name="Google Shape;186;p21"/>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500"/>
              <a:t>- Biểu đồ chưa có nhiều giá trị sử dụng.</a:t>
            </a:r>
            <a:endParaRPr sz="1500"/>
          </a:p>
          <a:p>
            <a:pPr indent="0" lvl="0" marL="0" rtl="0" algn="l">
              <a:spcBef>
                <a:spcPts val="1200"/>
              </a:spcBef>
              <a:spcAft>
                <a:spcPts val="0"/>
              </a:spcAft>
              <a:buNone/>
            </a:pPr>
            <a:r>
              <a:rPr lang="vi" sz="1500"/>
              <a:t>- Dữ liệu bị hạn chế.</a:t>
            </a:r>
            <a:endParaRPr sz="1500"/>
          </a:p>
          <a:p>
            <a:pPr indent="0" lvl="0" marL="0" rtl="0" algn="l">
              <a:spcBef>
                <a:spcPts val="1200"/>
              </a:spcBef>
              <a:spcAft>
                <a:spcPts val="0"/>
              </a:spcAft>
              <a:buNone/>
            </a:pPr>
            <a:r>
              <a:rPr lang="vi" sz="1500"/>
              <a:t>- Chưa có nhiều kinh nghiệm trong việc thiết kế giao diện và trải nghiệm người dùng.</a:t>
            </a:r>
            <a:endParaRPr sz="1500"/>
          </a:p>
          <a:p>
            <a:pPr indent="0" lvl="0" marL="0" rtl="0" algn="l">
              <a:spcBef>
                <a:spcPts val="1200"/>
              </a:spcBef>
              <a:spcAft>
                <a:spcPts val="0"/>
              </a:spcAft>
              <a:buNone/>
            </a:pPr>
            <a:r>
              <a:rPr lang="vi" sz="1500"/>
              <a:t>- Chưa khai thác hết các tính năng của django, tự viết lại nhiều chức năng.</a:t>
            </a:r>
            <a:endParaRPr sz="1500"/>
          </a:p>
          <a:p>
            <a:pPr indent="0" lvl="0" marL="0" rtl="0" algn="l">
              <a:spcBef>
                <a:spcPts val="1200"/>
              </a:spcBef>
              <a:spcAft>
                <a:spcPts val="1200"/>
              </a:spcAft>
              <a:buNone/>
            </a:pPr>
            <a:r>
              <a:rPr lang="vi" sz="1500"/>
              <a:t>→ Tuy những hạn chế đó nhưng chúng em vẫn đã hoàn thành được đề tài. Từ đây chúng em có cơ sở để có thể phát triển thêm trong tương lai để đáp ứng tốt cho giáo viên.</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