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342" r:id="rId3"/>
    <p:sldId id="298" r:id="rId4"/>
    <p:sldId id="343" r:id="rId5"/>
    <p:sldId id="318" r:id="rId6"/>
    <p:sldId id="319" r:id="rId7"/>
    <p:sldId id="320" r:id="rId8"/>
    <p:sldId id="322" r:id="rId9"/>
    <p:sldId id="323" r:id="rId10"/>
    <p:sldId id="324" r:id="rId11"/>
    <p:sldId id="331" r:id="rId12"/>
    <p:sldId id="332" r:id="rId13"/>
    <p:sldId id="325" r:id="rId14"/>
    <p:sldId id="326" r:id="rId15"/>
  </p:sldIdLst>
  <p:sldSz cx="9144000" cy="5143500" type="screen16x9"/>
  <p:notesSz cx="6858000" cy="91440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Barlow Condensed" panose="020B0604020202020204" charset="0"/>
      <p:regular r:id="rId21"/>
      <p:bold r:id="rId22"/>
      <p:italic r:id="rId23"/>
      <p:boldItalic r:id="rId24"/>
    </p:embeddedFont>
    <p:embeddedFont>
      <p:font typeface="Barlow Condensed Medium" panose="020B0604020202020204" charset="0"/>
      <p:regular r:id="rId25"/>
      <p:bold r:id="rId26"/>
      <p:italic r:id="rId27"/>
      <p:boldItalic r:id="rId28"/>
    </p:embeddedFont>
    <p:embeddedFont>
      <p:font typeface="Barlow Condensed SemiBold" panose="020B0604020202020204" charset="0"/>
      <p:regular r:id="rId29"/>
      <p:bold r:id="rId30"/>
      <p:italic r:id="rId31"/>
      <p:boldItalic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h Luong Vu" initials="MLV" lastIdx="2" clrIdx="0">
    <p:extLst>
      <p:ext uri="{19B8F6BF-5375-455C-9EA6-DF929625EA0E}">
        <p15:presenceInfo xmlns:p15="http://schemas.microsoft.com/office/powerpoint/2012/main" userId="bb6785e97bd03f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182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564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28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3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97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8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66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78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48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28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67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20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396986" y="218602"/>
            <a:ext cx="6587526" cy="26103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/>
              <a:t>BÁO CÁO </a:t>
            </a:r>
            <a:br>
              <a:rPr lang="en-US" sz="3600" b="1"/>
            </a:br>
            <a:r>
              <a:rPr lang="en-US" sz="3600" b="1"/>
              <a:t>ĐỒ ÁN TỐT NGHIỆP</a:t>
            </a:r>
            <a:br>
              <a:rPr lang="en-US" sz="3600" b="1"/>
            </a:br>
            <a:br>
              <a:rPr lang="en-US" sz="3600" b="1"/>
            </a:br>
            <a:r>
              <a:rPr lang="vi-VN" sz="2800" b="1"/>
              <a:t>ĐỀ TÀI</a:t>
            </a:r>
            <a:r>
              <a:rPr lang="en-US" sz="2800" b="1"/>
              <a:t>:</a:t>
            </a:r>
            <a:r>
              <a:rPr lang="vi-VN" sz="2800" b="1"/>
              <a:t> XÂY DỰNG</a:t>
            </a:r>
            <a:r>
              <a:rPr lang="en-US" sz="2800" b="1"/>
              <a:t> PHẦN MỀM</a:t>
            </a:r>
            <a:r>
              <a:rPr lang="vi-VN" sz="2800" b="1"/>
              <a:t> </a:t>
            </a:r>
            <a:r>
              <a:rPr lang="en-US" sz="2800" b="1"/>
              <a:t>ỨNG DỤNG </a:t>
            </a:r>
            <a:br>
              <a:rPr lang="en-US" sz="2800" b="1"/>
            </a:br>
            <a:r>
              <a:rPr lang="en-US" sz="2800" b="1"/>
              <a:t>QUẢN LÝ NHÀ HÀNG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83F1B-25BE-443A-BBE5-4E4B2F8062F6}"/>
              </a:ext>
            </a:extLst>
          </p:cNvPr>
          <p:cNvSpPr txBox="1"/>
          <p:nvPr/>
        </p:nvSpPr>
        <p:spPr>
          <a:xfrm>
            <a:off x="3691088" y="4123745"/>
            <a:ext cx="3803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GVHD	: ThS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.Trần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Cẩm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Tú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SVTH	: Vũ Minh L</a:t>
            </a:r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95650" y="22073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err="1">
                <a:solidFill>
                  <a:srgbClr val="FF0000"/>
                </a:solidFill>
              </a:rPr>
              <a:t>Thiết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kế</a:t>
            </a:r>
            <a:r>
              <a:rPr lang="en-US" b="1">
                <a:solidFill>
                  <a:srgbClr val="FF0000"/>
                </a:solidFill>
              </a:rPr>
              <a:t> c</a:t>
            </a:r>
            <a:r>
              <a:rPr lang="vi-VN" b="1">
                <a:solidFill>
                  <a:srgbClr val="FF0000"/>
                </a:solidFill>
              </a:rPr>
              <a:t>ơ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sở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dữ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liệu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3A495-A286-45A3-94D5-259A3B24520D}"/>
              </a:ext>
            </a:extLst>
          </p:cNvPr>
          <p:cNvSpPr txBox="1"/>
          <p:nvPr/>
        </p:nvSpPr>
        <p:spPr>
          <a:xfrm>
            <a:off x="4343400" y="4320136"/>
            <a:ext cx="377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Barlow Condensed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600">
                <a:latin typeface="Barlow Condensed" panose="020B0604020202020204" charset="0"/>
                <a:cs typeface="Times New Roman" panose="02020603050405020304" pitchFamily="18" charset="0"/>
              </a:rPr>
              <a:t> 3: S</a:t>
            </a:r>
            <a:r>
              <a:rPr lang="vi-VN" sz="1600">
                <a:latin typeface="Barlow Condensed" panose="020B0604020202020204" charset="0"/>
                <a:cs typeface="Times New Roman" panose="02020603050405020304" pitchFamily="18" charset="0"/>
              </a:rPr>
              <a:t>ơ</a:t>
            </a:r>
            <a:r>
              <a:rPr lang="en-US" sz="16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latin typeface="Barlow Condense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1600">
                <a:latin typeface="Barlow Condensed" panose="020B0604020202020204" charset="0"/>
                <a:cs typeface="Times New Roman" panose="02020603050405020304" pitchFamily="18" charset="0"/>
              </a:rPr>
              <a:t>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AF715-7444-4DE4-8C92-69CF11FCF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42" y="723014"/>
            <a:ext cx="7277208" cy="359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3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8;p12">
            <a:extLst>
              <a:ext uri="{FF2B5EF4-FFF2-40B4-BE49-F238E27FC236}">
                <a16:creationId xmlns:a16="http://schemas.microsoft.com/office/drawing/2014/main" id="{240201AC-65E7-489E-A5BA-0D42A698F634}"/>
              </a:ext>
            </a:extLst>
          </p:cNvPr>
          <p:cNvSpPr txBox="1">
            <a:spLocks/>
          </p:cNvSpPr>
          <p:nvPr/>
        </p:nvSpPr>
        <p:spPr>
          <a:xfrm>
            <a:off x="1557698" y="89123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Giao </a:t>
            </a:r>
            <a:r>
              <a:rPr lang="en-US" err="1">
                <a:solidFill>
                  <a:srgbClr val="FF0000"/>
                </a:solidFill>
              </a:rPr>
              <a:t>diện</a:t>
            </a:r>
            <a:r>
              <a:rPr lang="en-US">
                <a:solidFill>
                  <a:srgbClr val="FF0000"/>
                </a:solidFill>
              </a:rPr>
              <a:t> app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1B954D-5416-4FF7-817B-40DEA4015DD1}"/>
              </a:ext>
            </a:extLst>
          </p:cNvPr>
          <p:cNvSpPr txBox="1">
            <a:spLocks/>
          </p:cNvSpPr>
          <p:nvPr/>
        </p:nvSpPr>
        <p:spPr>
          <a:xfrm>
            <a:off x="408803" y="575428"/>
            <a:ext cx="264274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2000">
                <a:solidFill>
                  <a:srgbClr val="0070C0"/>
                </a:solidFill>
              </a:rPr>
              <a:t>1. Giao </a:t>
            </a:r>
            <a:r>
              <a:rPr lang="en-US" sz="2000" err="1">
                <a:solidFill>
                  <a:srgbClr val="0070C0"/>
                </a:solidFill>
              </a:rPr>
              <a:t>diện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tổng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quan</a:t>
            </a:r>
            <a:r>
              <a:rPr lang="en-US" sz="2000">
                <a:solidFill>
                  <a:srgbClr val="0070C0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885353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8;p12">
            <a:extLst>
              <a:ext uri="{FF2B5EF4-FFF2-40B4-BE49-F238E27FC236}">
                <a16:creationId xmlns:a16="http://schemas.microsoft.com/office/drawing/2014/main" id="{240201AC-65E7-489E-A5BA-0D42A698F634}"/>
              </a:ext>
            </a:extLst>
          </p:cNvPr>
          <p:cNvSpPr txBox="1">
            <a:spLocks/>
          </p:cNvSpPr>
          <p:nvPr/>
        </p:nvSpPr>
        <p:spPr>
          <a:xfrm>
            <a:off x="1557698" y="89123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Giao </a:t>
            </a:r>
            <a:r>
              <a:rPr lang="en-US" err="1">
                <a:solidFill>
                  <a:srgbClr val="FF0000"/>
                </a:solidFill>
              </a:rPr>
              <a:t>diện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ứng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dụng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1B954D-5416-4FF7-817B-40DEA4015DD1}"/>
              </a:ext>
            </a:extLst>
          </p:cNvPr>
          <p:cNvSpPr txBox="1">
            <a:spLocks/>
          </p:cNvSpPr>
          <p:nvPr/>
        </p:nvSpPr>
        <p:spPr>
          <a:xfrm>
            <a:off x="408802" y="575428"/>
            <a:ext cx="302551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2000">
                <a:solidFill>
                  <a:srgbClr val="0070C0"/>
                </a:solidFill>
              </a:rPr>
              <a:t>2. Giao </a:t>
            </a:r>
            <a:r>
              <a:rPr lang="en-US" sz="2000" err="1">
                <a:solidFill>
                  <a:srgbClr val="0070C0"/>
                </a:solidFill>
              </a:rPr>
              <a:t>diện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tổng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quan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ứng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 err="1">
                <a:solidFill>
                  <a:srgbClr val="0070C0"/>
                </a:solidFill>
              </a:rPr>
              <a:t>dụng</a:t>
            </a:r>
            <a:endParaRPr lang="en-US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96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8;p12">
            <a:extLst>
              <a:ext uri="{FF2B5EF4-FFF2-40B4-BE49-F238E27FC236}">
                <a16:creationId xmlns:a16="http://schemas.microsoft.com/office/drawing/2014/main" id="{240201AC-65E7-489E-A5BA-0D42A698F634}"/>
              </a:ext>
            </a:extLst>
          </p:cNvPr>
          <p:cNvSpPr txBox="1">
            <a:spLocks/>
          </p:cNvSpPr>
          <p:nvPr/>
        </p:nvSpPr>
        <p:spPr>
          <a:xfrm>
            <a:off x="1557698" y="89123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err="1">
                <a:solidFill>
                  <a:srgbClr val="FF0000"/>
                </a:solidFill>
              </a:rPr>
              <a:t>Kết</a:t>
            </a:r>
            <a:r>
              <a:rPr lang="en-US">
                <a:solidFill>
                  <a:srgbClr val="FF0000"/>
                </a:solidFill>
              </a:rPr>
              <a:t> quả </a:t>
            </a:r>
            <a:r>
              <a:rPr lang="en-US" err="1">
                <a:solidFill>
                  <a:srgbClr val="FF0000"/>
                </a:solidFill>
              </a:rPr>
              <a:t>đạt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được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ECD00-FC15-447F-A32F-978E017EB841}"/>
              </a:ext>
            </a:extLst>
          </p:cNvPr>
          <p:cNvSpPr txBox="1"/>
          <p:nvPr/>
        </p:nvSpPr>
        <p:spPr>
          <a:xfrm>
            <a:off x="485775" y="968259"/>
            <a:ext cx="7879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nền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tảng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kiến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Java &amp; WPF.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vi-VN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S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ử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Material Design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Thực hiện theo đúng quy trình tuần tự hoàn thành sản phẩm.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Hoàn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thành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sản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phẩm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đúng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nhu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cầu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đặt</a:t>
            </a:r>
            <a:r>
              <a:rPr lang="en-US" sz="1800">
                <a:solidFill>
                  <a:schemeClr val="tx1"/>
                </a:solidFill>
                <a:latin typeface="Barlow Condensed" panose="020B0604020202020204" charset="0"/>
                <a:cs typeface="Times New Roman" panose="02020603050405020304" pitchFamily="18" charset="0"/>
              </a:rPr>
              <a:t> ra.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>
              <a:solidFill>
                <a:schemeClr val="tx1"/>
              </a:solidFill>
              <a:latin typeface="Barlow Condensed" panose="020B060402020202020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>
              <a:solidFill>
                <a:schemeClr val="tx1"/>
              </a:solidFill>
              <a:latin typeface="Barlow Condensed" panose="020B0604020202020204" charset="0"/>
              <a:cs typeface="Times New Roman" panose="02020603050405020304" pitchFamily="18" charset="0"/>
            </a:endParaRPr>
          </a:p>
          <a:p>
            <a:endParaRPr lang="en-US" sz="1800" b="1">
              <a:solidFill>
                <a:schemeClr val="tx1"/>
              </a:solidFill>
              <a:latin typeface="Barlow Condensed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51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THANKS!</a:t>
            </a: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651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1266825" y="152401"/>
            <a:ext cx="7229475" cy="561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  <a:cs typeface="Tahoma" panose="020B0604030504040204" pitchFamily="34" charset="0"/>
              </a:rPr>
              <a:t>sao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  <a:cs typeface="Tahoma" panose="020B0604030504040204" pitchFamily="34" charset="0"/>
              </a:rPr>
              <a:t> nhà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  <a:cs typeface="Tahoma" panose="020B0604030504040204" pitchFamily="34" charset="0"/>
              </a:rPr>
              <a:t>hàng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  <a:cs typeface="Tahoma" panose="020B0604030504040204" pitchFamily="34" charset="0"/>
              </a:rPr>
              <a:t> cần phải có phần mềm ứng dụng?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BB641-2F02-4E0A-8410-1BCC09C6D7FB}"/>
              </a:ext>
            </a:extLst>
          </p:cNvPr>
          <p:cNvSpPr txBox="1"/>
          <p:nvPr/>
        </p:nvSpPr>
        <p:spPr>
          <a:xfrm>
            <a:off x="381000" y="1011080"/>
            <a:ext cx="8115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Tiết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kiệm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thời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và chi phí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hoạt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động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dành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nhà hàng.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Quản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lí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hiệu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quả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nguồn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lực.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Cải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thiện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khả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quản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lí nhà hàng.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được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hiệu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quả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doanh.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trư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̃ và xử lí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khối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dư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̃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liệu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lớn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các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hoạt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động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nhà hàng.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Làm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khách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hàng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hài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lòng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ở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cầu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phục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vụ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chóng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của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viên.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Dễ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dàng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sử dụng và phù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hợp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với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mọi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điều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kiện nhà hàng……</a:t>
            </a:r>
            <a:endParaRPr lang="en-US" sz="1800">
              <a:latin typeface="Barlow Condensed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06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0" y="180975"/>
            <a:ext cx="8610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Giới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thiệu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công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nghê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̣ Windows Presentation Foundation(WPF)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BB641-2F02-4E0A-8410-1BCC09C6D7FB}"/>
              </a:ext>
            </a:extLst>
          </p:cNvPr>
          <p:cNvSpPr txBox="1"/>
          <p:nvPr/>
        </p:nvSpPr>
        <p:spPr>
          <a:xfrm>
            <a:off x="498764" y="1011080"/>
            <a:ext cx="767368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b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US" sz="2000" b="1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Giới</a:t>
            </a:r>
            <a:r>
              <a:rPr lang="en-US" sz="2000" b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thiệu</a:t>
            </a:r>
            <a:r>
              <a:rPr lang="en-US" sz="2000" b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   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Windows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Presentation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Foundation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(WPF)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,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là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hệ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thống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API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hỗ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trợ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việc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xây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dựng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giao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diện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đồ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hoạ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trên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nền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Windows.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Được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xem như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thế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hệ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kế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tiếp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của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WinForms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, WPF tăng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cường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khả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năng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lập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trình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giao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diện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của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lập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trình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viên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bằng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cách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cung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cấp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các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API cho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phép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tận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dụng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những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lợi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thế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về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đa phương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tiện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hiện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vi-VN" sz="1800" err="1">
                <a:latin typeface="Barlow Condensed" panose="020B0604020202020204" charset="0"/>
                <a:ea typeface="Verdana" panose="020B0604030504040204" pitchFamily="34" charset="0"/>
              </a:rPr>
              <a:t>đạ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.</a:t>
            </a:r>
          </a:p>
          <a:p>
            <a:pPr lvl="0" algn="just"/>
            <a:r>
              <a:rPr lang="en-US" sz="2000" b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en-US" sz="2000" b="1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Mục</a:t>
            </a:r>
            <a:r>
              <a:rPr lang="en-US" sz="2000" b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tiêu</a:t>
            </a:r>
            <a:r>
              <a:rPr lang="en-US" sz="2000" b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ra </a:t>
            </a:r>
            <a:r>
              <a:rPr lang="en-US" sz="2000" b="1" err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đời</a:t>
            </a:r>
            <a:r>
              <a:rPr lang="en-US" sz="2000" b="1">
                <a:latin typeface="Barlow Condensed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Cung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cấp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nền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tảng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thống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nhất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để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xây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dựng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giao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diện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người dùng.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Cho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phép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người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lập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trình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và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người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thiết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ḱế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giao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diện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làm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việc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cùng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nhau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một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cách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dễ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dàng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.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Cung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cấp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một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công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nghê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̣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chung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để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xây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dựng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giao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diện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người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dùng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trên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cả Windows và trình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duyệt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web…..</a:t>
            </a:r>
          </a:p>
          <a:p>
            <a:pPr algn="just"/>
            <a:endParaRPr lang="en-US" sz="2000">
              <a:latin typeface="Barlow Condensed" panose="020B060402020202020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38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69FFC-B84E-4AE0-AF64-F31FDC9D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19" y="790575"/>
            <a:ext cx="4480561" cy="3901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6800C9-613D-45BB-A305-E7F857F7F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18" y="790574"/>
            <a:ext cx="4465717" cy="3901649"/>
          </a:xfrm>
          <a:prstGeom prst="rect">
            <a:avLst/>
          </a:prstGeom>
        </p:spPr>
      </p:pic>
      <p:sp>
        <p:nvSpPr>
          <p:cNvPr id="7" name="Google Shape;649;p22">
            <a:extLst>
              <a:ext uri="{FF2B5EF4-FFF2-40B4-BE49-F238E27FC236}">
                <a16:creationId xmlns:a16="http://schemas.microsoft.com/office/drawing/2014/main" id="{F8D6603F-B3EB-4BBE-B0BF-BD04DEE58231}"/>
              </a:ext>
            </a:extLst>
          </p:cNvPr>
          <p:cNvSpPr txBox="1">
            <a:spLocks/>
          </p:cNvSpPr>
          <p:nvPr/>
        </p:nvSpPr>
        <p:spPr>
          <a:xfrm>
            <a:off x="62497" y="2355670"/>
            <a:ext cx="2499752" cy="93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285750" indent="-285750" algn="just">
              <a:buSzPct val="100000"/>
              <a:buFont typeface="Wingdings" panose="05000000000000000000" pitchFamily="2" charset="2"/>
              <a:buChar char="Ø"/>
            </a:pP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Giao 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di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ệ</a:t>
            </a:r>
            <a:r>
              <a:rPr lang="vi-VN" sz="1800">
                <a:latin typeface="Barlow Condensed" panose="020B0604020202020204" charset="0"/>
                <a:ea typeface="Verdana" panose="020B0604030504040204" pitchFamily="34" charset="0"/>
              </a:rPr>
              <a:t>n người dùng quản lý và theo dõi bệnh nhân sử dụng WPF có thể kết hợp hình ảnh, text, đồ họa 2 chiều/3chiều và nhiều tính năng trực quan khác.</a:t>
            </a:r>
            <a:endParaRPr lang="en-US" sz="1800" b="1">
              <a:solidFill>
                <a:srgbClr val="FF0000"/>
              </a:solidFill>
              <a:latin typeface="Barlow Condensed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8" name="Google Shape;649;p22">
            <a:extLst>
              <a:ext uri="{FF2B5EF4-FFF2-40B4-BE49-F238E27FC236}">
                <a16:creationId xmlns:a16="http://schemas.microsoft.com/office/drawing/2014/main" id="{FE96BD4C-7D2F-4DFB-9A26-516EA8864820}"/>
              </a:ext>
            </a:extLst>
          </p:cNvPr>
          <p:cNvSpPr txBox="1">
            <a:spLocks/>
          </p:cNvSpPr>
          <p:nvPr/>
        </p:nvSpPr>
        <p:spPr>
          <a:xfrm>
            <a:off x="62497" y="1203911"/>
            <a:ext cx="2351014" cy="126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285750" indent="-285750" algn="just">
              <a:buSzPct val="100000"/>
              <a:buFont typeface="Wingdings" panose="05000000000000000000" pitchFamily="2" charset="2"/>
              <a:buChar char="Ø"/>
            </a:pP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Thành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phần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giao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diện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theo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yêu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cầu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và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những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công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nghệ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chuyên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biệt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cần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thiết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để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tạo</a:t>
            </a:r>
            <a:r>
              <a:rPr lang="en-US" sz="1800" i="1">
                <a:latin typeface="Barlow Condensed" panose="020B0604020202020204" charset="0"/>
                <a:ea typeface="Verdana" panose="020B0604030504040204" pitchFamily="34" charset="0"/>
              </a:rPr>
              <a:t> </a:t>
            </a:r>
            <a:r>
              <a:rPr lang="en-US" sz="1800" i="1" err="1">
                <a:latin typeface="Barlow Condensed" panose="020B0604020202020204" charset="0"/>
                <a:ea typeface="Verdana" panose="020B0604030504040204" pitchFamily="34" charset="0"/>
              </a:rPr>
              <a:t>chúng</a:t>
            </a:r>
            <a:endParaRPr lang="en-US" sz="1200" b="1">
              <a:solidFill>
                <a:srgbClr val="FF0000"/>
              </a:solidFill>
              <a:latin typeface="Barlow Condensed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9" name="Google Shape;649;p22">
            <a:extLst>
              <a:ext uri="{FF2B5EF4-FFF2-40B4-BE49-F238E27FC236}">
                <a16:creationId xmlns:a16="http://schemas.microsoft.com/office/drawing/2014/main" id="{9A95B8C0-3A22-465F-B88B-908825398296}"/>
              </a:ext>
            </a:extLst>
          </p:cNvPr>
          <p:cNvSpPr txBox="1">
            <a:spLocks/>
          </p:cNvSpPr>
          <p:nvPr/>
        </p:nvSpPr>
        <p:spPr>
          <a:xfrm>
            <a:off x="62497" y="850049"/>
            <a:ext cx="2497824" cy="299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285750" indent="-285750" algn="just">
              <a:buSzPct val="100000"/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Tuy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nhiên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, WPF ra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đời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không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có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nghĩa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là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tất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cả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những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công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nghệ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nêu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trên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bị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thay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thế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. Windows Forms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vẫn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có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giá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trị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,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thậm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trí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trong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WPF,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một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số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ứng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dụng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mới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vẫn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sẽ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sử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sz="1800" err="1">
                <a:latin typeface="Barlow Condensed" panose="020B0604020202020204" charset="0"/>
                <a:ea typeface="Verdana" panose="020B0604030504040204" pitchFamily="34" charset="0"/>
              </a:rPr>
              <a:t>dụng</a:t>
            </a:r>
            <a:r>
              <a:rPr lang="en-US" sz="1800">
                <a:latin typeface="Barlow Condensed" panose="020B0604020202020204" charset="0"/>
                <a:ea typeface="Verdana" panose="020B0604030504040204" pitchFamily="34" charset="0"/>
              </a:rPr>
              <a:t> Windows Forms.</a:t>
            </a:r>
            <a:endParaRPr lang="en-US" sz="1200" b="1">
              <a:solidFill>
                <a:srgbClr val="FF0000"/>
              </a:solidFill>
              <a:latin typeface="Barlow Condensed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10" name="Google Shape;649;p22">
            <a:extLst>
              <a:ext uri="{FF2B5EF4-FFF2-40B4-BE49-F238E27FC236}">
                <a16:creationId xmlns:a16="http://schemas.microsoft.com/office/drawing/2014/main" id="{9EC9502B-2094-4874-8E7B-ECB7F7002D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80975"/>
            <a:ext cx="8610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Giới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thiệu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công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nghê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̣ Windows Presentation Foundation(WPF)</a:t>
            </a:r>
          </a:p>
        </p:txBody>
      </p:sp>
    </p:spTree>
    <p:extLst>
      <p:ext uri="{BB962C8B-B14F-4D97-AF65-F5344CB8AC3E}">
        <p14:creationId xmlns:p14="http://schemas.microsoft.com/office/powerpoint/2010/main" val="747959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114550" y="92292"/>
            <a:ext cx="6353175" cy="588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Quy trình hoạt động của phần mềm ứng dụng</a:t>
            </a:r>
            <a:endParaRPr b="1">
              <a:solidFill>
                <a:srgbClr val="FF0000"/>
              </a:solidFill>
              <a:latin typeface="Barlow Condensed" panose="020B0604020202020204" charset="0"/>
              <a:ea typeface="Verdana" panose="020B0604030504040204" pitchFamily="34" charset="0"/>
            </a:endParaRPr>
          </a:p>
        </p:txBody>
      </p:sp>
      <p:grpSp>
        <p:nvGrpSpPr>
          <p:cNvPr id="415" name="Google Shape;415;p16"/>
          <p:cNvGrpSpPr/>
          <p:nvPr/>
        </p:nvGrpSpPr>
        <p:grpSpPr>
          <a:xfrm>
            <a:off x="1509755" y="1838707"/>
            <a:ext cx="5608992" cy="1328284"/>
            <a:chOff x="2218050" y="2014360"/>
            <a:chExt cx="4707900" cy="1114800"/>
          </a:xfrm>
        </p:grpSpPr>
        <p:cxnSp>
          <p:nvCxnSpPr>
            <p:cNvPr id="416" name="Google Shape;416;p16"/>
            <p:cNvCxnSpPr>
              <a:stCxn id="417" idx="3"/>
              <a:endCxn id="418" idx="1"/>
            </p:cNvCxnSpPr>
            <p:nvPr/>
          </p:nvCxnSpPr>
          <p:spPr>
            <a:xfrm>
              <a:off x="2834282" y="2598170"/>
              <a:ext cx="3459848" cy="0"/>
            </a:xfrm>
            <a:prstGeom prst="straightConnector1">
              <a:avLst/>
            </a:prstGeom>
            <a:noFill/>
            <a:ln w="28575" cap="flat" cmpd="sng">
              <a:solidFill>
                <a:srgbClr val="F5413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19" name="Google Shape;419;p16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0" name="Google Shape;420;p16"/>
              <p:cNvCxnSpPr>
                <a:stCxn id="421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2" name="Google Shape;422;p16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23" name="Google Shape;423;p16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4" name="Google Shape;424;p16"/>
              <p:cNvCxnSpPr>
                <a:stCxn id="425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6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28" name="Google Shape;428;p16"/>
              <p:cNvCxnSpPr>
                <a:stCxn id="429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6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31" name="Google Shape;431;p16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2" name="Google Shape;432;p16"/>
              <p:cNvCxnSpPr>
                <a:stCxn id="433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6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sp>
        <p:nvSpPr>
          <p:cNvPr id="417" name="Google Shape;417;p16"/>
          <p:cNvSpPr txBox="1">
            <a:spLocks noGrp="1"/>
          </p:cNvSpPr>
          <p:nvPr>
            <p:ph type="ctrTitle"/>
          </p:nvPr>
        </p:nvSpPr>
        <p:spPr>
          <a:xfrm>
            <a:off x="1530834" y="219006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5" name="Google Shape;435;p16"/>
          <p:cNvSpPr txBox="1">
            <a:spLocks noGrp="1"/>
          </p:cNvSpPr>
          <p:nvPr>
            <p:ph type="ctrTitle"/>
          </p:nvPr>
        </p:nvSpPr>
        <p:spPr>
          <a:xfrm>
            <a:off x="3155016" y="215859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6" name="Google Shape;436;p16"/>
          <p:cNvSpPr txBox="1">
            <a:spLocks noGrp="1"/>
          </p:cNvSpPr>
          <p:nvPr>
            <p:ph type="ctrTitle"/>
          </p:nvPr>
        </p:nvSpPr>
        <p:spPr>
          <a:xfrm>
            <a:off x="4753222" y="2177638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ctrTitle"/>
          </p:nvPr>
        </p:nvSpPr>
        <p:spPr>
          <a:xfrm>
            <a:off x="6365997" y="219006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4294967295"/>
          </p:nvPr>
        </p:nvSpPr>
        <p:spPr>
          <a:xfrm>
            <a:off x="3655411" y="922646"/>
            <a:ext cx="3697890" cy="821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Nhân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viên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đầu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bếp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thực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hiện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làm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món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va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̀ check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theo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thư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́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tư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̣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dựa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trên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app</a:t>
            </a:r>
            <a:endParaRPr sz="1400">
              <a:latin typeface="Arvo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438" name="Google Shape;438;p16"/>
          <p:cNvSpPr txBox="1">
            <a:spLocks noGrp="1"/>
          </p:cNvSpPr>
          <p:nvPr>
            <p:ph type="subTitle" idx="4294967295"/>
          </p:nvPr>
        </p:nvSpPr>
        <p:spPr>
          <a:xfrm>
            <a:off x="666795" y="929378"/>
            <a:ext cx="2988615" cy="85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Hướng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dẫn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khách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hàng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lựa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chọn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bàn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ngồi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dựa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app</a:t>
            </a:r>
            <a:endParaRPr sz="1400">
              <a:latin typeface="Arvo" panose="020B060402020202020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9" name="Google Shape;439;p16"/>
          <p:cNvSpPr txBox="1">
            <a:spLocks noGrp="1"/>
          </p:cNvSpPr>
          <p:nvPr>
            <p:ph type="subTitle" idx="4294967295"/>
          </p:nvPr>
        </p:nvSpPr>
        <p:spPr>
          <a:xfrm>
            <a:off x="1795454" y="3268240"/>
            <a:ext cx="3210952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Thực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hiện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order,chỉnh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sửa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món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trực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tiếp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tại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bàn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 app</a:t>
            </a:r>
            <a:endParaRPr sz="1400">
              <a:latin typeface="Arvo" panose="020B060402020202020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440;p16"/>
          <p:cNvSpPr txBox="1">
            <a:spLocks noGrp="1"/>
          </p:cNvSpPr>
          <p:nvPr>
            <p:ph type="subTitle" idx="4294967295"/>
          </p:nvPr>
        </p:nvSpPr>
        <p:spPr>
          <a:xfrm>
            <a:off x="5412149" y="3274972"/>
            <a:ext cx="3055576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Thanh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toán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trực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tiếp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tại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quầy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và in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hóa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đơn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trên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ứng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dụng</a:t>
            </a:r>
            <a:endParaRPr sz="1400">
              <a:latin typeface="Arvo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12BAB-070D-446E-B1FF-2BBF1191767C}"/>
              </a:ext>
            </a:extLst>
          </p:cNvPr>
          <p:cNvSpPr txBox="1"/>
          <p:nvPr/>
        </p:nvSpPr>
        <p:spPr>
          <a:xfrm>
            <a:off x="231226" y="2387084"/>
            <a:ext cx="10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90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/>
      <p:bldP spid="417" grpId="0"/>
      <p:bldP spid="435" grpId="0"/>
      <p:bldP spid="436" grpId="0"/>
      <p:bldP spid="418" grpId="0"/>
      <p:bldP spid="437" grpId="0" build="p"/>
      <p:bldP spid="438" grpId="0" build="p"/>
      <p:bldP spid="439" grpId="0" build="p"/>
      <p:bldP spid="440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819400" y="209550"/>
            <a:ext cx="5638799" cy="550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Quy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trình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thực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hiện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phần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mềm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ứng</a:t>
            </a:r>
            <a:r>
              <a:rPr lang="en-US" b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 Condensed" panose="020B0604020202020204" charset="0"/>
                <a:ea typeface="Verdana" panose="020B0604030504040204" pitchFamily="34" charset="0"/>
              </a:rPr>
              <a:t>dụng</a:t>
            </a:r>
            <a:endParaRPr b="1">
              <a:solidFill>
                <a:srgbClr val="FF0000"/>
              </a:solidFill>
              <a:latin typeface="Barlow Condensed" panose="020B0604020202020204" charset="0"/>
              <a:ea typeface="Verdana" panose="020B0604030504040204" pitchFamily="34" charset="0"/>
            </a:endParaRPr>
          </a:p>
        </p:txBody>
      </p:sp>
      <p:grpSp>
        <p:nvGrpSpPr>
          <p:cNvPr id="415" name="Google Shape;415;p16"/>
          <p:cNvGrpSpPr/>
          <p:nvPr/>
        </p:nvGrpSpPr>
        <p:grpSpPr>
          <a:xfrm>
            <a:off x="1509755" y="1838707"/>
            <a:ext cx="6422121" cy="1328285"/>
            <a:chOff x="2218050" y="2014360"/>
            <a:chExt cx="5390399" cy="1114801"/>
          </a:xfrm>
        </p:grpSpPr>
        <p:cxnSp>
          <p:nvCxnSpPr>
            <p:cNvPr id="416" name="Google Shape;416;p16"/>
            <p:cNvCxnSpPr>
              <a:cxnSpLocks/>
              <a:stCxn id="417" idx="3"/>
              <a:endCxn id="32" idx="2"/>
            </p:cNvCxnSpPr>
            <p:nvPr/>
          </p:nvCxnSpPr>
          <p:spPr>
            <a:xfrm>
              <a:off x="2834282" y="2598170"/>
              <a:ext cx="4774168" cy="17219"/>
            </a:xfrm>
            <a:prstGeom prst="straightConnector1">
              <a:avLst/>
            </a:prstGeom>
            <a:noFill/>
            <a:ln w="28575" cap="flat" cmpd="sng">
              <a:solidFill>
                <a:srgbClr val="F5413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19" name="Google Shape;419;p16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0" name="Google Shape;420;p16"/>
              <p:cNvCxnSpPr>
                <a:stCxn id="421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2" name="Google Shape;422;p16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23" name="Google Shape;423;p16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4" name="Google Shape;424;p16"/>
              <p:cNvCxnSpPr>
                <a:stCxn id="425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6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>
              <a:off x="4913250" y="2014360"/>
              <a:ext cx="665100" cy="905927"/>
              <a:chOff x="4913250" y="2014360"/>
              <a:chExt cx="665100" cy="905927"/>
            </a:xfrm>
          </p:grpSpPr>
          <p:cxnSp>
            <p:nvCxnSpPr>
              <p:cNvPr id="428" name="Google Shape;428;p16"/>
              <p:cNvCxnSpPr>
                <a:stCxn id="429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6"/>
              <p:cNvSpPr/>
              <p:nvPr/>
            </p:nvSpPr>
            <p:spPr>
              <a:xfrm>
                <a:off x="4913250" y="2255188"/>
                <a:ext cx="665100" cy="665099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31" name="Google Shape;431;p16"/>
            <p:cNvGrpSpPr/>
            <p:nvPr/>
          </p:nvGrpSpPr>
          <p:grpSpPr>
            <a:xfrm>
              <a:off x="6260850" y="2255189"/>
              <a:ext cx="665100" cy="873972"/>
              <a:chOff x="6260850" y="2255189"/>
              <a:chExt cx="665100" cy="873972"/>
            </a:xfrm>
          </p:grpSpPr>
          <p:cxnSp>
            <p:nvCxnSpPr>
              <p:cNvPr id="432" name="Google Shape;432;p16"/>
              <p:cNvCxnSpPr>
                <a:stCxn id="433" idx="4"/>
              </p:cNvCxnSpPr>
              <p:nvPr/>
            </p:nvCxnSpPr>
            <p:spPr>
              <a:xfrm>
                <a:off x="6593469" y="2835461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6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6345819" y="2340161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sp>
        <p:nvSpPr>
          <p:cNvPr id="417" name="Google Shape;417;p16"/>
          <p:cNvSpPr txBox="1">
            <a:spLocks noGrp="1"/>
          </p:cNvSpPr>
          <p:nvPr>
            <p:ph type="ctrTitle"/>
          </p:nvPr>
        </p:nvSpPr>
        <p:spPr>
          <a:xfrm>
            <a:off x="1530834" y="219006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5" name="Google Shape;435;p16"/>
          <p:cNvSpPr txBox="1">
            <a:spLocks noGrp="1"/>
          </p:cNvSpPr>
          <p:nvPr>
            <p:ph type="ctrTitle"/>
          </p:nvPr>
        </p:nvSpPr>
        <p:spPr>
          <a:xfrm>
            <a:off x="3155016" y="215859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6" name="Google Shape;436;p16"/>
          <p:cNvSpPr txBox="1">
            <a:spLocks noGrp="1"/>
          </p:cNvSpPr>
          <p:nvPr>
            <p:ph type="ctrTitle"/>
          </p:nvPr>
        </p:nvSpPr>
        <p:spPr>
          <a:xfrm>
            <a:off x="4753222" y="2177638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ctrTitle"/>
          </p:nvPr>
        </p:nvSpPr>
        <p:spPr>
          <a:xfrm>
            <a:off x="6225278" y="2190066"/>
            <a:ext cx="1012685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4</a:t>
            </a:r>
            <a:r>
              <a:rPr lang="es" sz="240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s" sz="2400">
                <a:solidFill>
                  <a:srgbClr val="FFFFFF"/>
                </a:solidFill>
              </a:rPr>
              <a:t>8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4294967295"/>
          </p:nvPr>
        </p:nvSpPr>
        <p:spPr>
          <a:xfrm>
            <a:off x="3709626" y="1136123"/>
            <a:ext cx="2814779" cy="635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Phác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thảo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giao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diện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chung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và thiết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kê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́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cơ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sơ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̉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dư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̃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liệu</a:t>
            </a:r>
            <a:endParaRPr lang="en-US" sz="1400">
              <a:latin typeface="Arvo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438" name="Google Shape;438;p16"/>
          <p:cNvSpPr txBox="1">
            <a:spLocks noGrp="1"/>
          </p:cNvSpPr>
          <p:nvPr>
            <p:ph type="subTitle" idx="4294967295"/>
          </p:nvPr>
        </p:nvSpPr>
        <p:spPr>
          <a:xfrm>
            <a:off x="533195" y="1155532"/>
            <a:ext cx="2842936" cy="629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>
              <a:buNone/>
            </a:pP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Lập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kế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hoạch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và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khảo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sát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,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đánh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gia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́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thực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trạng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đề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tài</a:t>
            </a:r>
            <a:endParaRPr lang="en-US" sz="1400">
              <a:latin typeface="Arvo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439" name="Google Shape;439;p16"/>
          <p:cNvSpPr txBox="1">
            <a:spLocks noGrp="1"/>
          </p:cNvSpPr>
          <p:nvPr>
            <p:ph type="subTitle" idx="4294967295"/>
          </p:nvPr>
        </p:nvSpPr>
        <p:spPr>
          <a:xfrm>
            <a:off x="1771662" y="3203777"/>
            <a:ext cx="3427659" cy="608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vi-VN" sz="1400">
                <a:latin typeface="Arvo" panose="020B0604020202020204" charset="0"/>
                <a:ea typeface="Verdana" panose="020B0604030504040204" pitchFamily="34" charset="0"/>
              </a:rPr>
              <a:t>Phân </a:t>
            </a:r>
            <a:r>
              <a:rPr lang="vi-VN" sz="1400" err="1">
                <a:latin typeface="Arvo" panose="020B0604020202020204" charset="0"/>
                <a:ea typeface="Verdana" panose="020B0604030504040204" pitchFamily="34" charset="0"/>
              </a:rPr>
              <a:t>tích</a:t>
            </a:r>
            <a:r>
              <a:rPr lang="vi-VN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thiết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kế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hê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̣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thống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và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đặc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tả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các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chức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năng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endParaRPr sz="1100">
              <a:latin typeface="Arvo" panose="020B060402020202020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440;p16"/>
          <p:cNvSpPr txBox="1">
            <a:spLocks noGrp="1"/>
          </p:cNvSpPr>
          <p:nvPr>
            <p:ph type="subTitle" idx="4294967295"/>
          </p:nvPr>
        </p:nvSpPr>
        <p:spPr>
          <a:xfrm>
            <a:off x="5412149" y="3210389"/>
            <a:ext cx="2519728" cy="602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Thực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hiện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code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phần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mềm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ứng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dụng</a:t>
            </a:r>
            <a:endParaRPr sz="1400">
              <a:latin typeface="Arvo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12BAB-070D-446E-B1FF-2BBF1191767C}"/>
              </a:ext>
            </a:extLst>
          </p:cNvPr>
          <p:cNvSpPr txBox="1"/>
          <p:nvPr/>
        </p:nvSpPr>
        <p:spPr>
          <a:xfrm>
            <a:off x="231226" y="2387084"/>
            <a:ext cx="10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Tuần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430;p16">
            <a:extLst>
              <a:ext uri="{FF2B5EF4-FFF2-40B4-BE49-F238E27FC236}">
                <a16:creationId xmlns:a16="http://schemas.microsoft.com/office/drawing/2014/main" id="{65B55D07-675C-420F-AB2F-B17BA4871F50}"/>
              </a:ext>
            </a:extLst>
          </p:cNvPr>
          <p:cNvSpPr/>
          <p:nvPr/>
        </p:nvSpPr>
        <p:spPr>
          <a:xfrm>
            <a:off x="7931877" y="2158599"/>
            <a:ext cx="792400" cy="792465"/>
          </a:xfrm>
          <a:prstGeom prst="ellipse">
            <a:avLst/>
          </a:pr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7" name="Google Shape;433;p16">
            <a:extLst>
              <a:ext uri="{FF2B5EF4-FFF2-40B4-BE49-F238E27FC236}">
                <a16:creationId xmlns:a16="http://schemas.microsoft.com/office/drawing/2014/main" id="{A7955BDB-585A-4AD2-BA3E-CF07A659B516}"/>
              </a:ext>
            </a:extLst>
          </p:cNvPr>
          <p:cNvSpPr/>
          <p:nvPr/>
        </p:nvSpPr>
        <p:spPr>
          <a:xfrm>
            <a:off x="8032944" y="2256949"/>
            <a:ext cx="590100" cy="590150"/>
          </a:xfrm>
          <a:prstGeom prst="ellipse">
            <a:avLst/>
          </a:prstGeom>
          <a:solidFill>
            <a:srgbClr val="1DCDC3"/>
          </a:solidFill>
          <a:ln>
            <a:noFill/>
          </a:ln>
          <a:effectLst>
            <a:outerShdw blurRad="57150" dist="19050" dir="5400000" algn="bl" rotWithShape="0">
              <a:srgbClr val="0C2E3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" name="Google Shape;418;p16">
            <a:extLst>
              <a:ext uri="{FF2B5EF4-FFF2-40B4-BE49-F238E27FC236}">
                <a16:creationId xmlns:a16="http://schemas.microsoft.com/office/drawing/2014/main" id="{CE56D9B1-23C3-4B79-BA04-0C5D016FA841}"/>
              </a:ext>
            </a:extLst>
          </p:cNvPr>
          <p:cNvSpPr txBox="1">
            <a:spLocks/>
          </p:cNvSpPr>
          <p:nvPr/>
        </p:nvSpPr>
        <p:spPr>
          <a:xfrm>
            <a:off x="7984577" y="2229619"/>
            <a:ext cx="713100" cy="63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es" sz="2400">
                <a:solidFill>
                  <a:srgbClr val="FFFFFF"/>
                </a:solidFill>
              </a:rPr>
              <a:t>9,10</a:t>
            </a:r>
          </a:p>
        </p:txBody>
      </p:sp>
      <p:sp>
        <p:nvSpPr>
          <p:cNvPr id="39" name="Google Shape;440;p16">
            <a:extLst>
              <a:ext uri="{FF2B5EF4-FFF2-40B4-BE49-F238E27FC236}">
                <a16:creationId xmlns:a16="http://schemas.microsoft.com/office/drawing/2014/main" id="{A993C0BA-0311-4157-9F36-AD81E012A6CB}"/>
              </a:ext>
            </a:extLst>
          </p:cNvPr>
          <p:cNvSpPr txBox="1">
            <a:spLocks/>
          </p:cNvSpPr>
          <p:nvPr/>
        </p:nvSpPr>
        <p:spPr>
          <a:xfrm>
            <a:off x="7017679" y="1154212"/>
            <a:ext cx="2122775" cy="64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Chỉnh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sửa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hoàn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thành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sản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phẩm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và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báo</a:t>
            </a:r>
            <a:r>
              <a:rPr lang="en-US" sz="1400">
                <a:latin typeface="Arvo" panose="020B0604020202020204" charset="0"/>
                <a:ea typeface="Verdana" panose="020B0604030504040204" pitchFamily="34" charset="0"/>
              </a:rPr>
              <a:t> </a:t>
            </a:r>
            <a:r>
              <a:rPr lang="en-US" sz="1400" err="1">
                <a:latin typeface="Arvo" panose="020B0604020202020204" charset="0"/>
                <a:ea typeface="Verdana" panose="020B0604030504040204" pitchFamily="34" charset="0"/>
              </a:rPr>
              <a:t>cáo</a:t>
            </a:r>
            <a:endParaRPr lang="vi-VN" sz="1400">
              <a:latin typeface="Arvo" panose="020B0604020202020204" charset="0"/>
              <a:ea typeface="Verdana" panose="020B0604030504040204" pitchFamily="34" charset="0"/>
            </a:endParaRPr>
          </a:p>
        </p:txBody>
      </p:sp>
      <p:cxnSp>
        <p:nvCxnSpPr>
          <p:cNvPr id="42" name="Google Shape;428;p16">
            <a:extLst>
              <a:ext uri="{FF2B5EF4-FFF2-40B4-BE49-F238E27FC236}">
                <a16:creationId xmlns:a16="http://schemas.microsoft.com/office/drawing/2014/main" id="{97DBB8AB-F164-4D8B-A298-85BBE3225F76}"/>
              </a:ext>
            </a:extLst>
          </p:cNvPr>
          <p:cNvCxnSpPr/>
          <p:nvPr/>
        </p:nvCxnSpPr>
        <p:spPr>
          <a:xfrm rot="10800000">
            <a:off x="8327994" y="1844235"/>
            <a:ext cx="0" cy="388191"/>
          </a:xfrm>
          <a:prstGeom prst="straightConnector1">
            <a:avLst/>
          </a:prstGeom>
          <a:noFill/>
          <a:ln w="19050" cap="flat" cmpd="sng">
            <a:solidFill>
              <a:srgbClr val="F5413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56595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/>
      <p:bldP spid="417" grpId="0"/>
      <p:bldP spid="435" grpId="0"/>
      <p:bldP spid="436" grpId="0"/>
      <p:bldP spid="418" grpId="0"/>
      <p:bldP spid="437" grpId="0" build="p"/>
      <p:bldP spid="438" grpId="0" build="p"/>
      <p:bldP spid="439" grpId="0" build="p"/>
      <p:bldP spid="440" grpId="0" build="p"/>
      <p:bldP spid="11" grpId="0"/>
      <p:bldP spid="32" grpId="0" animBg="1"/>
      <p:bldP spid="37" grpId="0" animBg="1"/>
      <p:bldP spid="38" grpId="0"/>
      <p:bldP spid="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4" y="885825"/>
            <a:ext cx="5521976" cy="8728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F54132"/>
                </a:solidFill>
                <a:latin typeface="Barlow Condensed" panose="020B0604020202020204" charset="0"/>
                <a:ea typeface="Verdana" panose="020B0604030504040204" pitchFamily="34" charset="0"/>
              </a:rPr>
              <a:t>THIẾT KẾ VÀ XÂY DỰNG </a:t>
            </a:r>
            <a:br>
              <a:rPr lang="en-US" sz="2600" b="1">
                <a:solidFill>
                  <a:srgbClr val="F54132"/>
                </a:solidFill>
                <a:latin typeface="Barlow Condensed" panose="020B0604020202020204" charset="0"/>
                <a:ea typeface="Verdana" panose="020B0604030504040204" pitchFamily="34" charset="0"/>
              </a:rPr>
            </a:br>
            <a:r>
              <a:rPr lang="en-US" sz="2600" b="1">
                <a:solidFill>
                  <a:srgbClr val="F54132"/>
                </a:solidFill>
                <a:latin typeface="Barlow Condensed" panose="020B0604020202020204" charset="0"/>
                <a:ea typeface="Verdana" panose="020B0604030504040204" pitchFamily="34" charset="0"/>
              </a:rPr>
              <a:t>PHẦN MỀM ỨNG DỤNG QUẢN LÝ NHÀ HÀNG</a:t>
            </a:r>
            <a:endParaRPr sz="2600" b="1">
              <a:solidFill>
                <a:srgbClr val="F54132"/>
              </a:solidFill>
              <a:latin typeface="Barlow Condensed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086225" y="2054338"/>
            <a:ext cx="6876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err="1">
                <a:latin typeface="Barlow Condensed" panose="020B0604020202020204" charset="0"/>
                <a:ea typeface="Verdana" panose="020B0604030504040204" pitchFamily="34" charset="0"/>
              </a:rPr>
              <a:t>Mô</a:t>
            </a:r>
            <a:r>
              <a:rPr lang="en-US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Barlow Condensed" panose="020B0604020202020204" charset="0"/>
                <a:ea typeface="Verdana" panose="020B0604030504040204" pitchFamily="34" charset="0"/>
              </a:rPr>
              <a:t>tả</a:t>
            </a:r>
            <a:r>
              <a:rPr lang="en-US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Barlow Condensed" panose="020B0604020202020204" charset="0"/>
                <a:ea typeface="Verdana" panose="020B0604030504040204" pitchFamily="34" charset="0"/>
              </a:rPr>
              <a:t>phần</a:t>
            </a:r>
            <a:r>
              <a:rPr lang="en-US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Barlow Condensed" panose="020B0604020202020204" charset="0"/>
                <a:ea typeface="Verdana" panose="020B0604030504040204" pitchFamily="34" charset="0"/>
              </a:rPr>
              <a:t>mềm</a:t>
            </a:r>
            <a:r>
              <a:rPr lang="en-US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Barlow Condensed" panose="020B0604020202020204" charset="0"/>
                <a:ea typeface="Verdana" panose="020B0604030504040204" pitchFamily="34" charset="0"/>
              </a:rPr>
              <a:t>ứng</a:t>
            </a:r>
            <a:r>
              <a:rPr lang="en-US">
                <a:latin typeface="Barlow Condensed" panose="020B060402020202020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Barlow Condensed" panose="020B0604020202020204" charset="0"/>
                <a:ea typeface="Verdana" panose="020B0604030504040204" pitchFamily="34" charset="0"/>
              </a:rPr>
              <a:t>dụng</a:t>
            </a:r>
            <a:endParaRPr>
              <a:latin typeface="Barlow Condensed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69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086225" y="2719588"/>
            <a:ext cx="6876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thống </a:t>
            </a:r>
            <a:endParaRPr/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086225" y="3384838"/>
            <a:ext cx="6876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69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   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699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" name="Google Shape;353;p12">
            <a:extLst>
              <a:ext uri="{FF2B5EF4-FFF2-40B4-BE49-F238E27FC236}">
                <a16:creationId xmlns:a16="http://schemas.microsoft.com/office/drawing/2014/main" id="{5D29CF9A-AA46-4DD0-841E-108273FC12BE}"/>
              </a:ext>
            </a:extLst>
          </p:cNvPr>
          <p:cNvSpPr txBox="1">
            <a:spLocks/>
          </p:cNvSpPr>
          <p:nvPr/>
        </p:nvSpPr>
        <p:spPr>
          <a:xfrm>
            <a:off x="2319727" y="3955949"/>
            <a:ext cx="146069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</a:p>
        </p:txBody>
      </p:sp>
      <p:sp>
        <p:nvSpPr>
          <p:cNvPr id="11" name="Google Shape;351;p12">
            <a:extLst>
              <a:ext uri="{FF2B5EF4-FFF2-40B4-BE49-F238E27FC236}">
                <a16:creationId xmlns:a16="http://schemas.microsoft.com/office/drawing/2014/main" id="{1570AA45-6EFD-4638-AB9C-F181BEC094BC}"/>
              </a:ext>
            </a:extLst>
          </p:cNvPr>
          <p:cNvSpPr txBox="1">
            <a:spLocks/>
          </p:cNvSpPr>
          <p:nvPr/>
        </p:nvSpPr>
        <p:spPr>
          <a:xfrm>
            <a:off x="4086226" y="4050088"/>
            <a:ext cx="687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err="1"/>
              <a:t>Hoàn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ứng</a:t>
            </a:r>
            <a:r>
              <a:rPr lang="en-US"/>
              <a:t> </a:t>
            </a:r>
            <a:r>
              <a:rPr lang="en-US" err="1"/>
              <a:t>dụng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7764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572000" y="142874"/>
            <a:ext cx="3905250" cy="552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err="1">
                <a:solidFill>
                  <a:srgbClr val="FF0000"/>
                </a:solidFill>
              </a:rPr>
              <a:t>Mô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tả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phần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mềm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ứng</a:t>
            </a:r>
            <a:r>
              <a:rPr lang="en-US">
                <a:solidFill>
                  <a:srgbClr val="FF0000"/>
                </a:solidFill>
              </a:rPr>
              <a:t> dụng</a:t>
            </a:r>
          </a:p>
        </p:txBody>
      </p:sp>
      <p:sp>
        <p:nvSpPr>
          <p:cNvPr id="5" name="Google Shape;649;p22">
            <a:extLst>
              <a:ext uri="{FF2B5EF4-FFF2-40B4-BE49-F238E27FC236}">
                <a16:creationId xmlns:a16="http://schemas.microsoft.com/office/drawing/2014/main" id="{65892809-31A5-40B3-931D-60E3C3491DA3}"/>
              </a:ext>
            </a:extLst>
          </p:cNvPr>
          <p:cNvSpPr txBox="1">
            <a:spLocks/>
          </p:cNvSpPr>
          <p:nvPr/>
        </p:nvSpPr>
        <p:spPr>
          <a:xfrm>
            <a:off x="481720" y="771525"/>
            <a:ext cx="8513424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b="1" err="1">
                <a:solidFill>
                  <a:srgbClr val="0070C0"/>
                </a:solidFill>
              </a:rPr>
              <a:t>Giới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err="1">
                <a:solidFill>
                  <a:srgbClr val="0070C0"/>
                </a:solidFill>
              </a:rPr>
              <a:t>thiệu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err="1">
                <a:solidFill>
                  <a:srgbClr val="0070C0"/>
                </a:solidFill>
              </a:rPr>
              <a:t>phần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err="1">
                <a:solidFill>
                  <a:srgbClr val="0070C0"/>
                </a:solidFill>
              </a:rPr>
              <a:t>mềm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err="1">
                <a:solidFill>
                  <a:srgbClr val="0070C0"/>
                </a:solidFill>
              </a:rPr>
              <a:t>ứng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err="1">
                <a:solidFill>
                  <a:srgbClr val="0070C0"/>
                </a:solidFill>
              </a:rPr>
              <a:t>dụng</a:t>
            </a:r>
            <a:endParaRPr lang="en-US" sz="2000" b="1">
              <a:solidFill>
                <a:srgbClr val="0070C0"/>
              </a:solidFill>
            </a:endParaRPr>
          </a:p>
          <a:p>
            <a:pPr algn="l"/>
            <a:r>
              <a:rPr lang="en-US" sz="2000" b="1">
                <a:solidFill>
                  <a:srgbClr val="0070C0"/>
                </a:solidFill>
              </a:rPr>
              <a:t>	</a:t>
            </a:r>
            <a:r>
              <a:rPr lang="en-US" sz="1800" err="1"/>
              <a:t>Là</a:t>
            </a:r>
            <a:r>
              <a:rPr lang="en-US" sz="1800"/>
              <a:t> 1 </a:t>
            </a:r>
            <a:r>
              <a:rPr lang="en-US" sz="1800" err="1"/>
              <a:t>phần</a:t>
            </a:r>
            <a:r>
              <a:rPr lang="en-US" sz="1800"/>
              <a:t> </a:t>
            </a:r>
            <a:r>
              <a:rPr lang="en-US" sz="1800" err="1"/>
              <a:t>mềm</a:t>
            </a:r>
            <a:r>
              <a:rPr lang="en-US" sz="1800"/>
              <a:t> </a:t>
            </a:r>
            <a:r>
              <a:rPr lang="en-US" sz="1800" err="1"/>
              <a:t>ứng</a:t>
            </a:r>
            <a:r>
              <a:rPr lang="en-US" sz="1800"/>
              <a:t> </a:t>
            </a:r>
            <a:r>
              <a:rPr lang="en-US" sz="1800" err="1"/>
              <a:t>dụng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phép</a:t>
            </a:r>
            <a:r>
              <a:rPr lang="en-US" sz="1800"/>
              <a:t> </a:t>
            </a:r>
            <a:r>
              <a:rPr lang="en-US" sz="1800" err="1"/>
              <a:t>nhân</a:t>
            </a:r>
            <a:r>
              <a:rPr lang="en-US" sz="1800"/>
              <a:t> </a:t>
            </a:r>
            <a:r>
              <a:rPr lang="en-US" sz="1800" err="1"/>
              <a:t>viên</a:t>
            </a:r>
            <a:r>
              <a:rPr lang="en-US" sz="1800"/>
              <a:t> </a:t>
            </a:r>
            <a:r>
              <a:rPr lang="en-US" sz="1800" err="1"/>
              <a:t>thực</a:t>
            </a:r>
            <a:r>
              <a:rPr lang="en-US" sz="1800"/>
              <a:t> </a:t>
            </a:r>
            <a:r>
              <a:rPr lang="en-US" sz="1800" err="1"/>
              <a:t>hiện</a:t>
            </a:r>
            <a:r>
              <a:rPr lang="en-US" sz="1800"/>
              <a:t> </a:t>
            </a:r>
            <a:r>
              <a:rPr lang="en-US" sz="1800" err="1"/>
              <a:t>công</a:t>
            </a:r>
            <a:r>
              <a:rPr lang="en-US" sz="1800"/>
              <a:t> </a:t>
            </a:r>
            <a:r>
              <a:rPr lang="en-US" sz="1800" err="1"/>
              <a:t>việc</a:t>
            </a:r>
            <a:r>
              <a:rPr lang="en-US" sz="1800"/>
              <a:t> </a:t>
            </a:r>
            <a:r>
              <a:rPr lang="en-US" sz="1800" err="1"/>
              <a:t>phục</a:t>
            </a:r>
            <a:r>
              <a:rPr lang="en-US" sz="1800"/>
              <a:t> vụ </a:t>
            </a:r>
            <a:r>
              <a:rPr lang="en-US" sz="1800" err="1"/>
              <a:t>nhanh</a:t>
            </a:r>
            <a:r>
              <a:rPr lang="en-US" sz="1800"/>
              <a:t> </a:t>
            </a:r>
            <a:r>
              <a:rPr lang="en-US" sz="1800" err="1"/>
              <a:t>chóng</a:t>
            </a:r>
            <a:r>
              <a:rPr lang="en-US" sz="1800"/>
              <a:t> </a:t>
            </a:r>
            <a:r>
              <a:rPr lang="en-US" sz="1800" err="1"/>
              <a:t>tiết</a:t>
            </a:r>
            <a:r>
              <a:rPr lang="en-US" sz="1800"/>
              <a:t> </a:t>
            </a:r>
            <a:r>
              <a:rPr lang="en-US" sz="1800" err="1"/>
              <a:t>kiệm</a:t>
            </a:r>
            <a:r>
              <a:rPr lang="en-US" sz="1800"/>
              <a:t> </a:t>
            </a:r>
            <a:r>
              <a:rPr lang="en-US" sz="1800" err="1"/>
              <a:t>thời</a:t>
            </a:r>
            <a:r>
              <a:rPr lang="en-US" sz="1800"/>
              <a:t> </a:t>
            </a:r>
            <a:r>
              <a:rPr lang="en-US" sz="1800" err="1"/>
              <a:t>gian</a:t>
            </a:r>
            <a:r>
              <a:rPr lang="en-US" sz="1800"/>
              <a:t>, </a:t>
            </a:r>
            <a:r>
              <a:rPr lang="en-US" sz="1800" err="1"/>
              <a:t>hiệu</a:t>
            </a:r>
            <a:r>
              <a:rPr lang="en-US" sz="1800"/>
              <a:t> quả. </a:t>
            </a:r>
            <a:r>
              <a:rPr lang="en-US" sz="1800" err="1"/>
              <a:t>Đặc</a:t>
            </a:r>
            <a:r>
              <a:rPr lang="en-US" sz="1800"/>
              <a:t> </a:t>
            </a:r>
            <a:r>
              <a:rPr lang="en-US" sz="1800" err="1"/>
              <a:t>biệt</a:t>
            </a:r>
            <a:r>
              <a:rPr lang="en-US" sz="1800"/>
              <a:t> </a:t>
            </a:r>
            <a:r>
              <a:rPr lang="en-US" sz="1800" err="1"/>
              <a:t>giúp</a:t>
            </a:r>
            <a:r>
              <a:rPr lang="en-US" sz="1800"/>
              <a:t> </a:t>
            </a:r>
            <a:r>
              <a:rPr lang="en-US" sz="1800" err="1"/>
              <a:t>cho</a:t>
            </a:r>
            <a:r>
              <a:rPr lang="en-US" sz="1800"/>
              <a:t> </a:t>
            </a:r>
            <a:r>
              <a:rPr lang="en-US" sz="1800" err="1"/>
              <a:t>khách</a:t>
            </a:r>
            <a:r>
              <a:rPr lang="en-US" sz="1800"/>
              <a:t> </a:t>
            </a:r>
            <a:r>
              <a:rPr lang="en-US" sz="1800" err="1"/>
              <a:t>hàng</a:t>
            </a:r>
            <a:r>
              <a:rPr lang="en-US" sz="1800"/>
              <a:t> </a:t>
            </a:r>
            <a:r>
              <a:rPr lang="en-US" sz="1800" err="1"/>
              <a:t>hài</a:t>
            </a:r>
            <a:r>
              <a:rPr lang="en-US" sz="1800"/>
              <a:t> </a:t>
            </a:r>
            <a:r>
              <a:rPr lang="en-US" sz="1800" err="1"/>
              <a:t>lòng</a:t>
            </a:r>
            <a:r>
              <a:rPr lang="en-US" sz="1800"/>
              <a:t> </a:t>
            </a:r>
            <a:r>
              <a:rPr lang="en-US" sz="1800" err="1"/>
              <a:t>vê</a:t>
            </a:r>
            <a:r>
              <a:rPr lang="en-US" sz="1800"/>
              <a:t>̀ </a:t>
            </a:r>
            <a:r>
              <a:rPr lang="en-US" sz="1800" err="1"/>
              <a:t>sư</a:t>
            </a:r>
            <a:r>
              <a:rPr lang="en-US" sz="1800"/>
              <a:t>̣ </a:t>
            </a:r>
            <a:r>
              <a:rPr lang="en-US" sz="1800" err="1"/>
              <a:t>phục</a:t>
            </a:r>
            <a:r>
              <a:rPr lang="en-US" sz="1800"/>
              <a:t> vụ </a:t>
            </a:r>
            <a:r>
              <a:rPr lang="en-US" sz="1800" err="1"/>
              <a:t>nhanh</a:t>
            </a:r>
            <a:r>
              <a:rPr lang="en-US" sz="1800"/>
              <a:t> </a:t>
            </a:r>
            <a:r>
              <a:rPr lang="en-US" sz="1800" err="1"/>
              <a:t>chóng</a:t>
            </a:r>
            <a:r>
              <a:rPr lang="en-US" sz="1800"/>
              <a:t> </a:t>
            </a:r>
            <a:r>
              <a:rPr lang="en-US" sz="1800" err="1"/>
              <a:t>chất</a:t>
            </a:r>
            <a:r>
              <a:rPr lang="en-US" sz="1800"/>
              <a:t> </a:t>
            </a:r>
            <a:r>
              <a:rPr lang="en-US" sz="1800" err="1"/>
              <a:t>lượng</a:t>
            </a:r>
            <a:r>
              <a:rPr lang="en-US" sz="1800"/>
              <a:t> </a:t>
            </a:r>
            <a:r>
              <a:rPr lang="en-US" sz="1800" err="1"/>
              <a:t>tư</a:t>
            </a:r>
            <a:r>
              <a:rPr lang="en-US" sz="1800"/>
              <a:t>̀ </a:t>
            </a:r>
            <a:r>
              <a:rPr lang="en-US" sz="1800" err="1"/>
              <a:t>đo</a:t>
            </a:r>
            <a:r>
              <a:rPr lang="en-US" sz="1800"/>
              <a:t>́ </a:t>
            </a:r>
            <a:r>
              <a:rPr lang="en-US" sz="1800" err="1"/>
              <a:t>việc</a:t>
            </a:r>
            <a:r>
              <a:rPr lang="en-US" sz="1800"/>
              <a:t> </a:t>
            </a:r>
            <a:r>
              <a:rPr lang="en-US" sz="1800" err="1"/>
              <a:t>kinh</a:t>
            </a:r>
            <a:r>
              <a:rPr lang="en-US" sz="1800"/>
              <a:t> </a:t>
            </a:r>
            <a:r>
              <a:rPr lang="en-US" sz="1800" err="1"/>
              <a:t>doanh</a:t>
            </a:r>
            <a:r>
              <a:rPr lang="en-US" sz="1800"/>
              <a:t> </a:t>
            </a:r>
            <a:r>
              <a:rPr lang="en-US" sz="1800" err="1"/>
              <a:t>nha</a:t>
            </a:r>
            <a:r>
              <a:rPr lang="en-US" sz="1800"/>
              <a:t>̀ </a:t>
            </a:r>
            <a:r>
              <a:rPr lang="en-US" sz="1800" err="1"/>
              <a:t>hàng</a:t>
            </a:r>
            <a:r>
              <a:rPr lang="en-US" sz="1800"/>
              <a:t> </a:t>
            </a:r>
            <a:r>
              <a:rPr lang="en-US" sz="1800" err="1"/>
              <a:t>đạt</a:t>
            </a:r>
            <a:r>
              <a:rPr lang="en-US" sz="1800"/>
              <a:t> </a:t>
            </a:r>
            <a:r>
              <a:rPr lang="en-US" sz="1800" err="1"/>
              <a:t>được</a:t>
            </a:r>
            <a:r>
              <a:rPr lang="en-US" sz="1800"/>
              <a:t> </a:t>
            </a:r>
            <a:r>
              <a:rPr lang="en-US" sz="1800" err="1"/>
              <a:t>hiệu</a:t>
            </a:r>
            <a:r>
              <a:rPr lang="en-US" sz="1800"/>
              <a:t> quả </a:t>
            </a:r>
            <a:r>
              <a:rPr lang="en-US" sz="1800" err="1"/>
              <a:t>doanh</a:t>
            </a:r>
            <a:r>
              <a:rPr lang="en-US" sz="1800"/>
              <a:t> </a:t>
            </a:r>
            <a:r>
              <a:rPr lang="en-US" sz="1800" err="1"/>
              <a:t>thu</a:t>
            </a:r>
            <a:r>
              <a:rPr lang="en-US" sz="1800"/>
              <a:t> </a:t>
            </a:r>
            <a:r>
              <a:rPr lang="en-US" sz="1800" err="1"/>
              <a:t>cao</a:t>
            </a:r>
            <a:r>
              <a:rPr lang="en-US" sz="1800"/>
              <a:t>.</a:t>
            </a:r>
          </a:p>
          <a:p>
            <a:pPr marL="514350" indent="-514350" algn="l">
              <a:buAutoNum type="arabicPeriod"/>
            </a:pPr>
            <a:endParaRPr lang="en-US" sz="1600"/>
          </a:p>
          <a:p>
            <a:pPr marL="342900" indent="-342900" algn="l">
              <a:buFont typeface="+mj-lt"/>
              <a:buAutoNum type="arabicPeriod" startAt="2"/>
            </a:pPr>
            <a:r>
              <a:rPr lang="en-US" sz="2000" b="1" err="1">
                <a:solidFill>
                  <a:srgbClr val="0070C0"/>
                </a:solidFill>
              </a:rPr>
              <a:t>Tiêu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err="1">
                <a:solidFill>
                  <a:srgbClr val="0070C0"/>
                </a:solidFill>
              </a:rPr>
              <a:t>chí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err="1">
                <a:solidFill>
                  <a:srgbClr val="0070C0"/>
                </a:solidFill>
              </a:rPr>
              <a:t>chức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r>
              <a:rPr lang="en-US" sz="2000" b="1" err="1">
                <a:solidFill>
                  <a:srgbClr val="0070C0"/>
                </a:solidFill>
              </a:rPr>
              <a:t>năng</a:t>
            </a:r>
            <a:endParaRPr lang="en-US" sz="2000" b="1">
              <a:solidFill>
                <a:srgbClr val="0070C0"/>
              </a:solidFill>
            </a:endParaRPr>
          </a:p>
          <a:p>
            <a:pPr marL="342900" lvl="0" indent="-342900" algn="l">
              <a:buSzPct val="100000"/>
              <a:buFont typeface="Wingdings" panose="05000000000000000000" pitchFamily="2" charset="2"/>
              <a:buChar char="Ø"/>
            </a:pP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Cho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phép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xem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tình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trạng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bàn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nhà̀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hàng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để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hướng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dẫn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khách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hàng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lựa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chọn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bàn ngồi.</a:t>
            </a:r>
          </a:p>
          <a:p>
            <a:pPr marL="342900" lvl="0" indent="-342900" algn="l">
              <a:buSzPct val="88000"/>
              <a:buFont typeface="Wingdings" panose="05000000000000000000" pitchFamily="2" charset="2"/>
              <a:buChar char="Ø"/>
            </a:pP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Cho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phép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viên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order và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chỉnh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sửa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món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ăn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ngay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trực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tiếp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tại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bàn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buSzPct val="88000"/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Quản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lí  nhân viên trong nh̀à hàng.</a:t>
            </a:r>
          </a:p>
          <a:p>
            <a:pPr marL="342900" lvl="0" indent="-342900" algn="l">
              <a:buSzPct val="88000"/>
              <a:buFont typeface="Wingdings" panose="05000000000000000000" pitchFamily="2" charset="2"/>
              <a:buChar char="Ø"/>
            </a:pP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Quản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lí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va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̀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thống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được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của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nhà hàng……</a:t>
            </a: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1987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505076" y="220731"/>
            <a:ext cx="588607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err="1">
                <a:solidFill>
                  <a:srgbClr val="FF0000"/>
                </a:solidFill>
              </a:rPr>
              <a:t>Phân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tích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hệ</a:t>
            </a:r>
            <a:r>
              <a:rPr lang="en-US" b="1">
                <a:solidFill>
                  <a:srgbClr val="FF0000"/>
                </a:solidFill>
              </a:rPr>
              <a:t>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3A495-A286-45A3-94D5-259A3B24520D}"/>
              </a:ext>
            </a:extLst>
          </p:cNvPr>
          <p:cNvSpPr txBox="1"/>
          <p:nvPr/>
        </p:nvSpPr>
        <p:spPr>
          <a:xfrm>
            <a:off x="4076700" y="4175692"/>
            <a:ext cx="377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2: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Biểu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phân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rã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chức</a:t>
            </a:r>
            <a:r>
              <a:rPr lang="en-US" sz="1800">
                <a:latin typeface="Barlow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Barlow Condensed" panose="020B0604020202020204" charset="0"/>
                <a:cs typeface="Times New Roman" panose="02020603050405020304" pitchFamily="18" charset="0"/>
              </a:rPr>
              <a:t>năng</a:t>
            </a:r>
            <a:endParaRPr lang="en-US" sz="1800">
              <a:latin typeface="Barlow Condensed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32436-74D3-4D92-B181-E807E1DEE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6" y="798530"/>
            <a:ext cx="6658043" cy="33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49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" grpId="0"/>
      <p:bldP spid="3" grpId="0"/>
    </p:bld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804</Words>
  <Application>Microsoft Office PowerPoint</Application>
  <PresentationFormat>On-screen Show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Barlow Condensed SemiBold</vt:lpstr>
      <vt:lpstr>Arial</vt:lpstr>
      <vt:lpstr>Wingdings</vt:lpstr>
      <vt:lpstr>Barlow Condensed</vt:lpstr>
      <vt:lpstr>Times New Roman</vt:lpstr>
      <vt:lpstr>Fira Sans Extra Condensed Medium</vt:lpstr>
      <vt:lpstr>Barlow Condensed Medium</vt:lpstr>
      <vt:lpstr>Arvo</vt:lpstr>
      <vt:lpstr>My Creative CV by slidesgo</vt:lpstr>
      <vt:lpstr>BÁO CÁO  ĐỒ ÁN TỐT NGHIỆP  ĐỀ TÀI: XÂY DỰNG PHẦN MỀM ỨNG DỤNG  QUẢN LÝ NHÀ HÀNG</vt:lpstr>
      <vt:lpstr>Tại sao nhà hàng cần phải có phần mềm ứng dụng?</vt:lpstr>
      <vt:lpstr>Giới thiệu công nghệ Windows Presentation Foundation(WPF)</vt:lpstr>
      <vt:lpstr>Giới thiệu công nghệ Windows Presentation Foundation(WPF)</vt:lpstr>
      <vt:lpstr>Quy trình hoạt động của phần mềm ứng dụng</vt:lpstr>
      <vt:lpstr>Quy trình thực hiện phần mềm ứng dụng</vt:lpstr>
      <vt:lpstr>THIẾT KẾ VÀ XÂY DỰNG  PHẦN MỀM ỨNG DỤNG QUẢN LÝ NHÀ HÀNG</vt:lpstr>
      <vt:lpstr>Mô tả phần mềm ứng dụng</vt:lpstr>
      <vt:lpstr>Phân tích hệ thống</vt:lpstr>
      <vt:lpstr>Thiết kế cơ sở dữ liệu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Minh  Béo</dc:title>
  <dc:creator>pv Trung</dc:creator>
  <cp:lastModifiedBy>Minh Luong Vu</cp:lastModifiedBy>
  <cp:revision>236</cp:revision>
  <dcterms:modified xsi:type="dcterms:W3CDTF">2020-06-02T11:26:44Z</dcterms:modified>
</cp:coreProperties>
</file>