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7" r:id="rId2"/>
    <p:sldId id="258" r:id="rId3"/>
    <p:sldId id="259" r:id="rId4"/>
    <p:sldId id="260" r:id="rId5"/>
    <p:sldId id="261" r:id="rId6"/>
    <p:sldId id="317" r:id="rId7"/>
    <p:sldId id="295" r:id="rId8"/>
    <p:sldId id="263" r:id="rId9"/>
    <p:sldId id="296" r:id="rId10"/>
    <p:sldId id="303" r:id="rId11"/>
    <p:sldId id="297" r:id="rId12"/>
    <p:sldId id="301" r:id="rId13"/>
    <p:sldId id="266" r:id="rId14"/>
  </p:sldIdLst>
  <p:sldSz cx="9144000" cy="5143500" type="screen16x9"/>
  <p:notesSz cx="6858000" cy="9144000"/>
  <p:embeddedFontLst>
    <p:embeddedFont>
      <p:font typeface="Arial Black" panose="020B0A04020102020204" pitchFamily="34" charset="0"/>
      <p:bold r:id="rId16"/>
    </p:embeddedFont>
    <p:embeddedFont>
      <p:font typeface="Oswald" pitchFamily="2" charset="0"/>
      <p:regular r:id="rId17"/>
      <p:bold r:id="rId18"/>
    </p:embeddedFont>
    <p:embeddedFont>
      <p:font typeface="Source Sans Pro" panose="020B0503030403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98" autoAdjust="0"/>
  </p:normalViewPr>
  <p:slideViewPr>
    <p:cSldViewPr snapToGrid="0">
      <p:cViewPr varScale="1">
        <p:scale>
          <a:sx n="86" d="100"/>
          <a:sy n="86" d="100"/>
        </p:scale>
        <p:origin x="10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5376706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4846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0808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2677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1004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922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085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501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6287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4982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4594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4539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8270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948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119" name="Google Shape;119;p4"/>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55" name="Google Shape;255;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56" name="Google Shape;256;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7"/>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88" name="Google Shape;288;p7"/>
          <p:cNvSpPr txBox="1">
            <a:spLocks noGrp="1"/>
          </p:cNvSpPr>
          <p:nvPr>
            <p:ph type="body" idx="1"/>
          </p:nvPr>
        </p:nvSpPr>
        <p:spPr>
          <a:xfrm>
            <a:off x="70590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89" name="Google Shape;289;p7"/>
          <p:cNvSpPr txBox="1">
            <a:spLocks noGrp="1"/>
          </p:cNvSpPr>
          <p:nvPr>
            <p:ph type="body" idx="2"/>
          </p:nvPr>
        </p:nvSpPr>
        <p:spPr>
          <a:xfrm>
            <a:off x="3304125"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0" name="Google Shape;290;p7"/>
          <p:cNvSpPr txBox="1">
            <a:spLocks noGrp="1"/>
          </p:cNvSpPr>
          <p:nvPr>
            <p:ph type="body" idx="3"/>
          </p:nvPr>
        </p:nvSpPr>
        <p:spPr>
          <a:xfrm>
            <a:off x="590235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47750" y="120603"/>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TRƯỜNG ĐẠI HỌC CÔNG NGHIỆP HÀ NỘI</a:t>
            </a:r>
            <a:endParaRPr>
              <a:latin typeface="Times New Roman" panose="02020603050405020304" pitchFamily="18" charset="0"/>
              <a:cs typeface="Times New Roman" panose="02020603050405020304" pitchFamily="18" charset="0"/>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3903112" y="803960"/>
            <a:ext cx="1285875" cy="1257300"/>
          </a:xfrm>
          <a:prstGeom prst="rect">
            <a:avLst/>
          </a:prstGeom>
        </p:spPr>
      </p:pic>
      <p:sp>
        <p:nvSpPr>
          <p:cNvPr id="2" name="TextBox 1"/>
          <p:cNvSpPr txBox="1"/>
          <p:nvPr/>
        </p:nvSpPr>
        <p:spPr>
          <a:xfrm>
            <a:off x="1488044" y="2167339"/>
            <a:ext cx="5937254" cy="461665"/>
          </a:xfrm>
          <a:prstGeom prst="rect">
            <a:avLst/>
          </a:prstGeom>
          <a:noFill/>
        </p:spPr>
        <p:txBody>
          <a:bodyPr wrap="square" rtlCol="0">
            <a:spAutoFit/>
          </a:bodyPr>
          <a:lstStyle/>
          <a:p>
            <a:pPr algn="ctr"/>
            <a:r>
              <a:rPr lang="en-US" sz="2400" b="1">
                <a:latin typeface="Times New Roman" panose="02020603050405020304" pitchFamily="18" charset="0"/>
                <a:cs typeface="Times New Roman" panose="02020603050405020304" pitchFamily="18" charset="0"/>
              </a:rPr>
              <a:t>BÁO CÁO ĐỒ ÁN TỐT NGHIỆP</a:t>
            </a:r>
          </a:p>
        </p:txBody>
      </p:sp>
      <p:sp>
        <p:nvSpPr>
          <p:cNvPr id="3" name="TextBox 2"/>
          <p:cNvSpPr txBox="1"/>
          <p:nvPr/>
        </p:nvSpPr>
        <p:spPr>
          <a:xfrm>
            <a:off x="2895882" y="2888974"/>
            <a:ext cx="4041632" cy="954107"/>
          </a:xfrm>
          <a:prstGeom prst="rect">
            <a:avLst/>
          </a:prstGeom>
          <a:noFill/>
        </p:spPr>
        <p:txBody>
          <a:bodyPr wrap="square" rtlCol="0">
            <a:spAutoFit/>
          </a:bodyPr>
          <a:lstStyle/>
          <a:p>
            <a:r>
              <a:rPr lang="en-US" err="1"/>
              <a:t>Giảng</a:t>
            </a:r>
            <a:r>
              <a:rPr lang="en-US"/>
              <a:t> </a:t>
            </a:r>
            <a:r>
              <a:rPr lang="en-US" err="1"/>
              <a:t>viên</a:t>
            </a:r>
            <a:r>
              <a:rPr lang="en-US"/>
              <a:t> </a:t>
            </a:r>
            <a:r>
              <a:rPr lang="en-US" err="1"/>
              <a:t>hướng</a:t>
            </a:r>
            <a:r>
              <a:rPr lang="en-US"/>
              <a:t> </a:t>
            </a:r>
            <a:r>
              <a:rPr lang="en-US" err="1"/>
              <a:t>dẫn</a:t>
            </a:r>
            <a:r>
              <a:rPr lang="en-US"/>
              <a:t>:   </a:t>
            </a:r>
            <a:r>
              <a:rPr lang="en-US" err="1"/>
              <a:t>Ths</a:t>
            </a:r>
            <a:r>
              <a:rPr lang="en-US"/>
              <a:t>. </a:t>
            </a:r>
            <a:r>
              <a:rPr lang="en-US" err="1"/>
              <a:t>Đoàn</a:t>
            </a:r>
            <a:r>
              <a:rPr lang="en-US"/>
              <a:t> </a:t>
            </a:r>
            <a:r>
              <a:rPr lang="en-US" err="1"/>
              <a:t>Văn</a:t>
            </a:r>
            <a:r>
              <a:rPr lang="en-US"/>
              <a:t> </a:t>
            </a:r>
            <a:r>
              <a:rPr lang="en-US" err="1"/>
              <a:t>Trung</a:t>
            </a:r>
            <a:r>
              <a:rPr lang="en-US"/>
              <a:t> </a:t>
            </a:r>
          </a:p>
          <a:p>
            <a:r>
              <a:rPr lang="en-US" err="1"/>
              <a:t>Sinh</a:t>
            </a:r>
            <a:r>
              <a:rPr lang="en-US"/>
              <a:t> </a:t>
            </a:r>
            <a:r>
              <a:rPr lang="en-US" err="1"/>
              <a:t>viên</a:t>
            </a:r>
            <a:r>
              <a:rPr lang="en-US"/>
              <a:t>:                         Lưu </a:t>
            </a:r>
            <a:r>
              <a:rPr lang="en-US" err="1"/>
              <a:t>Thế</a:t>
            </a:r>
            <a:r>
              <a:rPr lang="en-US"/>
              <a:t> Minh</a:t>
            </a:r>
          </a:p>
          <a:p>
            <a:r>
              <a:rPr lang="en-US" err="1"/>
              <a:t>Mã</a:t>
            </a:r>
            <a:r>
              <a:rPr lang="en-US"/>
              <a:t> </a:t>
            </a:r>
            <a:r>
              <a:rPr lang="en-US" err="1"/>
              <a:t>sinh</a:t>
            </a:r>
            <a:r>
              <a:rPr lang="en-US"/>
              <a:t> </a:t>
            </a:r>
            <a:r>
              <a:rPr lang="en-US" err="1"/>
              <a:t>viên</a:t>
            </a:r>
            <a:r>
              <a:rPr lang="en-US"/>
              <a:t>:                    2018603624</a:t>
            </a:r>
          </a:p>
          <a:p>
            <a:r>
              <a:rPr lang="en-US" err="1"/>
              <a:t>Lớp</a:t>
            </a:r>
            <a:r>
              <a:rPr lang="en-US"/>
              <a:t>:                                  CNTT4 – </a:t>
            </a:r>
            <a:r>
              <a:rPr lang="en-US" err="1"/>
              <a:t>K13</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5" name="TextBox 4"/>
          <p:cNvSpPr txBox="1"/>
          <p:nvPr/>
        </p:nvSpPr>
        <p:spPr>
          <a:xfrm>
            <a:off x="881271" y="364435"/>
            <a:ext cx="1644842" cy="707886"/>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2.3. Xây dựng cơ sở dữ liệu</a:t>
            </a:r>
          </a:p>
        </p:txBody>
      </p:sp>
      <p:pic>
        <p:nvPicPr>
          <p:cNvPr id="7" name="image20.png">
            <a:extLst>
              <a:ext uri="{FF2B5EF4-FFF2-40B4-BE49-F238E27FC236}">
                <a16:creationId xmlns:a16="http://schemas.microsoft.com/office/drawing/2014/main" id="{F75CE1C1-796F-0BAF-04DF-2341A054A40E}"/>
              </a:ext>
            </a:extLst>
          </p:cNvPr>
          <p:cNvPicPr/>
          <p:nvPr/>
        </p:nvPicPr>
        <p:blipFill>
          <a:blip r:embed="rId3"/>
          <a:srcRect/>
          <a:stretch>
            <a:fillRect/>
          </a:stretch>
        </p:blipFill>
        <p:spPr>
          <a:xfrm>
            <a:off x="2667149" y="111834"/>
            <a:ext cx="5775849" cy="4164138"/>
          </a:xfrm>
          <a:prstGeom prst="rect">
            <a:avLst/>
          </a:prstGeom>
          <a:ln/>
        </p:spPr>
      </p:pic>
    </p:spTree>
    <p:extLst>
      <p:ext uri="{BB962C8B-B14F-4D97-AF65-F5344CB8AC3E}">
        <p14:creationId xmlns:p14="http://schemas.microsoft.com/office/powerpoint/2010/main" val="4263877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670313" y="3263063"/>
            <a:ext cx="4608471"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200">
                <a:latin typeface="Times New Roman" panose="02020603050405020304" pitchFamily="18" charset="0"/>
                <a:cs typeface="Times New Roman" panose="02020603050405020304" pitchFamily="18" charset="0"/>
              </a:rPr>
              <a:t>Kết Luận </a:t>
            </a:r>
            <a:endParaRPr sz="3200">
              <a:latin typeface="Times New Roman" panose="02020603050405020304" pitchFamily="18" charset="0"/>
              <a:cs typeface="Times New Roman" panose="02020603050405020304" pitchFamily="18" charset="0"/>
            </a:endParaRPr>
          </a:p>
        </p:txBody>
      </p:sp>
      <p:sp>
        <p:nvSpPr>
          <p:cNvPr id="487" name="Google Shape;487;p16"/>
          <p:cNvSpPr txBox="1"/>
          <p:nvPr/>
        </p:nvSpPr>
        <p:spPr>
          <a:xfrm>
            <a:off x="7345075" y="3638977"/>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chemeClr val="accent2"/>
                </a:solidFill>
                <a:latin typeface="Oswald"/>
                <a:sym typeface="Oswald"/>
              </a:rPr>
              <a:t>3</a:t>
            </a:r>
            <a:endParaRPr sz="1200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880111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6" name="TextBox 5"/>
          <p:cNvSpPr txBox="1"/>
          <p:nvPr/>
        </p:nvSpPr>
        <p:spPr>
          <a:xfrm>
            <a:off x="881270" y="371061"/>
            <a:ext cx="7675505" cy="400110"/>
          </a:xfrm>
          <a:prstGeom prst="rect">
            <a:avLst/>
          </a:prstGeom>
          <a:noFill/>
        </p:spPr>
        <p:txBody>
          <a:bodyPr wrap="square" rtlCol="0">
            <a:spAutoFit/>
          </a:bodyPr>
          <a:lstStyle/>
          <a:p>
            <a:pPr algn="ctr"/>
            <a:r>
              <a:rPr lang="en-US" sz="2000">
                <a:latin typeface="Times New Roman" panose="02020603050405020304" pitchFamily="18" charset="0"/>
                <a:cs typeface="Times New Roman" panose="02020603050405020304" pitchFamily="18" charset="0"/>
              </a:rPr>
              <a:t>KẾT LUẬN</a:t>
            </a:r>
          </a:p>
        </p:txBody>
      </p:sp>
      <p:sp>
        <p:nvSpPr>
          <p:cNvPr id="8" name="TextBox 7"/>
          <p:cNvSpPr txBox="1"/>
          <p:nvPr/>
        </p:nvSpPr>
        <p:spPr>
          <a:xfrm>
            <a:off x="1053548" y="1119809"/>
            <a:ext cx="7301948" cy="3284041"/>
          </a:xfrm>
          <a:prstGeom prst="rect">
            <a:avLst/>
          </a:prstGeom>
          <a:noFill/>
        </p:spPr>
        <p:txBody>
          <a:bodyPr wrap="square" rtlCol="0">
            <a:spAutoFit/>
          </a:bodyPr>
          <a:lstStyle/>
          <a:p>
            <a:pPr>
              <a:lnSpc>
                <a:spcPct val="150000"/>
              </a:lnSpc>
            </a:pPr>
            <a:r>
              <a:rPr lang="en-US"/>
              <a:t>Nhờ sự hỗ trợ của giảng viên hướng dẫn, em đã hoàn thành đồ án trong thời gian được giao và đạt được những kết quả như sau : </a:t>
            </a:r>
          </a:p>
          <a:p>
            <a:pPr marL="285750" indent="-285750">
              <a:lnSpc>
                <a:spcPct val="150000"/>
              </a:lnSpc>
              <a:buFont typeface="Arial" panose="020B0604020202020204" pitchFamily="34" charset="0"/>
              <a:buChar char="•"/>
            </a:pPr>
            <a:r>
              <a:rPr lang="en-US"/>
              <a:t>Tìm hiểu kĩ hơn về ngôn ngữ JavaScript  và các thư viện nổi tiếng từ về cả Front-End và Back-End xung quanh nó ( ReactJs , NodeJs , Redux ….)</a:t>
            </a:r>
          </a:p>
          <a:p>
            <a:pPr marL="285750" indent="-285750">
              <a:lnSpc>
                <a:spcPct val="150000"/>
              </a:lnSpc>
              <a:buFont typeface="Arial" panose="020B0604020202020204" pitchFamily="34" charset="0"/>
              <a:buChar char="•"/>
            </a:pPr>
            <a:r>
              <a:rPr lang="en-US"/>
              <a:t>Cách phân tích và thiết kế một hệ thống phần mềm </a:t>
            </a:r>
          </a:p>
          <a:p>
            <a:pPr marL="285750" indent="-285750">
              <a:lnSpc>
                <a:spcPct val="150000"/>
              </a:lnSpc>
              <a:buFont typeface="Arial" panose="020B0604020202020204" pitchFamily="34" charset="0"/>
              <a:buChar char="•"/>
            </a:pPr>
            <a:r>
              <a:rPr lang="en-US"/>
              <a:t>Xây dựng được các chức năng cơ bản của một website </a:t>
            </a:r>
          </a:p>
          <a:p>
            <a:pPr>
              <a:lnSpc>
                <a:spcPct val="150000"/>
              </a:lnSpc>
            </a:pPr>
            <a:r>
              <a:rPr lang="en-US"/>
              <a:t>Tuy vậy, do kinh nghiệm và kiến thức còn hạn chế nên hệ thống vẫn còn thiếu sót và chưa ổn định. Em sẽ tiếp tục học hỏi, tích lũy kiến thức, và mong các thầy cô đưa ra những góp ý để đề tài của em được hoàn thiện hơn. Em xin chân thành cảm ơn !!!</a:t>
            </a:r>
          </a:p>
          <a:p>
            <a:pPr>
              <a:lnSpc>
                <a:spcPct val="150000"/>
              </a:lnSpc>
            </a:pPr>
            <a:endParaRPr lang="en-US"/>
          </a:p>
        </p:txBody>
      </p:sp>
    </p:spTree>
    <p:extLst>
      <p:ext uri="{BB962C8B-B14F-4D97-AF65-F5344CB8AC3E}">
        <p14:creationId xmlns:p14="http://schemas.microsoft.com/office/powerpoint/2010/main" val="2607649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8"/>
        <p:cNvGrpSpPr/>
        <p:nvPr/>
      </p:nvGrpSpPr>
      <p:grpSpPr>
        <a:xfrm>
          <a:off x="0" y="0"/>
          <a:ext cx="0" cy="0"/>
          <a:chOff x="0" y="0"/>
          <a:chExt cx="0" cy="0"/>
        </a:xfrm>
      </p:grpSpPr>
      <p:sp>
        <p:nvSpPr>
          <p:cNvPr id="549" name="Google Shape;549;p23"/>
          <p:cNvSpPr txBox="1">
            <a:spLocks noGrp="1"/>
          </p:cNvSpPr>
          <p:nvPr>
            <p:ph type="title" idx="4294967295"/>
          </p:nvPr>
        </p:nvSpPr>
        <p:spPr>
          <a:xfrm>
            <a:off x="-192088" y="1747213"/>
            <a:ext cx="9144000" cy="133355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a:solidFill>
                  <a:srgbClr val="28324A"/>
                </a:solidFill>
                <a:latin typeface="Times New Roman" panose="02020603050405020304" pitchFamily="18" charset="0"/>
                <a:cs typeface="Times New Roman" panose="02020603050405020304" pitchFamily="18" charset="0"/>
              </a:rPr>
              <a:t>CẢM ƠN THẦY CÔ VÀ MỌI NGƯỜI </a:t>
            </a:r>
            <a:br>
              <a:rPr lang="en-US" sz="3600">
                <a:solidFill>
                  <a:srgbClr val="28324A"/>
                </a:solidFill>
                <a:latin typeface="Times New Roman" panose="02020603050405020304" pitchFamily="18" charset="0"/>
                <a:cs typeface="Times New Roman" panose="02020603050405020304" pitchFamily="18" charset="0"/>
              </a:rPr>
            </a:br>
            <a:r>
              <a:rPr lang="en-US" sz="3600">
                <a:solidFill>
                  <a:srgbClr val="28324A"/>
                </a:solidFill>
                <a:latin typeface="Times New Roman" panose="02020603050405020304" pitchFamily="18" charset="0"/>
                <a:cs typeface="Times New Roman" panose="02020603050405020304" pitchFamily="18" charset="0"/>
              </a:rPr>
              <a:t>ĐÃ LẮNG NGHE</a:t>
            </a:r>
            <a:endParaRPr sz="3600">
              <a:solidFill>
                <a:srgbClr val="28324A"/>
              </a:solidFill>
              <a:latin typeface="Times New Roman" panose="02020603050405020304" pitchFamily="18" charset="0"/>
              <a:cs typeface="Times New Roman" panose="02020603050405020304" pitchFamily="18" charset="0"/>
            </a:endParaRPr>
          </a:p>
        </p:txBody>
      </p:sp>
      <p:sp>
        <p:nvSpPr>
          <p:cNvPr id="550" name="Google Shape;550;p2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TextBox 1"/>
          <p:cNvSpPr txBox="1"/>
          <p:nvPr/>
        </p:nvSpPr>
        <p:spPr>
          <a:xfrm>
            <a:off x="2152774" y="421323"/>
            <a:ext cx="4471313" cy="400110"/>
          </a:xfrm>
          <a:prstGeom prst="rect">
            <a:avLst/>
          </a:prstGeom>
          <a:noFill/>
        </p:spPr>
        <p:txBody>
          <a:bodyPr wrap="square" rtlCol="0">
            <a:spAutoFit/>
          </a:bodyPr>
          <a:lstStyle/>
          <a:p>
            <a:pPr algn="ctr"/>
            <a:r>
              <a:rPr lang="en-US" sz="2000" b="1">
                <a:latin typeface="Times New Roman" panose="02020603050405020304" pitchFamily="18" charset="0"/>
                <a:cs typeface="Times New Roman" panose="02020603050405020304" pitchFamily="18" charset="0"/>
              </a:rPr>
              <a:t>NỘI DUNG THỰC HIỆN</a:t>
            </a:r>
          </a:p>
        </p:txBody>
      </p:sp>
      <p:sp>
        <p:nvSpPr>
          <p:cNvPr id="3" name="TextBox 2"/>
          <p:cNvSpPr txBox="1"/>
          <p:nvPr/>
        </p:nvSpPr>
        <p:spPr>
          <a:xfrm>
            <a:off x="845648" y="990258"/>
            <a:ext cx="7452704" cy="873252"/>
          </a:xfrm>
          <a:prstGeom prst="rect">
            <a:avLst/>
          </a:prstGeom>
          <a:noFill/>
        </p:spPr>
        <p:txBody>
          <a:bodyPr wrap="square" rtlCol="0">
            <a:spAutoFit/>
          </a:bodyPr>
          <a:lstStyle/>
          <a:p>
            <a:pPr algn="ctr">
              <a:lnSpc>
                <a:spcPct val="150000"/>
              </a:lnSpc>
            </a:pPr>
            <a:r>
              <a:rPr lang="en-US" sz="1800" err="1">
                <a:solidFill>
                  <a:srgbClr val="FF0000"/>
                </a:solidFill>
              </a:rPr>
              <a:t>XÂY</a:t>
            </a:r>
            <a:r>
              <a:rPr lang="en-US" sz="1800">
                <a:solidFill>
                  <a:srgbClr val="FF0000"/>
                </a:solidFill>
              </a:rPr>
              <a:t> </a:t>
            </a:r>
            <a:r>
              <a:rPr lang="en-US" sz="1800" err="1">
                <a:solidFill>
                  <a:srgbClr val="FF0000"/>
                </a:solidFill>
              </a:rPr>
              <a:t>DỰNG</a:t>
            </a:r>
            <a:r>
              <a:rPr lang="en-US" sz="1800">
                <a:solidFill>
                  <a:srgbClr val="FF0000"/>
                </a:solidFill>
              </a:rPr>
              <a:t> WEBSITE </a:t>
            </a:r>
            <a:r>
              <a:rPr lang="en-US" sz="1800" err="1">
                <a:solidFill>
                  <a:srgbClr val="FF0000"/>
                </a:solidFill>
              </a:rPr>
              <a:t>ĐẶT</a:t>
            </a:r>
            <a:r>
              <a:rPr lang="en-US" sz="1800">
                <a:solidFill>
                  <a:srgbClr val="FF0000"/>
                </a:solidFill>
              </a:rPr>
              <a:t> </a:t>
            </a:r>
            <a:r>
              <a:rPr lang="en-US" sz="1800" err="1">
                <a:solidFill>
                  <a:srgbClr val="FF0000"/>
                </a:solidFill>
              </a:rPr>
              <a:t>LỊCH</a:t>
            </a:r>
            <a:r>
              <a:rPr lang="en-US" sz="1800">
                <a:solidFill>
                  <a:srgbClr val="FF0000"/>
                </a:solidFill>
              </a:rPr>
              <a:t> </a:t>
            </a:r>
            <a:r>
              <a:rPr lang="en-US" sz="1800" err="1">
                <a:solidFill>
                  <a:srgbClr val="FF0000"/>
                </a:solidFill>
              </a:rPr>
              <a:t>KHÁM</a:t>
            </a:r>
            <a:r>
              <a:rPr lang="en-US" sz="1800">
                <a:solidFill>
                  <a:srgbClr val="FF0000"/>
                </a:solidFill>
              </a:rPr>
              <a:t> BỆNH BOOKING CARE </a:t>
            </a:r>
            <a:r>
              <a:rPr lang="vi-VN" sz="1800">
                <a:solidFill>
                  <a:srgbClr val="FF0000"/>
                </a:solidFill>
                <a:effectLst/>
                <a:latin typeface="+mn-lt"/>
                <a:ea typeface="Times New Roman" panose="02020603050405020304" pitchFamily="18" charset="0"/>
              </a:rPr>
              <a:t>SỬ DỤNG REACTJS, NODEJS, MYSQL VÀ REDUX</a:t>
            </a:r>
            <a:endParaRPr lang="en-US" sz="1800">
              <a:solidFill>
                <a:srgbClr val="FF0000"/>
              </a:solidFill>
              <a:latin typeface="+mn-lt"/>
            </a:endParaRPr>
          </a:p>
        </p:txBody>
      </p:sp>
      <p:sp>
        <p:nvSpPr>
          <p:cNvPr id="6" name="TextBox 5"/>
          <p:cNvSpPr txBox="1"/>
          <p:nvPr/>
        </p:nvSpPr>
        <p:spPr>
          <a:xfrm>
            <a:off x="1064238" y="2463469"/>
            <a:ext cx="1395663" cy="584775"/>
          </a:xfrm>
          <a:prstGeom prst="rect">
            <a:avLst/>
          </a:prstGeom>
          <a:noFill/>
        </p:spPr>
        <p:txBody>
          <a:bodyPr wrap="square" rtlCol="0">
            <a:spAutoFit/>
          </a:bodyPr>
          <a:lstStyle/>
          <a:p>
            <a:r>
              <a:rPr lang="en-US" sz="3200">
                <a:latin typeface="Arial Black" panose="020B0A04020102020204" pitchFamily="34" charset="0"/>
              </a:rPr>
              <a:t>01.</a:t>
            </a:r>
          </a:p>
        </p:txBody>
      </p:sp>
      <p:sp>
        <p:nvSpPr>
          <p:cNvPr id="7" name="TextBox 6"/>
          <p:cNvSpPr txBox="1"/>
          <p:nvPr/>
        </p:nvSpPr>
        <p:spPr>
          <a:xfrm>
            <a:off x="431720" y="3144113"/>
            <a:ext cx="2461317" cy="307777"/>
          </a:xfrm>
          <a:prstGeom prst="rect">
            <a:avLst/>
          </a:prstGeom>
          <a:noFill/>
        </p:spPr>
        <p:txBody>
          <a:bodyPr wrap="square" rtlCol="0">
            <a:spAutoFit/>
          </a:bodyPr>
          <a:lstStyle/>
          <a:p>
            <a:pPr algn="ctr"/>
            <a:r>
              <a:rPr lang="en-US" err="1"/>
              <a:t>KHẢO</a:t>
            </a:r>
            <a:r>
              <a:rPr lang="en-US"/>
              <a:t> </a:t>
            </a:r>
            <a:r>
              <a:rPr lang="en-US" err="1"/>
              <a:t>SÁT</a:t>
            </a:r>
            <a:r>
              <a:rPr lang="en-US"/>
              <a:t> </a:t>
            </a:r>
            <a:r>
              <a:rPr lang="en-US" err="1"/>
              <a:t>HỆ</a:t>
            </a:r>
            <a:r>
              <a:rPr lang="en-US"/>
              <a:t> </a:t>
            </a:r>
            <a:r>
              <a:rPr lang="en-US" err="1"/>
              <a:t>THỐNG</a:t>
            </a:r>
            <a:endParaRPr lang="en-US"/>
          </a:p>
        </p:txBody>
      </p:sp>
      <p:sp>
        <p:nvSpPr>
          <p:cNvPr id="9" name="TextBox 8"/>
          <p:cNvSpPr txBox="1"/>
          <p:nvPr/>
        </p:nvSpPr>
        <p:spPr>
          <a:xfrm>
            <a:off x="3904837" y="2463469"/>
            <a:ext cx="1395663" cy="584775"/>
          </a:xfrm>
          <a:prstGeom prst="rect">
            <a:avLst/>
          </a:prstGeom>
          <a:noFill/>
        </p:spPr>
        <p:txBody>
          <a:bodyPr wrap="square" rtlCol="0">
            <a:spAutoFit/>
          </a:bodyPr>
          <a:lstStyle/>
          <a:p>
            <a:pPr algn="ctr"/>
            <a:r>
              <a:rPr lang="en-US" sz="3200">
                <a:latin typeface="Arial Black" panose="020B0A04020102020204" pitchFamily="34" charset="0"/>
              </a:rPr>
              <a:t>02.</a:t>
            </a:r>
          </a:p>
        </p:txBody>
      </p:sp>
      <p:sp>
        <p:nvSpPr>
          <p:cNvPr id="10" name="TextBox 9"/>
          <p:cNvSpPr txBox="1"/>
          <p:nvPr/>
        </p:nvSpPr>
        <p:spPr>
          <a:xfrm>
            <a:off x="7038776" y="2463469"/>
            <a:ext cx="1395663" cy="584775"/>
          </a:xfrm>
          <a:prstGeom prst="rect">
            <a:avLst/>
          </a:prstGeom>
          <a:noFill/>
        </p:spPr>
        <p:txBody>
          <a:bodyPr wrap="square" rtlCol="0">
            <a:spAutoFit/>
          </a:bodyPr>
          <a:lstStyle/>
          <a:p>
            <a:r>
              <a:rPr lang="en-US" sz="3200">
                <a:latin typeface="Arial Black" panose="020B0A04020102020204" pitchFamily="34" charset="0"/>
              </a:rPr>
              <a:t>03.</a:t>
            </a:r>
          </a:p>
        </p:txBody>
      </p:sp>
      <p:sp>
        <p:nvSpPr>
          <p:cNvPr id="11" name="TextBox 10"/>
          <p:cNvSpPr txBox="1"/>
          <p:nvPr/>
        </p:nvSpPr>
        <p:spPr>
          <a:xfrm>
            <a:off x="3372009" y="3128754"/>
            <a:ext cx="2461317" cy="523220"/>
          </a:xfrm>
          <a:prstGeom prst="rect">
            <a:avLst/>
          </a:prstGeom>
          <a:noFill/>
        </p:spPr>
        <p:txBody>
          <a:bodyPr wrap="square" rtlCol="0">
            <a:spAutoFit/>
          </a:bodyPr>
          <a:lstStyle/>
          <a:p>
            <a:pPr algn="ctr"/>
            <a:r>
              <a:rPr lang="en-US"/>
              <a:t>PHÂN TÍCH VÀ THIẾT KẾ HỆ THỐNG</a:t>
            </a:r>
          </a:p>
        </p:txBody>
      </p:sp>
      <p:sp>
        <p:nvSpPr>
          <p:cNvPr id="12" name="TextBox 11"/>
          <p:cNvSpPr txBox="1"/>
          <p:nvPr/>
        </p:nvSpPr>
        <p:spPr>
          <a:xfrm>
            <a:off x="6345527" y="3139871"/>
            <a:ext cx="2461317" cy="307777"/>
          </a:xfrm>
          <a:prstGeom prst="rect">
            <a:avLst/>
          </a:prstGeom>
          <a:noFill/>
        </p:spPr>
        <p:txBody>
          <a:bodyPr wrap="square" rtlCol="0">
            <a:spAutoFit/>
          </a:bodyPr>
          <a:lstStyle/>
          <a:p>
            <a:pPr algn="ctr"/>
            <a:r>
              <a:rPr lang="en-US"/>
              <a:t>KẾT LUẬN </a:t>
            </a:r>
          </a:p>
        </p:txBody>
      </p:sp>
      <p:sp>
        <p:nvSpPr>
          <p:cNvPr id="8" name="AutoShape 2" descr="CJ CGV Việt Nam Tuyển Dụng Nhân Viên Checker Part-time - Viện Đào tạo quốc  tế NTT (NIIE)"/>
          <p:cNvSpPr>
            <a:spLocks noChangeAspect="1" noChangeArrowheads="1"/>
          </p:cNvSpPr>
          <p:nvPr/>
        </p:nvSpPr>
        <p:spPr bwMode="auto">
          <a:xfrm>
            <a:off x="155575" y="-776288"/>
            <a:ext cx="2828925" cy="16192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1003777" y="3031150"/>
            <a:ext cx="6520173" cy="1159800"/>
          </a:xfrm>
          <a:prstGeom prst="rect">
            <a:avLst/>
          </a:prstGeom>
        </p:spPr>
        <p:txBody>
          <a:bodyPr spcFirstLastPara="1" wrap="square" lIns="91425" tIns="91425" rIns="91425" bIns="91425" anchor="b" anchorCtr="0">
            <a:noAutofit/>
          </a:bodyPr>
          <a:lstStyle/>
          <a:p>
            <a:pPr lvl="0"/>
            <a:r>
              <a:rPr lang="en-US" sz="3200">
                <a:latin typeface="Times New Roman" panose="02020603050405020304" pitchFamily="18" charset="0"/>
                <a:cs typeface="Times New Roman" panose="02020603050405020304" pitchFamily="18" charset="0"/>
              </a:rPr>
              <a:t>Khảo sát hệ thống</a:t>
            </a:r>
            <a:endParaRPr sz="3200">
              <a:latin typeface="Times New Roman" panose="02020603050405020304" pitchFamily="18" charset="0"/>
              <a:cs typeface="Times New Roman" panose="02020603050405020304" pitchFamily="18" charset="0"/>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chemeClr val="accent2"/>
                </a:solidFill>
                <a:latin typeface="Oswald"/>
                <a:ea typeface="Oswald"/>
                <a:cs typeface="Oswald"/>
                <a:sym typeface="Oswald"/>
              </a:rPr>
              <a:t>1</a:t>
            </a:r>
            <a:endParaRPr sz="1200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4" name="Google Shape;494;p1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3" name="TextBox 2"/>
          <p:cNvSpPr txBox="1"/>
          <p:nvPr/>
        </p:nvSpPr>
        <p:spPr>
          <a:xfrm>
            <a:off x="1332641" y="1203850"/>
            <a:ext cx="3239359" cy="2031325"/>
          </a:xfrm>
          <a:prstGeom prst="rect">
            <a:avLst/>
          </a:prstGeom>
          <a:noFill/>
        </p:spPr>
        <p:txBody>
          <a:bodyPr wrap="square" rtlCol="0">
            <a:spAutoFit/>
          </a:bodyPr>
          <a:lstStyle/>
          <a:p>
            <a:r>
              <a:rPr lang="en-US" err="1">
                <a:latin typeface="+mj-lt"/>
              </a:rPr>
              <a:t>Xã</a:t>
            </a:r>
            <a:r>
              <a:rPr lang="en-US">
                <a:latin typeface="+mj-lt"/>
              </a:rPr>
              <a:t> </a:t>
            </a:r>
            <a:r>
              <a:rPr lang="en-US" err="1">
                <a:latin typeface="+mj-lt"/>
              </a:rPr>
              <a:t>hội</a:t>
            </a:r>
            <a:r>
              <a:rPr lang="en-US">
                <a:latin typeface="+mj-lt"/>
              </a:rPr>
              <a:t> </a:t>
            </a:r>
            <a:r>
              <a:rPr lang="en-US" err="1">
                <a:latin typeface="+mj-lt"/>
              </a:rPr>
              <a:t>ngày</a:t>
            </a:r>
            <a:r>
              <a:rPr lang="en-US">
                <a:latin typeface="+mj-lt"/>
              </a:rPr>
              <a:t> </a:t>
            </a:r>
            <a:r>
              <a:rPr lang="en-US" err="1">
                <a:latin typeface="+mj-lt"/>
              </a:rPr>
              <a:t>càng</a:t>
            </a:r>
            <a:r>
              <a:rPr lang="en-US">
                <a:latin typeface="+mj-lt"/>
              </a:rPr>
              <a:t> </a:t>
            </a:r>
            <a:r>
              <a:rPr lang="en-US" err="1">
                <a:latin typeface="+mj-lt"/>
              </a:rPr>
              <a:t>phát</a:t>
            </a:r>
            <a:r>
              <a:rPr lang="en-US">
                <a:latin typeface="+mj-lt"/>
              </a:rPr>
              <a:t> </a:t>
            </a:r>
            <a:r>
              <a:rPr lang="en-US" err="1">
                <a:latin typeface="+mj-lt"/>
              </a:rPr>
              <a:t>triển</a:t>
            </a:r>
            <a:r>
              <a:rPr lang="en-US">
                <a:latin typeface="+mj-lt"/>
              </a:rPr>
              <a:t>, </a:t>
            </a:r>
            <a:r>
              <a:rPr lang="en-US" err="1">
                <a:latin typeface="+mj-lt"/>
              </a:rPr>
              <a:t>nhu</a:t>
            </a:r>
            <a:r>
              <a:rPr lang="en-US">
                <a:latin typeface="+mj-lt"/>
              </a:rPr>
              <a:t> </a:t>
            </a:r>
            <a:r>
              <a:rPr lang="en-US" err="1">
                <a:latin typeface="+mj-lt"/>
              </a:rPr>
              <a:t>cầu</a:t>
            </a:r>
            <a:r>
              <a:rPr lang="en-US">
                <a:latin typeface="+mj-lt"/>
              </a:rPr>
              <a:t> </a:t>
            </a:r>
            <a:r>
              <a:rPr lang="en-US" err="1">
                <a:latin typeface="+mj-lt"/>
              </a:rPr>
              <a:t>chăm</a:t>
            </a:r>
            <a:r>
              <a:rPr lang="en-US">
                <a:latin typeface="+mj-lt"/>
              </a:rPr>
              <a:t> </a:t>
            </a:r>
            <a:r>
              <a:rPr lang="en-US" err="1">
                <a:latin typeface="+mj-lt"/>
              </a:rPr>
              <a:t>sóc</a:t>
            </a:r>
            <a:r>
              <a:rPr lang="en-US">
                <a:latin typeface="+mj-lt"/>
              </a:rPr>
              <a:t> </a:t>
            </a:r>
            <a:r>
              <a:rPr lang="en-US" err="1">
                <a:latin typeface="+mj-lt"/>
              </a:rPr>
              <a:t>sức</a:t>
            </a:r>
            <a:r>
              <a:rPr lang="en-US">
                <a:latin typeface="+mj-lt"/>
              </a:rPr>
              <a:t> </a:t>
            </a:r>
            <a:r>
              <a:rPr lang="en-US" err="1">
                <a:latin typeface="+mj-lt"/>
              </a:rPr>
              <a:t>khỏe</a:t>
            </a:r>
            <a:r>
              <a:rPr lang="en-US">
                <a:latin typeface="+mj-lt"/>
              </a:rPr>
              <a:t> </a:t>
            </a:r>
            <a:r>
              <a:rPr lang="en-US" err="1">
                <a:latin typeface="+mj-lt"/>
              </a:rPr>
              <a:t>ngày</a:t>
            </a:r>
            <a:r>
              <a:rPr lang="en-US">
                <a:latin typeface="+mj-lt"/>
              </a:rPr>
              <a:t> </a:t>
            </a:r>
            <a:r>
              <a:rPr lang="en-US" err="1">
                <a:latin typeface="+mj-lt"/>
              </a:rPr>
              <a:t>càng</a:t>
            </a:r>
            <a:r>
              <a:rPr lang="en-US">
                <a:latin typeface="+mj-lt"/>
              </a:rPr>
              <a:t> </a:t>
            </a:r>
            <a:r>
              <a:rPr lang="en-US" err="1">
                <a:latin typeface="+mj-lt"/>
              </a:rPr>
              <a:t>được</a:t>
            </a:r>
            <a:r>
              <a:rPr lang="en-US">
                <a:latin typeface="+mj-lt"/>
              </a:rPr>
              <a:t> </a:t>
            </a:r>
            <a:r>
              <a:rPr lang="en-US" err="1">
                <a:latin typeface="+mj-lt"/>
              </a:rPr>
              <a:t>quan</a:t>
            </a:r>
            <a:r>
              <a:rPr lang="en-US">
                <a:latin typeface="+mj-lt"/>
              </a:rPr>
              <a:t> </a:t>
            </a:r>
            <a:r>
              <a:rPr lang="en-US" err="1">
                <a:latin typeface="+mj-lt"/>
              </a:rPr>
              <a:t>tâm</a:t>
            </a:r>
            <a:r>
              <a:rPr lang="en-US">
                <a:latin typeface="+mn-lt"/>
              </a:rPr>
              <a:t> do </a:t>
            </a:r>
            <a:r>
              <a:rPr lang="en-US" err="1">
                <a:latin typeface="+mn-lt"/>
              </a:rPr>
              <a:t>tình</a:t>
            </a:r>
            <a:r>
              <a:rPr lang="en-US">
                <a:latin typeface="+mn-lt"/>
              </a:rPr>
              <a:t> </a:t>
            </a:r>
            <a:r>
              <a:rPr lang="en-US" err="1">
                <a:latin typeface="+mn-lt"/>
              </a:rPr>
              <a:t>hình</a:t>
            </a:r>
            <a:r>
              <a:rPr lang="en-US">
                <a:latin typeface="+mn-lt"/>
              </a:rPr>
              <a:t> </a:t>
            </a:r>
            <a:r>
              <a:rPr lang="en-US" err="1">
                <a:latin typeface="+mn-lt"/>
              </a:rPr>
              <a:t>dịch</a:t>
            </a:r>
            <a:r>
              <a:rPr lang="en-US">
                <a:latin typeface="+mn-lt"/>
              </a:rPr>
              <a:t> </a:t>
            </a:r>
            <a:r>
              <a:rPr lang="en-US" err="1">
                <a:latin typeface="+mn-lt"/>
              </a:rPr>
              <a:t>bệnh</a:t>
            </a:r>
            <a:r>
              <a:rPr lang="en-US">
                <a:latin typeface="+mn-lt"/>
              </a:rPr>
              <a:t>. </a:t>
            </a:r>
            <a:r>
              <a:rPr lang="en-US" err="1">
                <a:latin typeface="+mn-lt"/>
              </a:rPr>
              <a:t>Bên</a:t>
            </a:r>
            <a:r>
              <a:rPr lang="en-US">
                <a:latin typeface="+mn-lt"/>
              </a:rPr>
              <a:t> </a:t>
            </a:r>
            <a:r>
              <a:rPr lang="en-US" err="1">
                <a:latin typeface="+mn-lt"/>
              </a:rPr>
              <a:t>cạnh</a:t>
            </a:r>
            <a:r>
              <a:rPr lang="en-US">
                <a:latin typeface="+mn-lt"/>
              </a:rPr>
              <a:t> </a:t>
            </a:r>
            <a:r>
              <a:rPr lang="en-US" err="1">
                <a:latin typeface="+mn-lt"/>
              </a:rPr>
              <a:t>đó</a:t>
            </a:r>
            <a:r>
              <a:rPr lang="en-US">
                <a:latin typeface="+mn-lt"/>
              </a:rPr>
              <a:t> </a:t>
            </a:r>
            <a:r>
              <a:rPr lang="en-US" err="1">
                <a:latin typeface="+mn-lt"/>
              </a:rPr>
              <a:t>việc</a:t>
            </a:r>
            <a:r>
              <a:rPr lang="en-US">
                <a:latin typeface="+mn-lt"/>
              </a:rPr>
              <a:t> </a:t>
            </a:r>
            <a:r>
              <a:rPr lang="en-US" err="1">
                <a:latin typeface="+mn-lt"/>
              </a:rPr>
              <a:t>tiếp</a:t>
            </a:r>
            <a:r>
              <a:rPr lang="en-US">
                <a:latin typeface="+mn-lt"/>
              </a:rPr>
              <a:t> </a:t>
            </a:r>
            <a:r>
              <a:rPr lang="en-US" err="1">
                <a:latin typeface="+mn-lt"/>
              </a:rPr>
              <a:t>cận</a:t>
            </a:r>
            <a:r>
              <a:rPr lang="en-US">
                <a:latin typeface="+mn-lt"/>
              </a:rPr>
              <a:t> </a:t>
            </a:r>
            <a:r>
              <a:rPr lang="en-US" err="1">
                <a:latin typeface="+mn-lt"/>
              </a:rPr>
              <a:t>các</a:t>
            </a:r>
            <a:r>
              <a:rPr lang="en-US">
                <a:latin typeface="+mn-lt"/>
              </a:rPr>
              <a:t> </a:t>
            </a:r>
            <a:r>
              <a:rPr lang="en-US" err="1">
                <a:latin typeface="+mn-lt"/>
              </a:rPr>
              <a:t>bệnh</a:t>
            </a:r>
            <a:r>
              <a:rPr lang="en-US">
                <a:latin typeface="+mn-lt"/>
              </a:rPr>
              <a:t> </a:t>
            </a:r>
            <a:r>
              <a:rPr lang="en-US" err="1">
                <a:latin typeface="+mn-lt"/>
              </a:rPr>
              <a:t>viện</a:t>
            </a:r>
            <a:r>
              <a:rPr lang="en-US">
                <a:latin typeface="+mn-lt"/>
              </a:rPr>
              <a:t>, </a:t>
            </a:r>
            <a:r>
              <a:rPr lang="en-US" err="1">
                <a:latin typeface="+mn-lt"/>
              </a:rPr>
              <a:t>bác</a:t>
            </a:r>
            <a:r>
              <a:rPr lang="en-US">
                <a:latin typeface="+mn-lt"/>
              </a:rPr>
              <a:t> </a:t>
            </a:r>
            <a:r>
              <a:rPr lang="en-US" err="1">
                <a:latin typeface="+mn-lt"/>
              </a:rPr>
              <a:t>sĩ</a:t>
            </a:r>
            <a:r>
              <a:rPr lang="en-US">
                <a:latin typeface="+mn-lt"/>
              </a:rPr>
              <a:t> hay </a:t>
            </a:r>
            <a:r>
              <a:rPr lang="en-US" err="1">
                <a:latin typeface="+mn-lt"/>
              </a:rPr>
              <a:t>phòng</a:t>
            </a:r>
            <a:r>
              <a:rPr lang="en-US">
                <a:latin typeface="+mn-lt"/>
              </a:rPr>
              <a:t> </a:t>
            </a:r>
            <a:r>
              <a:rPr lang="en-US" err="1">
                <a:latin typeface="+mn-lt"/>
              </a:rPr>
              <a:t>khám</a:t>
            </a:r>
            <a:r>
              <a:rPr lang="en-US">
                <a:latin typeface="+mn-lt"/>
              </a:rPr>
              <a:t> </a:t>
            </a:r>
            <a:r>
              <a:rPr lang="en-US" err="1">
                <a:latin typeface="+mn-lt"/>
              </a:rPr>
              <a:t>gặp</a:t>
            </a:r>
            <a:r>
              <a:rPr lang="en-US">
                <a:latin typeface="+mn-lt"/>
              </a:rPr>
              <a:t> </a:t>
            </a:r>
            <a:r>
              <a:rPr lang="en-US" err="1">
                <a:latin typeface="+mn-lt"/>
              </a:rPr>
              <a:t>một</a:t>
            </a:r>
            <a:r>
              <a:rPr lang="en-US">
                <a:latin typeface="+mn-lt"/>
              </a:rPr>
              <a:t> </a:t>
            </a:r>
            <a:r>
              <a:rPr lang="en-US" err="1">
                <a:latin typeface="+mn-lt"/>
              </a:rPr>
              <a:t>số</a:t>
            </a:r>
            <a:r>
              <a:rPr lang="en-US">
                <a:latin typeface="+mn-lt"/>
              </a:rPr>
              <a:t> </a:t>
            </a:r>
            <a:r>
              <a:rPr lang="en-US" err="1">
                <a:latin typeface="+mn-lt"/>
              </a:rPr>
              <a:t>khó</a:t>
            </a:r>
            <a:r>
              <a:rPr lang="en-US">
                <a:latin typeface="+mn-lt"/>
              </a:rPr>
              <a:t> </a:t>
            </a:r>
            <a:r>
              <a:rPr lang="en-US" err="1">
                <a:latin typeface="+mn-lt"/>
              </a:rPr>
              <a:t>khăn</a:t>
            </a:r>
            <a:r>
              <a:rPr lang="en-US">
                <a:latin typeface="+mn-lt"/>
              </a:rPr>
              <a:t> </a:t>
            </a:r>
            <a:r>
              <a:rPr lang="en-US" err="1">
                <a:latin typeface="+mn-lt"/>
              </a:rPr>
              <a:t>khi</a:t>
            </a:r>
            <a:r>
              <a:rPr lang="en-US">
                <a:latin typeface="+mn-lt"/>
              </a:rPr>
              <a:t> </a:t>
            </a:r>
            <a:r>
              <a:rPr lang="en-US" err="1">
                <a:latin typeface="+mn-lt"/>
              </a:rPr>
              <a:t>tiếp</a:t>
            </a:r>
            <a:r>
              <a:rPr lang="en-US">
                <a:latin typeface="+mn-lt"/>
              </a:rPr>
              <a:t> </a:t>
            </a:r>
            <a:r>
              <a:rPr lang="en-US" err="1">
                <a:latin typeface="+mn-lt"/>
              </a:rPr>
              <a:t>cận</a:t>
            </a:r>
            <a:r>
              <a:rPr lang="en-US">
                <a:latin typeface="+mn-lt"/>
              </a:rPr>
              <a:t> </a:t>
            </a:r>
            <a:r>
              <a:rPr lang="en-US" err="1">
                <a:latin typeface="+mn-lt"/>
              </a:rPr>
              <a:t>trực</a:t>
            </a:r>
            <a:r>
              <a:rPr lang="en-US">
                <a:latin typeface="+mn-lt"/>
              </a:rPr>
              <a:t> </a:t>
            </a:r>
            <a:r>
              <a:rPr lang="en-US" err="1">
                <a:latin typeface="+mn-lt"/>
              </a:rPr>
              <a:t>tiếp</a:t>
            </a:r>
            <a:r>
              <a:rPr lang="en-US">
                <a:latin typeface="+mn-lt"/>
              </a:rPr>
              <a:t>. </a:t>
            </a:r>
            <a:r>
              <a:rPr lang="en-US" err="1">
                <a:latin typeface="+mn-lt"/>
              </a:rPr>
              <a:t>Nên</a:t>
            </a:r>
            <a:r>
              <a:rPr lang="en-US">
                <a:latin typeface="+mn-lt"/>
              </a:rPr>
              <a:t> website </a:t>
            </a:r>
            <a:r>
              <a:rPr lang="en-US" err="1">
                <a:latin typeface="+mn-lt"/>
              </a:rPr>
              <a:t>này</a:t>
            </a:r>
            <a:r>
              <a:rPr lang="en-US">
                <a:latin typeface="+mn-lt"/>
              </a:rPr>
              <a:t> </a:t>
            </a:r>
            <a:r>
              <a:rPr lang="en-US" err="1">
                <a:latin typeface="+mn-lt"/>
              </a:rPr>
              <a:t>được</a:t>
            </a:r>
            <a:r>
              <a:rPr lang="en-US">
                <a:latin typeface="+mn-lt"/>
              </a:rPr>
              <a:t> </a:t>
            </a:r>
            <a:r>
              <a:rPr lang="en-US" err="1">
                <a:latin typeface="+mn-lt"/>
              </a:rPr>
              <a:t>tạo</a:t>
            </a:r>
            <a:r>
              <a:rPr lang="en-US">
                <a:latin typeface="+mn-lt"/>
              </a:rPr>
              <a:t> </a:t>
            </a:r>
            <a:r>
              <a:rPr lang="en-US" err="1">
                <a:latin typeface="+mn-lt"/>
              </a:rPr>
              <a:t>ra</a:t>
            </a:r>
            <a:r>
              <a:rPr lang="en-US">
                <a:latin typeface="+mn-lt"/>
              </a:rPr>
              <a:t> </a:t>
            </a:r>
            <a:r>
              <a:rPr lang="en-US" err="1">
                <a:latin typeface="+mn-lt"/>
              </a:rPr>
              <a:t>nhằm</a:t>
            </a:r>
            <a:r>
              <a:rPr lang="en-US">
                <a:latin typeface="+mn-lt"/>
              </a:rPr>
              <a:t> </a:t>
            </a:r>
            <a:r>
              <a:rPr lang="en-US" err="1">
                <a:latin typeface="+mn-lt"/>
              </a:rPr>
              <a:t>rút</a:t>
            </a:r>
            <a:r>
              <a:rPr lang="en-US">
                <a:latin typeface="+mn-lt"/>
              </a:rPr>
              <a:t> </a:t>
            </a:r>
            <a:r>
              <a:rPr lang="en-US" err="1">
                <a:latin typeface="+mn-lt"/>
              </a:rPr>
              <a:t>ngắn</a:t>
            </a:r>
            <a:r>
              <a:rPr lang="en-US">
                <a:latin typeface="+mn-lt"/>
              </a:rPr>
              <a:t> </a:t>
            </a:r>
            <a:r>
              <a:rPr lang="en-US" err="1">
                <a:latin typeface="+mn-lt"/>
              </a:rPr>
              <a:t>thời</a:t>
            </a:r>
            <a:r>
              <a:rPr lang="en-US">
                <a:latin typeface="+mn-lt"/>
              </a:rPr>
              <a:t> </a:t>
            </a:r>
            <a:r>
              <a:rPr lang="en-US" err="1">
                <a:latin typeface="+mn-lt"/>
              </a:rPr>
              <a:t>gian</a:t>
            </a:r>
            <a:r>
              <a:rPr lang="en-US">
                <a:latin typeface="+mn-lt"/>
              </a:rPr>
              <a:t> </a:t>
            </a:r>
            <a:r>
              <a:rPr lang="en-US" err="1">
                <a:latin typeface="+mn-lt"/>
              </a:rPr>
              <a:t>đặt</a:t>
            </a:r>
            <a:r>
              <a:rPr lang="en-US">
                <a:latin typeface="+mn-lt"/>
              </a:rPr>
              <a:t> </a:t>
            </a:r>
            <a:r>
              <a:rPr lang="en-US" err="1">
                <a:latin typeface="+mn-lt"/>
              </a:rPr>
              <a:t>lịch</a:t>
            </a:r>
            <a:r>
              <a:rPr lang="en-US">
                <a:latin typeface="+mn-lt"/>
              </a:rPr>
              <a:t> </a:t>
            </a:r>
            <a:r>
              <a:rPr lang="en-US" err="1">
                <a:latin typeface="+mn-lt"/>
              </a:rPr>
              <a:t>khám</a:t>
            </a:r>
            <a:r>
              <a:rPr lang="en-US">
                <a:latin typeface="+mn-lt"/>
              </a:rPr>
              <a:t> </a:t>
            </a:r>
            <a:r>
              <a:rPr lang="en-US" err="1">
                <a:latin typeface="+mn-lt"/>
              </a:rPr>
              <a:t>bệnh</a:t>
            </a:r>
            <a:r>
              <a:rPr lang="en-US">
                <a:latin typeface="+mn-lt"/>
              </a:rPr>
              <a:t> </a:t>
            </a:r>
            <a:r>
              <a:rPr lang="en-US" err="1">
                <a:latin typeface="+mn-lt"/>
              </a:rPr>
              <a:t>tránh</a:t>
            </a:r>
            <a:r>
              <a:rPr lang="en-US">
                <a:latin typeface="+mn-lt"/>
              </a:rPr>
              <a:t> </a:t>
            </a:r>
            <a:r>
              <a:rPr lang="en-US" err="1">
                <a:latin typeface="+mn-lt"/>
              </a:rPr>
              <a:t>mội</a:t>
            </a:r>
            <a:r>
              <a:rPr lang="en-US">
                <a:latin typeface="+mn-lt"/>
              </a:rPr>
              <a:t> </a:t>
            </a:r>
            <a:r>
              <a:rPr lang="en-US" err="1">
                <a:latin typeface="+mn-lt"/>
              </a:rPr>
              <a:t>số</a:t>
            </a:r>
            <a:r>
              <a:rPr lang="en-US">
                <a:latin typeface="+mn-lt"/>
              </a:rPr>
              <a:t> </a:t>
            </a:r>
            <a:r>
              <a:rPr lang="en-US" err="1">
                <a:latin typeface="+mn-lt"/>
              </a:rPr>
              <a:t>vấn</a:t>
            </a:r>
            <a:r>
              <a:rPr lang="en-US">
                <a:latin typeface="+mn-lt"/>
              </a:rPr>
              <a:t> </a:t>
            </a:r>
            <a:r>
              <a:rPr lang="en-US" err="1">
                <a:latin typeface="+mn-lt"/>
              </a:rPr>
              <a:t>đề</a:t>
            </a:r>
            <a:r>
              <a:rPr lang="en-US">
                <a:latin typeface="+mn-lt"/>
              </a:rPr>
              <a:t> </a:t>
            </a:r>
            <a:r>
              <a:rPr lang="en-US" err="1">
                <a:latin typeface="+mn-lt"/>
              </a:rPr>
              <a:t>không</a:t>
            </a:r>
            <a:r>
              <a:rPr lang="en-US">
                <a:latin typeface="+mn-lt"/>
              </a:rPr>
              <a:t> </a:t>
            </a:r>
            <a:r>
              <a:rPr lang="en-US" err="1">
                <a:latin typeface="+mn-lt"/>
              </a:rPr>
              <a:t>cần</a:t>
            </a:r>
            <a:r>
              <a:rPr lang="en-US">
                <a:latin typeface="+mn-lt"/>
              </a:rPr>
              <a:t> </a:t>
            </a:r>
            <a:r>
              <a:rPr lang="en-US" err="1">
                <a:latin typeface="+mn-lt"/>
              </a:rPr>
              <a:t>thiết</a:t>
            </a:r>
            <a:r>
              <a:rPr lang="en-US">
                <a:latin typeface="+mn-lt"/>
              </a:rPr>
              <a:t>. </a:t>
            </a:r>
            <a:endParaRPr lang="en-US"/>
          </a:p>
        </p:txBody>
      </p:sp>
      <p:sp>
        <p:nvSpPr>
          <p:cNvPr id="5" name="TextBox 4"/>
          <p:cNvSpPr txBox="1"/>
          <p:nvPr/>
        </p:nvSpPr>
        <p:spPr>
          <a:xfrm>
            <a:off x="1298713" y="291738"/>
            <a:ext cx="6056243"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1.1. Bối cảnh</a:t>
            </a:r>
          </a:p>
        </p:txBody>
      </p:sp>
      <p:pic>
        <p:nvPicPr>
          <p:cNvPr id="4" name="Picture 3">
            <a:extLst>
              <a:ext uri="{FF2B5EF4-FFF2-40B4-BE49-F238E27FC236}">
                <a16:creationId xmlns:a16="http://schemas.microsoft.com/office/drawing/2014/main" id="{4E3237A7-09D5-BB73-4CBD-2098028C8AC7}"/>
              </a:ext>
            </a:extLst>
          </p:cNvPr>
          <p:cNvPicPr>
            <a:picLocks noChangeAspect="1"/>
          </p:cNvPicPr>
          <p:nvPr/>
        </p:nvPicPr>
        <p:blipFill>
          <a:blip r:embed="rId3"/>
          <a:stretch>
            <a:fillRect/>
          </a:stretch>
        </p:blipFill>
        <p:spPr>
          <a:xfrm>
            <a:off x="5111429" y="1203850"/>
            <a:ext cx="3611551" cy="238208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3" name="TextBox 2"/>
          <p:cNvSpPr txBox="1"/>
          <p:nvPr/>
        </p:nvSpPr>
        <p:spPr>
          <a:xfrm>
            <a:off x="1298714" y="397815"/>
            <a:ext cx="7215808"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1.2. Mục tiêu</a:t>
            </a:r>
          </a:p>
        </p:txBody>
      </p:sp>
      <p:sp>
        <p:nvSpPr>
          <p:cNvPr id="4" name="TextBox 3"/>
          <p:cNvSpPr txBox="1"/>
          <p:nvPr/>
        </p:nvSpPr>
        <p:spPr>
          <a:xfrm>
            <a:off x="1298713" y="1086678"/>
            <a:ext cx="2911473" cy="2246769"/>
          </a:xfrm>
          <a:prstGeom prst="rect">
            <a:avLst/>
          </a:prstGeom>
          <a:noFill/>
        </p:spPr>
        <p:txBody>
          <a:bodyPr wrap="square" rtlCol="0">
            <a:spAutoFit/>
          </a:bodyPr>
          <a:lstStyle/>
          <a:p>
            <a:r>
              <a:rPr lang="en-US"/>
              <a:t>- </a:t>
            </a:r>
            <a:r>
              <a:rPr lang="en-US" err="1"/>
              <a:t>Hệ</a:t>
            </a:r>
            <a:r>
              <a:rPr lang="en-US"/>
              <a:t> </a:t>
            </a:r>
            <a:r>
              <a:rPr lang="en-US" err="1"/>
              <a:t>thống</a:t>
            </a:r>
            <a:r>
              <a:rPr lang="en-US"/>
              <a:t> đặt lịch khám bệnh này có thể : </a:t>
            </a:r>
            <a:r>
              <a:rPr lang="en-US" err="1"/>
              <a:t>quản</a:t>
            </a:r>
            <a:r>
              <a:rPr lang="en-US"/>
              <a:t> </a:t>
            </a:r>
            <a:r>
              <a:rPr lang="en-US" err="1"/>
              <a:t>lí</a:t>
            </a:r>
            <a:r>
              <a:rPr lang="en-US"/>
              <a:t> lịch khám, phòng khám , quy trình đặt lịch .. </a:t>
            </a:r>
            <a:r>
              <a:rPr lang="en-US" err="1"/>
              <a:t>một</a:t>
            </a:r>
            <a:r>
              <a:rPr lang="en-US"/>
              <a:t> </a:t>
            </a:r>
            <a:r>
              <a:rPr lang="en-US" err="1"/>
              <a:t>cách</a:t>
            </a:r>
            <a:r>
              <a:rPr lang="en-US"/>
              <a:t> </a:t>
            </a:r>
            <a:r>
              <a:rPr lang="en-US" err="1"/>
              <a:t>tối</a:t>
            </a:r>
            <a:r>
              <a:rPr lang="en-US"/>
              <a:t> </a:t>
            </a:r>
            <a:r>
              <a:rPr lang="en-US" err="1"/>
              <a:t>ưu</a:t>
            </a:r>
            <a:r>
              <a:rPr lang="en-US"/>
              <a:t>, </a:t>
            </a:r>
            <a:r>
              <a:rPr lang="en-US" err="1"/>
              <a:t>thuận</a:t>
            </a:r>
            <a:r>
              <a:rPr lang="en-US"/>
              <a:t> </a:t>
            </a:r>
            <a:r>
              <a:rPr lang="en-US" err="1"/>
              <a:t>tiện</a:t>
            </a:r>
            <a:r>
              <a:rPr lang="en-US"/>
              <a:t> </a:t>
            </a:r>
            <a:r>
              <a:rPr lang="en-US" err="1"/>
              <a:t>và</a:t>
            </a:r>
            <a:r>
              <a:rPr lang="en-US"/>
              <a:t> </a:t>
            </a:r>
            <a:r>
              <a:rPr lang="en-US" err="1"/>
              <a:t>nhanh</a:t>
            </a:r>
            <a:r>
              <a:rPr lang="en-US"/>
              <a:t> </a:t>
            </a:r>
            <a:r>
              <a:rPr lang="en-US" err="1"/>
              <a:t>chóng</a:t>
            </a:r>
            <a:r>
              <a:rPr lang="en-US"/>
              <a:t> </a:t>
            </a:r>
            <a:r>
              <a:rPr lang="en-US" err="1"/>
              <a:t>hơn</a:t>
            </a:r>
            <a:r>
              <a:rPr lang="en-US"/>
              <a:t>.</a:t>
            </a:r>
          </a:p>
          <a:p>
            <a:endParaRPr lang="en-US"/>
          </a:p>
          <a:p>
            <a:r>
              <a:rPr lang="en-US"/>
              <a:t>- </a:t>
            </a:r>
            <a:r>
              <a:rPr lang="en-US" err="1"/>
              <a:t>Giúp</a:t>
            </a:r>
            <a:r>
              <a:rPr lang="en-US"/>
              <a:t> </a:t>
            </a:r>
            <a:r>
              <a:rPr lang="en-US" err="1"/>
              <a:t>người</a:t>
            </a:r>
            <a:r>
              <a:rPr lang="en-US"/>
              <a:t> </a:t>
            </a:r>
            <a:r>
              <a:rPr lang="en-US" err="1"/>
              <a:t>dùng</a:t>
            </a:r>
            <a:r>
              <a:rPr lang="en-US"/>
              <a:t> </a:t>
            </a:r>
            <a:r>
              <a:rPr lang="en-US" err="1"/>
              <a:t>có</a:t>
            </a:r>
            <a:r>
              <a:rPr lang="en-US"/>
              <a:t> </a:t>
            </a:r>
            <a:r>
              <a:rPr lang="en-US" err="1"/>
              <a:t>thể</a:t>
            </a:r>
            <a:r>
              <a:rPr lang="en-US"/>
              <a:t> an </a:t>
            </a:r>
            <a:r>
              <a:rPr lang="en-US" err="1"/>
              <a:t>tâm</a:t>
            </a:r>
            <a:r>
              <a:rPr lang="en-US"/>
              <a:t> đặt lịch khám bệnh với các bác sĩ, bệnh viện mà mình cảm thấy an toàn và tin tưởng nhất.</a:t>
            </a:r>
          </a:p>
        </p:txBody>
      </p:sp>
      <p:pic>
        <p:nvPicPr>
          <p:cNvPr id="6" name="Graphic 5">
            <a:extLst>
              <a:ext uri="{FF2B5EF4-FFF2-40B4-BE49-F238E27FC236}">
                <a16:creationId xmlns:a16="http://schemas.microsoft.com/office/drawing/2014/main" id="{6DD80555-6325-F5DB-3EEF-FCCADCA7FC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74774" y="463684"/>
            <a:ext cx="4282001" cy="428200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3" name="TextBox 2"/>
          <p:cNvSpPr txBox="1"/>
          <p:nvPr/>
        </p:nvSpPr>
        <p:spPr>
          <a:xfrm>
            <a:off x="1298714" y="397815"/>
            <a:ext cx="7215808"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1.2. Công nghệ lập trình sử dụng </a:t>
            </a:r>
          </a:p>
        </p:txBody>
      </p:sp>
      <p:pic>
        <p:nvPicPr>
          <p:cNvPr id="8" name="Picture 7">
            <a:extLst>
              <a:ext uri="{FF2B5EF4-FFF2-40B4-BE49-F238E27FC236}">
                <a16:creationId xmlns:a16="http://schemas.microsoft.com/office/drawing/2014/main" id="{BB2AC367-82A4-67B8-4E38-5CD07F588661}"/>
              </a:ext>
            </a:extLst>
          </p:cNvPr>
          <p:cNvPicPr>
            <a:picLocks noChangeAspect="1"/>
          </p:cNvPicPr>
          <p:nvPr/>
        </p:nvPicPr>
        <p:blipFill>
          <a:blip r:embed="rId3"/>
          <a:stretch>
            <a:fillRect/>
          </a:stretch>
        </p:blipFill>
        <p:spPr>
          <a:xfrm>
            <a:off x="1042857" y="966750"/>
            <a:ext cx="2853333" cy="1605000"/>
          </a:xfrm>
          <a:prstGeom prst="rect">
            <a:avLst/>
          </a:prstGeom>
        </p:spPr>
      </p:pic>
      <p:pic>
        <p:nvPicPr>
          <p:cNvPr id="10" name="Picture 9">
            <a:extLst>
              <a:ext uri="{FF2B5EF4-FFF2-40B4-BE49-F238E27FC236}">
                <a16:creationId xmlns:a16="http://schemas.microsoft.com/office/drawing/2014/main" id="{6B883295-35D3-31EC-423B-A55F09472841}"/>
              </a:ext>
            </a:extLst>
          </p:cNvPr>
          <p:cNvPicPr>
            <a:picLocks noChangeAspect="1"/>
          </p:cNvPicPr>
          <p:nvPr/>
        </p:nvPicPr>
        <p:blipFill>
          <a:blip r:embed="rId4"/>
          <a:stretch>
            <a:fillRect/>
          </a:stretch>
        </p:blipFill>
        <p:spPr>
          <a:xfrm>
            <a:off x="5247812" y="843485"/>
            <a:ext cx="3266711" cy="1844111"/>
          </a:xfrm>
          <a:prstGeom prst="rect">
            <a:avLst/>
          </a:prstGeom>
        </p:spPr>
      </p:pic>
      <p:pic>
        <p:nvPicPr>
          <p:cNvPr id="12" name="Picture 11">
            <a:extLst>
              <a:ext uri="{FF2B5EF4-FFF2-40B4-BE49-F238E27FC236}">
                <a16:creationId xmlns:a16="http://schemas.microsoft.com/office/drawing/2014/main" id="{CA9D730A-EFA2-8B32-A37C-AEB36115B665}"/>
              </a:ext>
            </a:extLst>
          </p:cNvPr>
          <p:cNvPicPr>
            <a:picLocks noChangeAspect="1"/>
          </p:cNvPicPr>
          <p:nvPr/>
        </p:nvPicPr>
        <p:blipFill>
          <a:blip r:embed="rId5"/>
          <a:stretch>
            <a:fillRect/>
          </a:stretch>
        </p:blipFill>
        <p:spPr>
          <a:xfrm>
            <a:off x="5111311" y="2733156"/>
            <a:ext cx="3732652" cy="1866326"/>
          </a:xfrm>
          <a:prstGeom prst="rect">
            <a:avLst/>
          </a:prstGeom>
        </p:spPr>
      </p:pic>
      <p:pic>
        <p:nvPicPr>
          <p:cNvPr id="14" name="Picture 13">
            <a:extLst>
              <a:ext uri="{FF2B5EF4-FFF2-40B4-BE49-F238E27FC236}">
                <a16:creationId xmlns:a16="http://schemas.microsoft.com/office/drawing/2014/main" id="{77461D80-A008-E09D-7720-E3DD19724D74}"/>
              </a:ext>
            </a:extLst>
          </p:cNvPr>
          <p:cNvPicPr>
            <a:picLocks noChangeAspect="1"/>
          </p:cNvPicPr>
          <p:nvPr/>
        </p:nvPicPr>
        <p:blipFill>
          <a:blip r:embed="rId6"/>
          <a:stretch>
            <a:fillRect/>
          </a:stretch>
        </p:blipFill>
        <p:spPr>
          <a:xfrm>
            <a:off x="1214547" y="2801100"/>
            <a:ext cx="3035732" cy="1404532"/>
          </a:xfrm>
          <a:prstGeom prst="rect">
            <a:avLst/>
          </a:prstGeom>
        </p:spPr>
      </p:pic>
    </p:spTree>
    <p:extLst>
      <p:ext uri="{BB962C8B-B14F-4D97-AF65-F5344CB8AC3E}">
        <p14:creationId xmlns:p14="http://schemas.microsoft.com/office/powerpoint/2010/main" val="4055618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1760048" y="3263063"/>
            <a:ext cx="5518736"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200">
                <a:latin typeface="Times New Roman" panose="02020603050405020304" pitchFamily="18" charset="0"/>
                <a:cs typeface="Times New Roman" panose="02020603050405020304" pitchFamily="18" charset="0"/>
              </a:rPr>
              <a:t>Phân tích thiết kế hệ thống</a:t>
            </a:r>
            <a:endParaRPr sz="3200">
              <a:latin typeface="Times New Roman" panose="02020603050405020304" pitchFamily="18" charset="0"/>
              <a:cs typeface="Times New Roman" panose="02020603050405020304" pitchFamily="18" charset="0"/>
            </a:endParaRPr>
          </a:p>
        </p:txBody>
      </p:sp>
      <p:sp>
        <p:nvSpPr>
          <p:cNvPr id="487" name="Google Shape;487;p16"/>
          <p:cNvSpPr txBox="1"/>
          <p:nvPr/>
        </p:nvSpPr>
        <p:spPr>
          <a:xfrm>
            <a:off x="7345075" y="3638977"/>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chemeClr val="accent2"/>
                </a:solidFill>
                <a:latin typeface="Oswald"/>
                <a:sym typeface="Oswald"/>
              </a:rPr>
              <a:t>2</a:t>
            </a:r>
            <a:endParaRPr sz="1200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892837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5" name="TextBox 4"/>
          <p:cNvSpPr txBox="1"/>
          <p:nvPr/>
        </p:nvSpPr>
        <p:spPr>
          <a:xfrm>
            <a:off x="881270" y="364435"/>
            <a:ext cx="7586869"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2.1. Xác định các tác nhân</a:t>
            </a:r>
          </a:p>
        </p:txBody>
      </p:sp>
      <p:sp>
        <p:nvSpPr>
          <p:cNvPr id="6" name="TextBox 5"/>
          <p:cNvSpPr txBox="1"/>
          <p:nvPr/>
        </p:nvSpPr>
        <p:spPr>
          <a:xfrm>
            <a:off x="881270" y="964270"/>
            <a:ext cx="7109791" cy="2031325"/>
          </a:xfrm>
          <a:prstGeom prst="rect">
            <a:avLst/>
          </a:prstGeom>
          <a:noFill/>
        </p:spPr>
        <p:txBody>
          <a:bodyPr wrap="square" rtlCol="0">
            <a:spAutoFit/>
          </a:bodyPr>
          <a:lstStyle/>
          <a:p>
            <a:r>
              <a:rPr lang="en-US"/>
              <a:t>Hệ thống chia ra các tác nhân:</a:t>
            </a:r>
          </a:p>
          <a:p>
            <a:endParaRPr lang="en-US"/>
          </a:p>
          <a:p>
            <a:pPr lvl="0"/>
            <a:r>
              <a:rPr lang="en-US" b="1"/>
              <a:t>Người quản trị</a:t>
            </a:r>
            <a:r>
              <a:rPr lang="en-US"/>
              <a:t>: là người chịu trách nhiệm quản lý hệ thống: Quản lý cẩm nang , quản lý người dùng, quản lý chuyên khoa , quản lý phòng khám ..</a:t>
            </a:r>
          </a:p>
          <a:p>
            <a:pPr lvl="0"/>
            <a:endParaRPr lang="en-US"/>
          </a:p>
          <a:p>
            <a:pPr lvl="0"/>
            <a:r>
              <a:rPr lang="en-US" b="1"/>
              <a:t>Bệnh nhân</a:t>
            </a:r>
            <a:r>
              <a:rPr lang="en-US"/>
              <a:t>: có thể đặt lịch khám, xem danh sách phòng khám, chuyên khoa , thông tin bác sĩ, tìm kiếm bác sĩ …</a:t>
            </a:r>
          </a:p>
          <a:p>
            <a:pPr lvl="0"/>
            <a:endParaRPr lang="en-US"/>
          </a:p>
          <a:p>
            <a:pPr lvl="0"/>
            <a:r>
              <a:rPr lang="en-US" b="1"/>
              <a:t>Bác sĩ</a:t>
            </a:r>
            <a:r>
              <a:rPr lang="en-US"/>
              <a:t>: có thể lên kế hoạch khám bệnh, quản lý bệnh nhân đã đặt lịch ,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5" name="TextBox 4"/>
          <p:cNvSpPr txBox="1"/>
          <p:nvPr/>
        </p:nvSpPr>
        <p:spPr>
          <a:xfrm>
            <a:off x="881270" y="364435"/>
            <a:ext cx="7586869"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2.2. Xác định Use case</a:t>
            </a:r>
          </a:p>
        </p:txBody>
      </p:sp>
      <p:pic>
        <p:nvPicPr>
          <p:cNvPr id="6" name="image33.png">
            <a:extLst>
              <a:ext uri="{FF2B5EF4-FFF2-40B4-BE49-F238E27FC236}">
                <a16:creationId xmlns:a16="http://schemas.microsoft.com/office/drawing/2014/main" id="{784FCBB4-BFD2-F444-1CE4-B6AF77FFA92E}"/>
              </a:ext>
            </a:extLst>
          </p:cNvPr>
          <p:cNvPicPr/>
          <p:nvPr/>
        </p:nvPicPr>
        <p:blipFill>
          <a:blip r:embed="rId3"/>
          <a:srcRect/>
          <a:stretch>
            <a:fillRect/>
          </a:stretch>
        </p:blipFill>
        <p:spPr>
          <a:xfrm>
            <a:off x="2248884" y="774515"/>
            <a:ext cx="4851639" cy="3594470"/>
          </a:xfrm>
          <a:prstGeom prst="rect">
            <a:avLst/>
          </a:prstGeom>
          <a:ln/>
        </p:spPr>
      </p:pic>
    </p:spTree>
    <p:extLst>
      <p:ext uri="{BB962C8B-B14F-4D97-AF65-F5344CB8AC3E}">
        <p14:creationId xmlns:p14="http://schemas.microsoft.com/office/powerpoint/2010/main" val="1876553664"/>
      </p:ext>
    </p:extLst>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533</Words>
  <Application>Microsoft Office PowerPoint</Application>
  <PresentationFormat>On-screen Show (16:9)</PresentationFormat>
  <Paragraphs>57</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Oswald</vt:lpstr>
      <vt:lpstr>Times New Roman</vt:lpstr>
      <vt:lpstr>Arial Black</vt:lpstr>
      <vt:lpstr>Arial</vt:lpstr>
      <vt:lpstr>Source Sans Pro</vt:lpstr>
      <vt:lpstr>Quince template</vt:lpstr>
      <vt:lpstr>TRƯỜNG ĐẠI HỌC CÔNG NGHIỆP HÀ NỘI</vt:lpstr>
      <vt:lpstr>PowerPoint Presentation</vt:lpstr>
      <vt:lpstr>Khảo sát hệ thống</vt:lpstr>
      <vt:lpstr>PowerPoint Presentation</vt:lpstr>
      <vt:lpstr>PowerPoint Presentation</vt:lpstr>
      <vt:lpstr>PowerPoint Presentation</vt:lpstr>
      <vt:lpstr>Phân tích thiết kế hệ thống</vt:lpstr>
      <vt:lpstr>PowerPoint Presentation</vt:lpstr>
      <vt:lpstr>PowerPoint Presentation</vt:lpstr>
      <vt:lpstr>PowerPoint Presentation</vt:lpstr>
      <vt:lpstr>Kết Luận </vt:lpstr>
      <vt:lpstr>PowerPoint Presentation</vt:lpstr>
      <vt:lpstr>CẢM ƠN THẦY CÔ VÀ MỌI NGƯỜI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CÔNG NGHIỆP HÀ NỘI</dc:title>
  <dc:creator>Admin</dc:creator>
  <cp:lastModifiedBy>Mr. Minh</cp:lastModifiedBy>
  <cp:revision>23</cp:revision>
  <dcterms:modified xsi:type="dcterms:W3CDTF">2022-05-20T16:58:45Z</dcterms:modified>
</cp:coreProperties>
</file>