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68" r:id="rId6"/>
    <p:sldId id="259" r:id="rId7"/>
    <p:sldId id="260" r:id="rId8"/>
    <p:sldId id="269" r:id="rId9"/>
    <p:sldId id="262" r:id="rId10"/>
    <p:sldId id="263" r:id="rId11"/>
    <p:sldId id="270" r:id="rId12"/>
    <p:sldId id="265"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74"/>
    <a:srgbClr val="EAB200"/>
    <a:srgbClr val="3F3F3F"/>
    <a:srgbClr val="014067"/>
    <a:srgbClr val="014E7D"/>
    <a:srgbClr val="013657"/>
    <a:srgbClr val="01456F"/>
    <a:srgbClr val="014B79"/>
    <a:srgbClr val="0937C9"/>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74" autoAdjust="0"/>
  </p:normalViewPr>
  <p:slideViewPr>
    <p:cSldViewPr snapToGrid="0" showGuides="1">
      <p:cViewPr varScale="1">
        <p:scale>
          <a:sx n="109" d="100"/>
          <a:sy n="109" d="100"/>
        </p:scale>
        <p:origin x="576" y="8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27/11/2022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xmlns=""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1002891" y="648929"/>
            <a:ext cx="10226404" cy="2973407"/>
          </a:xfrm>
        </p:spPr>
        <p:txBody>
          <a:bodyPr>
            <a:normAutofit/>
          </a:bodyPr>
          <a:lstStyle/>
          <a:p>
            <a:r>
              <a:rPr lang="en-US" sz="7200" b="0" i="1" spc="60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MẶT TRÁI</a:t>
            </a:r>
            <a:br>
              <a:rPr lang="en-US" sz="7200" b="0" i="1" spc="60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7200" b="0" i="1" spc="600" smtClean="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CỦA MẠNG XÃ HỘI</a:t>
            </a:r>
            <a:endParaRPr lang="en-US" sz="7200" b="0" i="1" spc="6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5C9205DF-8F5E-49F7-B00E-6F58293F5130}"/>
              </a:ext>
            </a:extLst>
          </p:cNvPr>
          <p:cNvSpPr>
            <a:spLocks noGrp="1"/>
          </p:cNvSpPr>
          <p:nvPr>
            <p:ph type="subTitle" idx="1"/>
          </p:nvPr>
        </p:nvSpPr>
        <p:spPr>
          <a:xfrm>
            <a:off x="6374956" y="3768816"/>
            <a:ext cx="4941973" cy="1257574"/>
          </a:xfrm>
        </p:spPr>
        <p:txBody>
          <a:bodyPr/>
          <a:lstStyle/>
          <a:p>
            <a:pPr algn="r"/>
            <a:r>
              <a:rPr lang="en-US" sz="1600" b="1" smtClean="0">
                <a:solidFill>
                  <a:srgbClr val="002774"/>
                </a:solidFill>
                <a:latin typeface="Arial" panose="020B0604020202020204" pitchFamily="34" charset="0"/>
                <a:cs typeface="Arial" panose="020B0604020202020204" pitchFamily="34" charset="0"/>
              </a:rPr>
              <a:t>Sinh viên thực hiện</a:t>
            </a:r>
            <a:r>
              <a:rPr lang="en-US" sz="1600" smtClean="0">
                <a:solidFill>
                  <a:srgbClr val="002774"/>
                </a:solidFill>
                <a:latin typeface="Arial" panose="020B0604020202020204" pitchFamily="34" charset="0"/>
                <a:cs typeface="Arial" panose="020B0604020202020204" pitchFamily="34" charset="0"/>
              </a:rPr>
              <a:t>:Phạm Minh Mẫn </a:t>
            </a:r>
          </a:p>
          <a:p>
            <a:pPr algn="r"/>
            <a:r>
              <a:rPr lang="en-US" sz="1600" b="1" smtClean="0">
                <a:solidFill>
                  <a:srgbClr val="002774"/>
                </a:solidFill>
                <a:latin typeface="Arial" panose="020B0604020202020204" pitchFamily="34" charset="0"/>
                <a:cs typeface="Arial" panose="020B0604020202020204" pitchFamily="34" charset="0"/>
              </a:rPr>
              <a:t>Lớp</a:t>
            </a:r>
            <a:r>
              <a:rPr lang="en-US" sz="1600" smtClean="0">
                <a:solidFill>
                  <a:srgbClr val="002774"/>
                </a:solidFill>
                <a:latin typeface="Arial" panose="020B0604020202020204" pitchFamily="34" charset="0"/>
                <a:cs typeface="Arial" panose="020B0604020202020204" pitchFamily="34" charset="0"/>
              </a:rPr>
              <a:t>: DA22TTB</a:t>
            </a:r>
            <a:endParaRPr lang="en-US" sz="1600" dirty="0">
              <a:solidFill>
                <a:srgbClr val="002774"/>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3" y="106924"/>
            <a:ext cx="1230261" cy="1230261"/>
          </a:xfrm>
          <a:prstGeom prst="rect">
            <a:avLst/>
          </a:prstGeom>
        </p:spPr>
      </p:pic>
    </p:spTree>
    <p:extLst>
      <p:ext uri="{BB962C8B-B14F-4D97-AF65-F5344CB8AC3E}">
        <p14:creationId xmlns:p14="http://schemas.microsoft.com/office/powerpoint/2010/main" val="39806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xmlns="" id="{BA026684-ED32-4C82-8EFB-03E9E047EA33}"/>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srcRect l="20743" r="20743"/>
          <a:stretch>
            <a:fillRect/>
          </a:stretch>
        </p:blipFill>
        <p:spPr/>
      </p:pic>
      <p:sp>
        <p:nvSpPr>
          <p:cNvPr id="19" name="Hexagon 18">
            <a:extLst>
              <a:ext uri="{FF2B5EF4-FFF2-40B4-BE49-F238E27FC236}">
                <a16:creationId xmlns:a16="http://schemas.microsoft.com/office/drawing/2014/main" xmlns="" id="{7CE8B54A-D8B2-498F-ACFB-31AC2DEB83FA}"/>
              </a:ext>
              <a:ext uri="{C183D7F6-B498-43B3-948B-1728B52AA6E4}">
                <adec:decorative xmlns:adec="http://schemas.microsoft.com/office/drawing/2017/decorative" xmlns=""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xmlns="" id="{8B6C5EAB-81FF-4827-A160-22F4363C611A}"/>
              </a:ext>
            </a:extLst>
          </p:cNvPr>
          <p:cNvSpPr>
            <a:spLocks noGrp="1"/>
          </p:cNvSpPr>
          <p:nvPr>
            <p:ph type="ctrTitle"/>
          </p:nvPr>
        </p:nvSpPr>
        <p:spPr/>
        <p:txBody>
          <a:bodyPr>
            <a:normAutofit/>
          </a:bodyPr>
          <a:lstStyle/>
          <a:p>
            <a:r>
              <a:rPr lang="en-US" sz="6000" dirty="0"/>
              <a:t>Thank </a:t>
            </a:r>
            <a:r>
              <a:rPr lang="en-US" sz="6000" b="0" dirty="0"/>
              <a:t>You.</a:t>
            </a:r>
          </a:p>
        </p:txBody>
      </p:sp>
      <p:sp>
        <p:nvSpPr>
          <p:cNvPr id="14" name="Text Placeholder 13">
            <a:extLst>
              <a:ext uri="{FF2B5EF4-FFF2-40B4-BE49-F238E27FC236}">
                <a16:creationId xmlns:a16="http://schemas.microsoft.com/office/drawing/2014/main" xmlns="" id="{B6611344-9447-438E-873C-299AF4110B03}"/>
              </a:ext>
            </a:extLst>
          </p:cNvPr>
          <p:cNvSpPr>
            <a:spLocks noGrp="1"/>
          </p:cNvSpPr>
          <p:nvPr>
            <p:ph type="body" sz="quarter" idx="15"/>
          </p:nvPr>
        </p:nvSpPr>
        <p:spPr/>
        <p:txBody>
          <a:bodyPr/>
          <a:lstStyle/>
          <a:p>
            <a:r>
              <a:rPr lang="en-US" smtClean="0"/>
              <a:t>Phạm Minh Mẫn</a:t>
            </a:r>
            <a:endParaRPr lang="en-US" dirty="0"/>
          </a:p>
        </p:txBody>
      </p:sp>
      <p:sp>
        <p:nvSpPr>
          <p:cNvPr id="15" name="Text Placeholder 14">
            <a:extLst>
              <a:ext uri="{FF2B5EF4-FFF2-40B4-BE49-F238E27FC236}">
                <a16:creationId xmlns:a16="http://schemas.microsoft.com/office/drawing/2014/main" xmlns="" id="{7A3FB895-3D21-4707-8EDE-3F825906DE41}"/>
              </a:ext>
            </a:extLst>
          </p:cNvPr>
          <p:cNvSpPr>
            <a:spLocks noGrp="1"/>
          </p:cNvSpPr>
          <p:nvPr>
            <p:ph type="body" sz="quarter" idx="16"/>
          </p:nvPr>
        </p:nvSpPr>
        <p:spPr/>
        <p:txBody>
          <a:bodyPr/>
          <a:lstStyle/>
          <a:p>
            <a:r>
              <a:rPr lang="en-US" smtClean="0"/>
              <a:t>0823521928</a:t>
            </a:r>
            <a:endParaRPr lang="en-US" dirty="0"/>
          </a:p>
        </p:txBody>
      </p:sp>
      <p:sp>
        <p:nvSpPr>
          <p:cNvPr id="23" name="Text Placeholder 22">
            <a:extLst>
              <a:ext uri="{FF2B5EF4-FFF2-40B4-BE49-F238E27FC236}">
                <a16:creationId xmlns:a16="http://schemas.microsoft.com/office/drawing/2014/main" xmlns="" id="{A0B41C33-430D-4B31-A546-F85646919475}"/>
              </a:ext>
            </a:extLst>
          </p:cNvPr>
          <p:cNvSpPr>
            <a:spLocks noGrp="1"/>
          </p:cNvSpPr>
          <p:nvPr>
            <p:ph type="body" sz="quarter" idx="17"/>
          </p:nvPr>
        </p:nvSpPr>
        <p:spPr/>
        <p:txBody>
          <a:bodyPr/>
          <a:lstStyle/>
          <a:p>
            <a:r>
              <a:rPr lang="en-US" smtClean="0"/>
              <a:t>Phamminhman719@gmail</a:t>
            </a:r>
            <a:r>
              <a:rPr lang="en-US" smtClean="0"/>
              <a:t>.com</a:t>
            </a:r>
            <a:endParaRPr lang="en-US" dirty="0"/>
          </a:p>
        </p:txBody>
      </p:sp>
      <p:sp>
        <p:nvSpPr>
          <p:cNvPr id="24" name="Text Placeholder 23">
            <a:extLst>
              <a:ext uri="{FF2B5EF4-FFF2-40B4-BE49-F238E27FC236}">
                <a16:creationId xmlns:a16="http://schemas.microsoft.com/office/drawing/2014/main" xmlns="" id="{E62065D0-127B-4884-9760-D1FFEC38A6F9}"/>
              </a:ext>
            </a:extLst>
          </p:cNvPr>
          <p:cNvSpPr>
            <a:spLocks noGrp="1"/>
          </p:cNvSpPr>
          <p:nvPr>
            <p:ph type="body" sz="quarter" idx="18"/>
          </p:nvPr>
        </p:nvSpPr>
        <p:spPr/>
        <p:txBody>
          <a:bodyPr/>
          <a:lstStyle/>
          <a:p>
            <a:r>
              <a:rPr lang="en-US" smtClean="0"/>
              <a:t>phamminhman719@gmail.com</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283" y="2680356"/>
            <a:ext cx="1513835" cy="1513835"/>
          </a:xfrm>
          <a:prstGeom prst="rect">
            <a:avLst/>
          </a:prstGeom>
        </p:spPr>
      </p:pic>
    </p:spTree>
    <p:extLst>
      <p:ext uri="{BB962C8B-B14F-4D97-AF65-F5344CB8AC3E}">
        <p14:creationId xmlns:p14="http://schemas.microsoft.com/office/powerpoint/2010/main" val="2260955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91CA16A-993E-43BA-BDDC-9E427CF951B2}"/>
              </a:ext>
            </a:extLst>
          </p:cNvPr>
          <p:cNvSpPr>
            <a:spLocks noGrp="1"/>
          </p:cNvSpPr>
          <p:nvPr>
            <p:ph type="title"/>
          </p:nvPr>
        </p:nvSpPr>
        <p:spPr>
          <a:xfrm>
            <a:off x="6283842" y="1987420"/>
            <a:ext cx="4911633" cy="2271071"/>
          </a:xfrm>
        </p:spPr>
        <p:txBody>
          <a:bodyPr>
            <a:noAutofit/>
          </a:bodyPr>
          <a:lstStyle/>
          <a:p>
            <a:r>
              <a:rPr lang="en-US" sz="5400" smtClean="0">
                <a:latin typeface="Arial" panose="020B0604020202020204" pitchFamily="34" charset="0"/>
                <a:cs typeface="Arial" panose="020B0604020202020204" pitchFamily="34" charset="0"/>
              </a:rPr>
              <a:t>Những tác hại của </a:t>
            </a:r>
            <a:r>
              <a:rPr lang="en-US" sz="4800" smtClean="0">
                <a:solidFill>
                  <a:srgbClr val="C00000"/>
                </a:solidFill>
                <a:latin typeface="Arial" panose="020B0604020202020204" pitchFamily="34" charset="0"/>
                <a:cs typeface="Arial" panose="020B0604020202020204" pitchFamily="34" charset="0"/>
              </a:rPr>
              <a:t>INTERNET</a:t>
            </a:r>
            <a:endParaRPr lang="en-US" sz="4800" dirty="0">
              <a:solidFill>
                <a:srgbClr val="C00000"/>
              </a:solidFill>
              <a:latin typeface="Arial" panose="020B0604020202020204" pitchFamily="34" charset="0"/>
              <a:cs typeface="Arial" panose="020B0604020202020204" pitchFamily="34" charset="0"/>
            </a:endParaRPr>
          </a:p>
        </p:txBody>
      </p:sp>
      <p:pic>
        <p:nvPicPr>
          <p:cNvPr id="8" name="Picture Placeholder 7">
            <a:extLst>
              <a:ext uri="{FF2B5EF4-FFF2-40B4-BE49-F238E27FC236}">
                <a16:creationId xmlns:a16="http://schemas.microsoft.com/office/drawing/2014/main" xmlns="" id="{2D599535-C841-457B-BE92-EECA801ED768}"/>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26314" y="871098"/>
            <a:ext cx="5041867" cy="5041867"/>
          </a:xfrm>
        </p:spPr>
      </p:pic>
    </p:spTree>
    <p:extLst>
      <p:ext uri="{BB962C8B-B14F-4D97-AF65-F5344CB8AC3E}">
        <p14:creationId xmlns:p14="http://schemas.microsoft.com/office/powerpoint/2010/main" val="4292661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BE11BF-33A5-4653-A144-CCCBACF58C30}"/>
              </a:ext>
            </a:extLst>
          </p:cNvPr>
          <p:cNvSpPr>
            <a:spLocks noGrp="1"/>
          </p:cNvSpPr>
          <p:nvPr>
            <p:ph type="title"/>
          </p:nvPr>
        </p:nvSpPr>
        <p:spPr>
          <a:xfrm>
            <a:off x="531813" y="1120876"/>
            <a:ext cx="7342188" cy="1739799"/>
          </a:xfrm>
        </p:spPr>
        <p:txBody>
          <a:bodyPr>
            <a:noAutofit/>
          </a:bodyPr>
          <a:lstStyle/>
          <a:p>
            <a:r>
              <a:rPr lang="en-US" sz="4000" smtClean="0">
                <a:solidFill>
                  <a:schemeClr val="accent2"/>
                </a:solidFill>
                <a:effectLst>
                  <a:outerShdw blurRad="38100" dist="38100" dir="2700000" algn="tl">
                    <a:srgbClr val="000000">
                      <a:alpha val="43137"/>
                    </a:srgbClr>
                  </a:outerShdw>
                </a:effectLst>
                <a:latin typeface="Century" panose="02040604050505020304" pitchFamily="18" charset="0"/>
              </a:rPr>
              <a:t>1#:</a:t>
            </a:r>
            <a:br>
              <a:rPr lang="en-US" sz="4000" smtClean="0">
                <a:solidFill>
                  <a:schemeClr val="accent2"/>
                </a:solidFill>
                <a:effectLst>
                  <a:outerShdw blurRad="38100" dist="38100" dir="2700000" algn="tl">
                    <a:srgbClr val="000000">
                      <a:alpha val="43137"/>
                    </a:srgbClr>
                  </a:outerShdw>
                </a:effectLst>
                <a:latin typeface="Century" panose="02040604050505020304" pitchFamily="18" charset="0"/>
              </a:rPr>
            </a:br>
            <a:r>
              <a:rPr lang="en-US" sz="4000" smtClean="0">
                <a:solidFill>
                  <a:schemeClr val="accent2"/>
                </a:solidFill>
                <a:effectLst>
                  <a:outerShdw blurRad="38100" dist="38100" dir="2700000" algn="tl">
                    <a:srgbClr val="000000">
                      <a:alpha val="43137"/>
                    </a:srgbClr>
                  </a:outerShdw>
                </a:effectLst>
              </a:rPr>
              <a:t>Làm giảm đi tương tác </a:t>
            </a:r>
            <a:br>
              <a:rPr lang="en-US" sz="4000" smtClean="0">
                <a:solidFill>
                  <a:schemeClr val="accent2"/>
                </a:solidFill>
                <a:effectLst>
                  <a:outerShdw blurRad="38100" dist="38100" dir="2700000" algn="tl">
                    <a:srgbClr val="000000">
                      <a:alpha val="43137"/>
                    </a:srgbClr>
                  </a:outerShdw>
                </a:effectLst>
              </a:rPr>
            </a:br>
            <a:r>
              <a:rPr lang="en-US" sz="4000" smtClean="0">
                <a:solidFill>
                  <a:schemeClr val="accent2"/>
                </a:solidFill>
                <a:effectLst>
                  <a:outerShdw blurRad="38100" dist="38100" dir="2700000" algn="tl">
                    <a:srgbClr val="000000">
                      <a:alpha val="43137"/>
                    </a:srgbClr>
                  </a:outerShdw>
                </a:effectLst>
              </a:rPr>
              <a:t>giữa người với người</a:t>
            </a:r>
            <a:endParaRPr lang="en-US" sz="4000" b="0" dirty="0">
              <a:solidFill>
                <a:schemeClr val="accent2"/>
              </a:solidFill>
              <a:effectLst>
                <a:outerShdw blurRad="38100" dist="38100" dir="2700000" algn="tl">
                  <a:srgbClr val="000000">
                    <a:alpha val="43137"/>
                  </a:srgbClr>
                </a:outerShdw>
              </a:effectLst>
            </a:endParaRPr>
          </a:p>
        </p:txBody>
      </p:sp>
      <p:pic>
        <p:nvPicPr>
          <p:cNvPr id="13" name="Picture Placeholder 12" title="Skyline">
            <a:extLst>
              <a:ext uri="{FF2B5EF4-FFF2-40B4-BE49-F238E27FC236}">
                <a16:creationId xmlns:a16="http://schemas.microsoft.com/office/drawing/2014/main" xmlns=""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xmlns=""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1813" y="3218607"/>
            <a:ext cx="5578211" cy="3137743"/>
          </a:xfrm>
        </p:spPr>
      </p:pic>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xmlns="" id="{1ABD613F-111C-41D6-9F8E-8B2C42A5E047}"/>
              </a:ext>
            </a:extLst>
          </p:cNvPr>
          <p:cNvSpPr>
            <a:spLocks noGrp="1"/>
          </p:cNvSpPr>
          <p:nvPr>
            <p:ph type="title"/>
          </p:nvPr>
        </p:nvSpPr>
        <p:spPr>
          <a:xfrm>
            <a:off x="522531" y="1241108"/>
            <a:ext cx="7342622" cy="1215566"/>
          </a:xfrm>
        </p:spPr>
        <p:txBody>
          <a:bodyPr>
            <a:normAutofit fontScale="90000"/>
          </a:bodyPr>
          <a:lstStyle/>
          <a:p>
            <a:r>
              <a:rPr lang="en-US" smtClean="0">
                <a:solidFill>
                  <a:schemeClr val="accent2"/>
                </a:solidFill>
              </a:rPr>
              <a:t>2#:</a:t>
            </a:r>
            <a:br>
              <a:rPr lang="en-US" smtClean="0">
                <a:solidFill>
                  <a:schemeClr val="accent2"/>
                </a:solidFill>
              </a:rPr>
            </a:br>
            <a:r>
              <a:rPr lang="en-US" smtClean="0">
                <a:solidFill>
                  <a:schemeClr val="accent2"/>
                </a:solidFill>
              </a:rPr>
              <a:t>Nguy cơ trầm cảm</a:t>
            </a:r>
            <a:endParaRPr lang="en-US" b="0" dirty="0">
              <a:solidFill>
                <a:schemeClr val="accent2"/>
              </a:solidFill>
            </a:endParaRPr>
          </a:p>
        </p:txBody>
      </p:sp>
      <p:sp>
        <p:nvSpPr>
          <p:cNvPr id="43" name="Text Placeholder 8">
            <a:extLst>
              <a:ext uri="{FF2B5EF4-FFF2-40B4-BE49-F238E27FC236}">
                <a16:creationId xmlns:a16="http://schemas.microsoft.com/office/drawing/2014/main" xmlns="" id="{EA7C22CB-613A-4C0B-90B3-4A405F793D3C}"/>
              </a:ext>
            </a:extLst>
          </p:cNvPr>
          <p:cNvSpPr>
            <a:spLocks noGrp="1"/>
          </p:cNvSpPr>
          <p:nvPr>
            <p:ph type="body" sz="quarter" idx="13"/>
          </p:nvPr>
        </p:nvSpPr>
        <p:spPr>
          <a:xfrm>
            <a:off x="5480665" y="2635521"/>
            <a:ext cx="5806768" cy="4093063"/>
          </a:xfrm>
        </p:spPr>
        <p:txBody>
          <a:bodyPr/>
          <a:lstStyle/>
          <a:p>
            <a:pPr marL="457200" indent="-457200">
              <a:buFont typeface="Arial" panose="020B0604020202020204" pitchFamily="34" charset="0"/>
              <a:buChar char="•"/>
            </a:pPr>
            <a:r>
              <a:rPr lang="vi-VN" sz="2800" b="1">
                <a:solidFill>
                  <a:schemeClr val="accent2"/>
                </a:solidFill>
              </a:rPr>
              <a:t>Các nghiên cứu gần đây cho thấy những ai sử dụng mạng xã hội </a:t>
            </a:r>
            <a:r>
              <a:rPr lang="vi-VN" sz="2800" b="1">
                <a:solidFill>
                  <a:schemeClr val="accent2"/>
                </a:solidFill>
              </a:rPr>
              <a:t>càng </a:t>
            </a:r>
            <a:r>
              <a:rPr lang="vi-VN" sz="2800" b="1" smtClean="0">
                <a:solidFill>
                  <a:schemeClr val="accent2"/>
                </a:solidFill>
              </a:rPr>
              <a:t>nhiều</a:t>
            </a:r>
            <a:endParaRPr lang="en-US" sz="2800" b="1" smtClean="0">
              <a:solidFill>
                <a:schemeClr val="accent2"/>
              </a:solidFill>
            </a:endParaRPr>
          </a:p>
          <a:p>
            <a:pPr marL="457200" indent="-457200">
              <a:buFont typeface="Arial" panose="020B0604020202020204" pitchFamily="34" charset="0"/>
              <a:buChar char="•"/>
            </a:pPr>
            <a:r>
              <a:rPr lang="vi-VN" sz="2800" b="1" smtClean="0">
                <a:solidFill>
                  <a:schemeClr val="accent2"/>
                </a:solidFill>
              </a:rPr>
              <a:t> </a:t>
            </a:r>
            <a:r>
              <a:rPr lang="vi-VN" sz="2800" b="1">
                <a:solidFill>
                  <a:schemeClr val="accent2"/>
                </a:solidFill>
              </a:rPr>
              <a:t>thì càng cảm thấy tiêu cực hơn, thậm chí có thể dẫn đến </a:t>
            </a:r>
            <a:r>
              <a:rPr lang="vi-VN" sz="2800" b="1">
                <a:solidFill>
                  <a:srgbClr val="C00000"/>
                </a:solidFill>
              </a:rPr>
              <a:t>trầm </a:t>
            </a:r>
            <a:r>
              <a:rPr lang="vi-VN" sz="2800" b="1" smtClean="0">
                <a:solidFill>
                  <a:srgbClr val="C00000"/>
                </a:solidFill>
              </a:rPr>
              <a:t>cảm</a:t>
            </a:r>
            <a:endParaRPr lang="vi-VN" sz="2800" b="1">
              <a:solidFill>
                <a:schemeClr val="accent2"/>
              </a:solidFill>
            </a:endParaRPr>
          </a:p>
          <a:p>
            <a:pPr marL="457200" indent="-457200">
              <a:buFont typeface="Arial" panose="020B0604020202020204" pitchFamily="34" charset="0"/>
              <a:buChar char="•"/>
            </a:pPr>
            <a:endParaRPr lang="en-US" sz="2800" dirty="0">
              <a:solidFill>
                <a:schemeClr val="accent2"/>
              </a:solidFill>
            </a:endParaRPr>
          </a:p>
        </p:txBody>
      </p:sp>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378" y="2635521"/>
            <a:ext cx="4214655" cy="3541982"/>
          </a:xfrm>
        </p:spPr>
      </p:pic>
    </p:spTree>
    <p:extLst>
      <p:ext uri="{BB962C8B-B14F-4D97-AF65-F5344CB8AC3E}">
        <p14:creationId xmlns:p14="http://schemas.microsoft.com/office/powerpoint/2010/main" val="320546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3"/>
          </p:nvPr>
        </p:nvPicPr>
        <p:blipFill>
          <a:blip r:embed="rId2">
            <a:extLst>
              <a:ext uri="{28A0092B-C50C-407E-A947-70E740481C1C}">
                <a14:useLocalDpi xmlns:a14="http://schemas.microsoft.com/office/drawing/2010/main" val="0"/>
              </a:ext>
            </a:extLst>
          </a:blip>
          <a:stretch>
            <a:fillRect/>
          </a:stretch>
        </p:blipFill>
        <p:spPr>
          <a:xfrm>
            <a:off x="828156" y="2414126"/>
            <a:ext cx="4860375" cy="3232150"/>
          </a:xfrm>
        </p:spPr>
      </p:pic>
      <p:sp>
        <p:nvSpPr>
          <p:cNvPr id="12" name="Text Placeholder 11"/>
          <p:cNvSpPr>
            <a:spLocks noGrp="1"/>
          </p:cNvSpPr>
          <p:nvPr>
            <p:ph type="body" sz="quarter" idx="14"/>
          </p:nvPr>
        </p:nvSpPr>
        <p:spPr>
          <a:xfrm>
            <a:off x="6228290" y="2414126"/>
            <a:ext cx="5475600" cy="2671680"/>
          </a:xfrm>
        </p:spPr>
        <p:txBody>
          <a:bodyPr>
            <a:normAutofit/>
          </a:bodyPr>
          <a:lstStyle/>
          <a:p>
            <a:pPr marL="457200" indent="-457200">
              <a:buFont typeface="Arial" panose="020B0604020202020204" pitchFamily="34" charset="0"/>
              <a:buChar char="•"/>
            </a:pPr>
            <a:r>
              <a:rPr lang="en-US" smtClean="0">
                <a:latin typeface="+mj-lt"/>
              </a:rPr>
              <a:t>Ánh sang từ các thiết bị điện từ sẽ đánh lừa bộ não của chúng ta gây rối loạn nhịp sinh học</a:t>
            </a:r>
          </a:p>
          <a:p>
            <a:pPr marL="457200" indent="-457200">
              <a:buFont typeface="Arial" panose="020B0604020202020204" pitchFamily="34" charset="0"/>
              <a:buChar char="•"/>
            </a:pPr>
            <a:r>
              <a:rPr lang="en-US" smtClean="0">
                <a:latin typeface="+mj-lt"/>
              </a:rPr>
              <a:t>từ đó dẫn đến tình trạng mất ngủ.</a:t>
            </a:r>
            <a:endParaRPr lang="en-US">
              <a:latin typeface="+mj-lt"/>
            </a:endParaRPr>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r>
              <a:rPr lang="en-US" smtClean="0"/>
              <a:t>Add a footer</a:t>
            </a:r>
            <a:endParaRPr lang="en-US" dirty="0"/>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a:xfrm>
            <a:off x="828156" y="779753"/>
            <a:ext cx="8333222" cy="1147969"/>
          </a:xfrm>
        </p:spPr>
        <p:txBody>
          <a:bodyPr>
            <a:normAutofit fontScale="90000"/>
          </a:bodyPr>
          <a:lstStyle/>
          <a:p>
            <a:r>
              <a:rPr lang="en-US" smtClean="0">
                <a:solidFill>
                  <a:schemeClr val="accent2"/>
                </a:solidFill>
              </a:rPr>
              <a:t>3#:</a:t>
            </a:r>
            <a:br>
              <a:rPr lang="en-US" smtClean="0">
                <a:solidFill>
                  <a:schemeClr val="accent2"/>
                </a:solidFill>
              </a:rPr>
            </a:br>
            <a:r>
              <a:rPr lang="en-US" smtClean="0">
                <a:solidFill>
                  <a:schemeClr val="accent2"/>
                </a:solidFill>
              </a:rPr>
              <a:t>M</a:t>
            </a:r>
            <a:r>
              <a:rPr lang="en-US" smtClean="0">
                <a:solidFill>
                  <a:schemeClr val="accent2"/>
                </a:solidFill>
              </a:rPr>
              <a:t>ất ngủ do tiếp xúc với internet quá nhiều </a:t>
            </a:r>
            <a:endParaRPr lang="en-US" dirty="0">
              <a:solidFill>
                <a:schemeClr val="accent2"/>
              </a:solidFill>
            </a:endParaRPr>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xmlns="" id="{92896B42-4638-40D0-8887-7AB8D1D86B3D}"/>
              </a:ext>
            </a:extLst>
          </p:cNvPr>
          <p:cNvSpPr>
            <a:spLocks noGrp="1"/>
          </p:cNvSpPr>
          <p:nvPr>
            <p:ph type="title"/>
          </p:nvPr>
        </p:nvSpPr>
        <p:spPr>
          <a:xfrm>
            <a:off x="531814" y="724443"/>
            <a:ext cx="8333222" cy="1147969"/>
          </a:xfrm>
        </p:spPr>
        <p:txBody>
          <a:bodyPr>
            <a:normAutofit fontScale="90000"/>
          </a:bodyPr>
          <a:lstStyle/>
          <a:p>
            <a:r>
              <a:rPr lang="en-US" smtClean="0">
                <a:solidFill>
                  <a:schemeClr val="accent2"/>
                </a:solidFill>
              </a:rPr>
              <a:t>4#:</a:t>
            </a:r>
            <a:br>
              <a:rPr lang="en-US" smtClean="0">
                <a:solidFill>
                  <a:schemeClr val="accent2"/>
                </a:solidFill>
              </a:rPr>
            </a:br>
            <a:r>
              <a:rPr lang="en-US" smtClean="0">
                <a:solidFill>
                  <a:schemeClr val="accent2"/>
                </a:solidFill>
              </a:rPr>
              <a:t>Xao </a:t>
            </a:r>
            <a:r>
              <a:rPr lang="en-US">
                <a:solidFill>
                  <a:schemeClr val="accent2"/>
                </a:solidFill>
              </a:rPr>
              <a:t>lãng </a:t>
            </a:r>
            <a:r>
              <a:rPr lang="en-US" smtClean="0">
                <a:solidFill>
                  <a:schemeClr val="accent2"/>
                </a:solidFill>
              </a:rPr>
              <a:t>mục </a:t>
            </a:r>
            <a:r>
              <a:rPr lang="en-US">
                <a:solidFill>
                  <a:schemeClr val="accent2"/>
                </a:solidFill>
              </a:rPr>
              <a:t>tiêu </a:t>
            </a:r>
            <a:r>
              <a:rPr lang="en-US">
                <a:solidFill>
                  <a:schemeClr val="accent2"/>
                </a:solidFill>
              </a:rPr>
              <a:t>cá </a:t>
            </a:r>
            <a:r>
              <a:rPr lang="en-US" smtClean="0">
                <a:solidFill>
                  <a:schemeClr val="accent2"/>
                </a:solidFill>
              </a:rPr>
              <a:t>nhân</a:t>
            </a:r>
            <a:endParaRPr lang="en-US" b="0" dirty="0"/>
          </a:p>
        </p:txBody>
      </p:sp>
      <p:sp>
        <p:nvSpPr>
          <p:cNvPr id="33" name="Text Placeholder 32">
            <a:extLst>
              <a:ext uri="{FF2B5EF4-FFF2-40B4-BE49-F238E27FC236}">
                <a16:creationId xmlns:a16="http://schemas.microsoft.com/office/drawing/2014/main" xmlns="" id="{7CFD0302-279C-8A48-9E27-AD5B08D6501E}"/>
              </a:ext>
            </a:extLst>
          </p:cNvPr>
          <p:cNvSpPr>
            <a:spLocks noGrp="1"/>
          </p:cNvSpPr>
          <p:nvPr>
            <p:ph type="body" sz="quarter" idx="19"/>
          </p:nvPr>
        </p:nvSpPr>
        <p:spPr/>
        <p:txBody>
          <a:bodyPr/>
          <a:lstStyle/>
          <a:p>
            <a:pPr marL="342900" indent="-342900">
              <a:buClr>
                <a:schemeClr val="accent2"/>
              </a:buClr>
              <a:buFont typeface="Arial" panose="020B0604020202020204" pitchFamily="34" charset="0"/>
              <a:buChar char="•"/>
            </a:pPr>
            <a:r>
              <a:rPr lang="vi-VN" b="1">
                <a:solidFill>
                  <a:schemeClr val="accent2"/>
                </a:solidFill>
              </a:rPr>
              <a:t>Quá chú tâm vào mạng xã hội dễ dàng làm người ta quên đi mục tiêu thực sự của </a:t>
            </a:r>
            <a:r>
              <a:rPr lang="vi-VN" b="1">
                <a:solidFill>
                  <a:schemeClr val="accent2"/>
                </a:solidFill>
              </a:rPr>
              <a:t>cuộc </a:t>
            </a:r>
            <a:r>
              <a:rPr lang="vi-VN" b="1" smtClean="0">
                <a:solidFill>
                  <a:schemeClr val="accent2"/>
                </a:solidFill>
              </a:rPr>
              <a:t>sống</a:t>
            </a:r>
            <a:endParaRPr lang="en-US" b="1" smtClean="0">
              <a:solidFill>
                <a:schemeClr val="accent2"/>
              </a:solidFill>
            </a:endParaRPr>
          </a:p>
          <a:p>
            <a:pPr marL="342900" indent="-342900">
              <a:buClr>
                <a:schemeClr val="accent2"/>
              </a:buClr>
              <a:buFont typeface="Arial" panose="020B0604020202020204" pitchFamily="34" charset="0"/>
              <a:buChar char="•"/>
            </a:pPr>
            <a:r>
              <a:rPr lang="vi-VN" b="1" smtClean="0">
                <a:solidFill>
                  <a:schemeClr val="accent2"/>
                </a:solidFill>
              </a:rPr>
              <a:t>Thay </a:t>
            </a:r>
            <a:r>
              <a:rPr lang="vi-VN" b="1">
                <a:solidFill>
                  <a:schemeClr val="accent2"/>
                </a:solidFill>
              </a:rPr>
              <a:t>vì chú tâm tìm kiếm công việc trong tương lai bằng cách học hỏi những kĩ năng </a:t>
            </a:r>
            <a:r>
              <a:rPr lang="vi-VN" b="1">
                <a:solidFill>
                  <a:schemeClr val="accent2"/>
                </a:solidFill>
              </a:rPr>
              <a:t>cần </a:t>
            </a:r>
            <a:r>
              <a:rPr lang="vi-VN" b="1" smtClean="0">
                <a:solidFill>
                  <a:schemeClr val="accent2"/>
                </a:solidFill>
              </a:rPr>
              <a:t>thiết</a:t>
            </a:r>
            <a:endParaRPr lang="en-US" b="1" smtClean="0">
              <a:solidFill>
                <a:schemeClr val="accent2"/>
              </a:solidFill>
            </a:endParaRPr>
          </a:p>
          <a:p>
            <a:pPr marL="342900" indent="-342900">
              <a:buClr>
                <a:schemeClr val="accent2"/>
              </a:buClr>
              <a:buFont typeface="Arial" panose="020B0604020202020204" pitchFamily="34" charset="0"/>
              <a:buChar char="•"/>
            </a:pPr>
            <a:r>
              <a:rPr lang="vi-VN" b="1" smtClean="0">
                <a:solidFill>
                  <a:schemeClr val="accent2"/>
                </a:solidFill>
              </a:rPr>
              <a:t> </a:t>
            </a:r>
            <a:r>
              <a:rPr lang="vi-VN" b="1">
                <a:solidFill>
                  <a:schemeClr val="accent2"/>
                </a:solidFill>
              </a:rPr>
              <a:t>các bạn trẻ lại chỉ chăm chú để trở thành “anh hùng bàn phím” và nổi tiếng trên mạng.</a:t>
            </a:r>
            <a:endParaRPr lang="en-US" b="1" dirty="0">
              <a:solidFill>
                <a:schemeClr val="accent2"/>
              </a:solidFill>
            </a:endParaRPr>
          </a:p>
        </p:txBody>
      </p:sp>
      <p:sp>
        <p:nvSpPr>
          <p:cNvPr id="3" name="Footer Placeholder 2">
            <a:extLst>
              <a:ext uri="{FF2B5EF4-FFF2-40B4-BE49-F238E27FC236}">
                <a16:creationId xmlns:a16="http://schemas.microsoft.com/office/drawing/2014/main" xmlns=""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211" y="1499507"/>
            <a:ext cx="5443583" cy="4082687"/>
          </a:xfrm>
          <a:prstGeom prst="rect">
            <a:avLst/>
          </a:prstGeom>
        </p:spPr>
      </p:pic>
    </p:spTree>
    <p:extLst>
      <p:ext uri="{BB962C8B-B14F-4D97-AF65-F5344CB8AC3E}">
        <p14:creationId xmlns:p14="http://schemas.microsoft.com/office/powerpoint/2010/main" val="310042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6"/>
          </p:nvPr>
        </p:nvSpPr>
        <p:spPr>
          <a:xfrm>
            <a:off x="520493" y="1376932"/>
            <a:ext cx="5941267" cy="3578245"/>
          </a:xfrm>
        </p:spPr>
        <p:txBody>
          <a:bodyPr/>
          <a:lstStyle/>
          <a:p>
            <a:endParaRPr lang="en-US" smtClean="0"/>
          </a:p>
          <a:p>
            <a:pPr marL="342900" indent="-342900">
              <a:buFont typeface="Arial" panose="020B0604020202020204" pitchFamily="34" charset="0"/>
              <a:buChar char="•"/>
            </a:pPr>
            <a:r>
              <a:rPr lang="vi-VN" b="1" smtClean="0">
                <a:solidFill>
                  <a:schemeClr val="accent2"/>
                </a:solidFill>
              </a:rPr>
              <a:t>Đăng tải những status mơ hồ nhầm câu like và view không còn là chuyện lạ, song nó thực sự khiến người khác phát bực nếu dùng quá thường xuyên</a:t>
            </a:r>
            <a:endParaRPr lang="en-US" b="1" smtClean="0">
              <a:solidFill>
                <a:schemeClr val="accent2"/>
              </a:solidFill>
            </a:endParaRPr>
          </a:p>
          <a:p>
            <a:pPr marL="342900" indent="-342900">
              <a:buFont typeface="Arial" panose="020B0604020202020204" pitchFamily="34" charset="0"/>
              <a:buChar char="•"/>
            </a:pPr>
            <a:r>
              <a:rPr lang="vi-VN" b="1" smtClean="0">
                <a:solidFill>
                  <a:schemeClr val="accent2"/>
                </a:solidFill>
              </a:rPr>
              <a:t> Mạng xã hội cũng góp phần tăng sự ganh đua, sự cạnh tranh không ngừng nghỉ để tìm like và notification sẽ cướp đi đáng kể quỹ thời gian của bạn.</a:t>
            </a:r>
            <a:endParaRPr lang="en-US" b="1">
              <a:solidFill>
                <a:schemeClr val="accent2"/>
              </a:solidFill>
            </a:endParaRPr>
          </a:p>
        </p:txBody>
      </p:sp>
      <p:sp>
        <p:nvSpPr>
          <p:cNvPr id="3" name="Footer Placeholder 2">
            <a:extLst>
              <a:ext uri="{FF2B5EF4-FFF2-40B4-BE49-F238E27FC236}">
                <a16:creationId xmlns:a16="http://schemas.microsoft.com/office/drawing/2014/main" xmlns="" id="{16764F18-9B71-4D59-80A4-C9436CB2F479}"/>
              </a:ext>
            </a:extLst>
          </p:cNvPr>
          <p:cNvSpPr>
            <a:spLocks noGrp="1"/>
          </p:cNvSpPr>
          <p:nvPr>
            <p:ph type="ftr" sz="quarter" idx="17"/>
          </p:nvPr>
        </p:nvSpPr>
        <p:spPr/>
        <p:txBody>
          <a:bodyPr/>
          <a:lstStyle/>
          <a:p>
            <a:r>
              <a:rPr lang="en-US" smtClean="0"/>
              <a:t>Add a footer</a:t>
            </a:r>
            <a:endParaRPr lang="en-US" dirty="0"/>
          </a:p>
        </p:txBody>
      </p:sp>
      <p:sp>
        <p:nvSpPr>
          <p:cNvPr id="4" name="Slide Number Placeholder 3">
            <a:extLst>
              <a:ext uri="{FF2B5EF4-FFF2-40B4-BE49-F238E27FC236}">
                <a16:creationId xmlns:a16="http://schemas.microsoft.com/office/drawing/2014/main" xmlns="" id="{7553D90E-F2EA-4BA1-ACBD-9D3D0EB22C8A}"/>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
        <p:nvSpPr>
          <p:cNvPr id="13" name="Title 13">
            <a:extLst>
              <a:ext uri="{FF2B5EF4-FFF2-40B4-BE49-F238E27FC236}">
                <a16:creationId xmlns:a16="http://schemas.microsoft.com/office/drawing/2014/main" xmlns="" id="{F64048FA-1C7E-4BEF-8273-A6490A2211F4}"/>
              </a:ext>
            </a:extLst>
          </p:cNvPr>
          <p:cNvSpPr>
            <a:spLocks noGrp="1"/>
          </p:cNvSpPr>
          <p:nvPr>
            <p:ph type="title"/>
          </p:nvPr>
        </p:nvSpPr>
        <p:spPr>
          <a:xfrm>
            <a:off x="520493" y="228963"/>
            <a:ext cx="8333222" cy="1147969"/>
          </a:xfrm>
        </p:spPr>
        <p:txBody>
          <a:bodyPr>
            <a:normAutofit fontScale="90000"/>
          </a:bodyPr>
          <a:lstStyle/>
          <a:p>
            <a:r>
              <a:rPr lang="en-US" smtClean="0">
                <a:solidFill>
                  <a:schemeClr val="accent2"/>
                </a:solidFill>
              </a:rPr>
              <a:t>5#:</a:t>
            </a:r>
            <a:br>
              <a:rPr lang="en-US" smtClean="0">
                <a:solidFill>
                  <a:schemeClr val="accent2"/>
                </a:solidFill>
              </a:rPr>
            </a:br>
            <a:r>
              <a:rPr lang="en-US" smtClean="0">
                <a:solidFill>
                  <a:schemeClr val="accent2"/>
                </a:solidFill>
              </a:rPr>
              <a:t>Tăng mong muốn gây chú ý</a:t>
            </a:r>
            <a:endParaRPr lang="en-US" dirty="0">
              <a:solidFill>
                <a:schemeClr val="accent2"/>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485" y="1867987"/>
            <a:ext cx="4832713" cy="2973977"/>
          </a:xfrm>
          <a:prstGeom prst="rect">
            <a:avLst/>
          </a:prstGeom>
        </p:spPr>
      </p:pic>
    </p:spTree>
    <p:extLst>
      <p:ext uri="{BB962C8B-B14F-4D97-AF65-F5344CB8AC3E}">
        <p14:creationId xmlns:p14="http://schemas.microsoft.com/office/powerpoint/2010/main" val="2973707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992BF91-1CA4-4DA0-9289-475AF6F142C8}"/>
              </a:ext>
            </a:extLst>
          </p:cNvPr>
          <p:cNvSpPr>
            <a:spLocks noGrp="1"/>
          </p:cNvSpPr>
          <p:nvPr>
            <p:ph type="sldNum" sz="quarter" idx="11"/>
          </p:nvPr>
        </p:nvSpPr>
        <p:spPr/>
        <p:txBody>
          <a:bodyPr/>
          <a:lstStyle/>
          <a:p>
            <a:fld id="{8699F50C-BE38-4BD0-BA84-9B090E1F2B9B}" type="slidenum">
              <a:rPr lang="en-US" smtClean="0"/>
              <a:t>8</a:t>
            </a:fld>
            <a:endParaRPr lang="en-US" dirty="0"/>
          </a:p>
        </p:txBody>
      </p:sp>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normAutofit fontScale="90000"/>
          </a:bodyPr>
          <a:lstStyle/>
          <a:p>
            <a:r>
              <a:rPr lang="en-US" smtClean="0">
                <a:solidFill>
                  <a:schemeClr val="accent2"/>
                </a:solidFill>
              </a:rPr>
              <a:t> 6#:</a:t>
            </a:r>
            <a:br>
              <a:rPr lang="en-US" smtClean="0">
                <a:solidFill>
                  <a:schemeClr val="accent2"/>
                </a:solidFill>
              </a:rPr>
            </a:br>
            <a:r>
              <a:rPr lang="en-US" smtClean="0">
                <a:solidFill>
                  <a:schemeClr val="accent2"/>
                </a:solidFill>
              </a:rPr>
              <a:t> Quyền riêng tư</a:t>
            </a:r>
            <a:endParaRPr lang="en-US" dirty="0">
              <a:solidFill>
                <a:schemeClr val="accent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224" y="1628742"/>
            <a:ext cx="4549275" cy="3608662"/>
          </a:xfrm>
          <a:prstGeom prst="rect">
            <a:avLst/>
          </a:prstGeom>
        </p:spPr>
      </p:pic>
      <p:sp>
        <p:nvSpPr>
          <p:cNvPr id="6" name="Text Placeholder 5"/>
          <p:cNvSpPr>
            <a:spLocks noGrp="1"/>
          </p:cNvSpPr>
          <p:nvPr>
            <p:ph type="body" sz="quarter" idx="12"/>
          </p:nvPr>
        </p:nvSpPr>
        <p:spPr>
          <a:xfrm>
            <a:off x="518678" y="1788024"/>
            <a:ext cx="4763589" cy="2898775"/>
          </a:xfrm>
        </p:spPr>
        <p:txBody>
          <a:bodyPr/>
          <a:lstStyle/>
          <a:p>
            <a:pPr marL="457200" indent="-457200" algn="l">
              <a:buFont typeface="Arial" panose="020B0604020202020204" pitchFamily="34" charset="0"/>
              <a:buChar char="•"/>
            </a:pPr>
            <a:r>
              <a:rPr lang="en-US" sz="2800" b="1" smtClean="0">
                <a:solidFill>
                  <a:schemeClr val="accent2"/>
                </a:solidFill>
              </a:rPr>
              <a:t>Hacker dễ dàng lấy cắp được thông tin trên mạng xã hội </a:t>
            </a:r>
          </a:p>
          <a:p>
            <a:pPr marL="457200" indent="-457200" algn="l">
              <a:buFont typeface="Arial" panose="020B0604020202020204" pitchFamily="34" charset="0"/>
              <a:buChar char="•"/>
            </a:pPr>
            <a:r>
              <a:rPr lang="en-US" sz="2800" b="1" smtClean="0">
                <a:solidFill>
                  <a:schemeClr val="accent2"/>
                </a:solidFill>
              </a:rPr>
              <a:t>Làm cho quyền riêng tư dần mất đi khi mạng xã hội ngày càng phát triển</a:t>
            </a:r>
            <a:endParaRPr lang="en-US" sz="2800" b="1">
              <a:solidFill>
                <a:schemeClr val="accent2"/>
              </a:solidFill>
            </a:endParaRP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531379" y="2496102"/>
            <a:ext cx="5052675" cy="3212240"/>
          </a:xfrm>
        </p:spPr>
        <p:txBody>
          <a:bodyPr/>
          <a:lstStyle/>
          <a:p>
            <a:pPr marL="342900" indent="-342900">
              <a:buFont typeface="Arial" panose="020B0604020202020204" pitchFamily="34" charset="0"/>
              <a:buChar char="•"/>
            </a:pPr>
            <a:r>
              <a:rPr lang="vi-VN" b="1">
                <a:solidFill>
                  <a:schemeClr val="accent2"/>
                </a:solidFill>
              </a:rPr>
              <a:t>Lan truyền những lời nói dối về hoặc đăng những bức ảnh đáng xấu hổ của ai đó trên mạng xã hội</a:t>
            </a:r>
          </a:p>
          <a:p>
            <a:pPr marL="342900" indent="-342900">
              <a:buFont typeface="Arial" panose="020B0604020202020204" pitchFamily="34" charset="0"/>
              <a:buChar char="•"/>
            </a:pPr>
            <a:r>
              <a:rPr lang="vi-VN" b="1">
                <a:solidFill>
                  <a:schemeClr val="accent2"/>
                </a:solidFill>
              </a:rPr>
              <a:t>Gửi tin nhắn hoặc mối đe dọa gây tổn thương qua các nền tảng nhắn tin mạo danh ai đó và thay mặt họ gửi những thông điệp ác ý cho người khác.</a:t>
            </a:r>
          </a:p>
        </p:txBody>
      </p:sp>
      <p:sp>
        <p:nvSpPr>
          <p:cNvPr id="5" name="Title 4"/>
          <p:cNvSpPr>
            <a:spLocks noGrp="1"/>
          </p:cNvSpPr>
          <p:nvPr>
            <p:ph type="title"/>
          </p:nvPr>
        </p:nvSpPr>
        <p:spPr>
          <a:xfrm>
            <a:off x="531379" y="1086083"/>
            <a:ext cx="7342622" cy="1215566"/>
          </a:xfrm>
        </p:spPr>
        <p:txBody>
          <a:bodyPr>
            <a:normAutofit fontScale="90000"/>
          </a:bodyPr>
          <a:lstStyle/>
          <a:p>
            <a:r>
              <a:rPr lang="en-US" smtClean="0">
                <a:solidFill>
                  <a:schemeClr val="accent2"/>
                </a:solidFill>
              </a:rPr>
              <a:t>7#:</a:t>
            </a:r>
            <a:br>
              <a:rPr lang="en-US" smtClean="0">
                <a:solidFill>
                  <a:schemeClr val="accent2"/>
                </a:solidFill>
              </a:rPr>
            </a:br>
            <a:r>
              <a:rPr lang="vi-VN" smtClean="0">
                <a:solidFill>
                  <a:schemeClr val="accent2"/>
                </a:solidFill>
              </a:rPr>
              <a:t>Bạo lực trên mạng</a:t>
            </a:r>
            <a:endParaRPr lang="en-US">
              <a:solidFill>
                <a:schemeClr val="accent2"/>
              </a:solidFill>
            </a:endParaRPr>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9652" y="2057809"/>
            <a:ext cx="4735033" cy="3358922"/>
          </a:xfrm>
        </p:spPr>
      </p:pic>
    </p:spTree>
    <p:extLst>
      <p:ext uri="{BB962C8B-B14F-4D97-AF65-F5344CB8AC3E}">
        <p14:creationId xmlns:p14="http://schemas.microsoft.com/office/powerpoint/2010/main" val="2009224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317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Calibri</vt:lpstr>
      <vt:lpstr>Calibri Light</vt:lpstr>
      <vt:lpstr>Century</vt:lpstr>
      <vt:lpstr>CiscoSans ExtraLight</vt:lpstr>
      <vt:lpstr>Gill Sans SemiBold</vt:lpstr>
      <vt:lpstr>Tahoma</vt:lpstr>
      <vt:lpstr>Times New Roman</vt:lpstr>
      <vt:lpstr>Office Theme</vt:lpstr>
      <vt:lpstr>MẶT TRÁI  CỦA MẠNG XÃ HỘI</vt:lpstr>
      <vt:lpstr>Những tác hại của INTERNET</vt:lpstr>
      <vt:lpstr>1#: Làm giảm đi tương tác  giữa người với người</vt:lpstr>
      <vt:lpstr>2#: Nguy cơ trầm cảm</vt:lpstr>
      <vt:lpstr>3#: Mất ngủ do tiếp xúc với internet quá nhiều </vt:lpstr>
      <vt:lpstr>4#: Xao lãng mục tiêu cá nhân</vt:lpstr>
      <vt:lpstr>5#: Tăng mong muốn gây chú ý</vt:lpstr>
      <vt:lpstr> 6#:  Quyền riêng tư</vt:lpstr>
      <vt:lpstr>7#: Bạo lực trên mạng</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2022-11-27T00:56:24Z</dcterms:created>
  <dcterms:modified xsi:type="dcterms:W3CDTF">2022-11-27T03:04:45Z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