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300" r:id="rId8"/>
    <p:sldId id="280" r:id="rId9"/>
    <p:sldId id="278" r:id="rId10"/>
    <p:sldId id="301" r:id="rId11"/>
    <p:sldId id="276" r:id="rId12"/>
    <p:sldId id="297" r:id="rId13"/>
    <p:sldId id="275" r:id="rId14"/>
    <p:sldId id="294" r:id="rId15"/>
    <p:sldId id="302" r:id="rId16"/>
    <p:sldId id="289" r:id="rId17"/>
    <p:sldId id="273" r:id="rId18"/>
    <p:sldId id="267" r:id="rId19"/>
    <p:sldId id="268" r:id="rId20"/>
    <p:sldId id="269" r:id="rId21"/>
    <p:sldId id="283" r:id="rId22"/>
    <p:sldId id="261" r:id="rId23"/>
    <p:sldId id="305" r:id="rId24"/>
    <p:sldId id="298" r:id="rId25"/>
    <p:sldId id="260" r:id="rId26"/>
    <p:sldId id="284" r:id="rId27"/>
    <p:sldId id="303" r:id="rId28"/>
    <p:sldId id="263" r:id="rId29"/>
    <p:sldId id="262" r:id="rId30"/>
    <p:sldId id="282" r:id="rId31"/>
    <p:sldId id="271" r:id="rId32"/>
    <p:sldId id="270" r:id="rId33"/>
    <p:sldId id="295" r:id="rId34"/>
    <p:sldId id="293" r:id="rId35"/>
    <p:sldId id="299" r:id="rId36"/>
    <p:sldId id="285" r:id="rId37"/>
    <p:sldId id="28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6600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11196-DB43-4C90-9AC0-4E59A05E96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361EA1-D7FD-4388-AAE8-DB50A89DF5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1"/>
              </a:solidFill>
              <a:latin typeface="+mn-lt"/>
            </a:rPr>
            <a:t>Objective</a:t>
          </a:r>
        </a:p>
      </dgm:t>
    </dgm:pt>
    <dgm:pt modelId="{76B8F228-7F81-4489-B526-38F328CDA68A}" type="parTrans" cxnId="{0CAADD22-1F6B-45AF-B38C-68000BA0E74B}">
      <dgm:prSet/>
      <dgm:spPr/>
      <dgm:t>
        <a:bodyPr/>
        <a:lstStyle/>
        <a:p>
          <a:endParaRPr lang="en-US"/>
        </a:p>
      </dgm:t>
    </dgm:pt>
    <dgm:pt modelId="{315F996E-9AF5-4DCF-A8F2-C7901C75F819}" type="sibTrans" cxnId="{0CAADD22-1F6B-45AF-B38C-68000BA0E74B}">
      <dgm:prSet/>
      <dgm:spPr/>
      <dgm:t>
        <a:bodyPr/>
        <a:lstStyle/>
        <a:p>
          <a:endParaRPr lang="en-US"/>
        </a:p>
      </dgm:t>
    </dgm:pt>
    <dgm:pt modelId="{821D4C6F-CC8A-4F49-98C8-79BE52B71F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1"/>
              </a:solidFill>
              <a:latin typeface="+mn-lt"/>
            </a:rPr>
            <a:t>Analysis</a:t>
          </a:r>
        </a:p>
      </dgm:t>
    </dgm:pt>
    <dgm:pt modelId="{4566B47F-DE46-435C-8736-DD885EF7303A}" type="parTrans" cxnId="{0F187B14-A29E-4818-844F-27CED4A7890C}">
      <dgm:prSet/>
      <dgm:spPr/>
      <dgm:t>
        <a:bodyPr/>
        <a:lstStyle/>
        <a:p>
          <a:endParaRPr lang="en-US"/>
        </a:p>
      </dgm:t>
    </dgm:pt>
    <dgm:pt modelId="{4B312543-D9C3-44A0-82B2-D0E4E4990FC8}" type="sibTrans" cxnId="{0F187B14-A29E-4818-844F-27CED4A7890C}">
      <dgm:prSet/>
      <dgm:spPr/>
      <dgm:t>
        <a:bodyPr/>
        <a:lstStyle/>
        <a:p>
          <a:endParaRPr lang="en-US"/>
        </a:p>
      </dgm:t>
    </dgm:pt>
    <dgm:pt modelId="{DEF7F054-005A-4F66-9816-5A3B73493E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1"/>
              </a:solidFill>
              <a:latin typeface="+mn-lt"/>
            </a:rPr>
            <a:t>Machine</a:t>
          </a:r>
          <a:r>
            <a:rPr lang="en-US" dirty="0">
              <a:solidFill>
                <a:schemeClr val="accent1"/>
              </a:solidFill>
            </a:rPr>
            <a:t> </a:t>
          </a:r>
          <a:r>
            <a:rPr lang="en-US" dirty="0">
              <a:solidFill>
                <a:schemeClr val="accent1"/>
              </a:solidFill>
              <a:latin typeface="+mn-lt"/>
            </a:rPr>
            <a:t>Learning</a:t>
          </a:r>
        </a:p>
      </dgm:t>
    </dgm:pt>
    <dgm:pt modelId="{2B88EE65-1635-4DD9-B156-F793CD294C15}" type="parTrans" cxnId="{D71B4BE8-8E9D-49AA-91C3-0C5C287D29ED}">
      <dgm:prSet/>
      <dgm:spPr/>
      <dgm:t>
        <a:bodyPr/>
        <a:lstStyle/>
        <a:p>
          <a:endParaRPr lang="en-US"/>
        </a:p>
      </dgm:t>
    </dgm:pt>
    <dgm:pt modelId="{A457DD64-11DE-400C-8228-789B4EF596C2}" type="sibTrans" cxnId="{D71B4BE8-8E9D-49AA-91C3-0C5C287D29ED}">
      <dgm:prSet/>
      <dgm:spPr/>
      <dgm:t>
        <a:bodyPr/>
        <a:lstStyle/>
        <a:p>
          <a:endParaRPr lang="en-US"/>
        </a:p>
      </dgm:t>
    </dgm:pt>
    <dgm:pt modelId="{9BD83503-90AA-4C59-A4BC-AF6EDD2839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1"/>
              </a:solidFill>
              <a:latin typeface="+mn-lt"/>
            </a:rPr>
            <a:t>Conclusion</a:t>
          </a:r>
        </a:p>
      </dgm:t>
    </dgm:pt>
    <dgm:pt modelId="{C5F0B4DF-1F1F-4F8F-AFBC-036FE9F42D1B}" type="parTrans" cxnId="{6C286D6B-2EBA-403B-9D99-C7CF74F03E9D}">
      <dgm:prSet/>
      <dgm:spPr/>
      <dgm:t>
        <a:bodyPr/>
        <a:lstStyle/>
        <a:p>
          <a:endParaRPr lang="en-US"/>
        </a:p>
      </dgm:t>
    </dgm:pt>
    <dgm:pt modelId="{95F9EA94-BAF5-4E92-8ACB-ADD39D2EF8AC}" type="sibTrans" cxnId="{6C286D6B-2EBA-403B-9D99-C7CF74F03E9D}">
      <dgm:prSet/>
      <dgm:spPr/>
      <dgm:t>
        <a:bodyPr/>
        <a:lstStyle/>
        <a:p>
          <a:endParaRPr lang="en-US"/>
        </a:p>
      </dgm:t>
    </dgm:pt>
    <dgm:pt modelId="{9B75BF31-D18F-4BD0-B91C-FA4BEFC1C8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1"/>
              </a:solidFill>
              <a:latin typeface="+mn-lt"/>
            </a:rPr>
            <a:t>Appendix</a:t>
          </a:r>
        </a:p>
      </dgm:t>
    </dgm:pt>
    <dgm:pt modelId="{AF7C8F72-47CA-4012-B94B-DB42DE53890A}" type="parTrans" cxnId="{87B26F2A-9598-43EF-BBEF-B34DA1E23929}">
      <dgm:prSet/>
      <dgm:spPr/>
      <dgm:t>
        <a:bodyPr/>
        <a:lstStyle/>
        <a:p>
          <a:endParaRPr lang="en-US"/>
        </a:p>
      </dgm:t>
    </dgm:pt>
    <dgm:pt modelId="{C2574BB5-C3BE-4109-8BB2-2DAF41C95A5B}" type="sibTrans" cxnId="{87B26F2A-9598-43EF-BBEF-B34DA1E23929}">
      <dgm:prSet/>
      <dgm:spPr/>
      <dgm:t>
        <a:bodyPr/>
        <a:lstStyle/>
        <a:p>
          <a:endParaRPr lang="en-US"/>
        </a:p>
      </dgm:t>
    </dgm:pt>
    <dgm:pt modelId="{B2B21A62-E65F-457B-A7A6-EF449E075224}" type="pres">
      <dgm:prSet presAssocID="{0EE11196-DB43-4C90-9AC0-4E59A05E967B}" presName="root" presStyleCnt="0">
        <dgm:presLayoutVars>
          <dgm:dir/>
          <dgm:resizeHandles val="exact"/>
        </dgm:presLayoutVars>
      </dgm:prSet>
      <dgm:spPr/>
    </dgm:pt>
    <dgm:pt modelId="{A8DA450F-5E73-4E82-9ACF-0E9FD28EDF97}" type="pres">
      <dgm:prSet presAssocID="{B5361EA1-D7FD-4388-AAE8-DB50A89DF51B}" presName="compNode" presStyleCnt="0"/>
      <dgm:spPr/>
    </dgm:pt>
    <dgm:pt modelId="{B37F7F1A-2549-4500-997E-139744227508}" type="pres">
      <dgm:prSet presAssocID="{B5361EA1-D7FD-4388-AAE8-DB50A89DF51B}" presName="bgRect" presStyleLbl="bgShp" presStyleIdx="0" presStyleCnt="5" custLinFactNeighborX="151" custLinFactNeighborY="3918"/>
      <dgm:spPr>
        <a:solidFill>
          <a:schemeClr val="bg1">
            <a:lumMod val="85000"/>
            <a:lumOff val="1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3687D375-A4C2-4ED9-ABF9-CAC5731ED237}" type="pres">
      <dgm:prSet presAssocID="{B5361EA1-D7FD-4388-AAE8-DB50A89DF51B}" presName="iconRect" presStyleLbl="node1" presStyleIdx="0" presStyleCnt="5"/>
      <dgm:spPr>
        <a:xfrm>
          <a:off x="276173" y="209704"/>
          <a:ext cx="502134" cy="502134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prstClr val="white">
              <a:alpha val="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FA464CC-2878-4E59-BC96-EBBC9F4EE147}" type="pres">
      <dgm:prSet presAssocID="{B5361EA1-D7FD-4388-AAE8-DB50A89DF51B}" presName="spaceRect" presStyleCnt="0"/>
      <dgm:spPr/>
    </dgm:pt>
    <dgm:pt modelId="{A4A9124B-2F42-4FF0-B8F5-59EE5DCDC85F}" type="pres">
      <dgm:prSet presAssocID="{B5361EA1-D7FD-4388-AAE8-DB50A89DF51B}" presName="parTx" presStyleLbl="revTx" presStyleIdx="0" presStyleCnt="5">
        <dgm:presLayoutVars>
          <dgm:chMax val="0"/>
          <dgm:chPref val="0"/>
        </dgm:presLayoutVars>
      </dgm:prSet>
      <dgm:spPr/>
    </dgm:pt>
    <dgm:pt modelId="{5674B444-6169-4ACD-BD22-4B058066A6E9}" type="pres">
      <dgm:prSet presAssocID="{315F996E-9AF5-4DCF-A8F2-C7901C75F819}" presName="sibTrans" presStyleCnt="0"/>
      <dgm:spPr/>
    </dgm:pt>
    <dgm:pt modelId="{C8A3292D-3B40-4936-B344-6A4ADB8EB108}" type="pres">
      <dgm:prSet presAssocID="{821D4C6F-CC8A-4F49-98C8-79BE52B71FBC}" presName="compNode" presStyleCnt="0"/>
      <dgm:spPr/>
    </dgm:pt>
    <dgm:pt modelId="{6A6C0057-EAA2-4369-8729-2D2791CF7C8A}" type="pres">
      <dgm:prSet presAssocID="{821D4C6F-CC8A-4F49-98C8-79BE52B71FBC}" presName="bgRect" presStyleLbl="bgShp" presStyleIdx="1" presStyleCnt="5" custLinFactNeighborX="151" custLinFactNeighborY="3918"/>
      <dgm:spPr>
        <a:xfrm>
          <a:off x="0" y="1145500"/>
          <a:ext cx="5878512" cy="912971"/>
        </a:xfrm>
        <a:prstGeom prst="roundRect">
          <a:avLst>
            <a:gd name="adj" fmla="val 10000"/>
          </a:avLst>
        </a:prstGeom>
        <a:solidFill>
          <a:prstClr val="black">
            <a:lumMod val="85000"/>
            <a:lumOff val="15000"/>
          </a:prst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BEA92487-124F-4FBF-8460-A78360558AAA}" type="pres">
      <dgm:prSet presAssocID="{821D4C6F-CC8A-4F49-98C8-79BE52B71FBC}" presName="iconRect" presStyleLbl="node1" presStyleIdx="1" presStyleCnt="5"/>
      <dgm:spPr>
        <a:xfrm>
          <a:off x="276173" y="1350918"/>
          <a:ext cx="502134" cy="502134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prstClr val="white">
              <a:alpha val="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C33A27D-4F29-4B90-8EFD-4E4122789F1F}" type="pres">
      <dgm:prSet presAssocID="{821D4C6F-CC8A-4F49-98C8-79BE52B71FBC}" presName="spaceRect" presStyleCnt="0"/>
      <dgm:spPr/>
    </dgm:pt>
    <dgm:pt modelId="{01671D14-8580-4D37-A25C-61F7A46A2EE2}" type="pres">
      <dgm:prSet presAssocID="{821D4C6F-CC8A-4F49-98C8-79BE52B71FBC}" presName="parTx" presStyleLbl="revTx" presStyleIdx="1" presStyleCnt="5">
        <dgm:presLayoutVars>
          <dgm:chMax val="0"/>
          <dgm:chPref val="0"/>
        </dgm:presLayoutVars>
      </dgm:prSet>
      <dgm:spPr/>
    </dgm:pt>
    <dgm:pt modelId="{B041852D-DF71-4DE6-A0EA-1DDDAE5EC807}" type="pres">
      <dgm:prSet presAssocID="{4B312543-D9C3-44A0-82B2-D0E4E4990FC8}" presName="sibTrans" presStyleCnt="0"/>
      <dgm:spPr/>
    </dgm:pt>
    <dgm:pt modelId="{64FD74BB-D5A6-4C93-8277-9A3288514B0E}" type="pres">
      <dgm:prSet presAssocID="{DEF7F054-005A-4F66-9816-5A3B73493E4A}" presName="compNode" presStyleCnt="0"/>
      <dgm:spPr/>
    </dgm:pt>
    <dgm:pt modelId="{09C55E65-7823-4F3E-81DD-875CE01A0B8B}" type="pres">
      <dgm:prSet presAssocID="{DEF7F054-005A-4F66-9816-5A3B73493E4A}" presName="bgRect" presStyleLbl="bgShp" presStyleIdx="2" presStyleCnt="5" custLinFactY="29804" custLinFactNeighborX="151" custLinFactNeighborY="100000"/>
      <dgm:spPr>
        <a:xfrm>
          <a:off x="0" y="2286714"/>
          <a:ext cx="5878512" cy="912971"/>
        </a:xfrm>
        <a:prstGeom prst="roundRect">
          <a:avLst>
            <a:gd name="adj" fmla="val 10000"/>
          </a:avLst>
        </a:prstGeom>
        <a:solidFill>
          <a:prstClr val="black">
            <a:lumMod val="85000"/>
            <a:lumOff val="15000"/>
          </a:prst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A5FFD528-B7B7-49DC-96E1-8184C7860BC0}" type="pres">
      <dgm:prSet presAssocID="{DEF7F054-005A-4F66-9816-5A3B73493E4A}" presName="iconRect" presStyleLbl="node1" presStyleIdx="2" presStyleCnt="5" custLinFactY="100000" custLinFactNeighborY="128884"/>
      <dgm:spPr>
        <a:xfrm>
          <a:off x="276173" y="2492132"/>
          <a:ext cx="502134" cy="502134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1">
              <a:lumMod val="60000"/>
              <a:lumOff val="40000"/>
              <a:alpha val="0"/>
            </a:schemeClr>
          </a:solidFill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C85CE83-D47A-4430-A918-9E646827392C}" type="pres">
      <dgm:prSet presAssocID="{DEF7F054-005A-4F66-9816-5A3B73493E4A}" presName="spaceRect" presStyleCnt="0"/>
      <dgm:spPr/>
    </dgm:pt>
    <dgm:pt modelId="{934F7376-2112-4CBD-9B09-909C7E32E7B5}" type="pres">
      <dgm:prSet presAssocID="{DEF7F054-005A-4F66-9816-5A3B73493E4A}" presName="parTx" presStyleLbl="revTx" presStyleIdx="2" presStyleCnt="5" custLinFactY="25886" custLinFactNeighborY="100000">
        <dgm:presLayoutVars>
          <dgm:chMax val="0"/>
          <dgm:chPref val="0"/>
        </dgm:presLayoutVars>
      </dgm:prSet>
      <dgm:spPr/>
    </dgm:pt>
    <dgm:pt modelId="{AC955FEB-D7F2-4856-A14D-F31B112A80E7}" type="pres">
      <dgm:prSet presAssocID="{A457DD64-11DE-400C-8228-789B4EF596C2}" presName="sibTrans" presStyleCnt="0"/>
      <dgm:spPr/>
    </dgm:pt>
    <dgm:pt modelId="{534C53C7-2812-4218-9B82-F1AEC8F571C1}" type="pres">
      <dgm:prSet presAssocID="{9BD83503-90AA-4C59-A4BC-AF6EDD283998}" presName="compNode" presStyleCnt="0"/>
      <dgm:spPr/>
    </dgm:pt>
    <dgm:pt modelId="{9A09596F-D142-46D2-B68A-CE3F4AB9D998}" type="pres">
      <dgm:prSet presAssocID="{9BD83503-90AA-4C59-A4BC-AF6EDD283998}" presName="bgRect" presStyleLbl="bgShp" presStyleIdx="3" presStyleCnt="5" custLinFactY="-21082" custLinFactNeighborX="151" custLinFactNeighborY="-100000"/>
      <dgm:spPr>
        <a:xfrm>
          <a:off x="0" y="3427928"/>
          <a:ext cx="5878512" cy="912971"/>
        </a:xfrm>
        <a:prstGeom prst="roundRect">
          <a:avLst>
            <a:gd name="adj" fmla="val 10000"/>
          </a:avLst>
        </a:prstGeom>
        <a:solidFill>
          <a:prstClr val="black">
            <a:lumMod val="85000"/>
            <a:lumOff val="15000"/>
          </a:prst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53A08F23-F298-47A5-8DFD-0654265D6ED2}" type="pres">
      <dgm:prSet presAssocID="{9BD83503-90AA-4C59-A4BC-AF6EDD283998}" presName="iconRect" presStyleLbl="node1" presStyleIdx="3" presStyleCnt="5" custLinFactY="-100000" custLinFactNeighborX="-10023" custLinFactNeighborY="-127273"/>
      <dgm:spPr>
        <a:xfrm>
          <a:off x="276173" y="3633346"/>
          <a:ext cx="502134" cy="5021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prstClr val="white">
              <a:alpha val="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FAD9799B-EE6D-4BEC-864F-05B46AFAFF30}" type="pres">
      <dgm:prSet presAssocID="{9BD83503-90AA-4C59-A4BC-AF6EDD283998}" presName="spaceRect" presStyleCnt="0"/>
      <dgm:spPr/>
    </dgm:pt>
    <dgm:pt modelId="{9571F4C3-EB28-495B-A48D-8695C371DB33}" type="pres">
      <dgm:prSet presAssocID="{9BD83503-90AA-4C59-A4BC-AF6EDD283998}" presName="parTx" presStyleLbl="revTx" presStyleIdx="3" presStyleCnt="5" custLinFactY="-25000" custLinFactNeighborX="-1217" custLinFactNeighborY="-100000">
        <dgm:presLayoutVars>
          <dgm:chMax val="0"/>
          <dgm:chPref val="0"/>
        </dgm:presLayoutVars>
      </dgm:prSet>
      <dgm:spPr/>
    </dgm:pt>
    <dgm:pt modelId="{23288C8E-71E4-44A0-B1CA-05AD91942921}" type="pres">
      <dgm:prSet presAssocID="{95F9EA94-BAF5-4E92-8ACB-ADD39D2EF8AC}" presName="sibTrans" presStyleCnt="0"/>
      <dgm:spPr/>
    </dgm:pt>
    <dgm:pt modelId="{CF9906B9-B37B-4EA8-8387-A59284BC0C1E}" type="pres">
      <dgm:prSet presAssocID="{9B75BF31-D18F-4BD0-B91C-FA4BEFC1C8B4}" presName="compNode" presStyleCnt="0"/>
      <dgm:spPr/>
    </dgm:pt>
    <dgm:pt modelId="{A1203B2A-D56A-4C38-88FF-7F8C3B8EF100}" type="pres">
      <dgm:prSet presAssocID="{9B75BF31-D18F-4BD0-B91C-FA4BEFC1C8B4}" presName="bgRect" presStyleLbl="bgShp" presStyleIdx="4" presStyleCnt="5" custLinFactNeighborX="151" custLinFactNeighborY="3918"/>
      <dgm:spPr>
        <a:xfrm>
          <a:off x="0" y="4569142"/>
          <a:ext cx="5878512" cy="912971"/>
        </a:xfrm>
        <a:prstGeom prst="roundRect">
          <a:avLst>
            <a:gd name="adj" fmla="val 10000"/>
          </a:avLst>
        </a:prstGeom>
        <a:solidFill>
          <a:prstClr val="black">
            <a:lumMod val="85000"/>
            <a:lumOff val="15000"/>
          </a:prst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7EA9E72E-6C23-446F-A3F2-0F61E6A55B3B}" type="pres">
      <dgm:prSet presAssocID="{9B75BF31-D18F-4BD0-B91C-FA4BEFC1C8B4}" presName="iconRect" presStyleLbl="node1" presStyleIdx="4" presStyleCnt="5"/>
      <dgm:spPr>
        <a:xfrm>
          <a:off x="276173" y="4774561"/>
          <a:ext cx="502134" cy="502134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prstClr val="white">
              <a:alpha val="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19F5E693-460B-4378-8B60-525E03C9AEEE}" type="pres">
      <dgm:prSet presAssocID="{9B75BF31-D18F-4BD0-B91C-FA4BEFC1C8B4}" presName="spaceRect" presStyleCnt="0"/>
      <dgm:spPr/>
    </dgm:pt>
    <dgm:pt modelId="{17E55ADE-628F-415F-91EB-4751C9C7B6FD}" type="pres">
      <dgm:prSet presAssocID="{9B75BF31-D18F-4BD0-B91C-FA4BEFC1C8B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6C36A04-4F46-40FD-821B-914FB489759A}" type="presOf" srcId="{821D4C6F-CC8A-4F49-98C8-79BE52B71FBC}" destId="{01671D14-8580-4D37-A25C-61F7A46A2EE2}" srcOrd="0" destOrd="0" presId="urn:microsoft.com/office/officeart/2018/2/layout/IconVerticalSolidList"/>
    <dgm:cxn modelId="{0F187B14-A29E-4818-844F-27CED4A7890C}" srcId="{0EE11196-DB43-4C90-9AC0-4E59A05E967B}" destId="{821D4C6F-CC8A-4F49-98C8-79BE52B71FBC}" srcOrd="1" destOrd="0" parTransId="{4566B47F-DE46-435C-8736-DD885EF7303A}" sibTransId="{4B312543-D9C3-44A0-82B2-D0E4E4990FC8}"/>
    <dgm:cxn modelId="{0CAADD22-1F6B-45AF-B38C-68000BA0E74B}" srcId="{0EE11196-DB43-4C90-9AC0-4E59A05E967B}" destId="{B5361EA1-D7FD-4388-AAE8-DB50A89DF51B}" srcOrd="0" destOrd="0" parTransId="{76B8F228-7F81-4489-B526-38F328CDA68A}" sibTransId="{315F996E-9AF5-4DCF-A8F2-C7901C75F819}"/>
    <dgm:cxn modelId="{87B26F2A-9598-43EF-BBEF-B34DA1E23929}" srcId="{0EE11196-DB43-4C90-9AC0-4E59A05E967B}" destId="{9B75BF31-D18F-4BD0-B91C-FA4BEFC1C8B4}" srcOrd="4" destOrd="0" parTransId="{AF7C8F72-47CA-4012-B94B-DB42DE53890A}" sibTransId="{C2574BB5-C3BE-4109-8BB2-2DAF41C95A5B}"/>
    <dgm:cxn modelId="{E2A21A38-31CF-4676-AC36-4C82F1C2D8CA}" type="presOf" srcId="{9B75BF31-D18F-4BD0-B91C-FA4BEFC1C8B4}" destId="{17E55ADE-628F-415F-91EB-4751C9C7B6FD}" srcOrd="0" destOrd="0" presId="urn:microsoft.com/office/officeart/2018/2/layout/IconVerticalSolidList"/>
    <dgm:cxn modelId="{D3869243-C4B3-4668-B728-B67637DF1939}" type="presOf" srcId="{9BD83503-90AA-4C59-A4BC-AF6EDD283998}" destId="{9571F4C3-EB28-495B-A48D-8695C371DB33}" srcOrd="0" destOrd="0" presId="urn:microsoft.com/office/officeart/2018/2/layout/IconVerticalSolidList"/>
    <dgm:cxn modelId="{2B877564-C647-41A8-8953-9E5A5177A3BA}" type="presOf" srcId="{B5361EA1-D7FD-4388-AAE8-DB50A89DF51B}" destId="{A4A9124B-2F42-4FF0-B8F5-59EE5DCDC85F}" srcOrd="0" destOrd="0" presId="urn:microsoft.com/office/officeart/2018/2/layout/IconVerticalSolidList"/>
    <dgm:cxn modelId="{6C286D6B-2EBA-403B-9D99-C7CF74F03E9D}" srcId="{0EE11196-DB43-4C90-9AC0-4E59A05E967B}" destId="{9BD83503-90AA-4C59-A4BC-AF6EDD283998}" srcOrd="3" destOrd="0" parTransId="{C5F0B4DF-1F1F-4F8F-AFBC-036FE9F42D1B}" sibTransId="{95F9EA94-BAF5-4E92-8ACB-ADD39D2EF8AC}"/>
    <dgm:cxn modelId="{4F84194F-294F-42F4-91B4-87764F84F122}" type="presOf" srcId="{DEF7F054-005A-4F66-9816-5A3B73493E4A}" destId="{934F7376-2112-4CBD-9B09-909C7E32E7B5}" srcOrd="0" destOrd="0" presId="urn:microsoft.com/office/officeart/2018/2/layout/IconVerticalSolidList"/>
    <dgm:cxn modelId="{FCBF50AE-D211-429B-952A-4ED723C363D4}" type="presOf" srcId="{0EE11196-DB43-4C90-9AC0-4E59A05E967B}" destId="{B2B21A62-E65F-457B-A7A6-EF449E075224}" srcOrd="0" destOrd="0" presId="urn:microsoft.com/office/officeart/2018/2/layout/IconVerticalSolidList"/>
    <dgm:cxn modelId="{D71B4BE8-8E9D-49AA-91C3-0C5C287D29ED}" srcId="{0EE11196-DB43-4C90-9AC0-4E59A05E967B}" destId="{DEF7F054-005A-4F66-9816-5A3B73493E4A}" srcOrd="2" destOrd="0" parTransId="{2B88EE65-1635-4DD9-B156-F793CD294C15}" sibTransId="{A457DD64-11DE-400C-8228-789B4EF596C2}"/>
    <dgm:cxn modelId="{198F5B1A-8AE8-44D6-A989-E63E6D03FDB7}" type="presParOf" srcId="{B2B21A62-E65F-457B-A7A6-EF449E075224}" destId="{A8DA450F-5E73-4E82-9ACF-0E9FD28EDF97}" srcOrd="0" destOrd="0" presId="urn:microsoft.com/office/officeart/2018/2/layout/IconVerticalSolidList"/>
    <dgm:cxn modelId="{7A2C2098-B20F-4342-9421-43CB8C609C3B}" type="presParOf" srcId="{A8DA450F-5E73-4E82-9ACF-0E9FD28EDF97}" destId="{B37F7F1A-2549-4500-997E-139744227508}" srcOrd="0" destOrd="0" presId="urn:microsoft.com/office/officeart/2018/2/layout/IconVerticalSolidList"/>
    <dgm:cxn modelId="{B7F6DB58-8136-4F7E-88B0-C7B4878997F0}" type="presParOf" srcId="{A8DA450F-5E73-4E82-9ACF-0E9FD28EDF97}" destId="{3687D375-A4C2-4ED9-ABF9-CAC5731ED237}" srcOrd="1" destOrd="0" presId="urn:microsoft.com/office/officeart/2018/2/layout/IconVerticalSolidList"/>
    <dgm:cxn modelId="{8CEE92C0-0DDE-4C12-8600-B4C4DE0E5450}" type="presParOf" srcId="{A8DA450F-5E73-4E82-9ACF-0E9FD28EDF97}" destId="{7FA464CC-2878-4E59-BC96-EBBC9F4EE147}" srcOrd="2" destOrd="0" presId="urn:microsoft.com/office/officeart/2018/2/layout/IconVerticalSolidList"/>
    <dgm:cxn modelId="{D238A26B-1458-41BE-AA84-479062B454F9}" type="presParOf" srcId="{A8DA450F-5E73-4E82-9ACF-0E9FD28EDF97}" destId="{A4A9124B-2F42-4FF0-B8F5-59EE5DCDC85F}" srcOrd="3" destOrd="0" presId="urn:microsoft.com/office/officeart/2018/2/layout/IconVerticalSolidList"/>
    <dgm:cxn modelId="{B5DCC763-C7A9-4C51-B0F1-90DCD8C73702}" type="presParOf" srcId="{B2B21A62-E65F-457B-A7A6-EF449E075224}" destId="{5674B444-6169-4ACD-BD22-4B058066A6E9}" srcOrd="1" destOrd="0" presId="urn:microsoft.com/office/officeart/2018/2/layout/IconVerticalSolidList"/>
    <dgm:cxn modelId="{8DCF937E-5141-481D-8666-FFE930F3695A}" type="presParOf" srcId="{B2B21A62-E65F-457B-A7A6-EF449E075224}" destId="{C8A3292D-3B40-4936-B344-6A4ADB8EB108}" srcOrd="2" destOrd="0" presId="urn:microsoft.com/office/officeart/2018/2/layout/IconVerticalSolidList"/>
    <dgm:cxn modelId="{CD3A4A3D-415B-4321-BB57-746D29EC2E5F}" type="presParOf" srcId="{C8A3292D-3B40-4936-B344-6A4ADB8EB108}" destId="{6A6C0057-EAA2-4369-8729-2D2791CF7C8A}" srcOrd="0" destOrd="0" presId="urn:microsoft.com/office/officeart/2018/2/layout/IconVerticalSolidList"/>
    <dgm:cxn modelId="{6EEC169B-97EA-4C50-BD24-73915F30FD09}" type="presParOf" srcId="{C8A3292D-3B40-4936-B344-6A4ADB8EB108}" destId="{BEA92487-124F-4FBF-8460-A78360558AAA}" srcOrd="1" destOrd="0" presId="urn:microsoft.com/office/officeart/2018/2/layout/IconVerticalSolidList"/>
    <dgm:cxn modelId="{ED48FDA3-AA49-42D0-B6D7-B23DBB53FACD}" type="presParOf" srcId="{C8A3292D-3B40-4936-B344-6A4ADB8EB108}" destId="{FC33A27D-4F29-4B90-8EFD-4E4122789F1F}" srcOrd="2" destOrd="0" presId="urn:microsoft.com/office/officeart/2018/2/layout/IconVerticalSolidList"/>
    <dgm:cxn modelId="{F8BD52F5-EF56-4F93-8638-FBFCEDE0380E}" type="presParOf" srcId="{C8A3292D-3B40-4936-B344-6A4ADB8EB108}" destId="{01671D14-8580-4D37-A25C-61F7A46A2EE2}" srcOrd="3" destOrd="0" presId="urn:microsoft.com/office/officeart/2018/2/layout/IconVerticalSolidList"/>
    <dgm:cxn modelId="{BE36436E-0781-4ABC-958F-14CAD6E2CAB5}" type="presParOf" srcId="{B2B21A62-E65F-457B-A7A6-EF449E075224}" destId="{B041852D-DF71-4DE6-A0EA-1DDDAE5EC807}" srcOrd="3" destOrd="0" presId="urn:microsoft.com/office/officeart/2018/2/layout/IconVerticalSolidList"/>
    <dgm:cxn modelId="{B8DEFEF8-71AF-427C-862A-04B2C0E1FE12}" type="presParOf" srcId="{B2B21A62-E65F-457B-A7A6-EF449E075224}" destId="{64FD74BB-D5A6-4C93-8277-9A3288514B0E}" srcOrd="4" destOrd="0" presId="urn:microsoft.com/office/officeart/2018/2/layout/IconVerticalSolidList"/>
    <dgm:cxn modelId="{8A569711-A62A-486D-8171-6E9FA1699A31}" type="presParOf" srcId="{64FD74BB-D5A6-4C93-8277-9A3288514B0E}" destId="{09C55E65-7823-4F3E-81DD-875CE01A0B8B}" srcOrd="0" destOrd="0" presId="urn:microsoft.com/office/officeart/2018/2/layout/IconVerticalSolidList"/>
    <dgm:cxn modelId="{9F1020CE-4649-472C-8D4E-E618FB4A784C}" type="presParOf" srcId="{64FD74BB-D5A6-4C93-8277-9A3288514B0E}" destId="{A5FFD528-B7B7-49DC-96E1-8184C7860BC0}" srcOrd="1" destOrd="0" presId="urn:microsoft.com/office/officeart/2018/2/layout/IconVerticalSolidList"/>
    <dgm:cxn modelId="{72B6894A-3640-41D1-B652-0DCB73123052}" type="presParOf" srcId="{64FD74BB-D5A6-4C93-8277-9A3288514B0E}" destId="{2C85CE83-D47A-4430-A918-9E646827392C}" srcOrd="2" destOrd="0" presId="urn:microsoft.com/office/officeart/2018/2/layout/IconVerticalSolidList"/>
    <dgm:cxn modelId="{241414C4-9416-4F8C-98E2-C3BFFBB83DA0}" type="presParOf" srcId="{64FD74BB-D5A6-4C93-8277-9A3288514B0E}" destId="{934F7376-2112-4CBD-9B09-909C7E32E7B5}" srcOrd="3" destOrd="0" presId="urn:microsoft.com/office/officeart/2018/2/layout/IconVerticalSolidList"/>
    <dgm:cxn modelId="{1D1EA716-0AE1-47F6-8F80-385AFA4F01D9}" type="presParOf" srcId="{B2B21A62-E65F-457B-A7A6-EF449E075224}" destId="{AC955FEB-D7F2-4856-A14D-F31B112A80E7}" srcOrd="5" destOrd="0" presId="urn:microsoft.com/office/officeart/2018/2/layout/IconVerticalSolidList"/>
    <dgm:cxn modelId="{15CC8FF7-5D29-4DE0-A446-0F6709ED2468}" type="presParOf" srcId="{B2B21A62-E65F-457B-A7A6-EF449E075224}" destId="{534C53C7-2812-4218-9B82-F1AEC8F571C1}" srcOrd="6" destOrd="0" presId="urn:microsoft.com/office/officeart/2018/2/layout/IconVerticalSolidList"/>
    <dgm:cxn modelId="{AC912459-C5D3-417B-8F3F-7A9AC307F01E}" type="presParOf" srcId="{534C53C7-2812-4218-9B82-F1AEC8F571C1}" destId="{9A09596F-D142-46D2-B68A-CE3F4AB9D998}" srcOrd="0" destOrd="0" presId="urn:microsoft.com/office/officeart/2018/2/layout/IconVerticalSolidList"/>
    <dgm:cxn modelId="{07CB82F8-6F52-4AB0-8611-8D011983EEF4}" type="presParOf" srcId="{534C53C7-2812-4218-9B82-F1AEC8F571C1}" destId="{53A08F23-F298-47A5-8DFD-0654265D6ED2}" srcOrd="1" destOrd="0" presId="urn:microsoft.com/office/officeart/2018/2/layout/IconVerticalSolidList"/>
    <dgm:cxn modelId="{CA1DB428-FC89-4685-9EE1-61A96D9F45F1}" type="presParOf" srcId="{534C53C7-2812-4218-9B82-F1AEC8F571C1}" destId="{FAD9799B-EE6D-4BEC-864F-05B46AFAFF30}" srcOrd="2" destOrd="0" presId="urn:microsoft.com/office/officeart/2018/2/layout/IconVerticalSolidList"/>
    <dgm:cxn modelId="{297D5B14-86EB-43A9-A582-2E5816412A7C}" type="presParOf" srcId="{534C53C7-2812-4218-9B82-F1AEC8F571C1}" destId="{9571F4C3-EB28-495B-A48D-8695C371DB33}" srcOrd="3" destOrd="0" presId="urn:microsoft.com/office/officeart/2018/2/layout/IconVerticalSolidList"/>
    <dgm:cxn modelId="{D63219B5-A334-4E1B-A4DD-CE945D1BDC9C}" type="presParOf" srcId="{B2B21A62-E65F-457B-A7A6-EF449E075224}" destId="{23288C8E-71E4-44A0-B1CA-05AD91942921}" srcOrd="7" destOrd="0" presId="urn:microsoft.com/office/officeart/2018/2/layout/IconVerticalSolidList"/>
    <dgm:cxn modelId="{17330100-9273-47DB-9C72-6C4DF4B49D4A}" type="presParOf" srcId="{B2B21A62-E65F-457B-A7A6-EF449E075224}" destId="{CF9906B9-B37B-4EA8-8387-A59284BC0C1E}" srcOrd="8" destOrd="0" presId="urn:microsoft.com/office/officeart/2018/2/layout/IconVerticalSolidList"/>
    <dgm:cxn modelId="{90655698-6C46-4594-89E9-5A2C292722EE}" type="presParOf" srcId="{CF9906B9-B37B-4EA8-8387-A59284BC0C1E}" destId="{A1203B2A-D56A-4C38-88FF-7F8C3B8EF100}" srcOrd="0" destOrd="0" presId="urn:microsoft.com/office/officeart/2018/2/layout/IconVerticalSolidList"/>
    <dgm:cxn modelId="{727A2272-E0AB-4FF4-9785-CBC6EE50C2C3}" type="presParOf" srcId="{CF9906B9-B37B-4EA8-8387-A59284BC0C1E}" destId="{7EA9E72E-6C23-446F-A3F2-0F61E6A55B3B}" srcOrd="1" destOrd="0" presId="urn:microsoft.com/office/officeart/2018/2/layout/IconVerticalSolidList"/>
    <dgm:cxn modelId="{8874EAB0-6270-4A9A-86C6-E972FEB797B4}" type="presParOf" srcId="{CF9906B9-B37B-4EA8-8387-A59284BC0C1E}" destId="{19F5E693-460B-4378-8B60-525E03C9AEEE}" srcOrd="2" destOrd="0" presId="urn:microsoft.com/office/officeart/2018/2/layout/IconVerticalSolidList"/>
    <dgm:cxn modelId="{4FBBEF0E-8E1F-4C24-AF3F-51C5BD0B85C8}" type="presParOf" srcId="{CF9906B9-B37B-4EA8-8387-A59284BC0C1E}" destId="{17E55ADE-628F-415F-91EB-4751C9C7B6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F7F1A-2549-4500-997E-139744227508}">
      <dsp:nvSpPr>
        <dsp:cNvPr id="0" name=""/>
        <dsp:cNvSpPr/>
      </dsp:nvSpPr>
      <dsp:spPr>
        <a:xfrm>
          <a:off x="0" y="40056"/>
          <a:ext cx="5878512" cy="912971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7D375-A4C2-4ED9-ABF9-CAC5731ED237}">
      <dsp:nvSpPr>
        <dsp:cNvPr id="0" name=""/>
        <dsp:cNvSpPr/>
      </dsp:nvSpPr>
      <dsp:spPr>
        <a:xfrm>
          <a:off x="276173" y="209704"/>
          <a:ext cx="502134" cy="502134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prstClr val="white">
              <a:alpha val="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9124B-2F42-4FF0-B8F5-59EE5DCDC85F}">
      <dsp:nvSpPr>
        <dsp:cNvPr id="0" name=""/>
        <dsp:cNvSpPr/>
      </dsp:nvSpPr>
      <dsp:spPr>
        <a:xfrm>
          <a:off x="1054481" y="4286"/>
          <a:ext cx="4824030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1"/>
              </a:solidFill>
              <a:latin typeface="+mn-lt"/>
            </a:rPr>
            <a:t>Objective</a:t>
          </a:r>
        </a:p>
      </dsp:txBody>
      <dsp:txXfrm>
        <a:off x="1054481" y="4286"/>
        <a:ext cx="4824030" cy="912971"/>
      </dsp:txXfrm>
    </dsp:sp>
    <dsp:sp modelId="{6A6C0057-EAA2-4369-8729-2D2791CF7C8A}">
      <dsp:nvSpPr>
        <dsp:cNvPr id="0" name=""/>
        <dsp:cNvSpPr/>
      </dsp:nvSpPr>
      <dsp:spPr>
        <a:xfrm>
          <a:off x="0" y="1181270"/>
          <a:ext cx="5878512" cy="912971"/>
        </a:xfrm>
        <a:prstGeom prst="roundRect">
          <a:avLst>
            <a:gd name="adj" fmla="val 10000"/>
          </a:avLst>
        </a:prstGeom>
        <a:solidFill>
          <a:prstClr val="black">
            <a:lumMod val="85000"/>
            <a:lumOff val="15000"/>
          </a:prst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92487-124F-4FBF-8460-A78360558AAA}">
      <dsp:nvSpPr>
        <dsp:cNvPr id="0" name=""/>
        <dsp:cNvSpPr/>
      </dsp:nvSpPr>
      <dsp:spPr>
        <a:xfrm>
          <a:off x="276173" y="1350918"/>
          <a:ext cx="502134" cy="502134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prstClr val="white">
              <a:alpha val="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71D14-8580-4D37-A25C-61F7A46A2EE2}">
      <dsp:nvSpPr>
        <dsp:cNvPr id="0" name=""/>
        <dsp:cNvSpPr/>
      </dsp:nvSpPr>
      <dsp:spPr>
        <a:xfrm>
          <a:off x="1054481" y="1145500"/>
          <a:ext cx="4824030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1"/>
              </a:solidFill>
              <a:latin typeface="+mn-lt"/>
            </a:rPr>
            <a:t>Analysis</a:t>
          </a:r>
        </a:p>
      </dsp:txBody>
      <dsp:txXfrm>
        <a:off x="1054481" y="1145500"/>
        <a:ext cx="4824030" cy="912971"/>
      </dsp:txXfrm>
    </dsp:sp>
    <dsp:sp modelId="{09C55E65-7823-4F3E-81DD-875CE01A0B8B}">
      <dsp:nvSpPr>
        <dsp:cNvPr id="0" name=""/>
        <dsp:cNvSpPr/>
      </dsp:nvSpPr>
      <dsp:spPr>
        <a:xfrm>
          <a:off x="0" y="3471787"/>
          <a:ext cx="5878512" cy="912971"/>
        </a:xfrm>
        <a:prstGeom prst="roundRect">
          <a:avLst>
            <a:gd name="adj" fmla="val 10000"/>
          </a:avLst>
        </a:prstGeom>
        <a:solidFill>
          <a:prstClr val="black">
            <a:lumMod val="85000"/>
            <a:lumOff val="15000"/>
          </a:prst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FD528-B7B7-49DC-96E1-8184C7860BC0}">
      <dsp:nvSpPr>
        <dsp:cNvPr id="0" name=""/>
        <dsp:cNvSpPr/>
      </dsp:nvSpPr>
      <dsp:spPr>
        <a:xfrm>
          <a:off x="276173" y="3641437"/>
          <a:ext cx="502134" cy="502134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1">
              <a:lumMod val="60000"/>
              <a:lumOff val="40000"/>
              <a:alpha val="0"/>
            </a:schemeClr>
          </a:solidFill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F7376-2112-4CBD-9B09-909C7E32E7B5}">
      <dsp:nvSpPr>
        <dsp:cNvPr id="0" name=""/>
        <dsp:cNvSpPr/>
      </dsp:nvSpPr>
      <dsp:spPr>
        <a:xfrm>
          <a:off x="1054481" y="3436017"/>
          <a:ext cx="4824030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1"/>
              </a:solidFill>
              <a:latin typeface="+mn-lt"/>
            </a:rPr>
            <a:t>Machine</a:t>
          </a:r>
          <a:r>
            <a:rPr lang="en-US" sz="1900" kern="1200" dirty="0">
              <a:solidFill>
                <a:schemeClr val="accent1"/>
              </a:solidFill>
            </a:rPr>
            <a:t> </a:t>
          </a:r>
          <a:r>
            <a:rPr lang="en-US" sz="1900" kern="1200" dirty="0">
              <a:solidFill>
                <a:schemeClr val="accent1"/>
              </a:solidFill>
              <a:latin typeface="+mn-lt"/>
            </a:rPr>
            <a:t>Learning</a:t>
          </a:r>
        </a:p>
      </dsp:txBody>
      <dsp:txXfrm>
        <a:off x="1054481" y="3436017"/>
        <a:ext cx="4824030" cy="912971"/>
      </dsp:txXfrm>
    </dsp:sp>
    <dsp:sp modelId="{9A09596F-D142-46D2-B68A-CE3F4AB9D998}">
      <dsp:nvSpPr>
        <dsp:cNvPr id="0" name=""/>
        <dsp:cNvSpPr/>
      </dsp:nvSpPr>
      <dsp:spPr>
        <a:xfrm>
          <a:off x="0" y="2322484"/>
          <a:ext cx="5878512" cy="912971"/>
        </a:xfrm>
        <a:prstGeom prst="roundRect">
          <a:avLst>
            <a:gd name="adj" fmla="val 10000"/>
          </a:avLst>
        </a:prstGeom>
        <a:solidFill>
          <a:prstClr val="black">
            <a:lumMod val="85000"/>
            <a:lumOff val="15000"/>
          </a:prst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08F23-F298-47A5-8DFD-0654265D6ED2}">
      <dsp:nvSpPr>
        <dsp:cNvPr id="0" name=""/>
        <dsp:cNvSpPr/>
      </dsp:nvSpPr>
      <dsp:spPr>
        <a:xfrm>
          <a:off x="225844" y="2492131"/>
          <a:ext cx="502134" cy="5021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prstClr val="white">
              <a:alpha val="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1F4C3-EB28-495B-A48D-8695C371DB33}">
      <dsp:nvSpPr>
        <dsp:cNvPr id="0" name=""/>
        <dsp:cNvSpPr/>
      </dsp:nvSpPr>
      <dsp:spPr>
        <a:xfrm>
          <a:off x="995773" y="2286714"/>
          <a:ext cx="4824030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1"/>
              </a:solidFill>
              <a:latin typeface="+mn-lt"/>
            </a:rPr>
            <a:t>Conclusion</a:t>
          </a:r>
        </a:p>
      </dsp:txBody>
      <dsp:txXfrm>
        <a:off x="995773" y="2286714"/>
        <a:ext cx="4824030" cy="912971"/>
      </dsp:txXfrm>
    </dsp:sp>
    <dsp:sp modelId="{A1203B2A-D56A-4C38-88FF-7F8C3B8EF100}">
      <dsp:nvSpPr>
        <dsp:cNvPr id="0" name=""/>
        <dsp:cNvSpPr/>
      </dsp:nvSpPr>
      <dsp:spPr>
        <a:xfrm>
          <a:off x="0" y="4573428"/>
          <a:ext cx="5878512" cy="912971"/>
        </a:xfrm>
        <a:prstGeom prst="roundRect">
          <a:avLst>
            <a:gd name="adj" fmla="val 10000"/>
          </a:avLst>
        </a:prstGeom>
        <a:solidFill>
          <a:prstClr val="black">
            <a:lumMod val="85000"/>
            <a:lumOff val="15000"/>
          </a:prst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9E72E-6C23-446F-A3F2-0F61E6A55B3B}">
      <dsp:nvSpPr>
        <dsp:cNvPr id="0" name=""/>
        <dsp:cNvSpPr/>
      </dsp:nvSpPr>
      <dsp:spPr>
        <a:xfrm>
          <a:off x="276173" y="4774561"/>
          <a:ext cx="502134" cy="502134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prstClr val="white">
              <a:alpha val="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55ADE-628F-415F-91EB-4751C9C7B6FD}">
      <dsp:nvSpPr>
        <dsp:cNvPr id="0" name=""/>
        <dsp:cNvSpPr/>
      </dsp:nvSpPr>
      <dsp:spPr>
        <a:xfrm>
          <a:off x="1054481" y="4569142"/>
          <a:ext cx="4824030" cy="912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23" tIns="96623" rIns="96623" bIns="966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1"/>
              </a:solidFill>
              <a:latin typeface="+mn-lt"/>
            </a:rPr>
            <a:t>Appendix</a:t>
          </a:r>
        </a:p>
      </dsp:txBody>
      <dsp:txXfrm>
        <a:off x="1054481" y="4569142"/>
        <a:ext cx="4824030" cy="912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EB7E-7DF1-45F7-8DF6-240AEE1A8D67}" type="datetimeFigureOut">
              <a:rPr lang="en-US" smtClean="0"/>
              <a:t>25-Jun-23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40B0-78D9-43D2-A6E6-A570F74C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79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EB7E-7DF1-45F7-8DF6-240AEE1A8D67}" type="datetimeFigureOut">
              <a:rPr lang="en-US" smtClean="0"/>
              <a:t>25-Jun-23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40B0-78D9-43D2-A6E6-A570F74C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83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EB7E-7DF1-45F7-8DF6-240AEE1A8D67}" type="datetimeFigureOut">
              <a:rPr lang="en-US" smtClean="0"/>
              <a:t>25-Jun-23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40B0-78D9-43D2-A6E6-A570F74C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39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EB7E-7DF1-45F7-8DF6-240AEE1A8D67}" type="datetimeFigureOut">
              <a:rPr lang="en-US" smtClean="0"/>
              <a:t>25-Jun-23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40B0-78D9-43D2-A6E6-A570F74C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93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EB7E-7DF1-45F7-8DF6-240AEE1A8D67}" type="datetimeFigureOut">
              <a:rPr lang="en-US" smtClean="0"/>
              <a:t>25-Jun-23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40B0-78D9-43D2-A6E6-A570F74C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09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EB7E-7DF1-45F7-8DF6-240AEE1A8D67}" type="datetimeFigureOut">
              <a:rPr lang="en-US" smtClean="0"/>
              <a:t>25-Jun-23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40B0-78D9-43D2-A6E6-A570F74C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23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EB7E-7DF1-45F7-8DF6-240AEE1A8D67}" type="datetimeFigureOut">
              <a:rPr lang="en-US" smtClean="0"/>
              <a:t>25-Jun-23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40B0-78D9-43D2-A6E6-A570F74C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86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EB7E-7DF1-45F7-8DF6-240AEE1A8D67}" type="datetimeFigureOut">
              <a:rPr lang="en-US" smtClean="0"/>
              <a:t>25-Jun-23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40B0-78D9-43D2-A6E6-A570F74C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31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EB7E-7DF1-45F7-8DF6-240AEE1A8D67}" type="datetimeFigureOut">
              <a:rPr lang="en-US" smtClean="0"/>
              <a:t>25-Jun-23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40B0-78D9-43D2-A6E6-A570F74C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75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EB7E-7DF1-45F7-8DF6-240AEE1A8D67}" type="datetimeFigureOut">
              <a:rPr lang="en-US" smtClean="0"/>
              <a:t>25-Jun-23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40B0-78D9-43D2-A6E6-A570F74C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82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EB7E-7DF1-45F7-8DF6-240AEE1A8D67}" type="datetimeFigureOut">
              <a:rPr lang="en-US" smtClean="0"/>
              <a:t>25-Jun-23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40B0-78D9-43D2-A6E6-A570F74C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67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8EB7E-7DF1-45F7-8DF6-240AEE1A8D67}" type="datetimeFigureOut">
              <a:rPr lang="en-US" smtClean="0"/>
              <a:t>25-Jun-23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40B0-78D9-43D2-A6E6-A570F74CB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3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817648C4-B839-B3C1-6193-50EC953FF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" r="3810" b="-1"/>
          <a:stretch/>
        </p:blipFill>
        <p:spPr>
          <a:xfrm>
            <a:off x="4010179" y="528689"/>
            <a:ext cx="8178772" cy="580062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60D61-7726-C161-5DC4-B9962046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42" y="1182691"/>
            <a:ext cx="3822189" cy="18999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Avenir Next LT Pro" panose="020B0504020202020204" pitchFamily="34" charset="0"/>
              </a:rPr>
              <a:t>Bad Credit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693DB-039D-A38F-CFE7-A9BFCA4B1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992" y="2759748"/>
            <a:ext cx="3822189" cy="374276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Avenir Next LT Pro Light" panose="020B0304020202020204" pitchFamily="34" charset="0"/>
              </a:rPr>
              <a:t>Nguyen Hoang Minh</a:t>
            </a:r>
            <a:br>
              <a:rPr lang="en-US" sz="2000" dirty="0">
                <a:latin typeface="Avenir Next LT Pro Light" panose="020B0304020202020204" pitchFamily="34" charset="0"/>
              </a:rPr>
            </a:br>
            <a:r>
              <a:rPr lang="en-US" sz="1400" dirty="0">
                <a:solidFill>
                  <a:srgbClr val="00B0F0"/>
                </a:solidFill>
                <a:latin typeface="Avenir Next LT Pro Light" panose="020B0304020202020204" pitchFamily="34" charset="0"/>
              </a:rPr>
              <a:t>linkedin.com/in/minhhoangnguyen123/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1600" dirty="0">
              <a:latin typeface="Avenir Next LT Pro Light" panose="020B03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1600" dirty="0">
              <a:latin typeface="Avenir Next LT Pro Light" panose="020B03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1600" dirty="0">
              <a:latin typeface="Avenir Next LT Pro Light" panose="020B03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1600" dirty="0">
              <a:latin typeface="Avenir Next LT Pro Light" panose="020B03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1600" dirty="0">
              <a:latin typeface="Avenir Next LT Pro Light" panose="020B03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1600" dirty="0">
              <a:latin typeface="Avenir Next LT Pro Light" panose="020B0304020202020204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latin typeface="Avenir Next LT Pro Light" panose="020B0304020202020204" pitchFamily="34" charset="0"/>
              </a:rPr>
              <a:t>Last Updated: 23 Jun 2023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821" y="3429000"/>
            <a:ext cx="1954530" cy="19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50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Loan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194BB-1992-4CFA-8C24-81E45F64315B}"/>
              </a:ext>
            </a:extLst>
          </p:cNvPr>
          <p:cNvSpPr txBox="1"/>
          <p:nvPr/>
        </p:nvSpPr>
        <p:spPr>
          <a:xfrm>
            <a:off x="838200" y="2551837"/>
            <a:ext cx="2561948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 correlation </a:t>
            </a:r>
            <a:r>
              <a:rPr lang="en-US" dirty="0">
                <a:solidFill>
                  <a:schemeClr val="bg1"/>
                </a:solidFill>
              </a:rPr>
              <a:t>between Loan types and Credit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E.g., Personal loans are usually unsecured.</a:t>
            </a:r>
          </a:p>
        </p:txBody>
      </p:sp>
      <p:pic>
        <p:nvPicPr>
          <p:cNvPr id="7" name="Content Placeholder 6" descr="A picture containing screenshot, text, colorfulness, design&#10;&#10;Description automatically generated">
            <a:extLst>
              <a:ext uri="{FF2B5EF4-FFF2-40B4-BE49-F238E27FC236}">
                <a16:creationId xmlns:a16="http://schemas.microsoft.com/office/drawing/2014/main" id="{165D9C32-922E-B36D-012F-CA48A4BA9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50" y="1653105"/>
            <a:ext cx="8006749" cy="33361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2851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Credit Mix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194BB-1992-4CFA-8C24-81E45F64315B}"/>
              </a:ext>
            </a:extLst>
          </p:cNvPr>
          <p:cNvSpPr txBox="1"/>
          <p:nvPr/>
        </p:nvSpPr>
        <p:spPr>
          <a:xfrm>
            <a:off x="838200" y="2425835"/>
            <a:ext cx="3019425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Greater</a:t>
            </a:r>
            <a:r>
              <a:rPr lang="en-US" dirty="0">
                <a:solidFill>
                  <a:schemeClr val="bg1"/>
                </a:solidFill>
              </a:rPr>
              <a:t> Credit Mix are like to have </a:t>
            </a:r>
            <a:r>
              <a:rPr lang="en-US" b="1" dirty="0">
                <a:solidFill>
                  <a:schemeClr val="bg1"/>
                </a:solidFill>
              </a:rPr>
              <a:t>better</a:t>
            </a:r>
            <a:r>
              <a:rPr lang="en-US" dirty="0">
                <a:solidFill>
                  <a:schemeClr val="bg1"/>
                </a:solidFill>
              </a:rPr>
              <a:t>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Shows ability to manage different accounts.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</a:rPr>
              <a:t>Incentivize loans for different purposes (e.g., business loan discount for high value mortgage).</a:t>
            </a:r>
          </a:p>
        </p:txBody>
      </p:sp>
      <p:pic>
        <p:nvPicPr>
          <p:cNvPr id="7" name="Content Placeholder 6" descr="A picture containing text, screenshot, software, diagram&#10;&#10;Description automatically generated">
            <a:extLst>
              <a:ext uri="{FF2B5EF4-FFF2-40B4-BE49-F238E27FC236}">
                <a16:creationId xmlns:a16="http://schemas.microsoft.com/office/drawing/2014/main" id="{085F34B5-A977-5961-DFA0-705879E4C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1656950"/>
            <a:ext cx="7496175" cy="44000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2706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Credit Accounts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97" y="1714674"/>
            <a:ext cx="7527203" cy="37184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60B1FC-D078-B0B1-5A61-45FE44D88BE6}"/>
              </a:ext>
            </a:extLst>
          </p:cNvPr>
          <p:cNvSpPr txBox="1"/>
          <p:nvPr/>
        </p:nvSpPr>
        <p:spPr>
          <a:xfrm>
            <a:off x="838200" y="2281241"/>
            <a:ext cx="2988397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More </a:t>
            </a:r>
            <a:r>
              <a:rPr lang="en-US" dirty="0">
                <a:solidFill>
                  <a:schemeClr val="bg1"/>
                </a:solidFill>
              </a:rPr>
              <a:t>credit accounts results in low Credit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Hard to manage and keep track of due 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</a:rPr>
              <a:t>Less than 5 credit accounts.</a:t>
            </a:r>
          </a:p>
        </p:txBody>
      </p:sp>
    </p:spTree>
    <p:extLst>
      <p:ext uri="{BB962C8B-B14F-4D97-AF65-F5344CB8AC3E}">
        <p14:creationId xmlns:p14="http://schemas.microsoft.com/office/powerpoint/2010/main" val="2716398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Credit 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194BB-1992-4CFA-8C24-81E45F64315B}"/>
              </a:ext>
            </a:extLst>
          </p:cNvPr>
          <p:cNvSpPr txBox="1"/>
          <p:nvPr/>
        </p:nvSpPr>
        <p:spPr>
          <a:xfrm>
            <a:off x="838200" y="2854065"/>
            <a:ext cx="3023586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Longer</a:t>
            </a:r>
            <a:r>
              <a:rPr lang="en-US" dirty="0">
                <a:solidFill>
                  <a:schemeClr val="bg1"/>
                </a:solidFill>
              </a:rPr>
              <a:t> Credit History allows </a:t>
            </a:r>
            <a:r>
              <a:rPr lang="en-US" b="1" dirty="0">
                <a:solidFill>
                  <a:schemeClr val="bg1"/>
                </a:solidFill>
              </a:rPr>
              <a:t>Higher</a:t>
            </a:r>
            <a:r>
              <a:rPr lang="en-US" dirty="0">
                <a:solidFill>
                  <a:schemeClr val="bg1"/>
                </a:solidFill>
              </a:rPr>
              <a:t> Credit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Larger information on credit user.</a:t>
            </a:r>
          </a:p>
        </p:txBody>
      </p:sp>
      <p:pic>
        <p:nvPicPr>
          <p:cNvPr id="5" name="Content Placeholder 3" descr="A picture containing screenshot, diagram, line&#10;&#10;Description automatically generated">
            <a:extLst>
              <a:ext uri="{FF2B5EF4-FFF2-40B4-BE49-F238E27FC236}">
                <a16:creationId xmlns:a16="http://schemas.microsoft.com/office/drawing/2014/main" id="{93C7D9DE-E029-7465-C326-F93CAE46E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786" y="1719725"/>
            <a:ext cx="7492014" cy="3746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7819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Minimum Payment Behaviors</a:t>
            </a:r>
          </a:p>
        </p:txBody>
      </p:sp>
      <p:pic>
        <p:nvPicPr>
          <p:cNvPr id="7" name="Content Placeholder 6" descr="A picture containing text, screenshot, diagram, software&#10;&#10;Description automatically generated">
            <a:extLst>
              <a:ext uri="{FF2B5EF4-FFF2-40B4-BE49-F238E27FC236}">
                <a16:creationId xmlns:a16="http://schemas.microsoft.com/office/drawing/2014/main" id="{B452F3F1-EAF1-D56A-B19D-1A06A4D86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14" y="1632187"/>
            <a:ext cx="6985986" cy="43662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D334DD-5548-340E-037B-93AD6104C56A}"/>
              </a:ext>
            </a:extLst>
          </p:cNvPr>
          <p:cNvSpPr txBox="1"/>
          <p:nvPr/>
        </p:nvSpPr>
        <p:spPr>
          <a:xfrm>
            <a:off x="838200" y="3215143"/>
            <a:ext cx="352961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Paying the </a:t>
            </a:r>
            <a:r>
              <a:rPr lang="en-US" b="1" dirty="0">
                <a:solidFill>
                  <a:schemeClr val="bg1"/>
                </a:solidFill>
              </a:rPr>
              <a:t>minimum</a:t>
            </a:r>
            <a:r>
              <a:rPr lang="en-US" dirty="0">
                <a:solidFill>
                  <a:schemeClr val="bg1"/>
                </a:solidFill>
              </a:rPr>
              <a:t> amount signify </a:t>
            </a:r>
            <a:r>
              <a:rPr lang="en-US" b="1" dirty="0">
                <a:solidFill>
                  <a:schemeClr val="bg1"/>
                </a:solidFill>
              </a:rPr>
              <a:t>low</a:t>
            </a:r>
            <a:r>
              <a:rPr lang="en-US" dirty="0">
                <a:solidFill>
                  <a:schemeClr val="bg1"/>
                </a:solidFill>
              </a:rPr>
              <a:t> Credit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should not affect score.</a:t>
            </a:r>
          </a:p>
        </p:txBody>
      </p:sp>
    </p:spTree>
    <p:extLst>
      <p:ext uri="{BB962C8B-B14F-4D97-AF65-F5344CB8AC3E}">
        <p14:creationId xmlns:p14="http://schemas.microsoft.com/office/powerpoint/2010/main" val="1634744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Minimum Payment Behaviors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D334DD-5548-340E-037B-93AD6104C56A}"/>
              </a:ext>
            </a:extLst>
          </p:cNvPr>
          <p:cNvSpPr txBox="1"/>
          <p:nvPr/>
        </p:nvSpPr>
        <p:spPr>
          <a:xfrm>
            <a:off x="4336409" y="4819181"/>
            <a:ext cx="367850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Minimum payment is an </a:t>
            </a:r>
            <a:r>
              <a:rPr lang="en-US" b="1" dirty="0">
                <a:solidFill>
                  <a:schemeClr val="bg1"/>
                </a:solidFill>
              </a:rPr>
              <a:t>indicator</a:t>
            </a:r>
            <a:r>
              <a:rPr lang="en-US" dirty="0">
                <a:solidFill>
                  <a:schemeClr val="bg1"/>
                </a:solidFill>
              </a:rPr>
              <a:t> for lower income and higher debt.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CDCFFF-60F1-B68C-9CD0-053E1260F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68625"/>
            <a:ext cx="5257800" cy="2892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621C39-9F40-CB6E-EC92-E5875BCF0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8625"/>
            <a:ext cx="5257800" cy="2892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9025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Income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194BB-1992-4CFA-8C24-81E45F64315B}"/>
              </a:ext>
            </a:extLst>
          </p:cNvPr>
          <p:cNvSpPr txBox="1"/>
          <p:nvPr/>
        </p:nvSpPr>
        <p:spPr>
          <a:xfrm>
            <a:off x="838200" y="2682920"/>
            <a:ext cx="3032463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Positive correlation</a:t>
            </a:r>
            <a:r>
              <a:rPr lang="en-US" dirty="0">
                <a:solidFill>
                  <a:schemeClr val="bg1"/>
                </a:solidFill>
              </a:rPr>
              <a:t> between Income and Credit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Higher income allows more debt and better financial management.</a:t>
            </a:r>
          </a:p>
        </p:txBody>
      </p:sp>
      <p:pic>
        <p:nvPicPr>
          <p:cNvPr id="5" name="Content Placeholder 4" descr="A picture containing screenshot, diagram, line, plot&#10;&#10;Description automatically generated">
            <a:extLst>
              <a:ext uri="{FF2B5EF4-FFF2-40B4-BE49-F238E27FC236}">
                <a16:creationId xmlns:a16="http://schemas.microsoft.com/office/drawing/2014/main" id="{6C82B2F9-6A6D-4131-9E56-405EF7414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63" y="1768151"/>
            <a:ext cx="7483137" cy="38608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9701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Occupation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194BB-1992-4CFA-8C24-81E45F64315B}"/>
              </a:ext>
            </a:extLst>
          </p:cNvPr>
          <p:cNvSpPr txBox="1"/>
          <p:nvPr/>
        </p:nvSpPr>
        <p:spPr>
          <a:xfrm>
            <a:off x="838200" y="4915804"/>
            <a:ext cx="52578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Income are </a:t>
            </a:r>
            <a:r>
              <a:rPr lang="en-US" b="1" dirty="0">
                <a:solidFill>
                  <a:schemeClr val="bg1"/>
                </a:solidFill>
              </a:rPr>
              <a:t>even</a:t>
            </a:r>
            <a:r>
              <a:rPr lang="en-US" dirty="0">
                <a:solidFill>
                  <a:schemeClr val="bg1"/>
                </a:solidFill>
              </a:rPr>
              <a:t> across jobs (no bias).</a:t>
            </a:r>
          </a:p>
        </p:txBody>
      </p:sp>
      <p:pic>
        <p:nvPicPr>
          <p:cNvPr id="9" name="Content Placeholder 6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28199163-4998-78F0-62F8-7B874E4A1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8488"/>
            <a:ext cx="5257800" cy="27895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61F72A-E5A9-3023-61B0-BE854E4FEF01}"/>
              </a:ext>
            </a:extLst>
          </p:cNvPr>
          <p:cNvSpPr txBox="1"/>
          <p:nvPr/>
        </p:nvSpPr>
        <p:spPr>
          <a:xfrm>
            <a:off x="6096000" y="4915804"/>
            <a:ext cx="52578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Occupation has </a:t>
            </a:r>
            <a:r>
              <a:rPr lang="en-US" b="1" dirty="0">
                <a:solidFill>
                  <a:schemeClr val="bg1"/>
                </a:solidFill>
              </a:rPr>
              <a:t>no effect </a:t>
            </a:r>
            <a:r>
              <a:rPr lang="en-US" dirty="0">
                <a:solidFill>
                  <a:schemeClr val="bg1"/>
                </a:solidFill>
              </a:rPr>
              <a:t>on Credit Score.</a:t>
            </a:r>
          </a:p>
        </p:txBody>
      </p:sp>
      <p:pic>
        <p:nvPicPr>
          <p:cNvPr id="7" name="Content Placeholder 6" descr="A picture containing screenshot, design, music&#10;&#10;Description automatically generated">
            <a:extLst>
              <a:ext uri="{FF2B5EF4-FFF2-40B4-BE49-F238E27FC236}">
                <a16:creationId xmlns:a16="http://schemas.microsoft.com/office/drawing/2014/main" id="{251B8235-72A8-CB64-385D-D87DC2FF6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68488"/>
            <a:ext cx="5257800" cy="27895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854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Age</a:t>
            </a:r>
          </a:p>
        </p:txBody>
      </p:sp>
      <p:pic>
        <p:nvPicPr>
          <p:cNvPr id="7" name="Content Placeholder 6" descr="A picture containing text, screenshot, software, diagram&#10;&#10;Description automatically generated">
            <a:extLst>
              <a:ext uri="{FF2B5EF4-FFF2-40B4-BE49-F238E27FC236}">
                <a16:creationId xmlns:a16="http://schemas.microsoft.com/office/drawing/2014/main" id="{E4F3C989-38C1-A89D-B066-E4733B52E4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276" y="1714499"/>
            <a:ext cx="7527524" cy="37008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D194BB-1992-4CFA-8C24-81E45F64315B}"/>
              </a:ext>
            </a:extLst>
          </p:cNvPr>
          <p:cNvSpPr txBox="1"/>
          <p:nvPr/>
        </p:nvSpPr>
        <p:spPr>
          <a:xfrm>
            <a:off x="838200" y="2687776"/>
            <a:ext cx="2988076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Positive correlation </a:t>
            </a:r>
            <a:r>
              <a:rPr lang="en-US" dirty="0">
                <a:solidFill>
                  <a:schemeClr val="bg1"/>
                </a:solidFill>
              </a:rPr>
              <a:t>between Age and Credit Score.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Does age explain Credit Score?</a:t>
            </a:r>
          </a:p>
        </p:txBody>
      </p:sp>
    </p:spTree>
    <p:extLst>
      <p:ext uri="{BB962C8B-B14F-4D97-AF65-F5344CB8AC3E}">
        <p14:creationId xmlns:p14="http://schemas.microsoft.com/office/powerpoint/2010/main" val="386269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194BB-1992-4CFA-8C24-81E45F64315B}"/>
              </a:ext>
            </a:extLst>
          </p:cNvPr>
          <p:cNvSpPr txBox="1"/>
          <p:nvPr/>
        </p:nvSpPr>
        <p:spPr>
          <a:xfrm>
            <a:off x="838200" y="2893735"/>
            <a:ext cx="2961443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Positive correlation </a:t>
            </a:r>
            <a:r>
              <a:rPr lang="en-US" dirty="0">
                <a:solidFill>
                  <a:schemeClr val="bg1"/>
                </a:solidFill>
              </a:rPr>
              <a:t>between Age and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Older people have higher positions in their career.</a:t>
            </a:r>
          </a:p>
        </p:txBody>
      </p:sp>
      <p:pic>
        <p:nvPicPr>
          <p:cNvPr id="5" name="Content Placeholder 4" descr="A picture containing screenshot, diagram&#10;&#10;Description automatically generated">
            <a:extLst>
              <a:ext uri="{FF2B5EF4-FFF2-40B4-BE49-F238E27FC236}">
                <a16:creationId xmlns:a16="http://schemas.microsoft.com/office/drawing/2014/main" id="{BF03DC65-EE33-B9A8-9077-F2629B6A4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43" y="1621172"/>
            <a:ext cx="7554157" cy="402245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0792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3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Graphic 2" descr="An open book">
            <a:extLst>
              <a:ext uri="{FF2B5EF4-FFF2-40B4-BE49-F238E27FC236}">
                <a16:creationId xmlns:a16="http://schemas.microsoft.com/office/drawing/2014/main" id="{FC4474BB-C7FB-9FB0-E3AE-8988475AC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56" y="654321"/>
            <a:ext cx="5773301" cy="577330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2" y="1450655"/>
            <a:ext cx="3932030" cy="3956690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Table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of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Contents</a:t>
            </a:r>
          </a:p>
        </p:txBody>
      </p:sp>
      <p:cxnSp>
        <p:nvCxnSpPr>
          <p:cNvPr id="165" name="Straight Connector 138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40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13">
            <a:extLst>
              <a:ext uri="{FF2B5EF4-FFF2-40B4-BE49-F238E27FC236}">
                <a16:creationId xmlns:a16="http://schemas.microsoft.com/office/drawing/2014/main" id="{E9A40854-CC82-A55A-1B57-61BD21029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788676"/>
              </p:ext>
            </p:extLst>
          </p:nvPr>
        </p:nvGraphicFramePr>
        <p:xfrm>
          <a:off x="5728502" y="685800"/>
          <a:ext cx="58785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05752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31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194BB-1992-4CFA-8C24-81E45F64315B}"/>
              </a:ext>
            </a:extLst>
          </p:cNvPr>
          <p:cNvSpPr txBox="1"/>
          <p:nvPr/>
        </p:nvSpPr>
        <p:spPr>
          <a:xfrm>
            <a:off x="838200" y="2887524"/>
            <a:ext cx="2917054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Negative correlation </a:t>
            </a:r>
            <a:r>
              <a:rPr lang="en-US" dirty="0">
                <a:solidFill>
                  <a:schemeClr val="bg1"/>
                </a:solidFill>
              </a:rPr>
              <a:t>between Age and Debt.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Working-age is from 15-64.</a:t>
            </a:r>
          </a:p>
        </p:txBody>
      </p:sp>
      <p:pic>
        <p:nvPicPr>
          <p:cNvPr id="5" name="Content Placeholder 4" descr="A picture containing screenshot, diagram, text&#10;&#10;Description automatically generated">
            <a:extLst>
              <a:ext uri="{FF2B5EF4-FFF2-40B4-BE49-F238E27FC236}">
                <a16:creationId xmlns:a16="http://schemas.microsoft.com/office/drawing/2014/main" id="{030F0C4E-7E58-335D-6FE9-572BF51D0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54" y="1726552"/>
            <a:ext cx="7598546" cy="379927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3607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194BB-1992-4CFA-8C24-81E45F64315B}"/>
              </a:ext>
            </a:extLst>
          </p:cNvPr>
          <p:cNvSpPr txBox="1"/>
          <p:nvPr/>
        </p:nvSpPr>
        <p:spPr>
          <a:xfrm>
            <a:off x="838199" y="2209261"/>
            <a:ext cx="2917056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Longer</a:t>
            </a:r>
            <a:r>
              <a:rPr lang="en-US" dirty="0">
                <a:solidFill>
                  <a:schemeClr val="bg1"/>
                </a:solidFill>
              </a:rPr>
              <a:t> you’ve lived, </a:t>
            </a:r>
            <a:r>
              <a:rPr lang="en-US" b="1" dirty="0">
                <a:solidFill>
                  <a:schemeClr val="bg1"/>
                </a:solidFill>
              </a:rPr>
              <a:t>longer</a:t>
            </a:r>
            <a:r>
              <a:rPr lang="en-US" dirty="0">
                <a:solidFill>
                  <a:schemeClr val="bg1"/>
                </a:solidFill>
              </a:rPr>
              <a:t> Credit history you have.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Age indirectly influence Credit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Cooperate with top universities to educate young customers.</a:t>
            </a:r>
          </a:p>
        </p:txBody>
      </p:sp>
      <p:pic>
        <p:nvPicPr>
          <p:cNvPr id="5" name="Content Placeholder 3" descr="A picture containing screenshot, diagram&#10;&#10;Description automatically generated">
            <a:extLst>
              <a:ext uri="{FF2B5EF4-FFF2-40B4-BE49-F238E27FC236}">
                <a16:creationId xmlns:a16="http://schemas.microsoft.com/office/drawing/2014/main" id="{7D5EEE1A-95CB-EF97-8AB8-E6DDE2507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55" y="1651679"/>
            <a:ext cx="7598546" cy="39774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8260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7EDBFC-0560-DC1E-367F-3DAD05F3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C7553-D8D6-02CC-99CC-F971C1BA8F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have learned</a:t>
            </a:r>
          </a:p>
        </p:txBody>
      </p:sp>
      <p:sp>
        <p:nvSpPr>
          <p:cNvPr id="3" name="Rectangle 2" descr="Gavel">
            <a:extLst>
              <a:ext uri="{FF2B5EF4-FFF2-40B4-BE49-F238E27FC236}">
                <a16:creationId xmlns:a16="http://schemas.microsoft.com/office/drawing/2014/main" id="{52DC2760-6557-5724-8823-3B146AE18865}"/>
              </a:ext>
            </a:extLst>
          </p:cNvPr>
          <p:cNvSpPr/>
          <p:nvPr/>
        </p:nvSpPr>
        <p:spPr>
          <a:xfrm>
            <a:off x="7589757" y="2057400"/>
            <a:ext cx="2743200" cy="27432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12700" cap="flat" cmpd="sng" algn="ctr">
            <a:solidFill>
              <a:prstClr val="white">
                <a:alpha val="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3614994"/>
      </p:ext>
    </p:extLst>
  </p:cSld>
  <p:clrMapOvr>
    <a:masterClrMapping/>
  </p:clrMapOvr>
  <p:transition spd="med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Bamboo and grasses">
            <a:extLst>
              <a:ext uri="{FF2B5EF4-FFF2-40B4-BE49-F238E27FC236}">
                <a16:creationId xmlns:a16="http://schemas.microsoft.com/office/drawing/2014/main" id="{5EB8D079-9D9B-BF45-2783-CB157A711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1423" y="0"/>
            <a:ext cx="6490996" cy="6858000"/>
          </a:xfrm>
          <a:prstGeom prst="rect">
            <a:avLst/>
          </a:prstGeom>
        </p:spPr>
      </p:pic>
      <p:pic>
        <p:nvPicPr>
          <p:cNvPr id="15" name="Graphic 14" descr="Bamboo and grasses">
            <a:extLst>
              <a:ext uri="{FF2B5EF4-FFF2-40B4-BE49-F238E27FC236}">
                <a16:creationId xmlns:a16="http://schemas.microsoft.com/office/drawing/2014/main" id="{46E3AE40-7B52-7F5A-6A5D-E176FB8E3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64467" y="0"/>
            <a:ext cx="6137794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tx1">
                    <a:lumMod val="95000"/>
                  </a:schemeClr>
                </a:gs>
                <a:gs pos="35000">
                  <a:schemeClr val="tx1">
                    <a:lumMod val="95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194BB-1992-4CFA-8C24-81E45F64315B}"/>
              </a:ext>
            </a:extLst>
          </p:cNvPr>
          <p:cNvSpPr txBox="1"/>
          <p:nvPr/>
        </p:nvSpPr>
        <p:spPr>
          <a:xfrm>
            <a:off x="3251399" y="2566723"/>
            <a:ext cx="5689202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Low Credit Scorers </a:t>
            </a:r>
            <a:r>
              <a:rPr lang="en-US" dirty="0">
                <a:solidFill>
                  <a:schemeClr val="bg1"/>
                </a:solidFill>
              </a:rPr>
              <a:t>tends to be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late for </a:t>
            </a:r>
            <a:r>
              <a:rPr lang="en-US" dirty="0">
                <a:solidFill>
                  <a:schemeClr val="bg1"/>
                </a:solidFill>
              </a:rPr>
              <a:t>their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payment </a:t>
            </a:r>
            <a:r>
              <a:rPr lang="en-US" dirty="0">
                <a:solidFill>
                  <a:schemeClr val="bg1"/>
                </a:solidFill>
              </a:rPr>
              <a:t>due to holding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too many loans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They don’t manage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different type </a:t>
            </a:r>
            <a:r>
              <a:rPr lang="en-US" dirty="0">
                <a:solidFill>
                  <a:schemeClr val="bg1"/>
                </a:solidFill>
              </a:rPr>
              <a:t>of loans. Or managing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too many </a:t>
            </a:r>
            <a:r>
              <a:rPr lang="en-US" dirty="0">
                <a:solidFill>
                  <a:schemeClr val="bg1"/>
                </a:solidFill>
              </a:rPr>
              <a:t>credit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accounts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 They have new accounts with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short history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Younger</a:t>
            </a:r>
            <a:r>
              <a:rPr lang="en-US" dirty="0">
                <a:solidFill>
                  <a:schemeClr val="bg1"/>
                </a:solidFill>
              </a:rPr>
              <a:t> people inherently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poorer</a:t>
            </a:r>
            <a:r>
              <a:rPr lang="en-US" dirty="0">
                <a:solidFill>
                  <a:schemeClr val="bg1"/>
                </a:solidFill>
              </a:rPr>
              <a:t>, has short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credit history </a:t>
            </a:r>
            <a:r>
              <a:rPr lang="en-US" dirty="0">
                <a:solidFill>
                  <a:schemeClr val="bg1"/>
                </a:solidFill>
              </a:rPr>
              <a:t>and is holding more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debts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Therefore, they tends to have </a:t>
            </a:r>
            <a:r>
              <a:rPr lang="en-US" dirty="0">
                <a:solidFill>
                  <a:schemeClr val="accent5"/>
                </a:solidFill>
              </a:rPr>
              <a:t>lower credit scores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68C00-2F97-16E1-6105-83316FC1CAFE}"/>
              </a:ext>
            </a:extLst>
          </p:cNvPr>
          <p:cNvGrpSpPr/>
          <p:nvPr/>
        </p:nvGrpSpPr>
        <p:grpSpPr>
          <a:xfrm>
            <a:off x="5638800" y="1531264"/>
            <a:ext cx="914400" cy="914400"/>
            <a:chOff x="2131504" y="2127460"/>
            <a:chExt cx="9144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71EE0BC-416C-06BC-F41B-D798C4008A50}"/>
                </a:ext>
              </a:extLst>
            </p:cNvPr>
            <p:cNvSpPr/>
            <p:nvPr/>
          </p:nvSpPr>
          <p:spPr>
            <a:xfrm>
              <a:off x="2248952" y="2248519"/>
              <a:ext cx="679503" cy="67228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Badge 1 with solid fill">
              <a:extLst>
                <a:ext uri="{FF2B5EF4-FFF2-40B4-BE49-F238E27FC236}">
                  <a16:creationId xmlns:a16="http://schemas.microsoft.com/office/drawing/2014/main" id="{A278D7F7-893F-67A5-7A6A-E135820CD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1504" y="212746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6281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Bamboo and grasses">
            <a:extLst>
              <a:ext uri="{FF2B5EF4-FFF2-40B4-BE49-F238E27FC236}">
                <a16:creationId xmlns:a16="http://schemas.microsoft.com/office/drawing/2014/main" id="{9B41D6AB-8AF1-FDB2-80A9-7267D1C8F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432558" y="0"/>
            <a:ext cx="6180754" cy="6858000"/>
          </a:xfrm>
          <a:prstGeom prst="rect">
            <a:avLst/>
          </a:prstGeom>
        </p:spPr>
      </p:pic>
      <p:pic>
        <p:nvPicPr>
          <p:cNvPr id="14" name="Graphic 13" descr="Bamboo and grasses">
            <a:extLst>
              <a:ext uri="{FF2B5EF4-FFF2-40B4-BE49-F238E27FC236}">
                <a16:creationId xmlns:a16="http://schemas.microsoft.com/office/drawing/2014/main" id="{11BFAE99-B22D-300D-A208-263FA628D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8745" y="0"/>
            <a:ext cx="6490996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tx1">
                    <a:lumMod val="95000"/>
                  </a:schemeClr>
                </a:gs>
                <a:gs pos="35000">
                  <a:schemeClr val="tx1">
                    <a:lumMod val="95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Recommendation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63959" y="2325169"/>
            <a:ext cx="88640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Late frequency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7 times</a:t>
            </a:r>
            <a:br>
              <a:rPr lang="en-US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Auto-pay, change due date and refinance.</a:t>
            </a:r>
          </a:p>
          <a:p>
            <a:pPr algn="ctr"/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Loans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3 loans</a:t>
            </a:r>
            <a:br>
              <a:rPr lang="en-US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Disallow taking more loans.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Credit Mix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Incentivize loans for different purposes (e.g., business loan discount for high value mortgage).</a:t>
            </a:r>
          </a:p>
          <a:p>
            <a:pPr algn="ctr"/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Credit cards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5 accounts</a:t>
            </a:r>
            <a:br>
              <a:rPr lang="en-US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Disallow opening new credit accounts.</a:t>
            </a:r>
          </a:p>
          <a:p>
            <a:pPr algn="ctr"/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Credit Age</a:t>
            </a:r>
          </a:p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Cooperate with top universities to educate young customers.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Welcoming bonuses for opening accounts (e.g., cashback, points…).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D9FB82-6402-0159-8001-CF4468EEC718}"/>
              </a:ext>
            </a:extLst>
          </p:cNvPr>
          <p:cNvGrpSpPr/>
          <p:nvPr/>
        </p:nvGrpSpPr>
        <p:grpSpPr>
          <a:xfrm>
            <a:off x="5638801" y="1410769"/>
            <a:ext cx="914400" cy="914400"/>
            <a:chOff x="5638800" y="2127460"/>
            <a:chExt cx="9144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EED5AEE-A584-DA55-CC95-E1D44FCD3B23}"/>
                </a:ext>
              </a:extLst>
            </p:cNvPr>
            <p:cNvSpPr/>
            <p:nvPr/>
          </p:nvSpPr>
          <p:spPr>
            <a:xfrm>
              <a:off x="5756248" y="2248519"/>
              <a:ext cx="679503" cy="67228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Badge with solid fill">
              <a:extLst>
                <a:ext uri="{FF2B5EF4-FFF2-40B4-BE49-F238E27FC236}">
                  <a16:creationId xmlns:a16="http://schemas.microsoft.com/office/drawing/2014/main" id="{09D73045-A2ED-70C9-4606-8DDAA5A43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800" y="212746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9058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7EDBFC-0560-DC1E-367F-3DAD05F3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C7553-D8D6-02CC-99CC-F971C1BA8F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Credit Scores</a:t>
            </a:r>
          </a:p>
        </p:txBody>
      </p:sp>
      <p:sp>
        <p:nvSpPr>
          <p:cNvPr id="2" name="Rectangle 1" descr="Head with Gears">
            <a:extLst>
              <a:ext uri="{FF2B5EF4-FFF2-40B4-BE49-F238E27FC236}">
                <a16:creationId xmlns:a16="http://schemas.microsoft.com/office/drawing/2014/main" id="{6F460E7E-61F7-D8A9-D718-27EBD844961C}"/>
              </a:ext>
            </a:extLst>
          </p:cNvPr>
          <p:cNvSpPr/>
          <p:nvPr/>
        </p:nvSpPr>
        <p:spPr>
          <a:xfrm>
            <a:off x="7636409" y="2057400"/>
            <a:ext cx="2743200" cy="27432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12700" cap="flat" cmpd="sng" algn="ctr">
            <a:solidFill>
              <a:schemeClr val="accent1">
                <a:lumMod val="60000"/>
                <a:lumOff val="40000"/>
                <a:alpha val="0"/>
              </a:schemeClr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7941572"/>
      </p:ext>
    </p:extLst>
  </p:cSld>
  <p:clrMapOvr>
    <a:masterClrMapping/>
  </p:clrMapOvr>
  <p:transition spd="med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Model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850" y="2537844"/>
            <a:ext cx="7538300" cy="17823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40C1A9-2CCA-E37C-57AE-498894B2D4CC}"/>
              </a:ext>
            </a:extLst>
          </p:cNvPr>
          <p:cNvSpPr/>
          <p:nvPr/>
        </p:nvSpPr>
        <p:spPr>
          <a:xfrm>
            <a:off x="2407640" y="2881793"/>
            <a:ext cx="7342850" cy="374592"/>
          </a:xfrm>
          <a:prstGeom prst="rect">
            <a:avLst/>
          </a:prstGeom>
          <a:noFill/>
          <a:ln w="508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52133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Confusion Matrix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4D3C10-9CC1-F4C2-7CE8-C68543F79507}"/>
              </a:ext>
            </a:extLst>
          </p:cNvPr>
          <p:cNvSpPr/>
          <p:nvPr/>
        </p:nvSpPr>
        <p:spPr>
          <a:xfrm>
            <a:off x="4599992" y="2659224"/>
            <a:ext cx="2789854" cy="961054"/>
          </a:xfrm>
          <a:prstGeom prst="rect">
            <a:avLst/>
          </a:prstGeom>
          <a:noFill/>
          <a:ln w="508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67C27-C6D0-51C3-543B-52E42164638D}"/>
              </a:ext>
            </a:extLst>
          </p:cNvPr>
          <p:cNvSpPr txBox="1"/>
          <p:nvPr/>
        </p:nvSpPr>
        <p:spPr>
          <a:xfrm>
            <a:off x="4371996" y="2289892"/>
            <a:ext cx="344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 = 0.80	Recall = 0.83</a:t>
            </a:r>
          </a:p>
        </p:txBody>
      </p:sp>
    </p:spTree>
    <p:extLst>
      <p:ext uri="{BB962C8B-B14F-4D97-AF65-F5344CB8AC3E}">
        <p14:creationId xmlns:p14="http://schemas.microsoft.com/office/powerpoint/2010/main" val="1981576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7EDBFC-0560-DC1E-367F-3DAD05F3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488" y="2094543"/>
            <a:ext cx="4107024" cy="940175"/>
          </a:xfrm>
          <a:effectLst/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Thank You!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F97D7-C4A6-0B81-90DA-CA5800AA37D9}"/>
              </a:ext>
            </a:extLst>
          </p:cNvPr>
          <p:cNvSpPr txBox="1">
            <a:spLocks/>
          </p:cNvSpPr>
          <p:nvPr/>
        </p:nvSpPr>
        <p:spPr>
          <a:xfrm>
            <a:off x="-33556" y="196593"/>
            <a:ext cx="3679971" cy="3796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1"/>
                </a:solidFill>
                <a:latin typeface="Avenir Next LT Pro" panose="020B0504020202020204" pitchFamily="34" charset="0"/>
              </a:rPr>
              <a:t>Bad Credit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F98FA-B969-9CEA-10D0-16247BCDAE5B}"/>
              </a:ext>
            </a:extLst>
          </p:cNvPr>
          <p:cNvSpPr txBox="1">
            <a:spLocks/>
          </p:cNvSpPr>
          <p:nvPr/>
        </p:nvSpPr>
        <p:spPr>
          <a:xfrm>
            <a:off x="4450218" y="3135386"/>
            <a:ext cx="3447355" cy="297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venir Next LT Pro Light" panose="020B0304020202020204" pitchFamily="34" charset="0"/>
              </a:rPr>
              <a:t>Nguyen Hoang Minh</a:t>
            </a:r>
            <a:br>
              <a:rPr lang="en-US" sz="2000" dirty="0">
                <a:latin typeface="Avenir Next LT Pro Light" panose="020B0304020202020204" pitchFamily="34" charset="0"/>
              </a:rPr>
            </a:br>
            <a:r>
              <a:rPr lang="en-US" sz="1400" dirty="0">
                <a:solidFill>
                  <a:srgbClr val="00B0F0"/>
                </a:solidFill>
                <a:latin typeface="Avenir Next LT Pro Light" panose="020B0304020202020204" pitchFamily="34" charset="0"/>
              </a:rPr>
              <a:t>linkedin.com/in/minhhoangnguyen123/</a:t>
            </a:r>
          </a:p>
          <a:p>
            <a:endParaRPr lang="en-US" sz="2000" dirty="0">
              <a:latin typeface="Avenir Next LT Pro Light" panose="020B0304020202020204" pitchFamily="34" charset="0"/>
            </a:endParaRPr>
          </a:p>
          <a:p>
            <a:pPr algn="ctr"/>
            <a:endParaRPr lang="en-US" sz="1600" dirty="0">
              <a:latin typeface="Avenir Next LT Pro Light" panose="020B0304020202020204" pitchFamily="34" charset="0"/>
            </a:endParaRPr>
          </a:p>
          <a:p>
            <a:pPr algn="ctr"/>
            <a:endParaRPr lang="en-US" sz="1600" dirty="0">
              <a:latin typeface="Avenir Next LT Pro Light" panose="020B0304020202020204" pitchFamily="34" charset="0"/>
            </a:endParaRPr>
          </a:p>
          <a:p>
            <a:pPr algn="ctr"/>
            <a:endParaRPr lang="en-US" sz="1600" dirty="0">
              <a:latin typeface="Avenir Next LT Pro Light" panose="020B0304020202020204" pitchFamily="34" charset="0"/>
            </a:endParaRPr>
          </a:p>
          <a:p>
            <a:pPr algn="ctr"/>
            <a:endParaRPr lang="en-US" sz="1600" dirty="0">
              <a:latin typeface="Avenir Next LT Pro Light" panose="020B0304020202020204" pitchFamily="34" charset="0"/>
            </a:endParaRPr>
          </a:p>
          <a:p>
            <a:pPr algn="ctr"/>
            <a:endParaRPr lang="en-US" sz="1600" dirty="0">
              <a:latin typeface="Avenir Next LT Pro Light" panose="020B03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395" y="3646683"/>
            <a:ext cx="1954530" cy="1954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4D4B5B-2036-B8E6-368F-B70364EF39F4}"/>
              </a:ext>
            </a:extLst>
          </p:cNvPr>
          <p:cNvSpPr txBox="1"/>
          <p:nvPr/>
        </p:nvSpPr>
        <p:spPr>
          <a:xfrm>
            <a:off x="255966" y="556887"/>
            <a:ext cx="2885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Last Updated: 23 Jun 2023</a:t>
            </a:r>
          </a:p>
        </p:txBody>
      </p:sp>
    </p:spTree>
    <p:extLst>
      <p:ext uri="{BB962C8B-B14F-4D97-AF65-F5344CB8AC3E}">
        <p14:creationId xmlns:p14="http://schemas.microsoft.com/office/powerpoint/2010/main" val="45285642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7EDBFC-0560-DC1E-367F-3DAD05F3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C7553-D8D6-02CC-99CC-F971C1BA8F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findings</a:t>
            </a:r>
          </a:p>
        </p:txBody>
      </p:sp>
      <p:sp>
        <p:nvSpPr>
          <p:cNvPr id="3" name="Rectangle 2" descr="Paperclip">
            <a:extLst>
              <a:ext uri="{FF2B5EF4-FFF2-40B4-BE49-F238E27FC236}">
                <a16:creationId xmlns:a16="http://schemas.microsoft.com/office/drawing/2014/main" id="{6DB04DB9-7C49-89A6-8D09-9A88C09D2EEB}"/>
              </a:ext>
            </a:extLst>
          </p:cNvPr>
          <p:cNvSpPr/>
          <p:nvPr/>
        </p:nvSpPr>
        <p:spPr>
          <a:xfrm>
            <a:off x="7636410" y="2057400"/>
            <a:ext cx="2743200" cy="27432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12700" cap="flat" cmpd="sng" algn="ctr">
            <a:solidFill>
              <a:prstClr val="white">
                <a:alpha val="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6745257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7EDBFC-0560-DC1E-367F-3DAD05F3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C7553-D8D6-02CC-99CC-F971C1BA8F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are looking for</a:t>
            </a:r>
          </a:p>
        </p:txBody>
      </p:sp>
      <p:sp>
        <p:nvSpPr>
          <p:cNvPr id="6" name="Rectangle 5" descr="Target Audience">
            <a:extLst>
              <a:ext uri="{FF2B5EF4-FFF2-40B4-BE49-F238E27FC236}">
                <a16:creationId xmlns:a16="http://schemas.microsoft.com/office/drawing/2014/main" id="{5BC8EDE9-E744-62D8-94B0-77189ADCCBDD}"/>
              </a:ext>
            </a:extLst>
          </p:cNvPr>
          <p:cNvSpPr/>
          <p:nvPr/>
        </p:nvSpPr>
        <p:spPr>
          <a:xfrm>
            <a:off x="7447189" y="2057400"/>
            <a:ext cx="2743200" cy="27432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12700" cap="flat" cmpd="sng" algn="ctr">
            <a:solidFill>
              <a:prstClr val="white">
                <a:alpha val="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7346433"/>
      </p:ext>
    </p:extLst>
  </p:cSld>
  <p:clrMapOvr>
    <a:masterClrMapping/>
  </p:clrMapOvr>
  <p:transition spd="med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  Features </a:t>
            </a:r>
            <a:r>
              <a:rPr lang="en-US" sz="4000" dirty="0" err="1">
                <a:solidFill>
                  <a:schemeClr val="bg1"/>
                </a:solidFill>
                <a:latin typeface="+mj-lt"/>
              </a:rPr>
              <a:t>HeatMap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FA0FCA4-73C7-4544-D2E1-35AE77F51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763" y="522513"/>
            <a:ext cx="5970037" cy="5970037"/>
          </a:xfrm>
        </p:spPr>
      </p:pic>
    </p:spTree>
    <p:extLst>
      <p:ext uri="{BB962C8B-B14F-4D97-AF65-F5344CB8AC3E}">
        <p14:creationId xmlns:p14="http://schemas.microsoft.com/office/powerpoint/2010/main" val="2206884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  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Late Payment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194BB-1992-4CFA-8C24-81E45F64315B}"/>
              </a:ext>
            </a:extLst>
          </p:cNvPr>
          <p:cNvSpPr txBox="1"/>
          <p:nvPr/>
        </p:nvSpPr>
        <p:spPr>
          <a:xfrm>
            <a:off x="838200" y="2690335"/>
            <a:ext cx="3827751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Negative Correlation </a:t>
            </a:r>
            <a:r>
              <a:rPr lang="en-US" dirty="0">
                <a:solidFill>
                  <a:schemeClr val="bg1"/>
                </a:solidFill>
              </a:rPr>
              <a:t>between Credit Score and late debt payment.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Chance for lower Credit Score doubled after </a:t>
            </a:r>
            <a:r>
              <a:rPr lang="en-US" b="1" dirty="0">
                <a:solidFill>
                  <a:schemeClr val="bg1"/>
                </a:solidFill>
              </a:rPr>
              <a:t>30 days </a:t>
            </a:r>
            <a:r>
              <a:rPr lang="en-US" dirty="0">
                <a:solidFill>
                  <a:schemeClr val="bg1"/>
                </a:solidFill>
              </a:rPr>
              <a:t>late.</a:t>
            </a:r>
          </a:p>
        </p:txBody>
      </p:sp>
      <p:pic>
        <p:nvPicPr>
          <p:cNvPr id="7" name="Content Placeholder 6" descr="A picture containing text, screenshot, software, multimedia software&#10;&#10;Description automatically generated">
            <a:extLst>
              <a:ext uri="{FF2B5EF4-FFF2-40B4-BE49-F238E27FC236}">
                <a16:creationId xmlns:a16="http://schemas.microsoft.com/office/drawing/2014/main" id="{45F328E0-C0BF-3D92-8714-69D362CF7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951" y="1712580"/>
            <a:ext cx="6687849" cy="3432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0242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  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Credit Usage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194BB-1992-4CFA-8C24-81E45F64315B}"/>
              </a:ext>
            </a:extLst>
          </p:cNvPr>
          <p:cNvSpPr txBox="1"/>
          <p:nvPr/>
        </p:nvSpPr>
        <p:spPr>
          <a:xfrm>
            <a:off x="838200" y="2828834"/>
            <a:ext cx="3658299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>
                <a:solidFill>
                  <a:schemeClr val="bg1"/>
                </a:solidFill>
              </a:rPr>
              <a:t> visible </a:t>
            </a:r>
            <a:r>
              <a:rPr lang="en-US" b="1" dirty="0">
                <a:solidFill>
                  <a:schemeClr val="bg1"/>
                </a:solidFill>
              </a:rPr>
              <a:t>effect</a:t>
            </a:r>
            <a:r>
              <a:rPr lang="en-US" dirty="0">
                <a:solidFill>
                  <a:schemeClr val="bg1"/>
                </a:solidFill>
              </a:rPr>
              <a:t> on Credit Score by Utilization ratio.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Bank does not place importance on utilization.</a:t>
            </a:r>
          </a:p>
        </p:txBody>
      </p:sp>
      <p:pic>
        <p:nvPicPr>
          <p:cNvPr id="7" name="Content Placeholder 6" descr="A picture containing screenshot, text, diagram, design&#10;&#10;Description automatically generated">
            <a:extLst>
              <a:ext uri="{FF2B5EF4-FFF2-40B4-BE49-F238E27FC236}">
                <a16:creationId xmlns:a16="http://schemas.microsoft.com/office/drawing/2014/main" id="{E573ACFE-9483-8E62-4700-3CC0C43D7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011" y="1714052"/>
            <a:ext cx="6859789" cy="34298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1473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</a:rPr>
              <a:t>  Credit Inquiries</a:t>
            </a:r>
          </a:p>
        </p:txBody>
      </p:sp>
      <p:pic>
        <p:nvPicPr>
          <p:cNvPr id="5" name="Content Placeholder 4" descr="A picture containing screenshot, diagram, line&#10;&#10;Description automatically generated">
            <a:extLst>
              <a:ext uri="{FF2B5EF4-FFF2-40B4-BE49-F238E27FC236}">
                <a16:creationId xmlns:a16="http://schemas.microsoft.com/office/drawing/2014/main" id="{BE627807-488B-732B-3500-19D777E50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27" y="1723062"/>
            <a:ext cx="8232746" cy="4116374"/>
          </a:xfrm>
        </p:spPr>
      </p:pic>
    </p:spTree>
    <p:extLst>
      <p:ext uri="{BB962C8B-B14F-4D97-AF65-F5344CB8AC3E}">
        <p14:creationId xmlns:p14="http://schemas.microsoft.com/office/powerpoint/2010/main" val="1791868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</a:rPr>
              <a:t>  Payment </a:t>
            </a:r>
            <a:r>
              <a:rPr lang="en-US" sz="4000" b="1" dirty="0" err="1">
                <a:solidFill>
                  <a:schemeClr val="bg1"/>
                </a:solidFill>
                <a:latin typeface="+mj-lt"/>
              </a:rPr>
              <a:t>Behaviours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Content Placeholder 4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BF484B20-973D-360A-44BF-1B6702ADD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4" y="1825625"/>
            <a:ext cx="10443211" cy="4351338"/>
          </a:xfrm>
        </p:spPr>
      </p:pic>
    </p:spTree>
    <p:extLst>
      <p:ext uri="{BB962C8B-B14F-4D97-AF65-F5344CB8AC3E}">
        <p14:creationId xmlns:p14="http://schemas.microsoft.com/office/powerpoint/2010/main" val="3940776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</a:rPr>
              <a:t>  Debt to Income Ratio</a:t>
            </a:r>
          </a:p>
        </p:txBody>
      </p:sp>
      <p:pic>
        <p:nvPicPr>
          <p:cNvPr id="11" name="Content Placeholder 10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5F41B1DF-E005-EF34-3F8B-66E064C88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4" y="1825625"/>
            <a:ext cx="10443211" cy="4351338"/>
          </a:xfrm>
        </p:spPr>
      </p:pic>
    </p:spTree>
    <p:extLst>
      <p:ext uri="{BB962C8B-B14F-4D97-AF65-F5344CB8AC3E}">
        <p14:creationId xmlns:p14="http://schemas.microsoft.com/office/powerpoint/2010/main" val="2443367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Features Importance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194BB-1992-4CFA-8C24-81E45F64315B}"/>
              </a:ext>
            </a:extLst>
          </p:cNvPr>
          <p:cNvSpPr txBox="1"/>
          <p:nvPr/>
        </p:nvSpPr>
        <p:spPr>
          <a:xfrm>
            <a:off x="838200" y="2828834"/>
            <a:ext cx="476798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SHAP values as feature importance.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Credit Score is explained by Debt, Credit Mix and Late Payment mostly.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EA541-4E4F-DB16-3875-3882EA5A0F1C}"/>
              </a:ext>
            </a:extLst>
          </p:cNvPr>
          <p:cNvSpPr txBox="1"/>
          <p:nvPr/>
        </p:nvSpPr>
        <p:spPr>
          <a:xfrm>
            <a:off x="0" y="6396335"/>
            <a:ext cx="399723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 SHAP assume features are independent, and it explains the feature importance to the model not to the real world.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A2A628-C24D-3977-E8F0-EE082FA1B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9709" y="1533161"/>
            <a:ext cx="4445704" cy="532483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191DDB-76F5-60C2-236E-E2C1CA4B5A6F}"/>
              </a:ext>
            </a:extLst>
          </p:cNvPr>
          <p:cNvSpPr/>
          <p:nvPr/>
        </p:nvSpPr>
        <p:spPr>
          <a:xfrm>
            <a:off x="6979297" y="1642188"/>
            <a:ext cx="4136116" cy="1026367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5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4788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</a:rPr>
              <a:t>  Features Importance by Class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47437A-DCFC-38D9-20A6-2C3F356A7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7213"/>
            <a:ext cx="10515600" cy="3408162"/>
          </a:xfrm>
        </p:spPr>
      </p:pic>
    </p:spTree>
    <p:extLst>
      <p:ext uri="{BB962C8B-B14F-4D97-AF65-F5344CB8AC3E}">
        <p14:creationId xmlns:p14="http://schemas.microsoft.com/office/powerpoint/2010/main" val="2696837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Microscope with chemical flasks">
            <a:extLst>
              <a:ext uri="{FF2B5EF4-FFF2-40B4-BE49-F238E27FC236}">
                <a16:creationId xmlns:a16="http://schemas.microsoft.com/office/drawing/2014/main" id="{34E7CB1B-AC96-0357-4C89-5ABBF277D2E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84813" y="584378"/>
            <a:ext cx="6452347" cy="645234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6BE94-2F52-5665-B5E1-57F6E6FE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956" y="2162424"/>
            <a:ext cx="5543843" cy="819927"/>
          </a:xfrm>
          <a:solidFill>
            <a:schemeClr val="bg1">
              <a:lumMod val="75000"/>
              <a:lumOff val="25000"/>
            </a:schemeClr>
          </a:solidFill>
          <a:ln w="50800" cap="rnd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en-US" dirty="0"/>
              <a:t>What does a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Poor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credit scorer </a:t>
            </a:r>
            <a:r>
              <a:rPr lang="en-US" dirty="0"/>
              <a:t>look like?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16BE94-2F52-5665-B5E1-57F6E6FE247E}"/>
              </a:ext>
            </a:extLst>
          </p:cNvPr>
          <p:cNvSpPr txBox="1">
            <a:spLocks/>
          </p:cNvSpPr>
          <p:nvPr/>
        </p:nvSpPr>
        <p:spPr>
          <a:xfrm>
            <a:off x="5809956" y="3359902"/>
            <a:ext cx="5543845" cy="83226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50800" cap="rnd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can we do to </a:t>
            </a:r>
            <a:r>
              <a:rPr lang="en-US" dirty="0">
                <a:solidFill>
                  <a:schemeClr val="accent1"/>
                </a:solidFill>
              </a:rPr>
              <a:t>avoid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low</a:t>
            </a:r>
            <a:r>
              <a:rPr lang="en-US" dirty="0"/>
              <a:t> credit scoring customers?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268C00-2F97-16E1-6105-83316FC1CAFE}"/>
              </a:ext>
            </a:extLst>
          </p:cNvPr>
          <p:cNvGrpSpPr/>
          <p:nvPr/>
        </p:nvGrpSpPr>
        <p:grpSpPr>
          <a:xfrm>
            <a:off x="4731010" y="2115187"/>
            <a:ext cx="914400" cy="914400"/>
            <a:chOff x="2131504" y="2127460"/>
            <a:chExt cx="9144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1EE0BC-416C-06BC-F41B-D798C4008A50}"/>
                </a:ext>
              </a:extLst>
            </p:cNvPr>
            <p:cNvSpPr/>
            <p:nvPr/>
          </p:nvSpPr>
          <p:spPr>
            <a:xfrm>
              <a:off x="2248952" y="2248519"/>
              <a:ext cx="679503" cy="67228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9" descr="Badge 1 with solid fill">
              <a:extLst>
                <a:ext uri="{FF2B5EF4-FFF2-40B4-BE49-F238E27FC236}">
                  <a16:creationId xmlns:a16="http://schemas.microsoft.com/office/drawing/2014/main" id="{A278D7F7-893F-67A5-7A6A-E135820CD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1504" y="2127460"/>
              <a:ext cx="914400" cy="9144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B46750-675C-7E39-06D8-37994811AA11}"/>
              </a:ext>
            </a:extLst>
          </p:cNvPr>
          <p:cNvGrpSpPr/>
          <p:nvPr/>
        </p:nvGrpSpPr>
        <p:grpSpPr>
          <a:xfrm>
            <a:off x="4731011" y="3318836"/>
            <a:ext cx="914400" cy="914400"/>
            <a:chOff x="5638800" y="2127460"/>
            <a:chExt cx="9144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E4DF6F-4A8C-66BC-D99A-480538CEA37D}"/>
                </a:ext>
              </a:extLst>
            </p:cNvPr>
            <p:cNvSpPr/>
            <p:nvPr/>
          </p:nvSpPr>
          <p:spPr>
            <a:xfrm>
              <a:off x="5756248" y="2248519"/>
              <a:ext cx="679503" cy="67228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Badge with solid fill">
              <a:extLst>
                <a:ext uri="{FF2B5EF4-FFF2-40B4-BE49-F238E27FC236}">
                  <a16:creationId xmlns:a16="http://schemas.microsoft.com/office/drawing/2014/main" id="{42EA730C-9E91-D075-5B1B-3E414B57F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12746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7918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7EDBFC-0560-DC1E-367F-3DAD05F3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C7553-D8D6-02CC-99CC-F971C1BA8F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found</a:t>
            </a:r>
          </a:p>
        </p:txBody>
      </p:sp>
      <p:sp>
        <p:nvSpPr>
          <p:cNvPr id="2" name="Rectangle 1" descr="Statistics">
            <a:extLst>
              <a:ext uri="{FF2B5EF4-FFF2-40B4-BE49-F238E27FC236}">
                <a16:creationId xmlns:a16="http://schemas.microsoft.com/office/drawing/2014/main" id="{3D2E70FC-960D-1768-9FDE-B2E190C9E594}"/>
              </a:ext>
            </a:extLst>
          </p:cNvPr>
          <p:cNvSpPr/>
          <p:nvPr/>
        </p:nvSpPr>
        <p:spPr>
          <a:xfrm>
            <a:off x="7561763" y="2057400"/>
            <a:ext cx="2743200" cy="27432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12700" cap="flat" cmpd="sng" algn="ctr">
            <a:solidFill>
              <a:prstClr val="white">
                <a:alpha val="0"/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6049111"/>
      </p:ext>
    </p:extLst>
  </p:cSld>
  <p:clrMapOvr>
    <a:masterClrMapping/>
  </p:clrMapOvr>
  <p:transition spd="med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5 Biggest Factors That Affect Your Credit">
            <a:extLst>
              <a:ext uri="{FF2B5EF4-FFF2-40B4-BE49-F238E27FC236}">
                <a16:creationId xmlns:a16="http://schemas.microsoft.com/office/drawing/2014/main" id="{48ADF7E7-E36E-410E-98FF-DF1D00B6C5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767" y="1975759"/>
            <a:ext cx="5958053" cy="39720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FICO Score 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8C1188-A0DC-34E1-AE60-7BBB65A27162}"/>
              </a:ext>
            </a:extLst>
          </p:cNvPr>
          <p:cNvSpPr txBox="1"/>
          <p:nvPr/>
        </p:nvSpPr>
        <p:spPr>
          <a:xfrm>
            <a:off x="4907560" y="5947794"/>
            <a:ext cx="4318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https://www.investopedia.com/articles/pf/10/credit-score-factors.asp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0457" y="2222838"/>
            <a:ext cx="3127310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Late Payment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Loans Amount &amp; Types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Credit Age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Payment Behavior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Income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224754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Late Frequency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194BB-1992-4CFA-8C24-81E45F64315B}"/>
              </a:ext>
            </a:extLst>
          </p:cNvPr>
          <p:cNvSpPr txBox="1"/>
          <p:nvPr/>
        </p:nvSpPr>
        <p:spPr>
          <a:xfrm>
            <a:off x="838200" y="2364567"/>
            <a:ext cx="2914833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Negative Correlation </a:t>
            </a:r>
            <a:r>
              <a:rPr lang="en-US" dirty="0">
                <a:solidFill>
                  <a:schemeClr val="bg1"/>
                </a:solidFill>
              </a:rPr>
              <a:t>between Credit Score and late debt payment.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Poor scorer increase when late over </a:t>
            </a:r>
            <a:r>
              <a:rPr lang="en-US" b="1" dirty="0">
                <a:solidFill>
                  <a:schemeClr val="bg1"/>
                </a:solidFill>
              </a:rPr>
              <a:t>12 times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</a:rPr>
              <a:t>Auto-pay, change due date and refinance.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033" y="1757037"/>
            <a:ext cx="7600767" cy="3800384"/>
          </a:xfrm>
        </p:spPr>
      </p:pic>
    </p:spTree>
    <p:extLst>
      <p:ext uri="{BB962C8B-B14F-4D97-AF65-F5344CB8AC3E}">
        <p14:creationId xmlns:p14="http://schemas.microsoft.com/office/powerpoint/2010/main" val="3434432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Late Frequency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194BB-1992-4CFA-8C24-81E45F64315B}"/>
              </a:ext>
            </a:extLst>
          </p:cNvPr>
          <p:cNvSpPr txBox="1"/>
          <p:nvPr/>
        </p:nvSpPr>
        <p:spPr>
          <a:xfrm>
            <a:off x="838200" y="2556522"/>
            <a:ext cx="2903237" cy="1744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>
                <a:solidFill>
                  <a:schemeClr val="bg1"/>
                </a:solidFill>
              </a:rPr>
              <a:t> loans means more </a:t>
            </a:r>
            <a:r>
              <a:rPr lang="en-US" b="1" dirty="0">
                <a:solidFill>
                  <a:schemeClr val="bg1"/>
                </a:solidFill>
              </a:rPr>
              <a:t>late</a:t>
            </a:r>
            <a:r>
              <a:rPr lang="en-US" dirty="0">
                <a:solidFill>
                  <a:schemeClr val="bg1"/>
                </a:solidFill>
              </a:rPr>
              <a:t> payment.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Late payment is </a:t>
            </a:r>
            <a:r>
              <a:rPr lang="en-US" b="1" dirty="0">
                <a:solidFill>
                  <a:schemeClr val="bg1"/>
                </a:solidFill>
              </a:rPr>
              <a:t>dependent</a:t>
            </a:r>
            <a:r>
              <a:rPr lang="en-US" dirty="0">
                <a:solidFill>
                  <a:schemeClr val="bg1"/>
                </a:solidFill>
              </a:rPr>
              <a:t> on number of loans.</a:t>
            </a:r>
          </a:p>
        </p:txBody>
      </p:sp>
      <p:pic>
        <p:nvPicPr>
          <p:cNvPr id="4" name="Content Placeholder 3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82775E3D-4FF8-7BCE-3D43-405BAF202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437" y="1689292"/>
            <a:ext cx="7612362" cy="3912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9960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02184-DF23-7CA2-ADE4-E0BF6869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888255"/>
          </a:xfrm>
          <a:noFill/>
          <a:ln w="38100" cap="sq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Loans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194BB-1992-4CFA-8C24-81E45F64315B}"/>
              </a:ext>
            </a:extLst>
          </p:cNvPr>
          <p:cNvSpPr txBox="1"/>
          <p:nvPr/>
        </p:nvSpPr>
        <p:spPr>
          <a:xfrm>
            <a:off x="838200" y="2331585"/>
            <a:ext cx="2961443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Large</a:t>
            </a:r>
            <a:r>
              <a:rPr lang="en-US" dirty="0">
                <a:solidFill>
                  <a:schemeClr val="bg1"/>
                </a:solidFill>
              </a:rPr>
              <a:t> number of loans correlates with </a:t>
            </a:r>
            <a:r>
              <a:rPr lang="en-US" b="1" dirty="0">
                <a:solidFill>
                  <a:schemeClr val="bg1"/>
                </a:solidFill>
              </a:rPr>
              <a:t>lower</a:t>
            </a:r>
            <a:r>
              <a:rPr lang="en-US" dirty="0">
                <a:solidFill>
                  <a:schemeClr val="bg1"/>
                </a:solidFill>
              </a:rPr>
              <a:t> Credit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Risk in ability to pay and on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</a:rPr>
              <a:t>No more than around 3 loans.</a:t>
            </a:r>
          </a:p>
        </p:txBody>
      </p:sp>
      <p:pic>
        <p:nvPicPr>
          <p:cNvPr id="7" name="Content Placeholder 6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ACEA5B17-85F5-299A-53EA-F28105A27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43" y="1743237"/>
            <a:ext cx="7524039" cy="37620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4829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4825</TotalTime>
  <Words>718</Words>
  <Application>Microsoft Office PowerPoint</Application>
  <PresentationFormat>Widescreen</PresentationFormat>
  <Paragraphs>158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Avenir Next LT Pro</vt:lpstr>
      <vt:lpstr>Avenir Next LT Pro Light</vt:lpstr>
      <vt:lpstr>Calibri</vt:lpstr>
      <vt:lpstr>Calibri Light</vt:lpstr>
      <vt:lpstr>Office Theme</vt:lpstr>
      <vt:lpstr>Bad Credit Prevention</vt:lpstr>
      <vt:lpstr>Table of Contents</vt:lpstr>
      <vt:lpstr>Objective</vt:lpstr>
      <vt:lpstr>Objective</vt:lpstr>
      <vt:lpstr>Analysis</vt:lpstr>
      <vt:lpstr>FICO Score 8</vt:lpstr>
      <vt:lpstr>Late Frequency</vt:lpstr>
      <vt:lpstr>Late Frequency</vt:lpstr>
      <vt:lpstr>Loans</vt:lpstr>
      <vt:lpstr>Loan Types</vt:lpstr>
      <vt:lpstr>Credit Mix</vt:lpstr>
      <vt:lpstr>Credit Accounts</vt:lpstr>
      <vt:lpstr>Credit Age</vt:lpstr>
      <vt:lpstr>Minimum Payment Behaviors</vt:lpstr>
      <vt:lpstr>Minimum Payment Behaviors</vt:lpstr>
      <vt:lpstr>Income</vt:lpstr>
      <vt:lpstr>Occupation</vt:lpstr>
      <vt:lpstr>Age</vt:lpstr>
      <vt:lpstr>Age</vt:lpstr>
      <vt:lpstr>Age</vt:lpstr>
      <vt:lpstr>Age</vt:lpstr>
      <vt:lpstr>Conclusion</vt:lpstr>
      <vt:lpstr>Conclusion</vt:lpstr>
      <vt:lpstr>Recommendation</vt:lpstr>
      <vt:lpstr>Machine Learning</vt:lpstr>
      <vt:lpstr>Model</vt:lpstr>
      <vt:lpstr>Confusion Matrix</vt:lpstr>
      <vt:lpstr>Thank You!</vt:lpstr>
      <vt:lpstr>Appendix</vt:lpstr>
      <vt:lpstr>  Features HeatMap</vt:lpstr>
      <vt:lpstr>  Late Payment</vt:lpstr>
      <vt:lpstr>  Credit Usage</vt:lpstr>
      <vt:lpstr>  Credit Inquiries</vt:lpstr>
      <vt:lpstr>  Payment Behaviours</vt:lpstr>
      <vt:lpstr>  Debt to Income Ratio</vt:lpstr>
      <vt:lpstr>Features Importance</vt:lpstr>
      <vt:lpstr>  Features Importance by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Score Classification</dc:title>
  <dc:creator>Minh Nguyen</dc:creator>
  <cp:lastModifiedBy>Minh Nguyen</cp:lastModifiedBy>
  <cp:revision>57</cp:revision>
  <dcterms:created xsi:type="dcterms:W3CDTF">2023-06-16T17:25:33Z</dcterms:created>
  <dcterms:modified xsi:type="dcterms:W3CDTF">2023-06-25T05:03:55Z</dcterms:modified>
</cp:coreProperties>
</file>