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credit_data%20origi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credit_data%20origi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\Downloads\credit_data%20origi%20(1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DMIN\Downloads\credit_data%20origi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The distribution</a:t>
            </a:r>
            <a:r>
              <a:rPr lang="en-GB" baseline="0"/>
              <a:t> of purposes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'Mô tả'!$A$47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'Mô tả'!$B$46:$I$46</c:f>
              <c:strCache>
                <c:ptCount val="8"/>
                <c:pt idx="0">
                  <c:v>business</c:v>
                </c:pt>
                <c:pt idx="1">
                  <c:v>car</c:v>
                </c:pt>
                <c:pt idx="2">
                  <c:v>education</c:v>
                </c:pt>
                <c:pt idx="3">
                  <c:v>furniture and equipment</c:v>
                </c:pt>
                <c:pt idx="4">
                  <c:v>home appliances</c:v>
                </c:pt>
                <c:pt idx="5">
                  <c:v>repairs</c:v>
                </c:pt>
                <c:pt idx="6">
                  <c:v>TV</c:v>
                </c:pt>
                <c:pt idx="7">
                  <c:v>vacation and others</c:v>
                </c:pt>
              </c:strCache>
            </c:strRef>
          </c:cat>
          <c:val>
            <c:numRef>
              <c:f>'Mô tả'!$B$47:$I$47</c:f>
              <c:numCache>
                <c:formatCode>0%</c:formatCode>
                <c:ptCount val="8"/>
                <c:pt idx="0">
                  <c:v>0.22641509433962265</c:v>
                </c:pt>
                <c:pt idx="1">
                  <c:v>0.26589595375722541</c:v>
                </c:pt>
                <c:pt idx="2">
                  <c:v>0.42857142857142855</c:v>
                </c:pt>
                <c:pt idx="3">
                  <c:v>0.41121495327102803</c:v>
                </c:pt>
                <c:pt idx="4">
                  <c:v>0.33333333333333331</c:v>
                </c:pt>
                <c:pt idx="5">
                  <c:v>0.21428571428571427</c:v>
                </c:pt>
                <c:pt idx="6">
                  <c:v>0.34848484848484851</c:v>
                </c:pt>
                <c:pt idx="7">
                  <c:v>0.33333333333333331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64-47C5-8978-09E2F4EB7B41}"/>
            </c:ext>
          </c:extLst>
        </c:ser>
        <c:ser>
          <c:idx val="1"/>
          <c:order val="1"/>
          <c:tx>
            <c:strRef>
              <c:f>'Mô tả'!$A$48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'Mô tả'!$B$46:$I$46</c:f>
              <c:strCache>
                <c:ptCount val="8"/>
                <c:pt idx="0">
                  <c:v>business</c:v>
                </c:pt>
                <c:pt idx="1">
                  <c:v>car</c:v>
                </c:pt>
                <c:pt idx="2">
                  <c:v>education</c:v>
                </c:pt>
                <c:pt idx="3">
                  <c:v>furniture and equipment</c:v>
                </c:pt>
                <c:pt idx="4">
                  <c:v>home appliances</c:v>
                </c:pt>
                <c:pt idx="5">
                  <c:v>repairs</c:v>
                </c:pt>
                <c:pt idx="6">
                  <c:v>TV</c:v>
                </c:pt>
                <c:pt idx="7">
                  <c:v>vacation and others</c:v>
                </c:pt>
              </c:strCache>
            </c:strRef>
          </c:cat>
          <c:val>
            <c:numRef>
              <c:f>'Mô tả'!$B$48:$I$48</c:f>
              <c:numCache>
                <c:formatCode>0%</c:formatCode>
                <c:ptCount val="8"/>
                <c:pt idx="0">
                  <c:v>0.77358490566037741</c:v>
                </c:pt>
                <c:pt idx="1">
                  <c:v>0.73410404624277459</c:v>
                </c:pt>
                <c:pt idx="2">
                  <c:v>0.5714285714285714</c:v>
                </c:pt>
                <c:pt idx="3">
                  <c:v>0.58878504672897192</c:v>
                </c:pt>
                <c:pt idx="4">
                  <c:v>0.66666666666666663</c:v>
                </c:pt>
                <c:pt idx="5">
                  <c:v>0.7857142857142857</c:v>
                </c:pt>
                <c:pt idx="6">
                  <c:v>0.65151515151515149</c:v>
                </c:pt>
                <c:pt idx="7">
                  <c:v>0.66666666666666663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64-47C5-8978-09E2F4EB7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2949119"/>
        <c:axId val="1482955359"/>
      </c:barChart>
      <c:catAx>
        <c:axId val="1482949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955359"/>
        <c:crosses val="autoZero"/>
        <c:auto val="1"/>
        <c:lblAlgn val="ctr"/>
        <c:lblOffset val="100"/>
        <c:noMultiLvlLbl val="0"/>
      </c:catAx>
      <c:valAx>
        <c:axId val="1482955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94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/>
              <a:t>Compare</a:t>
            </a:r>
            <a:r>
              <a:rPr lang="en-GB" sz="1800" baseline="0" dirty="0"/>
              <a:t> between high and low risk </a:t>
            </a:r>
          </a:p>
          <a:p>
            <a:pPr>
              <a:defRPr/>
            </a:pPr>
            <a:r>
              <a:rPr lang="en-GB" sz="1800" baseline="0" dirty="0"/>
              <a:t>in term of housing</a:t>
            </a:r>
            <a:endParaRPr lang="en-GB" sz="1800" dirty="0"/>
          </a:p>
        </c:rich>
      </c:tx>
      <c:layout>
        <c:manualLayout>
          <c:xMode val="edge"/>
          <c:yMode val="edge"/>
          <c:x val="0.30072234343019194"/>
          <c:y val="4.09262544500013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Sheet5!$M$231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Sheet5!$N$230:$P$230</c:f>
              <c:strCache>
                <c:ptCount val="3"/>
                <c:pt idx="0">
                  <c:v>no housing</c:v>
                </c:pt>
                <c:pt idx="1">
                  <c:v>own</c:v>
                </c:pt>
                <c:pt idx="2">
                  <c:v>rented</c:v>
                </c:pt>
              </c:strCache>
            </c:strRef>
          </c:cat>
          <c:val>
            <c:numRef>
              <c:f>Sheet5!$N$231:$P$231</c:f>
              <c:numCache>
                <c:formatCode>0.0%</c:formatCode>
                <c:ptCount val="3"/>
                <c:pt idx="0">
                  <c:v>0.55384615384615388</c:v>
                </c:pt>
                <c:pt idx="1">
                  <c:v>0.39828080229226359</c:v>
                </c:pt>
                <c:pt idx="2">
                  <c:v>0.51851851851851849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56-45D5-AF00-E599B998E786}"/>
            </c:ext>
          </c:extLst>
        </c:ser>
        <c:ser>
          <c:idx val="1"/>
          <c:order val="1"/>
          <c:tx>
            <c:strRef>
              <c:f>Sheet5!$M$232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Sheet5!$N$230:$P$230</c:f>
              <c:strCache>
                <c:ptCount val="3"/>
                <c:pt idx="0">
                  <c:v>no housing</c:v>
                </c:pt>
                <c:pt idx="1">
                  <c:v>own</c:v>
                </c:pt>
                <c:pt idx="2">
                  <c:v>rented</c:v>
                </c:pt>
              </c:strCache>
            </c:strRef>
          </c:cat>
          <c:val>
            <c:numRef>
              <c:f>Sheet5!$N$232:$P$232</c:f>
              <c:numCache>
                <c:formatCode>0.0%</c:formatCode>
                <c:ptCount val="3"/>
                <c:pt idx="0">
                  <c:v>0.44615384615384618</c:v>
                </c:pt>
                <c:pt idx="1">
                  <c:v>0.60171919770773641</c:v>
                </c:pt>
                <c:pt idx="2">
                  <c:v>0.48148148148148145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56-45D5-AF00-E599B998E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129103"/>
        <c:axId val="1487129935"/>
      </c:barChart>
      <c:catAx>
        <c:axId val="148712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129935"/>
        <c:crosses val="autoZero"/>
        <c:auto val="1"/>
        <c:lblAlgn val="ctr"/>
        <c:lblOffset val="100"/>
        <c:noMultiLvlLbl val="0"/>
      </c:catAx>
      <c:valAx>
        <c:axId val="1487129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12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'credit_data origi (1)'!$C$2:$C$523</cx:f>
        <cx:lvl ptCount="522" formatCode="0">
          <cx:pt idx="0">22</cx:pt>
          <cx:pt idx="1">45</cx:pt>
          <cx:pt idx="2">53</cx:pt>
          <cx:pt idx="3">35</cx:pt>
          <cx:pt idx="4">28</cx:pt>
          <cx:pt idx="5">25</cx:pt>
          <cx:pt idx="6">24</cx:pt>
          <cx:pt idx="7">22</cx:pt>
          <cx:pt idx="8">60</cx:pt>
          <cx:pt idx="9">28</cx:pt>
          <cx:pt idx="10">32</cx:pt>
          <cx:pt idx="11">44</cx:pt>
          <cx:pt idx="12">44</cx:pt>
          <cx:pt idx="13">48</cx:pt>
          <cx:pt idx="14">44</cx:pt>
          <cx:pt idx="15">36</cx:pt>
          <cx:pt idx="16">42</cx:pt>
          <cx:pt idx="17">34</cx:pt>
          <cx:pt idx="18">63</cx:pt>
          <cx:pt idx="19">36</cx:pt>
          <cx:pt idx="20">27</cx:pt>
          <cx:pt idx="21">30</cx:pt>
          <cx:pt idx="22">33</cx:pt>
          <cx:pt idx="23">25</cx:pt>
          <cx:pt idx="24">37</cx:pt>
          <cx:pt idx="25">37</cx:pt>
          <cx:pt idx="26">24</cx:pt>
          <cx:pt idx="27">26</cx:pt>
          <cx:pt idx="28">44</cx:pt>
          <cx:pt idx="29">24</cx:pt>
          <cx:pt idx="30">58</cx:pt>
          <cx:pt idx="31">23</cx:pt>
          <cx:pt idx="32">30</cx:pt>
          <cx:pt idx="33">57</cx:pt>
          <cx:pt idx="34">23</cx:pt>
          <cx:pt idx="35">23</cx:pt>
          <cx:pt idx="36">27</cx:pt>
          <cx:pt idx="37">61</cx:pt>
          <cx:pt idx="38">25</cx:pt>
          <cx:pt idx="39">22</cx:pt>
          <cx:pt idx="40">51</cx:pt>
          <cx:pt idx="41">41</cx:pt>
          <cx:pt idx="42">66</cx:pt>
          <cx:pt idx="43">94</cx:pt>
          <cx:pt idx="44">51</cx:pt>
          <cx:pt idx="45">22</cx:pt>
          <cx:pt idx="46">58</cx:pt>
          <cx:pt idx="47">52</cx:pt>
          <cx:pt idx="48">27</cx:pt>
          <cx:pt idx="49">47</cx:pt>
          <cx:pt idx="50">30</cx:pt>
          <cx:pt idx="51">28</cx:pt>
          <cx:pt idx="52">54</cx:pt>
          <cx:pt idx="53">54</cx:pt>
          <cx:pt idx="54">58</cx:pt>
          <cx:pt idx="55">34</cx:pt>
          <cx:pt idx="56">36</cx:pt>
          <cx:pt idx="57">24</cx:pt>
          <cx:pt idx="58">35</cx:pt>
          <cx:pt idx="59">39</cx:pt>
          <cx:pt idx="60">32</cx:pt>
          <cx:pt idx="61">35</cx:pt>
          <cx:pt idx="62">31</cx:pt>
          <cx:pt idx="63">23</cx:pt>
          <cx:pt idx="64">28</cx:pt>
          <cx:pt idx="65">35</cx:pt>
          <cx:pt idx="66">23</cx:pt>
          <cx:pt idx="67">36</cx:pt>
          <cx:pt idx="68">25</cx:pt>
          <cx:pt idx="69">63</cx:pt>
          <cx:pt idx="70">30</cx:pt>
          <cx:pt idx="71">40</cx:pt>
          <cx:pt idx="72">30</cx:pt>
          <cx:pt idx="73">34</cx:pt>
          <cx:pt idx="74">29</cx:pt>
          <cx:pt idx="75">29</cx:pt>
          <cx:pt idx="76">66</cx:pt>
          <cx:pt idx="77">44</cx:pt>
          <cx:pt idx="78">27</cx:pt>
          <cx:pt idx="79">30</cx:pt>
          <cx:pt idx="80">27</cx:pt>
          <cx:pt idx="81">22</cx:pt>
          <cx:pt idx="82">30</cx:pt>
          <cx:pt idx="83">39</cx:pt>
          <cx:pt idx="84">28</cx:pt>
          <cx:pt idx="85">24</cx:pt>
          <cx:pt idx="86">29</cx:pt>
          <cx:pt idx="87">36</cx:pt>
          <cx:pt idx="88">20</cx:pt>
          <cx:pt idx="89">48</cx:pt>
          <cx:pt idx="90">45</cx:pt>
          <cx:pt idx="91">38</cx:pt>
          <cx:pt idx="92">70</cx:pt>
          <cx:pt idx="93">33</cx:pt>
          <cx:pt idx="94">20</cx:pt>
          <cx:pt idx="95">31</cx:pt>
          <cx:pt idx="96">33</cx:pt>
          <cx:pt idx="97">34</cx:pt>
          <cx:pt idx="98">33</cx:pt>
          <cx:pt idx="99">26</cx:pt>
          <cx:pt idx="100">42</cx:pt>
          <cx:pt idx="101">52</cx:pt>
          <cx:pt idx="102">65</cx:pt>
          <cx:pt idx="103">30</cx:pt>
          <cx:pt idx="104">36</cx:pt>
          <cx:pt idx="105">74</cx:pt>
          <cx:pt idx="106">68</cx:pt>
          <cx:pt idx="107">20</cx:pt>
          <cx:pt idx="108">33</cx:pt>
          <cx:pt idx="109">34</cx:pt>
          <cx:pt idx="110">36</cx:pt>
          <cx:pt idx="111">21</cx:pt>
          <cx:pt idx="112">34</cx:pt>
          <cx:pt idx="113">27</cx:pt>
          <cx:pt idx="114">40</cx:pt>
          <cx:pt idx="115">27</cx:pt>
          <cx:pt idx="116">21</cx:pt>
          <cx:pt idx="117">38</cx:pt>
          <cx:pt idx="118">26</cx:pt>
          <cx:pt idx="119">21</cx:pt>
          <cx:pt idx="120">50</cx:pt>
          <cx:pt idx="121">66</cx:pt>
          <cx:pt idx="122">31</cx:pt>
          <cx:pt idx="123">23</cx:pt>
          <cx:pt idx="124">24</cx:pt>
          <cx:pt idx="125">26</cx:pt>
          <cx:pt idx="126">27</cx:pt>
          <cx:pt idx="127">53</cx:pt>
          <cx:pt idx="128">22</cx:pt>
          <cx:pt idx="129">26</cx:pt>
          <cx:pt idx="130">25</cx:pt>
          <cx:pt idx="131">30</cx:pt>
          <cx:pt idx="132">61</cx:pt>
          <cx:pt idx="133">39</cx:pt>
          <cx:pt idx="134">24</cx:pt>
          <cx:pt idx="135">26</cx:pt>
          <cx:pt idx="136">39</cx:pt>
          <cx:pt idx="137">46</cx:pt>
          <cx:pt idx="138">24</cx:pt>
          <cx:pt idx="139">29</cx:pt>
          <cx:pt idx="140">27</cx:pt>
          <cx:pt idx="141">55</cx:pt>
          <cx:pt idx="142">36</cx:pt>
          <cx:pt idx="143">37</cx:pt>
          <cx:pt idx="144">45</cx:pt>
          <cx:pt idx="145">28</cx:pt>
          <cx:pt idx="146">34</cx:pt>
          <cx:pt idx="147">37</cx:pt>
          <cx:pt idx="148">35</cx:pt>
          <cx:pt idx="149">26</cx:pt>
          <cx:pt idx="150">31</cx:pt>
          <cx:pt idx="151">49</cx:pt>
          <cx:pt idx="152">48</cx:pt>
          <cx:pt idx="153">28</cx:pt>
          <cx:pt idx="154">44</cx:pt>
          <cx:pt idx="155">56</cx:pt>
          <cx:pt idx="156">26</cx:pt>
          <cx:pt idx="157">32</cx:pt>
          <cx:pt idx="158">42</cx:pt>
          <cx:pt idx="159">49</cx:pt>
          <cx:pt idx="160">33</cx:pt>
          <cx:pt idx="161">24</cx:pt>
          <cx:pt idx="162">22</cx:pt>
          <cx:pt idx="163">26</cx:pt>
          <cx:pt idx="164">25</cx:pt>
          <cx:pt idx="165">31</cx:pt>
          <cx:pt idx="166">38</cx:pt>
          <cx:pt idx="167">97</cx:pt>
          <cx:pt idx="168">28</cx:pt>
          <cx:pt idx="169">32</cx:pt>
          <cx:pt idx="170">34</cx:pt>
          <cx:pt idx="171">28</cx:pt>
          <cx:pt idx="172">39</cx:pt>
          <cx:pt idx="173">31</cx:pt>
          <cx:pt idx="174">28</cx:pt>
          <cx:pt idx="175">75</cx:pt>
          <cx:pt idx="176">24</cx:pt>
          <cx:pt idx="177">23</cx:pt>
          <cx:pt idx="178">44</cx:pt>
          <cx:pt idx="179">23</cx:pt>
          <cx:pt idx="180">28</cx:pt>
          <cx:pt idx="181">31</cx:pt>
          <cx:pt idx="182">24</cx:pt>
          <cx:pt idx="183">26</cx:pt>
          <cx:pt idx="184">25</cx:pt>
          <cx:pt idx="185">33</cx:pt>
          <cx:pt idx="186">37</cx:pt>
          <cx:pt idx="187">23</cx:pt>
          <cx:pt idx="188">23</cx:pt>
          <cx:pt idx="189">32</cx:pt>
          <cx:pt idx="190">29</cx:pt>
          <cx:pt idx="191">28</cx:pt>
          <cx:pt idx="192">23</cx:pt>
          <cx:pt idx="193">23</cx:pt>
          <cx:pt idx="194">36</cx:pt>
          <cx:pt idx="195">25</cx:pt>
          <cx:pt idx="196">22</cx:pt>
          <cx:pt idx="197">42</cx:pt>
          <cx:pt idx="198">40</cx:pt>
          <cx:pt idx="199">60</cx:pt>
          <cx:pt idx="200">37</cx:pt>
          <cx:pt idx="201">57</cx:pt>
          <cx:pt idx="202">38</cx:pt>
          <cx:pt idx="203">26</cx:pt>
          <cx:pt idx="204">40</cx:pt>
          <cx:pt idx="205">27</cx:pt>
          <cx:pt idx="206">19</cx:pt>
          <cx:pt idx="207">39</cx:pt>
          <cx:pt idx="208">31</cx:pt>
          <cx:pt idx="209">32</cx:pt>
          <cx:pt idx="210">55</cx:pt>
          <cx:pt idx="211">46</cx:pt>
          <cx:pt idx="212">46</cx:pt>
          <cx:pt idx="213">22</cx:pt>
          <cx:pt idx="214">27</cx:pt>
          <cx:pt idx="215">28</cx:pt>
          <cx:pt idx="216">20</cx:pt>
          <cx:pt idx="217">33</cx:pt>
          <cx:pt idx="218">47</cx:pt>
          <cx:pt idx="219">21</cx:pt>
          <cx:pt idx="220">55</cx:pt>
          <cx:pt idx="221">29</cx:pt>
          <cx:pt idx="222">36</cx:pt>
          <cx:pt idx="223">25</cx:pt>
          <cx:pt idx="224">65</cx:pt>
          <cx:pt idx="225">26</cx:pt>
          <cx:pt idx="226">30</cx:pt>
          <cx:pt idx="227">29</cx:pt>
          <cx:pt idx="228">30</cx:pt>
          <cx:pt idx="229">34</cx:pt>
          <cx:pt idx="230">35</cx:pt>
          <cx:pt idx="231">61</cx:pt>
          <cx:pt idx="232">31</cx:pt>
          <cx:pt idx="233">36</cx:pt>
          <cx:pt idx="234">35</cx:pt>
          <cx:pt idx="235">27</cx:pt>
          <cx:pt idx="236">37</cx:pt>
          <cx:pt idx="237">36</cx:pt>
          <cx:pt idx="238">34</cx:pt>
          <cx:pt idx="239">63</cx:pt>
          <cx:pt idx="240">29</cx:pt>
          <cx:pt idx="241">22</cx:pt>
          <cx:pt idx="242">23</cx:pt>
          <cx:pt idx="243">28</cx:pt>
          <cx:pt idx="244">33</cx:pt>
          <cx:pt idx="245">26</cx:pt>
          <cx:pt idx="246">25</cx:pt>
          <cx:pt idx="247">39</cx:pt>
          <cx:pt idx="248">44</cx:pt>
          <cx:pt idx="249">23</cx:pt>
          <cx:pt idx="250">26</cx:pt>
          <cx:pt idx="251">57</cx:pt>
          <cx:pt idx="252">47</cx:pt>
          <cx:pt idx="253">42</cx:pt>
          <cx:pt idx="254">39</cx:pt>
          <cx:pt idx="255">29</cx:pt>
          <cx:pt idx="256">32</cx:pt>
          <cx:pt idx="257">28</cx:pt>
          <cx:pt idx="258">27</cx:pt>
          <cx:pt idx="259">42</cx:pt>
          <cx:pt idx="260">49</cx:pt>
          <cx:pt idx="261">38</cx:pt>
          <cx:pt idx="262">24</cx:pt>
          <cx:pt idx="263">36</cx:pt>
          <cx:pt idx="264">34</cx:pt>
          <cx:pt idx="265">26</cx:pt>
          <cx:pt idx="266">26</cx:pt>
          <cx:pt idx="267">9</cx:pt>
          <cx:pt idx="268">37</cx:pt>
          <cx:pt idx="269">40</cx:pt>
          <cx:pt idx="270">43</cx:pt>
          <cx:pt idx="271">95</cx:pt>
          <cx:pt idx="272">53</cx:pt>
          <cx:pt idx="273">26</cx:pt>
          <cx:pt idx="274">30</cx:pt>
          <cx:pt idx="275">31</cx:pt>
          <cx:pt idx="276">41</cx:pt>
          <cx:pt idx="277">32</cx:pt>
          <cx:pt idx="278">28</cx:pt>
          <cx:pt idx="279">33</cx:pt>
          <cx:pt idx="280">37</cx:pt>
          <cx:pt idx="281">42</cx:pt>
          <cx:pt idx="282">45</cx:pt>
          <cx:pt idx="283">23</cx:pt>
          <cx:pt idx="284">34</cx:pt>
          <cx:pt idx="285">43</cx:pt>
          <cx:pt idx="286">24</cx:pt>
          <cx:pt idx="287">34</cx:pt>
          <cx:pt idx="288">27</cx:pt>
          <cx:pt idx="289">67</cx:pt>
          <cx:pt idx="290">22</cx:pt>
          <cx:pt idx="291">28</cx:pt>
          <cx:pt idx="292">27</cx:pt>
          <cx:pt idx="293">31</cx:pt>
          <cx:pt idx="294">24</cx:pt>
          <cx:pt idx="295">29</cx:pt>
          <cx:pt idx="296">23</cx:pt>
          <cx:pt idx="297">36</cx:pt>
          <cx:pt idx="298">31</cx:pt>
          <cx:pt idx="299">23</cx:pt>
          <cx:pt idx="300">22</cx:pt>
          <cx:pt idx="301">27</cx:pt>
          <cx:pt idx="302">27</cx:pt>
          <cx:pt idx="303">27</cx:pt>
          <cx:pt idx="304">30</cx:pt>
          <cx:pt idx="305">49</cx:pt>
          <cx:pt idx="306">33</cx:pt>
          <cx:pt idx="307">20</cx:pt>
          <cx:pt idx="308">36</cx:pt>
          <cx:pt idx="309">21</cx:pt>
          <cx:pt idx="310">47</cx:pt>
          <cx:pt idx="311">60</cx:pt>
          <cx:pt idx="312">58</cx:pt>
          <cx:pt idx="313">20</cx:pt>
          <cx:pt idx="314">32</cx:pt>
          <cx:pt idx="315">23</cx:pt>
          <cx:pt idx="316">36</cx:pt>
          <cx:pt idx="317">45</cx:pt>
          <cx:pt idx="318">30</cx:pt>
          <cx:pt idx="319">34</cx:pt>
          <cx:pt idx="320">23</cx:pt>
          <cx:pt idx="321">22</cx:pt>
          <cx:pt idx="322">50</cx:pt>
          <cx:pt idx="323">22</cx:pt>
          <cx:pt idx="324">48</cx:pt>
          <cx:pt idx="325">29</cx:pt>
          <cx:pt idx="326">22</cx:pt>
          <cx:pt idx="327">37</cx:pt>
          <cx:pt idx="328">21</cx:pt>
          <cx:pt idx="329">27</cx:pt>
          <cx:pt idx="330">22</cx:pt>
          <cx:pt idx="331">65</cx:pt>
          <cx:pt idx="332">5</cx:pt>
          <cx:pt idx="333">29</cx:pt>
          <cx:pt idx="334">28</cx:pt>
          <cx:pt idx="335">44</cx:pt>
          <cx:pt idx="336">25</cx:pt>
          <cx:pt idx="337">26</cx:pt>
          <cx:pt idx="338">27</cx:pt>
          <cx:pt idx="339">38</cx:pt>
          <cx:pt idx="340">32</cx:pt>
          <cx:pt idx="341">32</cx:pt>
          <cx:pt idx="342">38</cx:pt>
          <cx:pt idx="343">40</cx:pt>
          <cx:pt idx="344">50</cx:pt>
          <cx:pt idx="345">37</cx:pt>
          <cx:pt idx="346">45</cx:pt>
          <cx:pt idx="347">42</cx:pt>
          <cx:pt idx="348">22</cx:pt>
          <cx:pt idx="349">41</cx:pt>
          <cx:pt idx="350">28</cx:pt>
          <cx:pt idx="351">41</cx:pt>
          <cx:pt idx="352">12</cx:pt>
          <cx:pt idx="353">35</cx:pt>
          <cx:pt idx="354">50</cx:pt>
          <cx:pt idx="355">34</cx:pt>
          <cx:pt idx="356">43</cx:pt>
          <cx:pt idx="357">47</cx:pt>
          <cx:pt idx="358">24</cx:pt>
          <cx:pt idx="359">103</cx:pt>
          <cx:pt idx="360">31</cx:pt>
          <cx:pt idx="361">30</cx:pt>
          <cx:pt idx="362">31</cx:pt>
          <cx:pt idx="363">25</cx:pt>
          <cx:pt idx="364">25</cx:pt>
          <cx:pt idx="365">29</cx:pt>
          <cx:pt idx="366">29</cx:pt>
          <cx:pt idx="367">40</cx:pt>
          <cx:pt idx="368">46</cx:pt>
          <cx:pt idx="369">47</cx:pt>
          <cx:pt idx="370">41</cx:pt>
          <cx:pt idx="371">32</cx:pt>
          <cx:pt idx="372">24</cx:pt>
          <cx:pt idx="373">25</cx:pt>
          <cx:pt idx="374">25</cx:pt>
          <cx:pt idx="375">37</cx:pt>
          <cx:pt idx="376">35</cx:pt>
          <cx:pt idx="377">25</cx:pt>
          <cx:pt idx="378">27</cx:pt>
          <cx:pt idx="379">31</cx:pt>
          <cx:pt idx="380">34</cx:pt>
          <cx:pt idx="381">24</cx:pt>
          <cx:pt idx="382">24</cx:pt>
          <cx:pt idx="383">66</cx:pt>
          <cx:pt idx="384">25</cx:pt>
          <cx:pt idx="385">59</cx:pt>
          <cx:pt idx="386">36</cx:pt>
          <cx:pt idx="387">33</cx:pt>
          <cx:pt idx="388">21</cx:pt>
          <cx:pt idx="389">44</cx:pt>
          <cx:pt idx="390">23</cx:pt>
          <cx:pt idx="391">6</cx:pt>
          <cx:pt idx="392">26</cx:pt>
          <cx:pt idx="393">96</cx:pt>
          <cx:pt idx="394">23</cx:pt>
          <cx:pt idx="395">22</cx:pt>
          <cx:pt idx="396">28</cx:pt>
          <cx:pt idx="397">23</cx:pt>
          <cx:pt idx="398">37</cx:pt>
          <cx:pt idx="399">49</cx:pt>
          <cx:pt idx="400">23</cx:pt>
          <cx:pt idx="401">23</cx:pt>
          <cx:pt idx="402">74</cx:pt>
          <cx:pt idx="403">35</cx:pt>
          <cx:pt idx="404">101</cx:pt>
          <cx:pt idx="405">24</cx:pt>
          <cx:pt idx="406">40</cx:pt>
          <cx:pt idx="407">31</cx:pt>
          <cx:pt idx="408">28</cx:pt>
          <cx:pt idx="409">25</cx:pt>
          <cx:pt idx="410">66</cx:pt>
          <cx:pt idx="411">25</cx:pt>
          <cx:pt idx="412">67</cx:pt>
          <cx:pt idx="413">25</cx:pt>
          <cx:pt idx="414">31</cx:pt>
          <cx:pt idx="415">23</cx:pt>
          <cx:pt idx="416">35</cx:pt>
          <cx:pt idx="417">50</cx:pt>
          <cx:pt idx="418">27</cx:pt>
          <cx:pt idx="419">39</cx:pt>
          <cx:pt idx="420">51</cx:pt>
          <cx:pt idx="421">48</cx:pt>
          <cx:pt idx="422">24</cx:pt>
          <cx:pt idx="423">24</cx:pt>
          <cx:pt idx="424">26</cx:pt>
          <cx:pt idx="425">55</cx:pt>
          <cx:pt idx="426">26</cx:pt>
          <cx:pt idx="427">26</cx:pt>
          <cx:pt idx="428">92</cx:pt>
          <cx:pt idx="429">24</cx:pt>
          <cx:pt idx="430">54</cx:pt>
          <cx:pt idx="431">46</cx:pt>
          <cx:pt idx="432">54</cx:pt>
          <cx:pt idx="433">43</cx:pt>
          <cx:pt idx="434">26</cx:pt>
          <cx:pt idx="435">24</cx:pt>
          <cx:pt idx="436">41</cx:pt>
          <cx:pt idx="437">47</cx:pt>
          <cx:pt idx="438">30</cx:pt>
          <cx:pt idx="439">33</cx:pt>
          <cx:pt idx="440">23</cx:pt>
          <cx:pt idx="441">29</cx:pt>
          <cx:pt idx="442">25</cx:pt>
          <cx:pt idx="443">48</cx:pt>
          <cx:pt idx="444">63</cx:pt>
          <cx:pt idx="445">29</cx:pt>
          <cx:pt idx="446">59</cx:pt>
          <cx:pt idx="447">57</cx:pt>
          <cx:pt idx="448">33</cx:pt>
          <cx:pt idx="449">32</cx:pt>
          <cx:pt idx="450">29</cx:pt>
          <cx:pt idx="451">35</cx:pt>
          <cx:pt idx="452">27</cx:pt>
          <cx:pt idx="453">24</cx:pt>
          <cx:pt idx="454">46</cx:pt>
          <cx:pt idx="455">26</cx:pt>
          <cx:pt idx="456">29</cx:pt>
          <cx:pt idx="457">40</cx:pt>
          <cx:pt idx="458">36</cx:pt>
          <cx:pt idx="459">27</cx:pt>
          <cx:pt idx="460">43</cx:pt>
          <cx:pt idx="461">53</cx:pt>
          <cx:pt idx="462">23</cx:pt>
          <cx:pt idx="463">43</cx:pt>
          <cx:pt idx="464">38</cx:pt>
          <cx:pt idx="465">34</cx:pt>
          <cx:pt idx="466">28</cx:pt>
          <cx:pt idx="467">100</cx:pt>
          <cx:pt idx="468">43</cx:pt>
          <cx:pt idx="469">20</cx:pt>
          <cx:pt idx="470">25</cx:pt>
          <cx:pt idx="471">31</cx:pt>
          <cx:pt idx="472">32</cx:pt>
          <cx:pt idx="473">68</cx:pt>
          <cx:pt idx="474">33</cx:pt>
          <cx:pt idx="475">39</cx:pt>
          <cx:pt idx="476">22</cx:pt>
          <cx:pt idx="477">30</cx:pt>
          <cx:pt idx="478">55</cx:pt>
          <cx:pt idx="479">46</cx:pt>
          <cx:pt idx="480">21</cx:pt>
          <cx:pt idx="481">39</cx:pt>
          <cx:pt idx="482">43</cx:pt>
          <cx:pt idx="483">24</cx:pt>
          <cx:pt idx="484">22</cx:pt>
          <cx:pt idx="485">23</cx:pt>
          <cx:pt idx="486">30</cx:pt>
          <cx:pt idx="487">28</cx:pt>
          <cx:pt idx="488">30</cx:pt>
          <cx:pt idx="489">7</cx:pt>
          <cx:pt idx="490">46</cx:pt>
          <cx:pt idx="491">30</cx:pt>
          <cx:pt idx="492">30</cx:pt>
          <cx:pt idx="493">40</cx:pt>
          <cx:pt idx="494">24</cx:pt>
          <cx:pt idx="495">28</cx:pt>
          <cx:pt idx="496">29</cx:pt>
          <cx:pt idx="497">57</cx:pt>
          <cx:pt idx="498">37</cx:pt>
          <cx:pt idx="499">45</cx:pt>
          <cx:pt idx="500">30</cx:pt>
          <cx:pt idx="501">47</cx:pt>
          <cx:pt idx="502">22</cx:pt>
          <cx:pt idx="503">23</cx:pt>
          <cx:pt idx="504">40</cx:pt>
          <cx:pt idx="505">22</cx:pt>
          <cx:pt idx="506">29</cx:pt>
          <cx:pt idx="507">10</cx:pt>
          <cx:pt idx="508">57</cx:pt>
          <cx:pt idx="509">64</cx:pt>
          <cx:pt idx="510">25</cx:pt>
          <cx:pt idx="511">49</cx:pt>
          <cx:pt idx="512">28</cx:pt>
          <cx:pt idx="513">26</cx:pt>
          <cx:pt idx="514">25</cx:pt>
          <cx:pt idx="515">33</cx:pt>
          <cx:pt idx="516">29</cx:pt>
          <cx:pt idx="517">48</cx:pt>
          <cx:pt idx="518">30</cx:pt>
          <cx:pt idx="519">40</cx:pt>
          <cx:pt idx="520">23</cx:pt>
          <cx:pt idx="521">27</cx:pt>
        </cx:lvl>
      </cx:numDim>
    </cx:data>
  </cx:chartData>
  <cx:chart>
    <cx:title pos="t" align="ctr" overlay="0">
      <cx:tx>
        <cx:txData>
          <cx:v>Distribution by age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ea typeface="Calibri"/>
              <a:cs typeface="Calibri"/>
            </a:rPr>
            <a:t>Distribution by age</a:t>
          </a:r>
        </a:p>
      </cx:txPr>
    </cx:title>
    <cx:plotArea>
      <cx:plotAreaRegion>
        <cx:series layoutId="boxWhisker" uniqueId="{93BF016A-9681-4E61-85E9-85CA013757AF}">
          <cx:tx>
            <cx:txData>
              <cx:f>'credit_data origi (1)'!$C$1</cx:f>
              <cx:v>age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'credit_data origi (1)'!$C$2:$C$523</cx:f>
        <cx:lvl ptCount="522" formatCode="0">
          <cx:pt idx="0">22</cx:pt>
          <cx:pt idx="1">45</cx:pt>
          <cx:pt idx="2">53</cx:pt>
          <cx:pt idx="3">35</cx:pt>
          <cx:pt idx="4">28</cx:pt>
          <cx:pt idx="5">25</cx:pt>
          <cx:pt idx="6">24</cx:pt>
          <cx:pt idx="7">22</cx:pt>
          <cx:pt idx="8">60</cx:pt>
          <cx:pt idx="9">28</cx:pt>
          <cx:pt idx="10">32</cx:pt>
          <cx:pt idx="11">44</cx:pt>
          <cx:pt idx="12">44</cx:pt>
          <cx:pt idx="13">48</cx:pt>
          <cx:pt idx="14">44</cx:pt>
          <cx:pt idx="15">36</cx:pt>
          <cx:pt idx="16">42</cx:pt>
          <cx:pt idx="17">34</cx:pt>
          <cx:pt idx="18">63</cx:pt>
          <cx:pt idx="19">36</cx:pt>
          <cx:pt idx="20">27</cx:pt>
          <cx:pt idx="21">30</cx:pt>
          <cx:pt idx="22">33</cx:pt>
          <cx:pt idx="23">25</cx:pt>
          <cx:pt idx="24">37</cx:pt>
          <cx:pt idx="25">37</cx:pt>
          <cx:pt idx="26">24</cx:pt>
          <cx:pt idx="27">26</cx:pt>
          <cx:pt idx="28">44</cx:pt>
          <cx:pt idx="29">24</cx:pt>
          <cx:pt idx="30">58</cx:pt>
          <cx:pt idx="31">23</cx:pt>
          <cx:pt idx="32">30</cx:pt>
          <cx:pt idx="33">57</cx:pt>
          <cx:pt idx="34">23</cx:pt>
          <cx:pt idx="35">23</cx:pt>
          <cx:pt idx="36">27</cx:pt>
          <cx:pt idx="37">61</cx:pt>
          <cx:pt idx="38">25</cx:pt>
          <cx:pt idx="39">22</cx:pt>
          <cx:pt idx="40">51</cx:pt>
          <cx:pt idx="41">41</cx:pt>
          <cx:pt idx="42">66</cx:pt>
          <cx:pt idx="43">94</cx:pt>
          <cx:pt idx="44">51</cx:pt>
          <cx:pt idx="45">22</cx:pt>
          <cx:pt idx="46">58</cx:pt>
          <cx:pt idx="47">52</cx:pt>
          <cx:pt idx="48">27</cx:pt>
          <cx:pt idx="49">47</cx:pt>
          <cx:pt idx="50">30</cx:pt>
          <cx:pt idx="51">28</cx:pt>
          <cx:pt idx="52">54</cx:pt>
          <cx:pt idx="53">54</cx:pt>
          <cx:pt idx="54">58</cx:pt>
          <cx:pt idx="55">34</cx:pt>
          <cx:pt idx="56">36</cx:pt>
          <cx:pt idx="57">24</cx:pt>
          <cx:pt idx="58">35</cx:pt>
          <cx:pt idx="59">39</cx:pt>
          <cx:pt idx="60">32</cx:pt>
          <cx:pt idx="61">35</cx:pt>
          <cx:pt idx="62">31</cx:pt>
          <cx:pt idx="63">23</cx:pt>
          <cx:pt idx="64">28</cx:pt>
          <cx:pt idx="65">35</cx:pt>
          <cx:pt idx="66">23</cx:pt>
          <cx:pt idx="67">36</cx:pt>
          <cx:pt idx="68">25</cx:pt>
          <cx:pt idx="69">63</cx:pt>
          <cx:pt idx="70">30</cx:pt>
          <cx:pt idx="71">40</cx:pt>
          <cx:pt idx="72">30</cx:pt>
          <cx:pt idx="73">34</cx:pt>
          <cx:pt idx="74">29</cx:pt>
          <cx:pt idx="75">29</cx:pt>
          <cx:pt idx="76">66</cx:pt>
          <cx:pt idx="77">44</cx:pt>
          <cx:pt idx="78">27</cx:pt>
          <cx:pt idx="79">30</cx:pt>
          <cx:pt idx="80">27</cx:pt>
          <cx:pt idx="81">22</cx:pt>
          <cx:pt idx="82">30</cx:pt>
          <cx:pt idx="83">39</cx:pt>
          <cx:pt idx="84">28</cx:pt>
          <cx:pt idx="85">24</cx:pt>
          <cx:pt idx="86">29</cx:pt>
          <cx:pt idx="87">36</cx:pt>
          <cx:pt idx="88">20</cx:pt>
          <cx:pt idx="89">48</cx:pt>
          <cx:pt idx="90">45</cx:pt>
          <cx:pt idx="91">38</cx:pt>
          <cx:pt idx="92">70</cx:pt>
          <cx:pt idx="93">33</cx:pt>
          <cx:pt idx="94">20</cx:pt>
          <cx:pt idx="95">31</cx:pt>
          <cx:pt idx="96">33</cx:pt>
          <cx:pt idx="97">34</cx:pt>
          <cx:pt idx="98">33</cx:pt>
          <cx:pt idx="99">26</cx:pt>
          <cx:pt idx="100">42</cx:pt>
          <cx:pt idx="101">52</cx:pt>
          <cx:pt idx="102">65</cx:pt>
          <cx:pt idx="103">30</cx:pt>
          <cx:pt idx="104">36</cx:pt>
          <cx:pt idx="105">74</cx:pt>
          <cx:pt idx="106">68</cx:pt>
          <cx:pt idx="107">20</cx:pt>
          <cx:pt idx="108">33</cx:pt>
          <cx:pt idx="109">34</cx:pt>
          <cx:pt idx="110">36</cx:pt>
          <cx:pt idx="111">21</cx:pt>
          <cx:pt idx="112">34</cx:pt>
          <cx:pt idx="113">27</cx:pt>
          <cx:pt idx="114">40</cx:pt>
          <cx:pt idx="115">27</cx:pt>
          <cx:pt idx="116">21</cx:pt>
          <cx:pt idx="117">38</cx:pt>
          <cx:pt idx="118">26</cx:pt>
          <cx:pt idx="119">21</cx:pt>
          <cx:pt idx="120">50</cx:pt>
          <cx:pt idx="121">66</cx:pt>
          <cx:pt idx="122">31</cx:pt>
          <cx:pt idx="123">23</cx:pt>
          <cx:pt idx="124">24</cx:pt>
          <cx:pt idx="125">26</cx:pt>
          <cx:pt idx="126">27</cx:pt>
          <cx:pt idx="127">53</cx:pt>
          <cx:pt idx="128">22</cx:pt>
          <cx:pt idx="129">26</cx:pt>
          <cx:pt idx="130">25</cx:pt>
          <cx:pt idx="131">30</cx:pt>
          <cx:pt idx="132">61</cx:pt>
          <cx:pt idx="133">39</cx:pt>
          <cx:pt idx="134">24</cx:pt>
          <cx:pt idx="135">26</cx:pt>
          <cx:pt idx="136">39</cx:pt>
          <cx:pt idx="137">46</cx:pt>
          <cx:pt idx="138">24</cx:pt>
          <cx:pt idx="139">29</cx:pt>
          <cx:pt idx="140">27</cx:pt>
          <cx:pt idx="141">55</cx:pt>
          <cx:pt idx="142">36</cx:pt>
          <cx:pt idx="143">37</cx:pt>
          <cx:pt idx="144">45</cx:pt>
          <cx:pt idx="145">28</cx:pt>
          <cx:pt idx="146">34</cx:pt>
          <cx:pt idx="147">37</cx:pt>
          <cx:pt idx="148">35</cx:pt>
          <cx:pt idx="149">26</cx:pt>
          <cx:pt idx="150">31</cx:pt>
          <cx:pt idx="151">49</cx:pt>
          <cx:pt idx="152">48</cx:pt>
          <cx:pt idx="153">28</cx:pt>
          <cx:pt idx="154">44</cx:pt>
          <cx:pt idx="155">56</cx:pt>
          <cx:pt idx="156">26</cx:pt>
          <cx:pt idx="157">32</cx:pt>
          <cx:pt idx="158">42</cx:pt>
          <cx:pt idx="159">49</cx:pt>
          <cx:pt idx="160">33</cx:pt>
          <cx:pt idx="161">24</cx:pt>
          <cx:pt idx="162">22</cx:pt>
          <cx:pt idx="163">26</cx:pt>
          <cx:pt idx="164">25</cx:pt>
          <cx:pt idx="165">31</cx:pt>
          <cx:pt idx="166">38</cx:pt>
          <cx:pt idx="167">97</cx:pt>
          <cx:pt idx="168">28</cx:pt>
          <cx:pt idx="169">32</cx:pt>
          <cx:pt idx="170">34</cx:pt>
          <cx:pt idx="171">28</cx:pt>
          <cx:pt idx="172">39</cx:pt>
          <cx:pt idx="173">31</cx:pt>
          <cx:pt idx="174">28</cx:pt>
          <cx:pt idx="175">75</cx:pt>
          <cx:pt idx="176">24</cx:pt>
          <cx:pt idx="177">23</cx:pt>
          <cx:pt idx="178">44</cx:pt>
          <cx:pt idx="179">23</cx:pt>
          <cx:pt idx="180">28</cx:pt>
          <cx:pt idx="181">31</cx:pt>
          <cx:pt idx="182">24</cx:pt>
          <cx:pt idx="183">26</cx:pt>
          <cx:pt idx="184">25</cx:pt>
          <cx:pt idx="185">33</cx:pt>
          <cx:pt idx="186">37</cx:pt>
          <cx:pt idx="187">23</cx:pt>
          <cx:pt idx="188">23</cx:pt>
          <cx:pt idx="189">32</cx:pt>
          <cx:pt idx="190">29</cx:pt>
          <cx:pt idx="191">28</cx:pt>
          <cx:pt idx="192">23</cx:pt>
          <cx:pt idx="193">23</cx:pt>
          <cx:pt idx="194">36</cx:pt>
          <cx:pt idx="195">25</cx:pt>
          <cx:pt idx="196">22</cx:pt>
          <cx:pt idx="197">42</cx:pt>
          <cx:pt idx="198">40</cx:pt>
          <cx:pt idx="199">60</cx:pt>
          <cx:pt idx="200">37</cx:pt>
          <cx:pt idx="201">57</cx:pt>
          <cx:pt idx="202">38</cx:pt>
          <cx:pt idx="203">26</cx:pt>
          <cx:pt idx="204">40</cx:pt>
          <cx:pt idx="205">27</cx:pt>
          <cx:pt idx="206">19</cx:pt>
          <cx:pt idx="207">39</cx:pt>
          <cx:pt idx="208">31</cx:pt>
          <cx:pt idx="209">32</cx:pt>
          <cx:pt idx="210">55</cx:pt>
          <cx:pt idx="211">46</cx:pt>
          <cx:pt idx="212">46</cx:pt>
          <cx:pt idx="213">22</cx:pt>
          <cx:pt idx="214">27</cx:pt>
          <cx:pt idx="215">28</cx:pt>
          <cx:pt idx="216">20</cx:pt>
          <cx:pt idx="217">33</cx:pt>
          <cx:pt idx="218">47</cx:pt>
          <cx:pt idx="219">21</cx:pt>
          <cx:pt idx="220">55</cx:pt>
          <cx:pt idx="221">29</cx:pt>
          <cx:pt idx="222">36</cx:pt>
          <cx:pt idx="223">25</cx:pt>
          <cx:pt idx="224">65</cx:pt>
          <cx:pt idx="225">26</cx:pt>
          <cx:pt idx="226">30</cx:pt>
          <cx:pt idx="227">29</cx:pt>
          <cx:pt idx="228">30</cx:pt>
          <cx:pt idx="229">34</cx:pt>
          <cx:pt idx="230">35</cx:pt>
          <cx:pt idx="231">61</cx:pt>
          <cx:pt idx="232">31</cx:pt>
          <cx:pt idx="233">36</cx:pt>
          <cx:pt idx="234">35</cx:pt>
          <cx:pt idx="235">27</cx:pt>
          <cx:pt idx="236">37</cx:pt>
          <cx:pt idx="237">36</cx:pt>
          <cx:pt idx="238">34</cx:pt>
          <cx:pt idx="239">63</cx:pt>
          <cx:pt idx="240">29</cx:pt>
          <cx:pt idx="241">22</cx:pt>
          <cx:pt idx="242">23</cx:pt>
          <cx:pt idx="243">28</cx:pt>
          <cx:pt idx="244">33</cx:pt>
          <cx:pt idx="245">26</cx:pt>
          <cx:pt idx="246">25</cx:pt>
          <cx:pt idx="247">39</cx:pt>
          <cx:pt idx="248">44</cx:pt>
          <cx:pt idx="249">23</cx:pt>
          <cx:pt idx="250">26</cx:pt>
          <cx:pt idx="251">57</cx:pt>
          <cx:pt idx="252">47</cx:pt>
          <cx:pt idx="253">42</cx:pt>
          <cx:pt idx="254">39</cx:pt>
          <cx:pt idx="255">29</cx:pt>
          <cx:pt idx="256">32</cx:pt>
          <cx:pt idx="257">28</cx:pt>
          <cx:pt idx="258">27</cx:pt>
          <cx:pt idx="259">42</cx:pt>
          <cx:pt idx="260">49</cx:pt>
          <cx:pt idx="261">38</cx:pt>
          <cx:pt idx="262">24</cx:pt>
          <cx:pt idx="263">36</cx:pt>
          <cx:pt idx="264">34</cx:pt>
          <cx:pt idx="265">26</cx:pt>
          <cx:pt idx="266">26</cx:pt>
          <cx:pt idx="267">9</cx:pt>
          <cx:pt idx="268">37</cx:pt>
          <cx:pt idx="269">40</cx:pt>
          <cx:pt idx="270">43</cx:pt>
          <cx:pt idx="271">95</cx:pt>
          <cx:pt idx="272">53</cx:pt>
          <cx:pt idx="273">26</cx:pt>
          <cx:pt idx="274">30</cx:pt>
          <cx:pt idx="275">31</cx:pt>
          <cx:pt idx="276">41</cx:pt>
          <cx:pt idx="277">32</cx:pt>
          <cx:pt idx="278">28</cx:pt>
          <cx:pt idx="279">33</cx:pt>
          <cx:pt idx="280">37</cx:pt>
          <cx:pt idx="281">42</cx:pt>
          <cx:pt idx="282">45</cx:pt>
          <cx:pt idx="283">23</cx:pt>
          <cx:pt idx="284">34</cx:pt>
          <cx:pt idx="285">43</cx:pt>
          <cx:pt idx="286">24</cx:pt>
          <cx:pt idx="287">34</cx:pt>
          <cx:pt idx="288">27</cx:pt>
          <cx:pt idx="289">67</cx:pt>
          <cx:pt idx="290">22</cx:pt>
          <cx:pt idx="291">28</cx:pt>
          <cx:pt idx="292">27</cx:pt>
          <cx:pt idx="293">31</cx:pt>
          <cx:pt idx="294">24</cx:pt>
          <cx:pt idx="295">29</cx:pt>
          <cx:pt idx="296">23</cx:pt>
          <cx:pt idx="297">36</cx:pt>
          <cx:pt idx="298">31</cx:pt>
          <cx:pt idx="299">23</cx:pt>
          <cx:pt idx="300">22</cx:pt>
          <cx:pt idx="301">27</cx:pt>
          <cx:pt idx="302">27</cx:pt>
          <cx:pt idx="303">27</cx:pt>
          <cx:pt idx="304">30</cx:pt>
          <cx:pt idx="305">49</cx:pt>
          <cx:pt idx="306">33</cx:pt>
          <cx:pt idx="307">20</cx:pt>
          <cx:pt idx="308">36</cx:pt>
          <cx:pt idx="309">21</cx:pt>
          <cx:pt idx="310">47</cx:pt>
          <cx:pt idx="311">60</cx:pt>
          <cx:pt idx="312">58</cx:pt>
          <cx:pt idx="313">20</cx:pt>
          <cx:pt idx="314">32</cx:pt>
          <cx:pt idx="315">23</cx:pt>
          <cx:pt idx="316">36</cx:pt>
          <cx:pt idx="317">45</cx:pt>
          <cx:pt idx="318">30</cx:pt>
          <cx:pt idx="319">34</cx:pt>
          <cx:pt idx="320">23</cx:pt>
          <cx:pt idx="321">22</cx:pt>
          <cx:pt idx="322">50</cx:pt>
          <cx:pt idx="323">22</cx:pt>
          <cx:pt idx="324">48</cx:pt>
          <cx:pt idx="325">29</cx:pt>
          <cx:pt idx="326">22</cx:pt>
          <cx:pt idx="327">37</cx:pt>
          <cx:pt idx="328">21</cx:pt>
          <cx:pt idx="329">27</cx:pt>
          <cx:pt idx="330">22</cx:pt>
          <cx:pt idx="331">65</cx:pt>
          <cx:pt idx="332">5</cx:pt>
          <cx:pt idx="333">29</cx:pt>
          <cx:pt idx="334">28</cx:pt>
          <cx:pt idx="335">44</cx:pt>
          <cx:pt idx="336">25</cx:pt>
          <cx:pt idx="337">26</cx:pt>
          <cx:pt idx="338">27</cx:pt>
          <cx:pt idx="339">38</cx:pt>
          <cx:pt idx="340">32</cx:pt>
          <cx:pt idx="341">32</cx:pt>
          <cx:pt idx="342">38</cx:pt>
          <cx:pt idx="343">40</cx:pt>
          <cx:pt idx="344">50</cx:pt>
          <cx:pt idx="345">37</cx:pt>
          <cx:pt idx="346">45</cx:pt>
          <cx:pt idx="347">42</cx:pt>
          <cx:pt idx="348">22</cx:pt>
          <cx:pt idx="349">41</cx:pt>
          <cx:pt idx="350">28</cx:pt>
          <cx:pt idx="351">41</cx:pt>
          <cx:pt idx="352">12</cx:pt>
          <cx:pt idx="353">35</cx:pt>
          <cx:pt idx="354">50</cx:pt>
          <cx:pt idx="355">34</cx:pt>
          <cx:pt idx="356">43</cx:pt>
          <cx:pt idx="357">47</cx:pt>
          <cx:pt idx="358">24</cx:pt>
          <cx:pt idx="359">103</cx:pt>
          <cx:pt idx="360">31</cx:pt>
          <cx:pt idx="361">30</cx:pt>
          <cx:pt idx="362">31</cx:pt>
          <cx:pt idx="363">25</cx:pt>
          <cx:pt idx="364">25</cx:pt>
          <cx:pt idx="365">29</cx:pt>
          <cx:pt idx="366">29</cx:pt>
          <cx:pt idx="367">40</cx:pt>
          <cx:pt idx="368">46</cx:pt>
          <cx:pt idx="369">47</cx:pt>
          <cx:pt idx="370">41</cx:pt>
          <cx:pt idx="371">32</cx:pt>
          <cx:pt idx="372">24</cx:pt>
          <cx:pt idx="373">25</cx:pt>
          <cx:pt idx="374">25</cx:pt>
          <cx:pt idx="375">37</cx:pt>
          <cx:pt idx="376">35</cx:pt>
          <cx:pt idx="377">25</cx:pt>
          <cx:pt idx="378">27</cx:pt>
          <cx:pt idx="379">31</cx:pt>
          <cx:pt idx="380">34</cx:pt>
          <cx:pt idx="381">24</cx:pt>
          <cx:pt idx="382">24</cx:pt>
          <cx:pt idx="383">66</cx:pt>
          <cx:pt idx="384">25</cx:pt>
          <cx:pt idx="385">59</cx:pt>
          <cx:pt idx="386">36</cx:pt>
          <cx:pt idx="387">33</cx:pt>
          <cx:pt idx="388">21</cx:pt>
          <cx:pt idx="389">44</cx:pt>
          <cx:pt idx="390">23</cx:pt>
          <cx:pt idx="391">6</cx:pt>
          <cx:pt idx="392">26</cx:pt>
          <cx:pt idx="393">96</cx:pt>
          <cx:pt idx="394">23</cx:pt>
          <cx:pt idx="395">22</cx:pt>
          <cx:pt idx="396">28</cx:pt>
          <cx:pt idx="397">23</cx:pt>
          <cx:pt idx="398">37</cx:pt>
          <cx:pt idx="399">49</cx:pt>
          <cx:pt idx="400">23</cx:pt>
          <cx:pt idx="401">23</cx:pt>
          <cx:pt idx="402">74</cx:pt>
          <cx:pt idx="403">35</cx:pt>
          <cx:pt idx="404">101</cx:pt>
          <cx:pt idx="405">24</cx:pt>
          <cx:pt idx="406">40</cx:pt>
          <cx:pt idx="407">31</cx:pt>
          <cx:pt idx="408">28</cx:pt>
          <cx:pt idx="409">25</cx:pt>
          <cx:pt idx="410">66</cx:pt>
          <cx:pt idx="411">25</cx:pt>
          <cx:pt idx="412">67</cx:pt>
          <cx:pt idx="413">25</cx:pt>
          <cx:pt idx="414">31</cx:pt>
          <cx:pt idx="415">23</cx:pt>
          <cx:pt idx="416">35</cx:pt>
          <cx:pt idx="417">50</cx:pt>
          <cx:pt idx="418">27</cx:pt>
          <cx:pt idx="419">39</cx:pt>
          <cx:pt idx="420">51</cx:pt>
          <cx:pt idx="421">48</cx:pt>
          <cx:pt idx="422">24</cx:pt>
          <cx:pt idx="423">24</cx:pt>
          <cx:pt idx="424">26</cx:pt>
          <cx:pt idx="425">55</cx:pt>
          <cx:pt idx="426">26</cx:pt>
          <cx:pt idx="427">26</cx:pt>
          <cx:pt idx="428">92</cx:pt>
          <cx:pt idx="429">24</cx:pt>
          <cx:pt idx="430">54</cx:pt>
          <cx:pt idx="431">46</cx:pt>
          <cx:pt idx="432">54</cx:pt>
          <cx:pt idx="433">43</cx:pt>
          <cx:pt idx="434">26</cx:pt>
          <cx:pt idx="435">24</cx:pt>
          <cx:pt idx="436">41</cx:pt>
          <cx:pt idx="437">47</cx:pt>
          <cx:pt idx="438">30</cx:pt>
          <cx:pt idx="439">33</cx:pt>
          <cx:pt idx="440">23</cx:pt>
          <cx:pt idx="441">29</cx:pt>
          <cx:pt idx="442">25</cx:pt>
          <cx:pt idx="443">48</cx:pt>
          <cx:pt idx="444">63</cx:pt>
          <cx:pt idx="445">29</cx:pt>
          <cx:pt idx="446">59</cx:pt>
          <cx:pt idx="447">57</cx:pt>
          <cx:pt idx="448">33</cx:pt>
          <cx:pt idx="449">32</cx:pt>
          <cx:pt idx="450">29</cx:pt>
          <cx:pt idx="451">35</cx:pt>
          <cx:pt idx="452">27</cx:pt>
          <cx:pt idx="453">24</cx:pt>
          <cx:pt idx="454">46</cx:pt>
          <cx:pt idx="455">26</cx:pt>
          <cx:pt idx="456">29</cx:pt>
          <cx:pt idx="457">40</cx:pt>
          <cx:pt idx="458">36</cx:pt>
          <cx:pt idx="459">27</cx:pt>
          <cx:pt idx="460">43</cx:pt>
          <cx:pt idx="461">53</cx:pt>
          <cx:pt idx="462">23</cx:pt>
          <cx:pt idx="463">43</cx:pt>
          <cx:pt idx="464">38</cx:pt>
          <cx:pt idx="465">34</cx:pt>
          <cx:pt idx="466">28</cx:pt>
          <cx:pt idx="467">100</cx:pt>
          <cx:pt idx="468">43</cx:pt>
          <cx:pt idx="469">20</cx:pt>
          <cx:pt idx="470">25</cx:pt>
          <cx:pt idx="471">31</cx:pt>
          <cx:pt idx="472">32</cx:pt>
          <cx:pt idx="473">68</cx:pt>
          <cx:pt idx="474">33</cx:pt>
          <cx:pt idx="475">39</cx:pt>
          <cx:pt idx="476">22</cx:pt>
          <cx:pt idx="477">30</cx:pt>
          <cx:pt idx="478">55</cx:pt>
          <cx:pt idx="479">46</cx:pt>
          <cx:pt idx="480">21</cx:pt>
          <cx:pt idx="481">39</cx:pt>
          <cx:pt idx="482">43</cx:pt>
          <cx:pt idx="483">24</cx:pt>
          <cx:pt idx="484">22</cx:pt>
          <cx:pt idx="485">23</cx:pt>
          <cx:pt idx="486">30</cx:pt>
          <cx:pt idx="487">28</cx:pt>
          <cx:pt idx="488">30</cx:pt>
          <cx:pt idx="489">7</cx:pt>
          <cx:pt idx="490">46</cx:pt>
          <cx:pt idx="491">30</cx:pt>
          <cx:pt idx="492">30</cx:pt>
          <cx:pt idx="493">40</cx:pt>
          <cx:pt idx="494">24</cx:pt>
          <cx:pt idx="495">28</cx:pt>
          <cx:pt idx="496">29</cx:pt>
          <cx:pt idx="497">57</cx:pt>
          <cx:pt idx="498">37</cx:pt>
          <cx:pt idx="499">45</cx:pt>
          <cx:pt idx="500">30</cx:pt>
          <cx:pt idx="501">47</cx:pt>
          <cx:pt idx="502">22</cx:pt>
          <cx:pt idx="503">23</cx:pt>
          <cx:pt idx="504">40</cx:pt>
          <cx:pt idx="505">22</cx:pt>
          <cx:pt idx="506">29</cx:pt>
          <cx:pt idx="507">10</cx:pt>
          <cx:pt idx="508">57</cx:pt>
          <cx:pt idx="509">64</cx:pt>
          <cx:pt idx="510">25</cx:pt>
          <cx:pt idx="511">49</cx:pt>
          <cx:pt idx="512">28</cx:pt>
          <cx:pt idx="513">26</cx:pt>
          <cx:pt idx="514">25</cx:pt>
          <cx:pt idx="515">33</cx:pt>
          <cx:pt idx="516">29</cx:pt>
          <cx:pt idx="517">48</cx:pt>
          <cx:pt idx="518">30</cx:pt>
          <cx:pt idx="519">40</cx:pt>
          <cx:pt idx="520">23</cx:pt>
          <cx:pt idx="521">27</cx:pt>
        </cx:lvl>
      </cx:numDim>
    </cx:data>
  </cx:chartData>
  <cx:chart>
    <cx:title pos="t" align="ctr" overlay="0">
      <cx:tx>
        <cx:txData>
          <cx:v>Age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ea typeface="Calibri"/>
              <a:cs typeface="Calibri"/>
            </a:rPr>
            <a:t>Age distribution</a:t>
          </a:r>
        </a:p>
      </cx:txPr>
    </cx:title>
    <cx:plotArea>
      <cx:plotAreaRegion>
        <cx:series layoutId="clusteredColumn" uniqueId="{DD0F8C6C-53CD-4C8A-99F4-5FC2806891B4}">
          <cx:tx>
            <cx:txData>
              <cx:f>'credit_data origi (1)'!$C$1</cx:f>
              <cx:v>age</cx:v>
            </cx:txData>
          </cx:tx>
          <cx:dataId val="0"/>
          <cx:layoutPr>
            <cx:binning intervalClosed="r">
              <cx:binSize val="10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7D80-E530-4A32-9438-36C35AC36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5F738-3F1A-423B-85D1-BB37E1DCB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09DD2-42F4-4734-A562-167AF688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46F-6182-46C6-B5EF-544765EF09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A658-B6A7-46D7-B7F8-82FE07B8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A39C-6971-4237-ACB9-9D9BF14D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3A3B-E8C5-4B50-9702-9169C8B29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A204-F88E-4BA2-B498-2F128FC2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BE468-94F0-4275-9407-660265FF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0F505-B457-417A-AF7E-F5F76577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46F-6182-46C6-B5EF-544765EF09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CA413-2029-4281-8EDD-BFF164C7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6E3A3-59B4-4E94-9058-0B391F22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3A3B-E8C5-4B50-9702-9169C8B29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60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D1D56-84EB-4595-B349-743229086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2D6C1-EC84-4655-B303-3EFF7B0F8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71AC-F6C0-4B8E-81A6-6BE5D6A2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46F-6182-46C6-B5EF-544765EF09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8181-B078-49B9-909E-E3A3DF2C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022E4-93B5-454E-8526-373BE528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3A3B-E8C5-4B50-9702-9169C8B29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9CCE-F6EB-4447-A823-6B7AE7CC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DAAD-BBEC-4702-BBC0-1D89BA27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5134-DFB7-413C-8D59-837AF7BB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46F-6182-46C6-B5EF-544765EF09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F5E6-CAD5-4D8D-8BDA-37DDA4E1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8A11-944B-4885-8EC4-6FB6648B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3A3B-E8C5-4B50-9702-9169C8B29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2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E7F0-AE41-408C-ABDA-2855C9ED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480A4-91EC-4ED0-84F3-958AB5CC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F7C2-4B97-41DD-BFBF-674D1F81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46F-6182-46C6-B5EF-544765EF09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3A4-6CF0-44A0-904B-B788EF51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60D1-8110-4E6B-BA54-2821CE8B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3A3B-E8C5-4B50-9702-9169C8B29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1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C66-7CC7-488F-85F8-9F996A9D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3027-FD81-4D18-86DD-61A3F1E27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DD431-946E-4077-9C46-22DB380DE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EA8FE-AF59-4DDE-B349-40DC1E1E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46F-6182-46C6-B5EF-544765EF09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F3AE0-1DAA-49E5-97D9-2F07CC4A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032B-F08E-4A0E-8D61-FC84D2C3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3A3B-E8C5-4B50-9702-9169C8B29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3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1E9F-761C-42CE-AFA6-C3370F80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BFF7C-6E33-49DB-B82E-E8D453B35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915-EB41-4256-90B2-2402E6E09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7FA3F-B68D-45C6-9923-A06E31A4D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9D1FA-EE5A-438A-86F8-AE7DCA8A7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BD5D6-8CEB-4F3E-9B3A-8803D241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46F-6182-46C6-B5EF-544765EF09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C58E0-197B-4C28-88A6-3699B6E0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AAF53-0E50-4807-A5B3-792C96A0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3A3B-E8C5-4B50-9702-9169C8B29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82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9D18-C88C-4B53-B111-FE05A27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E88C3-33AB-4BC3-AE84-D8F435A8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46F-6182-46C6-B5EF-544765EF09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5CED0-E91C-4CF2-A183-67288DBF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827EF-5E3F-432B-90D8-5059B6EF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3A3B-E8C5-4B50-9702-9169C8B29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71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41D03-21FD-4CC4-A6EF-C435FB60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46F-6182-46C6-B5EF-544765EF09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78EC6-1686-405F-8A28-B461637C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E9AA3-BE17-4458-875C-B8493424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3A3B-E8C5-4B50-9702-9169C8B29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8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0038-807F-4198-BB06-3C53F6EF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FCD9-83BA-4443-A03D-1190438C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2E151-B45A-4455-973C-7DF8BAB1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19A6C-B015-4EBD-8A3E-E5EC2961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46F-6182-46C6-B5EF-544765EF09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F32F0-E160-4D2D-BE37-18385A97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70567-F338-4C3E-A120-10146BC0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3A3B-E8C5-4B50-9702-9169C8B29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84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54F1-51A7-41E6-93CA-21C9143D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FFC72-B46C-457D-B0C3-1F968DB16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1FFA1-350E-443F-8C68-9186E8D3F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D3B4D-EEF7-43F6-AE14-39D3D202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46F-6182-46C6-B5EF-544765EF09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491EC-18D7-4847-846E-3D4B34D9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C385B-BDB6-4102-91F2-BC1EE102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3A3B-E8C5-4B50-9702-9169C8B29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9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E91BD-6FD5-41D5-AD32-A8730EEC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C0AFD-9AB7-40C8-AE0F-2790BA82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DED7B-22C0-425F-8D2D-491A316B0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F46F-6182-46C6-B5EF-544765EF09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FA86-58CE-4AD7-B0E2-A27FB6D79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FEC9-9950-44EC-A8A8-CCFA021A1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3A3B-E8C5-4B50-9702-9169C8B29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07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049CBFCF-C101-4239-B667-A2AAB579CD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46607146"/>
                  </p:ext>
                </p:extLst>
              </p:nvPr>
            </p:nvGraphicFramePr>
            <p:xfrm>
              <a:off x="235781" y="1561404"/>
              <a:ext cx="5312804" cy="32370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049CBFCF-C101-4239-B667-A2AAB579CD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781" y="1561404"/>
                <a:ext cx="5312804" cy="3237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537856F3-D29A-4642-8680-8C9C11D5E9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32723129"/>
                  </p:ext>
                </p:extLst>
              </p:nvPr>
            </p:nvGraphicFramePr>
            <p:xfrm>
              <a:off x="5970778" y="1686481"/>
              <a:ext cx="5775768" cy="29869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537856F3-D29A-4642-8680-8C9C11D5E9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0778" y="1686481"/>
                <a:ext cx="5775768" cy="298690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3F3818-99E2-40DE-8323-D35649E9CD98}"/>
              </a:ext>
            </a:extLst>
          </p:cNvPr>
          <p:cNvSpPr txBox="1"/>
          <p:nvPr/>
        </p:nvSpPr>
        <p:spPr>
          <a:xfrm>
            <a:off x="640919" y="4826675"/>
            <a:ext cx="4907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Boxplot chart: </a:t>
            </a:r>
            <a:r>
              <a:rPr lang="en-US" dirty="0"/>
              <a:t>shows the distribution of age. However, the number of borrowers are in range from 15 to just above 40 was common</a:t>
            </a:r>
          </a:p>
          <a:p>
            <a:endParaRPr lang="en-US" dirty="0"/>
          </a:p>
          <a:p>
            <a:r>
              <a:rPr lang="en-US" dirty="0"/>
              <a:t>People aged larger than around 70 and below 5 are outliers. They need to be remove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119C5-7805-4B99-8B7F-854C2BDEB377}"/>
              </a:ext>
            </a:extLst>
          </p:cNvPr>
          <p:cNvSpPr txBox="1"/>
          <p:nvPr/>
        </p:nvSpPr>
        <p:spPr>
          <a:xfrm>
            <a:off x="6643416" y="5204143"/>
            <a:ext cx="5074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concisely, the histogram chart points out the range of people borrowing appears larger than 15 and less than 75</a:t>
            </a:r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873769-03A4-41D9-B3CE-553774BC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7" y="349625"/>
            <a:ext cx="10687723" cy="98600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CHECKING</a:t>
            </a:r>
            <a:r>
              <a:rPr lang="en-US" dirty="0"/>
              <a:t> AGE GROUP USING BOX_PLOTS </a:t>
            </a:r>
            <a:br>
              <a:rPr lang="en-US" dirty="0"/>
            </a:br>
            <a:r>
              <a:rPr lang="en-US" dirty="0"/>
              <a:t>AND HISTOGRAM</a:t>
            </a:r>
            <a:br>
              <a:rPr lang="en-GB" dirty="0">
                <a:solidFill>
                  <a:srgbClr val="002060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07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C1F5-A710-4BC1-BCDC-7B8BF8B4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The percentage of age (male and female)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AC373-B5BA-45BB-A535-40A4D97E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34893"/>
            <a:ext cx="3859306" cy="2933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910BEC-4714-44CD-B657-C363674C465C}"/>
              </a:ext>
            </a:extLst>
          </p:cNvPr>
          <p:cNvSpPr txBox="1"/>
          <p:nvPr/>
        </p:nvSpPr>
        <p:spPr>
          <a:xfrm>
            <a:off x="6556786" y="1258341"/>
            <a:ext cx="5208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chart shows, the percentage of male accounted for around 68% out of 100%. This means male have a larger borrowers than female.</a:t>
            </a:r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E1F2EC-CE0D-476C-A3AE-17F072D24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444584"/>
              </p:ext>
            </p:extLst>
          </p:nvPr>
        </p:nvGraphicFramePr>
        <p:xfrm>
          <a:off x="0" y="3968753"/>
          <a:ext cx="5964779" cy="2933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1488AE-4727-4F9C-8CE6-4C5E5B3BAC2D}"/>
              </a:ext>
            </a:extLst>
          </p:cNvPr>
          <p:cNvSpPr txBox="1"/>
          <p:nvPr/>
        </p:nvSpPr>
        <p:spPr>
          <a:xfrm>
            <a:off x="6725920" y="4182113"/>
            <a:ext cx="5039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bar chart indicates the purposes differentiate by gender (between male and female).</a:t>
            </a:r>
          </a:p>
          <a:p>
            <a:endParaRPr lang="en-US" dirty="0"/>
          </a:p>
          <a:p>
            <a:r>
              <a:rPr lang="en-US" dirty="0"/>
              <a:t>It is clearly that male spend much of their borrowing in business and repairs</a:t>
            </a:r>
          </a:p>
        </p:txBody>
      </p:sp>
    </p:spTree>
    <p:extLst>
      <p:ext uri="{BB962C8B-B14F-4D97-AF65-F5344CB8AC3E}">
        <p14:creationId xmlns:p14="http://schemas.microsoft.com/office/powerpoint/2010/main" val="163324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13E6-7AB3-4C77-B502-660E465E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550588" cy="1325563"/>
          </a:xfrm>
        </p:spPr>
        <p:txBody>
          <a:bodyPr/>
          <a:lstStyle/>
          <a:p>
            <a:r>
              <a:rPr lang="en-US" dirty="0"/>
              <a:t>Compare of loan purpose by age group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3304B-D2CD-47FE-B51E-1979B3E2A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55" y="1070593"/>
            <a:ext cx="11240169" cy="1833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E8FC9-8030-4AE0-93C9-C03D4D42CD18}"/>
              </a:ext>
            </a:extLst>
          </p:cNvPr>
          <p:cNvSpPr txBox="1"/>
          <p:nvPr/>
        </p:nvSpPr>
        <p:spPr>
          <a:xfrm>
            <a:off x="188258" y="3182471"/>
            <a:ext cx="11240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Depending on the table, as we can see,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Young  Adults </a:t>
            </a:r>
            <a:r>
              <a:rPr lang="en-US" dirty="0"/>
              <a:t>is the group which spend huge amount of money in different purposes.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However,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Senior</a:t>
            </a:r>
            <a:r>
              <a:rPr lang="en-US" dirty="0"/>
              <a:t> focuses on repairs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Middle-age</a:t>
            </a:r>
            <a:r>
              <a:rPr lang="en-US" dirty="0"/>
              <a:t> prefers car, education, home </a:t>
            </a:r>
            <a:r>
              <a:rPr lang="en-US" dirty="0" err="1"/>
              <a:t>applicances</a:t>
            </a:r>
            <a:r>
              <a:rPr lang="en-US" dirty="0"/>
              <a:t> and vacation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BE29DC-9E27-4FC5-8776-FBC2CCB53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5" y="4853548"/>
            <a:ext cx="6134956" cy="1543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C7278A-7ABD-4B5A-A59D-746779C635A6}"/>
              </a:ext>
            </a:extLst>
          </p:cNvPr>
          <p:cNvSpPr txBox="1"/>
          <p:nvPr/>
        </p:nvSpPr>
        <p:spPr>
          <a:xfrm>
            <a:off x="316055" y="4484216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Job distribution by age-range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94E3FB-87FB-4906-B9AE-5194EF66CF69}"/>
              </a:ext>
            </a:extLst>
          </p:cNvPr>
          <p:cNvSpPr txBox="1"/>
          <p:nvPr/>
        </p:nvSpPr>
        <p:spPr>
          <a:xfrm>
            <a:off x="6992470" y="4484216"/>
            <a:ext cx="5199529" cy="264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Young Adults: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age group consistently has the highest percentages across all categories, suggesting they may be more active or engaged in the activity represented by these categories.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Seniors: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age group generally has lower percentages across all categories, indicating less participation or interest in these activities.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44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A449-24E2-441F-BB41-38D1CB72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31"/>
            <a:ext cx="10515600" cy="1325563"/>
          </a:xfrm>
        </p:spPr>
        <p:txBody>
          <a:bodyPr/>
          <a:lstStyle/>
          <a:p>
            <a:r>
              <a:rPr lang="en-US" dirty="0"/>
              <a:t>Correlation chart to get insight into risk level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D5CFEA-9BC9-4B21-B0D6-8F076113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394"/>
            <a:ext cx="8449414" cy="55266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ED4F4A-6CFD-4BF8-9134-4D02E3836BD9}"/>
              </a:ext>
            </a:extLst>
          </p:cNvPr>
          <p:cNvSpPr txBox="1"/>
          <p:nvPr/>
        </p:nvSpPr>
        <p:spPr>
          <a:xfrm>
            <a:off x="7853083" y="1642855"/>
            <a:ext cx="3953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As the loan amount increases,  high risk loan duration also go up.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high risk trendline is higher than low-risk line. This means the larger of the loan, the higher risk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05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696E-B541-4389-BF2E-E4D72DE1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COMPARE BETWEEN HIGH AND LOW RISK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209AC6-9790-4389-97D3-1F038ECA6B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684413"/>
              </p:ext>
            </p:extLst>
          </p:nvPr>
        </p:nvGraphicFramePr>
        <p:xfrm>
          <a:off x="152754" y="1502877"/>
          <a:ext cx="6579142" cy="3852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072E78-02C6-4A66-9826-6F79557C3EB5}"/>
              </a:ext>
            </a:extLst>
          </p:cNvPr>
          <p:cNvSpPr txBox="1"/>
          <p:nvPr/>
        </p:nvSpPr>
        <p:spPr>
          <a:xfrm>
            <a:off x="6731896" y="2867152"/>
            <a:ext cx="5112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group of people who have no housing account for higher risk of loan.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People owning house have a low risk of loan, however, the risk still exist due to buying cars or house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29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357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Office Theme</vt:lpstr>
      <vt:lpstr>CHECKING AGE GROUP USING BOX_PLOTS  AND HISTOGRAM </vt:lpstr>
      <vt:lpstr>The percentage of age (male and female)</vt:lpstr>
      <vt:lpstr>Compare of loan purpose by age group</vt:lpstr>
      <vt:lpstr>Correlation chart to get insight into risk level</vt:lpstr>
      <vt:lpstr>COMPARE BETWEEN HIGH AND LOW 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CHECKING AGE GROUP USING BOX_PLOTS  AND HISTOGRAM </dc:title>
  <dc:creator>Nguyễn Đức Minh</dc:creator>
  <cp:lastModifiedBy>Nguyễn Đức Minh</cp:lastModifiedBy>
  <cp:revision>1</cp:revision>
  <dcterms:created xsi:type="dcterms:W3CDTF">2024-11-24T07:09:42Z</dcterms:created>
  <dcterms:modified xsi:type="dcterms:W3CDTF">2024-11-24T09:04:00Z</dcterms:modified>
</cp:coreProperties>
</file>