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13A"/>
    <a:srgbClr val="F47568"/>
    <a:srgbClr val="5B0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5" autoAdjust="0"/>
    <p:restoredTop sz="94660"/>
  </p:normalViewPr>
  <p:slideViewPr>
    <p:cSldViewPr snapToGrid="0">
      <p:cViewPr>
        <p:scale>
          <a:sx n="150" d="100"/>
          <a:sy n="150" d="100"/>
        </p:scale>
        <p:origin x="110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credit_data%20origi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credit_data%20origi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credit_data%20origi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credit_data%20origi%20(1)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credit_data%20origi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\Downloads\credit_data%20origi%20(1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DMIN\Downloads\credit_data%20origi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290182021707935E-2"/>
          <c:y val="6.0143418922044875E-2"/>
          <c:w val="0.47556540855133633"/>
          <c:h val="0.7923889978707554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bg2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B4-4C71-82D4-512E368D8158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B4-4C71-82D4-512E368D8158}"/>
              </c:ext>
            </c:extLst>
          </c:dPt>
          <c:dLbls>
            <c:dLbl>
              <c:idx val="0"/>
              <c:layout>
                <c:manualLayout>
                  <c:x val="-1.0190479268249614E-16"/>
                  <c:y val="-1.39765685213194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8B4-4C71-82D4-512E368D8158}"/>
                </c:ext>
              </c:extLst>
            </c:dLbl>
            <c:dLbl>
              <c:idx val="1"/>
              <c:layout>
                <c:manualLayout>
                  <c:x val="-3.2868067293829704E-2"/>
                  <c:y val="-5.187835914615231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B4-4C71-82D4-512E368D81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Sheet4!$A$12:$A$13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Sheet4!$B$12:$B$13</c:f>
              <c:numCache>
                <c:formatCode>0%</c:formatCode>
                <c:ptCount val="2"/>
                <c:pt idx="0">
                  <c:v>0.32183908045977011</c:v>
                </c:pt>
                <c:pt idx="1">
                  <c:v>0.67816091954022983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B4-4C71-82D4-512E368D8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5329178058661805"/>
          <c:y val="0.32400914016223831"/>
          <c:w val="0.14370361162927298"/>
          <c:h val="0.297584988358362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807744423940334"/>
          <c:y val="9.1228062614057526E-2"/>
          <c:w val="0.61728124268036133"/>
          <c:h val="0.7341560380586237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'Mô tả'!$A$47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'Mô tả'!$B$46:$I$46</c:f>
              <c:strCache>
                <c:ptCount val="8"/>
                <c:pt idx="0">
                  <c:v>business</c:v>
                </c:pt>
                <c:pt idx="1">
                  <c:v>car</c:v>
                </c:pt>
                <c:pt idx="2">
                  <c:v>education</c:v>
                </c:pt>
                <c:pt idx="3">
                  <c:v>furniture and equipment</c:v>
                </c:pt>
                <c:pt idx="4">
                  <c:v>home appliances</c:v>
                </c:pt>
                <c:pt idx="5">
                  <c:v>repairs</c:v>
                </c:pt>
                <c:pt idx="6">
                  <c:v>TV</c:v>
                </c:pt>
                <c:pt idx="7">
                  <c:v>vacation and others</c:v>
                </c:pt>
              </c:strCache>
            </c:strRef>
          </c:cat>
          <c:val>
            <c:numRef>
              <c:f>'Mô tả'!$B$47:$I$47</c:f>
              <c:numCache>
                <c:formatCode>0%</c:formatCode>
                <c:ptCount val="8"/>
                <c:pt idx="0">
                  <c:v>0.22641509433962265</c:v>
                </c:pt>
                <c:pt idx="1">
                  <c:v>0.26589595375722541</c:v>
                </c:pt>
                <c:pt idx="2">
                  <c:v>0.42857142857142855</c:v>
                </c:pt>
                <c:pt idx="3">
                  <c:v>0.41121495327102803</c:v>
                </c:pt>
                <c:pt idx="4">
                  <c:v>0.33333333333333331</c:v>
                </c:pt>
                <c:pt idx="5">
                  <c:v>0.21428571428571427</c:v>
                </c:pt>
                <c:pt idx="6">
                  <c:v>0.34848484848484851</c:v>
                </c:pt>
                <c:pt idx="7">
                  <c:v>0.33333333333333331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D2-465E-8A1E-8A24D8549C15}"/>
            </c:ext>
          </c:extLst>
        </c:ser>
        <c:ser>
          <c:idx val="1"/>
          <c:order val="1"/>
          <c:tx>
            <c:strRef>
              <c:f>'Mô tả'!$A$48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'Mô tả'!$B$46:$I$46</c:f>
              <c:strCache>
                <c:ptCount val="8"/>
                <c:pt idx="0">
                  <c:v>business</c:v>
                </c:pt>
                <c:pt idx="1">
                  <c:v>car</c:v>
                </c:pt>
                <c:pt idx="2">
                  <c:v>education</c:v>
                </c:pt>
                <c:pt idx="3">
                  <c:v>furniture and equipment</c:v>
                </c:pt>
                <c:pt idx="4">
                  <c:v>home appliances</c:v>
                </c:pt>
                <c:pt idx="5">
                  <c:v>repairs</c:v>
                </c:pt>
                <c:pt idx="6">
                  <c:v>TV</c:v>
                </c:pt>
                <c:pt idx="7">
                  <c:v>vacation and others</c:v>
                </c:pt>
              </c:strCache>
            </c:strRef>
          </c:cat>
          <c:val>
            <c:numRef>
              <c:f>'Mô tả'!$B$48:$I$48</c:f>
              <c:numCache>
                <c:formatCode>0%</c:formatCode>
                <c:ptCount val="8"/>
                <c:pt idx="0">
                  <c:v>0.77358490566037741</c:v>
                </c:pt>
                <c:pt idx="1">
                  <c:v>0.73410404624277459</c:v>
                </c:pt>
                <c:pt idx="2">
                  <c:v>0.5714285714285714</c:v>
                </c:pt>
                <c:pt idx="3">
                  <c:v>0.58878504672897192</c:v>
                </c:pt>
                <c:pt idx="4">
                  <c:v>0.66666666666666663</c:v>
                </c:pt>
                <c:pt idx="5">
                  <c:v>0.7857142857142857</c:v>
                </c:pt>
                <c:pt idx="6">
                  <c:v>0.65151515151515149</c:v>
                </c:pt>
                <c:pt idx="7">
                  <c:v>0.66666666666666663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D2-465E-8A1E-8A24D8549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2949119"/>
        <c:axId val="1482955359"/>
      </c:barChart>
      <c:catAx>
        <c:axId val="1482949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955359"/>
        <c:crosses val="autoZero"/>
        <c:auto val="1"/>
        <c:lblAlgn val="ctr"/>
        <c:lblOffset val="100"/>
        <c:noMultiLvlLbl val="0"/>
      </c:catAx>
      <c:valAx>
        <c:axId val="148295535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94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0505320582241"/>
          <c:y val="9.2472232611221401E-3"/>
          <c:w val="0.79482493918599528"/>
          <c:h val="0.8398428511584822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'Mô tả'!$D$26:$D$28</c:f>
              <c:strCache>
                <c:ptCount val="3"/>
                <c:pt idx="0">
                  <c:v>no housing</c:v>
                </c:pt>
                <c:pt idx="1">
                  <c:v>own</c:v>
                </c:pt>
                <c:pt idx="2">
                  <c:v>rented</c:v>
                </c:pt>
              </c:strCache>
            </c:strRef>
          </c:cat>
          <c:val>
            <c:numRef>
              <c:f>'Mô tả'!$E$26:$E$28</c:f>
              <c:numCache>
                <c:formatCode>0%</c:formatCode>
                <c:ptCount val="3"/>
                <c:pt idx="0">
                  <c:v>0.12452107279693486</c:v>
                </c:pt>
                <c:pt idx="1">
                  <c:v>0.66858237547892718</c:v>
                </c:pt>
                <c:pt idx="2">
                  <c:v>0.20689655172413793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64-4B70-90C9-46593A64C2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9646863"/>
        <c:axId val="1879653103"/>
      </c:barChart>
      <c:catAx>
        <c:axId val="1879646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653103"/>
        <c:crosses val="autoZero"/>
        <c:auto val="1"/>
        <c:lblAlgn val="ctr"/>
        <c:lblOffset val="100"/>
        <c:noMultiLvlLbl val="0"/>
      </c:catAx>
      <c:valAx>
        <c:axId val="1879653103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64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68283274553587E-2"/>
          <c:y val="0.11722286621111411"/>
          <c:w val="0.90199238578207142"/>
          <c:h val="0.741277144979416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Sheet5!$M$231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Sheet5!$N$230:$P$230</c:f>
              <c:strCache>
                <c:ptCount val="3"/>
                <c:pt idx="0">
                  <c:v>no housing</c:v>
                </c:pt>
                <c:pt idx="1">
                  <c:v>own</c:v>
                </c:pt>
                <c:pt idx="2">
                  <c:v>rented</c:v>
                </c:pt>
              </c:strCache>
            </c:strRef>
          </c:cat>
          <c:val>
            <c:numRef>
              <c:f>Sheet5!$N$231:$P$231</c:f>
              <c:numCache>
                <c:formatCode>0%</c:formatCode>
                <c:ptCount val="3"/>
                <c:pt idx="0">
                  <c:v>0.55384615384615388</c:v>
                </c:pt>
                <c:pt idx="1">
                  <c:v>0.39828080229226359</c:v>
                </c:pt>
                <c:pt idx="2">
                  <c:v>0.51851851851851849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C-4607-8F93-0A8BEA1156D8}"/>
            </c:ext>
          </c:extLst>
        </c:ser>
        <c:ser>
          <c:idx val="1"/>
          <c:order val="1"/>
          <c:tx>
            <c:strRef>
              <c:f>Sheet5!$M$232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Sheet5!$N$230:$P$230</c:f>
              <c:strCache>
                <c:ptCount val="3"/>
                <c:pt idx="0">
                  <c:v>no housing</c:v>
                </c:pt>
                <c:pt idx="1">
                  <c:v>own</c:v>
                </c:pt>
                <c:pt idx="2">
                  <c:v>rented</c:v>
                </c:pt>
              </c:strCache>
            </c:strRef>
          </c:cat>
          <c:val>
            <c:numRef>
              <c:f>Sheet5!$N$232:$P$232</c:f>
              <c:numCache>
                <c:formatCode>0%</c:formatCode>
                <c:ptCount val="3"/>
                <c:pt idx="0">
                  <c:v>0.44615384615384618</c:v>
                </c:pt>
                <c:pt idx="1">
                  <c:v>0.60171919770773641</c:v>
                </c:pt>
                <c:pt idx="2">
                  <c:v>0.48148148148148145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7C-4607-8F93-0A8BEA115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129103"/>
        <c:axId val="1487129935"/>
      </c:barChart>
      <c:catAx>
        <c:axId val="148712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129935"/>
        <c:crosses val="autoZero"/>
        <c:auto val="1"/>
        <c:lblAlgn val="ctr"/>
        <c:lblOffset val="100"/>
        <c:noMultiLvlLbl val="0"/>
      </c:catAx>
      <c:valAx>
        <c:axId val="148712993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12910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43308949147715303"/>
          <c:y val="0.92350237027217175"/>
          <c:w val="0.13855520718046174"/>
          <c:h val="7.6497629727828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41906289654512E-2"/>
          <c:y val="6.7875311779931488E-2"/>
          <c:w val="0.74113571443042081"/>
          <c:h val="0.81137938769121631"/>
        </c:manualLayout>
      </c:layout>
      <c:scatterChart>
        <c:scatterStyle val="lineMarker"/>
        <c:varyColors val="0"/>
        <c:ser>
          <c:idx val="0"/>
          <c:order val="0"/>
          <c:tx>
            <c:v>High risk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bg1">
                    <a:lumMod val="75000"/>
                  </a:schemeClr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Sheet5!$A$2:$A$232</c:f>
              <c:numCache>
                <c:formatCode>0</c:formatCode>
                <c:ptCount val="231"/>
                <c:pt idx="0">
                  <c:v>5951</c:v>
                </c:pt>
                <c:pt idx="1">
                  <c:v>4870</c:v>
                </c:pt>
                <c:pt idx="2">
                  <c:v>5234</c:v>
                </c:pt>
                <c:pt idx="3">
                  <c:v>1295</c:v>
                </c:pt>
                <c:pt idx="4">
                  <c:v>4308</c:v>
                </c:pt>
                <c:pt idx="5">
                  <c:v>1199</c:v>
                </c:pt>
                <c:pt idx="6">
                  <c:v>1282</c:v>
                </c:pt>
                <c:pt idx="7">
                  <c:v>12579</c:v>
                </c:pt>
                <c:pt idx="8">
                  <c:v>6836</c:v>
                </c:pt>
                <c:pt idx="9">
                  <c:v>4746</c:v>
                </c:pt>
                <c:pt idx="10">
                  <c:v>2100</c:v>
                </c:pt>
                <c:pt idx="11">
                  <c:v>6143</c:v>
                </c:pt>
                <c:pt idx="12">
                  <c:v>2225</c:v>
                </c:pt>
                <c:pt idx="13">
                  <c:v>6229</c:v>
                </c:pt>
                <c:pt idx="14">
                  <c:v>1953</c:v>
                </c:pt>
                <c:pt idx="15">
                  <c:v>14421</c:v>
                </c:pt>
                <c:pt idx="16">
                  <c:v>3965</c:v>
                </c:pt>
                <c:pt idx="17">
                  <c:v>12612</c:v>
                </c:pt>
                <c:pt idx="18">
                  <c:v>1108</c:v>
                </c:pt>
                <c:pt idx="19">
                  <c:v>15945</c:v>
                </c:pt>
                <c:pt idx="20">
                  <c:v>11938</c:v>
                </c:pt>
                <c:pt idx="21">
                  <c:v>4281</c:v>
                </c:pt>
                <c:pt idx="22">
                  <c:v>1835</c:v>
                </c:pt>
                <c:pt idx="23">
                  <c:v>639</c:v>
                </c:pt>
                <c:pt idx="24">
                  <c:v>3499</c:v>
                </c:pt>
                <c:pt idx="25">
                  <c:v>6887</c:v>
                </c:pt>
                <c:pt idx="26">
                  <c:v>766</c:v>
                </c:pt>
                <c:pt idx="27">
                  <c:v>2462</c:v>
                </c:pt>
                <c:pt idx="28">
                  <c:v>1282</c:v>
                </c:pt>
                <c:pt idx="29">
                  <c:v>1131</c:v>
                </c:pt>
                <c:pt idx="30">
                  <c:v>1935</c:v>
                </c:pt>
                <c:pt idx="31">
                  <c:v>950</c:v>
                </c:pt>
                <c:pt idx="32">
                  <c:v>2064</c:v>
                </c:pt>
                <c:pt idx="33">
                  <c:v>3414</c:v>
                </c:pt>
                <c:pt idx="34">
                  <c:v>4455</c:v>
                </c:pt>
                <c:pt idx="35">
                  <c:v>884</c:v>
                </c:pt>
                <c:pt idx="36">
                  <c:v>5129</c:v>
                </c:pt>
                <c:pt idx="37">
                  <c:v>674</c:v>
                </c:pt>
                <c:pt idx="38">
                  <c:v>3844</c:v>
                </c:pt>
                <c:pt idx="39">
                  <c:v>3915</c:v>
                </c:pt>
                <c:pt idx="40">
                  <c:v>3031</c:v>
                </c:pt>
                <c:pt idx="41">
                  <c:v>1501</c:v>
                </c:pt>
                <c:pt idx="42">
                  <c:v>951</c:v>
                </c:pt>
                <c:pt idx="43">
                  <c:v>4297</c:v>
                </c:pt>
                <c:pt idx="44">
                  <c:v>902</c:v>
                </c:pt>
                <c:pt idx="45">
                  <c:v>5293</c:v>
                </c:pt>
                <c:pt idx="46">
                  <c:v>1908</c:v>
                </c:pt>
                <c:pt idx="47">
                  <c:v>10961</c:v>
                </c:pt>
                <c:pt idx="48">
                  <c:v>7865</c:v>
                </c:pt>
                <c:pt idx="49">
                  <c:v>4210</c:v>
                </c:pt>
                <c:pt idx="50">
                  <c:v>1823</c:v>
                </c:pt>
                <c:pt idx="51">
                  <c:v>2767</c:v>
                </c:pt>
                <c:pt idx="52">
                  <c:v>4605</c:v>
                </c:pt>
                <c:pt idx="53">
                  <c:v>2150</c:v>
                </c:pt>
                <c:pt idx="54">
                  <c:v>2149</c:v>
                </c:pt>
                <c:pt idx="55">
                  <c:v>802</c:v>
                </c:pt>
                <c:pt idx="56">
                  <c:v>8978</c:v>
                </c:pt>
                <c:pt idx="57">
                  <c:v>3060</c:v>
                </c:pt>
                <c:pt idx="58">
                  <c:v>11998</c:v>
                </c:pt>
                <c:pt idx="59">
                  <c:v>1024</c:v>
                </c:pt>
                <c:pt idx="60">
                  <c:v>9398</c:v>
                </c:pt>
                <c:pt idx="61">
                  <c:v>9960</c:v>
                </c:pt>
                <c:pt idx="62">
                  <c:v>3804</c:v>
                </c:pt>
                <c:pt idx="63">
                  <c:v>727</c:v>
                </c:pt>
                <c:pt idx="64">
                  <c:v>1237</c:v>
                </c:pt>
                <c:pt idx="65">
                  <c:v>685</c:v>
                </c:pt>
                <c:pt idx="66">
                  <c:v>2746</c:v>
                </c:pt>
                <c:pt idx="67">
                  <c:v>4249</c:v>
                </c:pt>
                <c:pt idx="68">
                  <c:v>1938</c:v>
                </c:pt>
                <c:pt idx="69">
                  <c:v>7408</c:v>
                </c:pt>
                <c:pt idx="70">
                  <c:v>4110</c:v>
                </c:pt>
                <c:pt idx="71">
                  <c:v>3384</c:v>
                </c:pt>
                <c:pt idx="72">
                  <c:v>1136</c:v>
                </c:pt>
                <c:pt idx="73">
                  <c:v>959</c:v>
                </c:pt>
                <c:pt idx="74">
                  <c:v>6199</c:v>
                </c:pt>
                <c:pt idx="75">
                  <c:v>1246</c:v>
                </c:pt>
                <c:pt idx="76">
                  <c:v>2406</c:v>
                </c:pt>
                <c:pt idx="77">
                  <c:v>2473</c:v>
                </c:pt>
                <c:pt idx="78">
                  <c:v>3446</c:v>
                </c:pt>
                <c:pt idx="79">
                  <c:v>14782</c:v>
                </c:pt>
                <c:pt idx="80">
                  <c:v>7685</c:v>
                </c:pt>
                <c:pt idx="81">
                  <c:v>14318</c:v>
                </c:pt>
                <c:pt idx="82">
                  <c:v>12976</c:v>
                </c:pt>
                <c:pt idx="83">
                  <c:v>1223</c:v>
                </c:pt>
                <c:pt idx="84">
                  <c:v>2039</c:v>
                </c:pt>
                <c:pt idx="85">
                  <c:v>939</c:v>
                </c:pt>
                <c:pt idx="86">
                  <c:v>2579</c:v>
                </c:pt>
                <c:pt idx="87">
                  <c:v>1190</c:v>
                </c:pt>
                <c:pt idx="88">
                  <c:v>11328</c:v>
                </c:pt>
                <c:pt idx="89">
                  <c:v>609</c:v>
                </c:pt>
                <c:pt idx="90">
                  <c:v>5096</c:v>
                </c:pt>
                <c:pt idx="91">
                  <c:v>1842</c:v>
                </c:pt>
                <c:pt idx="92">
                  <c:v>1512</c:v>
                </c:pt>
                <c:pt idx="93">
                  <c:v>4817</c:v>
                </c:pt>
                <c:pt idx="94">
                  <c:v>3386</c:v>
                </c:pt>
                <c:pt idx="95">
                  <c:v>1659</c:v>
                </c:pt>
                <c:pt idx="96">
                  <c:v>3092</c:v>
                </c:pt>
                <c:pt idx="97">
                  <c:v>448</c:v>
                </c:pt>
                <c:pt idx="98">
                  <c:v>654</c:v>
                </c:pt>
                <c:pt idx="99">
                  <c:v>1245</c:v>
                </c:pt>
                <c:pt idx="100">
                  <c:v>3114</c:v>
                </c:pt>
                <c:pt idx="101">
                  <c:v>1209</c:v>
                </c:pt>
                <c:pt idx="102">
                  <c:v>8318</c:v>
                </c:pt>
                <c:pt idx="103">
                  <c:v>9034</c:v>
                </c:pt>
                <c:pt idx="104">
                  <c:v>3123</c:v>
                </c:pt>
                <c:pt idx="105">
                  <c:v>1216</c:v>
                </c:pt>
                <c:pt idx="106">
                  <c:v>1207</c:v>
                </c:pt>
                <c:pt idx="107">
                  <c:v>6850</c:v>
                </c:pt>
                <c:pt idx="108">
                  <c:v>759</c:v>
                </c:pt>
                <c:pt idx="109">
                  <c:v>3190</c:v>
                </c:pt>
                <c:pt idx="110">
                  <c:v>7119</c:v>
                </c:pt>
                <c:pt idx="111">
                  <c:v>2302</c:v>
                </c:pt>
                <c:pt idx="112">
                  <c:v>2631</c:v>
                </c:pt>
                <c:pt idx="113">
                  <c:v>2319</c:v>
                </c:pt>
                <c:pt idx="114">
                  <c:v>7763</c:v>
                </c:pt>
                <c:pt idx="115">
                  <c:v>1534</c:v>
                </c:pt>
                <c:pt idx="116">
                  <c:v>2864</c:v>
                </c:pt>
                <c:pt idx="117">
                  <c:v>1333</c:v>
                </c:pt>
                <c:pt idx="118">
                  <c:v>626</c:v>
                </c:pt>
                <c:pt idx="119">
                  <c:v>6999</c:v>
                </c:pt>
                <c:pt idx="120">
                  <c:v>1331</c:v>
                </c:pt>
                <c:pt idx="121">
                  <c:v>2278</c:v>
                </c:pt>
                <c:pt idx="122">
                  <c:v>3552</c:v>
                </c:pt>
                <c:pt idx="123">
                  <c:v>1928</c:v>
                </c:pt>
                <c:pt idx="124">
                  <c:v>1546</c:v>
                </c:pt>
                <c:pt idx="125">
                  <c:v>1372</c:v>
                </c:pt>
                <c:pt idx="126">
                  <c:v>6758</c:v>
                </c:pt>
                <c:pt idx="127">
                  <c:v>3234</c:v>
                </c:pt>
                <c:pt idx="128">
                  <c:v>2820</c:v>
                </c:pt>
                <c:pt idx="129">
                  <c:v>1056</c:v>
                </c:pt>
                <c:pt idx="130">
                  <c:v>2384</c:v>
                </c:pt>
                <c:pt idx="131">
                  <c:v>2039</c:v>
                </c:pt>
                <c:pt idx="132">
                  <c:v>1217</c:v>
                </c:pt>
                <c:pt idx="133">
                  <c:v>2246</c:v>
                </c:pt>
                <c:pt idx="134">
                  <c:v>2718</c:v>
                </c:pt>
                <c:pt idx="135">
                  <c:v>931</c:v>
                </c:pt>
                <c:pt idx="136">
                  <c:v>1442</c:v>
                </c:pt>
                <c:pt idx="137">
                  <c:v>4241</c:v>
                </c:pt>
                <c:pt idx="138">
                  <c:v>918</c:v>
                </c:pt>
                <c:pt idx="139">
                  <c:v>1837</c:v>
                </c:pt>
                <c:pt idx="140">
                  <c:v>2671</c:v>
                </c:pt>
                <c:pt idx="141">
                  <c:v>741</c:v>
                </c:pt>
                <c:pt idx="142">
                  <c:v>1240</c:v>
                </c:pt>
                <c:pt idx="143">
                  <c:v>3441</c:v>
                </c:pt>
                <c:pt idx="144">
                  <c:v>2600</c:v>
                </c:pt>
                <c:pt idx="145">
                  <c:v>1437</c:v>
                </c:pt>
                <c:pt idx="146">
                  <c:v>1553</c:v>
                </c:pt>
                <c:pt idx="147">
                  <c:v>1355</c:v>
                </c:pt>
                <c:pt idx="148">
                  <c:v>4370</c:v>
                </c:pt>
                <c:pt idx="149">
                  <c:v>750</c:v>
                </c:pt>
                <c:pt idx="150">
                  <c:v>947</c:v>
                </c:pt>
                <c:pt idx="151">
                  <c:v>684</c:v>
                </c:pt>
                <c:pt idx="152">
                  <c:v>1922</c:v>
                </c:pt>
                <c:pt idx="153">
                  <c:v>2303</c:v>
                </c:pt>
                <c:pt idx="154">
                  <c:v>8086</c:v>
                </c:pt>
                <c:pt idx="155">
                  <c:v>888</c:v>
                </c:pt>
                <c:pt idx="156">
                  <c:v>4843</c:v>
                </c:pt>
                <c:pt idx="157">
                  <c:v>5595</c:v>
                </c:pt>
                <c:pt idx="158">
                  <c:v>6331</c:v>
                </c:pt>
                <c:pt idx="159">
                  <c:v>6560</c:v>
                </c:pt>
                <c:pt idx="160">
                  <c:v>2969</c:v>
                </c:pt>
                <c:pt idx="161">
                  <c:v>1198</c:v>
                </c:pt>
                <c:pt idx="162">
                  <c:v>14027</c:v>
                </c:pt>
                <c:pt idx="163">
                  <c:v>1337</c:v>
                </c:pt>
                <c:pt idx="164">
                  <c:v>433</c:v>
                </c:pt>
                <c:pt idx="165">
                  <c:v>1228</c:v>
                </c:pt>
                <c:pt idx="166">
                  <c:v>1882</c:v>
                </c:pt>
                <c:pt idx="167">
                  <c:v>6416</c:v>
                </c:pt>
                <c:pt idx="168">
                  <c:v>1987</c:v>
                </c:pt>
                <c:pt idx="169">
                  <c:v>11560</c:v>
                </c:pt>
                <c:pt idx="170">
                  <c:v>4280</c:v>
                </c:pt>
                <c:pt idx="171">
                  <c:v>1274</c:v>
                </c:pt>
                <c:pt idx="172">
                  <c:v>976</c:v>
                </c:pt>
                <c:pt idx="173">
                  <c:v>691</c:v>
                </c:pt>
                <c:pt idx="174">
                  <c:v>2124</c:v>
                </c:pt>
                <c:pt idx="175">
                  <c:v>3108</c:v>
                </c:pt>
                <c:pt idx="176">
                  <c:v>8065</c:v>
                </c:pt>
                <c:pt idx="177">
                  <c:v>4933</c:v>
                </c:pt>
                <c:pt idx="178">
                  <c:v>836</c:v>
                </c:pt>
                <c:pt idx="179">
                  <c:v>6224</c:v>
                </c:pt>
                <c:pt idx="180">
                  <c:v>5998</c:v>
                </c:pt>
                <c:pt idx="181">
                  <c:v>1188</c:v>
                </c:pt>
                <c:pt idx="182">
                  <c:v>9271</c:v>
                </c:pt>
                <c:pt idx="183">
                  <c:v>1778</c:v>
                </c:pt>
                <c:pt idx="184">
                  <c:v>9629</c:v>
                </c:pt>
                <c:pt idx="185">
                  <c:v>3051</c:v>
                </c:pt>
                <c:pt idx="186">
                  <c:v>3931</c:v>
                </c:pt>
                <c:pt idx="187">
                  <c:v>1345</c:v>
                </c:pt>
                <c:pt idx="188">
                  <c:v>2712</c:v>
                </c:pt>
                <c:pt idx="189">
                  <c:v>3966</c:v>
                </c:pt>
                <c:pt idx="190">
                  <c:v>1216</c:v>
                </c:pt>
                <c:pt idx="191">
                  <c:v>11816</c:v>
                </c:pt>
                <c:pt idx="192">
                  <c:v>2327</c:v>
                </c:pt>
                <c:pt idx="193">
                  <c:v>1082</c:v>
                </c:pt>
                <c:pt idx="194">
                  <c:v>5179</c:v>
                </c:pt>
                <c:pt idx="195">
                  <c:v>709</c:v>
                </c:pt>
                <c:pt idx="196">
                  <c:v>2235</c:v>
                </c:pt>
                <c:pt idx="197">
                  <c:v>1442</c:v>
                </c:pt>
                <c:pt idx="198">
                  <c:v>3959</c:v>
                </c:pt>
                <c:pt idx="199">
                  <c:v>2439</c:v>
                </c:pt>
                <c:pt idx="200">
                  <c:v>1422</c:v>
                </c:pt>
                <c:pt idx="201">
                  <c:v>4057</c:v>
                </c:pt>
                <c:pt idx="202">
                  <c:v>795</c:v>
                </c:pt>
                <c:pt idx="203">
                  <c:v>15672</c:v>
                </c:pt>
                <c:pt idx="204">
                  <c:v>4153</c:v>
                </c:pt>
                <c:pt idx="205">
                  <c:v>2625</c:v>
                </c:pt>
                <c:pt idx="206">
                  <c:v>4736</c:v>
                </c:pt>
                <c:pt idx="207">
                  <c:v>3161</c:v>
                </c:pt>
                <c:pt idx="208">
                  <c:v>18424</c:v>
                </c:pt>
                <c:pt idx="209">
                  <c:v>14896</c:v>
                </c:pt>
                <c:pt idx="210">
                  <c:v>2359</c:v>
                </c:pt>
                <c:pt idx="211">
                  <c:v>3345</c:v>
                </c:pt>
                <c:pt idx="212">
                  <c:v>1366</c:v>
                </c:pt>
                <c:pt idx="213">
                  <c:v>6872</c:v>
                </c:pt>
                <c:pt idx="214">
                  <c:v>697</c:v>
                </c:pt>
                <c:pt idx="215">
                  <c:v>10297</c:v>
                </c:pt>
                <c:pt idx="216">
                  <c:v>1670</c:v>
                </c:pt>
                <c:pt idx="217">
                  <c:v>1919</c:v>
                </c:pt>
                <c:pt idx="218">
                  <c:v>745</c:v>
                </c:pt>
                <c:pt idx="219">
                  <c:v>6288</c:v>
                </c:pt>
                <c:pt idx="220">
                  <c:v>3349</c:v>
                </c:pt>
                <c:pt idx="221">
                  <c:v>2145</c:v>
                </c:pt>
                <c:pt idx="222">
                  <c:v>4113</c:v>
                </c:pt>
                <c:pt idx="223">
                  <c:v>4006</c:v>
                </c:pt>
                <c:pt idx="224">
                  <c:v>2520</c:v>
                </c:pt>
                <c:pt idx="225">
                  <c:v>1193</c:v>
                </c:pt>
                <c:pt idx="226">
                  <c:v>7297</c:v>
                </c:pt>
                <c:pt idx="227">
                  <c:v>1264</c:v>
                </c:pt>
                <c:pt idx="228">
                  <c:v>8386</c:v>
                </c:pt>
                <c:pt idx="229">
                  <c:v>8229</c:v>
                </c:pt>
                <c:pt idx="230">
                  <c:v>1845</c:v>
                </c:pt>
              </c:numCache>
            </c:numRef>
          </c:xVal>
          <c:yVal>
            <c:numRef>
              <c:f>Sheet5!$B$2:$B$232</c:f>
              <c:numCache>
                <c:formatCode>0</c:formatCode>
                <c:ptCount val="231"/>
                <c:pt idx="0">
                  <c:v>48</c:v>
                </c:pt>
                <c:pt idx="1">
                  <c:v>24</c:v>
                </c:pt>
                <c:pt idx="2">
                  <c:v>30</c:v>
                </c:pt>
                <c:pt idx="3">
                  <c:v>12</c:v>
                </c:pt>
                <c:pt idx="4">
                  <c:v>48</c:v>
                </c:pt>
                <c:pt idx="5">
                  <c:v>24</c:v>
                </c:pt>
                <c:pt idx="6">
                  <c:v>24</c:v>
                </c:pt>
                <c:pt idx="7">
                  <c:v>24</c:v>
                </c:pt>
                <c:pt idx="8">
                  <c:v>60</c:v>
                </c:pt>
                <c:pt idx="9">
                  <c:v>45</c:v>
                </c:pt>
                <c:pt idx="10">
                  <c:v>18</c:v>
                </c:pt>
                <c:pt idx="11">
                  <c:v>48</c:v>
                </c:pt>
                <c:pt idx="12">
                  <c:v>36</c:v>
                </c:pt>
                <c:pt idx="13">
                  <c:v>36</c:v>
                </c:pt>
                <c:pt idx="14">
                  <c:v>36</c:v>
                </c:pt>
                <c:pt idx="15">
                  <c:v>48</c:v>
                </c:pt>
                <c:pt idx="16">
                  <c:v>42</c:v>
                </c:pt>
                <c:pt idx="17">
                  <c:v>36</c:v>
                </c:pt>
                <c:pt idx="18">
                  <c:v>12</c:v>
                </c:pt>
                <c:pt idx="19">
                  <c:v>54</c:v>
                </c:pt>
                <c:pt idx="20">
                  <c:v>24</c:v>
                </c:pt>
                <c:pt idx="21">
                  <c:v>33</c:v>
                </c:pt>
                <c:pt idx="22">
                  <c:v>21</c:v>
                </c:pt>
                <c:pt idx="23">
                  <c:v>12</c:v>
                </c:pt>
                <c:pt idx="24">
                  <c:v>12</c:v>
                </c:pt>
                <c:pt idx="25">
                  <c:v>36</c:v>
                </c:pt>
                <c:pt idx="26">
                  <c:v>12</c:v>
                </c:pt>
                <c:pt idx="27">
                  <c:v>18</c:v>
                </c:pt>
                <c:pt idx="28">
                  <c:v>12</c:v>
                </c:pt>
                <c:pt idx="29">
                  <c:v>18</c:v>
                </c:pt>
                <c:pt idx="30">
                  <c:v>24</c:v>
                </c:pt>
                <c:pt idx="31">
                  <c:v>15</c:v>
                </c:pt>
                <c:pt idx="32">
                  <c:v>24</c:v>
                </c:pt>
                <c:pt idx="33">
                  <c:v>21</c:v>
                </c:pt>
                <c:pt idx="34">
                  <c:v>36</c:v>
                </c:pt>
                <c:pt idx="35">
                  <c:v>18</c:v>
                </c:pt>
                <c:pt idx="36">
                  <c:v>9</c:v>
                </c:pt>
                <c:pt idx="37">
                  <c:v>12</c:v>
                </c:pt>
                <c:pt idx="38">
                  <c:v>48</c:v>
                </c:pt>
                <c:pt idx="39">
                  <c:v>27</c:v>
                </c:pt>
                <c:pt idx="40">
                  <c:v>45</c:v>
                </c:pt>
                <c:pt idx="41">
                  <c:v>9</c:v>
                </c:pt>
                <c:pt idx="42">
                  <c:v>12</c:v>
                </c:pt>
                <c:pt idx="43">
                  <c:v>18</c:v>
                </c:pt>
                <c:pt idx="44">
                  <c:v>12</c:v>
                </c:pt>
                <c:pt idx="45">
                  <c:v>27</c:v>
                </c:pt>
                <c:pt idx="46">
                  <c:v>30</c:v>
                </c:pt>
                <c:pt idx="47">
                  <c:v>48</c:v>
                </c:pt>
                <c:pt idx="48">
                  <c:v>12</c:v>
                </c:pt>
                <c:pt idx="49">
                  <c:v>36</c:v>
                </c:pt>
                <c:pt idx="50">
                  <c:v>24</c:v>
                </c:pt>
                <c:pt idx="51">
                  <c:v>21</c:v>
                </c:pt>
                <c:pt idx="52">
                  <c:v>48</c:v>
                </c:pt>
                <c:pt idx="53">
                  <c:v>30</c:v>
                </c:pt>
                <c:pt idx="54">
                  <c:v>12</c:v>
                </c:pt>
                <c:pt idx="55">
                  <c:v>15</c:v>
                </c:pt>
                <c:pt idx="56">
                  <c:v>14</c:v>
                </c:pt>
                <c:pt idx="57">
                  <c:v>48</c:v>
                </c:pt>
                <c:pt idx="58">
                  <c:v>30</c:v>
                </c:pt>
                <c:pt idx="59">
                  <c:v>24</c:v>
                </c:pt>
                <c:pt idx="60">
                  <c:v>36</c:v>
                </c:pt>
                <c:pt idx="61">
                  <c:v>48</c:v>
                </c:pt>
                <c:pt idx="62">
                  <c:v>36</c:v>
                </c:pt>
                <c:pt idx="63">
                  <c:v>12</c:v>
                </c:pt>
                <c:pt idx="64">
                  <c:v>8</c:v>
                </c:pt>
                <c:pt idx="65">
                  <c:v>12</c:v>
                </c:pt>
                <c:pt idx="66">
                  <c:v>36</c:v>
                </c:pt>
                <c:pt idx="67">
                  <c:v>30</c:v>
                </c:pt>
                <c:pt idx="68">
                  <c:v>24</c:v>
                </c:pt>
                <c:pt idx="69">
                  <c:v>60</c:v>
                </c:pt>
                <c:pt idx="70">
                  <c:v>24</c:v>
                </c:pt>
                <c:pt idx="71">
                  <c:v>6</c:v>
                </c:pt>
                <c:pt idx="72">
                  <c:v>9</c:v>
                </c:pt>
                <c:pt idx="73">
                  <c:v>9</c:v>
                </c:pt>
                <c:pt idx="74">
                  <c:v>12</c:v>
                </c:pt>
                <c:pt idx="75">
                  <c:v>24</c:v>
                </c:pt>
                <c:pt idx="76">
                  <c:v>30</c:v>
                </c:pt>
                <c:pt idx="77">
                  <c:v>18</c:v>
                </c:pt>
                <c:pt idx="78">
                  <c:v>36</c:v>
                </c:pt>
                <c:pt idx="79">
                  <c:v>60</c:v>
                </c:pt>
                <c:pt idx="80">
                  <c:v>48</c:v>
                </c:pt>
                <c:pt idx="81">
                  <c:v>36</c:v>
                </c:pt>
                <c:pt idx="82">
                  <c:v>18</c:v>
                </c:pt>
                <c:pt idx="83">
                  <c:v>12</c:v>
                </c:pt>
                <c:pt idx="84">
                  <c:v>24</c:v>
                </c:pt>
                <c:pt idx="85">
                  <c:v>12</c:v>
                </c:pt>
                <c:pt idx="86">
                  <c:v>12</c:v>
                </c:pt>
                <c:pt idx="87">
                  <c:v>18</c:v>
                </c:pt>
                <c:pt idx="88">
                  <c:v>24</c:v>
                </c:pt>
                <c:pt idx="89">
                  <c:v>12</c:v>
                </c:pt>
                <c:pt idx="90">
                  <c:v>48</c:v>
                </c:pt>
                <c:pt idx="91">
                  <c:v>36</c:v>
                </c:pt>
                <c:pt idx="92">
                  <c:v>15</c:v>
                </c:pt>
                <c:pt idx="93">
                  <c:v>24</c:v>
                </c:pt>
                <c:pt idx="94">
                  <c:v>12</c:v>
                </c:pt>
                <c:pt idx="95">
                  <c:v>24</c:v>
                </c:pt>
                <c:pt idx="96">
                  <c:v>24</c:v>
                </c:pt>
                <c:pt idx="97">
                  <c:v>6</c:v>
                </c:pt>
                <c:pt idx="98">
                  <c:v>9</c:v>
                </c:pt>
                <c:pt idx="99">
                  <c:v>18</c:v>
                </c:pt>
                <c:pt idx="100">
                  <c:v>18</c:v>
                </c:pt>
                <c:pt idx="101">
                  <c:v>6</c:v>
                </c:pt>
                <c:pt idx="102">
                  <c:v>27</c:v>
                </c:pt>
                <c:pt idx="103">
                  <c:v>36</c:v>
                </c:pt>
                <c:pt idx="104">
                  <c:v>24</c:v>
                </c:pt>
                <c:pt idx="105">
                  <c:v>24</c:v>
                </c:pt>
                <c:pt idx="106">
                  <c:v>24</c:v>
                </c:pt>
                <c:pt idx="107">
                  <c:v>15</c:v>
                </c:pt>
                <c:pt idx="108">
                  <c:v>12</c:v>
                </c:pt>
                <c:pt idx="109">
                  <c:v>18</c:v>
                </c:pt>
                <c:pt idx="110">
                  <c:v>48</c:v>
                </c:pt>
                <c:pt idx="111">
                  <c:v>36</c:v>
                </c:pt>
                <c:pt idx="112">
                  <c:v>15</c:v>
                </c:pt>
                <c:pt idx="113">
                  <c:v>21</c:v>
                </c:pt>
                <c:pt idx="114">
                  <c:v>48</c:v>
                </c:pt>
                <c:pt idx="115">
                  <c:v>12</c:v>
                </c:pt>
                <c:pt idx="116">
                  <c:v>18</c:v>
                </c:pt>
                <c:pt idx="117">
                  <c:v>24</c:v>
                </c:pt>
                <c:pt idx="118">
                  <c:v>12</c:v>
                </c:pt>
                <c:pt idx="119">
                  <c:v>48</c:v>
                </c:pt>
                <c:pt idx="120">
                  <c:v>12</c:v>
                </c:pt>
                <c:pt idx="121">
                  <c:v>18</c:v>
                </c:pt>
                <c:pt idx="122">
                  <c:v>24</c:v>
                </c:pt>
                <c:pt idx="123">
                  <c:v>18</c:v>
                </c:pt>
                <c:pt idx="124">
                  <c:v>24</c:v>
                </c:pt>
                <c:pt idx="125">
                  <c:v>12</c:v>
                </c:pt>
                <c:pt idx="126">
                  <c:v>48</c:v>
                </c:pt>
                <c:pt idx="127">
                  <c:v>24</c:v>
                </c:pt>
                <c:pt idx="128">
                  <c:v>36</c:v>
                </c:pt>
                <c:pt idx="129">
                  <c:v>18</c:v>
                </c:pt>
                <c:pt idx="130">
                  <c:v>36</c:v>
                </c:pt>
                <c:pt idx="131">
                  <c:v>18</c:v>
                </c:pt>
                <c:pt idx="132">
                  <c:v>18</c:v>
                </c:pt>
                <c:pt idx="133">
                  <c:v>12</c:v>
                </c:pt>
                <c:pt idx="134">
                  <c:v>24</c:v>
                </c:pt>
                <c:pt idx="135">
                  <c:v>6</c:v>
                </c:pt>
                <c:pt idx="136">
                  <c:v>24</c:v>
                </c:pt>
                <c:pt idx="137">
                  <c:v>24</c:v>
                </c:pt>
                <c:pt idx="138">
                  <c:v>9</c:v>
                </c:pt>
                <c:pt idx="139">
                  <c:v>24</c:v>
                </c:pt>
                <c:pt idx="140">
                  <c:v>36</c:v>
                </c:pt>
                <c:pt idx="141">
                  <c:v>12</c:v>
                </c:pt>
                <c:pt idx="142">
                  <c:v>10</c:v>
                </c:pt>
                <c:pt idx="143">
                  <c:v>30</c:v>
                </c:pt>
                <c:pt idx="144">
                  <c:v>18</c:v>
                </c:pt>
                <c:pt idx="145">
                  <c:v>9</c:v>
                </c:pt>
                <c:pt idx="146">
                  <c:v>18</c:v>
                </c:pt>
                <c:pt idx="147">
                  <c:v>24</c:v>
                </c:pt>
                <c:pt idx="148">
                  <c:v>42</c:v>
                </c:pt>
                <c:pt idx="149">
                  <c:v>18</c:v>
                </c:pt>
                <c:pt idx="150">
                  <c:v>24</c:v>
                </c:pt>
                <c:pt idx="151">
                  <c:v>12</c:v>
                </c:pt>
                <c:pt idx="152">
                  <c:v>12</c:v>
                </c:pt>
                <c:pt idx="153">
                  <c:v>24</c:v>
                </c:pt>
                <c:pt idx="154">
                  <c:v>36</c:v>
                </c:pt>
                <c:pt idx="155">
                  <c:v>12</c:v>
                </c:pt>
                <c:pt idx="156">
                  <c:v>12</c:v>
                </c:pt>
                <c:pt idx="157">
                  <c:v>72</c:v>
                </c:pt>
                <c:pt idx="158">
                  <c:v>48</c:v>
                </c:pt>
                <c:pt idx="159">
                  <c:v>48</c:v>
                </c:pt>
                <c:pt idx="160">
                  <c:v>12</c:v>
                </c:pt>
                <c:pt idx="161">
                  <c:v>6</c:v>
                </c:pt>
                <c:pt idx="162">
                  <c:v>60</c:v>
                </c:pt>
                <c:pt idx="163">
                  <c:v>9</c:v>
                </c:pt>
                <c:pt idx="164">
                  <c:v>6</c:v>
                </c:pt>
                <c:pt idx="165">
                  <c:v>12</c:v>
                </c:pt>
                <c:pt idx="166">
                  <c:v>18</c:v>
                </c:pt>
                <c:pt idx="167">
                  <c:v>48</c:v>
                </c:pt>
                <c:pt idx="168">
                  <c:v>24</c:v>
                </c:pt>
                <c:pt idx="169">
                  <c:v>24</c:v>
                </c:pt>
                <c:pt idx="170">
                  <c:v>30</c:v>
                </c:pt>
                <c:pt idx="171">
                  <c:v>12</c:v>
                </c:pt>
                <c:pt idx="172">
                  <c:v>18</c:v>
                </c:pt>
                <c:pt idx="173">
                  <c:v>12</c:v>
                </c:pt>
                <c:pt idx="174">
                  <c:v>18</c:v>
                </c:pt>
                <c:pt idx="175">
                  <c:v>30</c:v>
                </c:pt>
                <c:pt idx="176">
                  <c:v>36</c:v>
                </c:pt>
                <c:pt idx="177">
                  <c:v>39</c:v>
                </c:pt>
                <c:pt idx="178">
                  <c:v>12</c:v>
                </c:pt>
                <c:pt idx="179">
                  <c:v>48</c:v>
                </c:pt>
                <c:pt idx="180">
                  <c:v>40</c:v>
                </c:pt>
                <c:pt idx="181">
                  <c:v>21</c:v>
                </c:pt>
                <c:pt idx="182">
                  <c:v>36</c:v>
                </c:pt>
                <c:pt idx="183">
                  <c:v>15</c:v>
                </c:pt>
                <c:pt idx="184">
                  <c:v>36</c:v>
                </c:pt>
                <c:pt idx="185">
                  <c:v>48</c:v>
                </c:pt>
                <c:pt idx="186">
                  <c:v>48</c:v>
                </c:pt>
                <c:pt idx="187">
                  <c:v>18</c:v>
                </c:pt>
                <c:pt idx="188">
                  <c:v>36</c:v>
                </c:pt>
                <c:pt idx="189">
                  <c:v>18</c:v>
                </c:pt>
                <c:pt idx="190">
                  <c:v>18</c:v>
                </c:pt>
                <c:pt idx="191">
                  <c:v>45</c:v>
                </c:pt>
                <c:pt idx="192">
                  <c:v>15</c:v>
                </c:pt>
                <c:pt idx="193">
                  <c:v>12</c:v>
                </c:pt>
                <c:pt idx="194">
                  <c:v>36</c:v>
                </c:pt>
                <c:pt idx="195">
                  <c:v>12</c:v>
                </c:pt>
                <c:pt idx="196">
                  <c:v>20</c:v>
                </c:pt>
                <c:pt idx="197">
                  <c:v>18</c:v>
                </c:pt>
                <c:pt idx="198">
                  <c:v>15</c:v>
                </c:pt>
                <c:pt idx="199">
                  <c:v>24</c:v>
                </c:pt>
                <c:pt idx="200">
                  <c:v>9</c:v>
                </c:pt>
                <c:pt idx="201">
                  <c:v>24</c:v>
                </c:pt>
                <c:pt idx="202">
                  <c:v>12</c:v>
                </c:pt>
                <c:pt idx="203">
                  <c:v>48</c:v>
                </c:pt>
                <c:pt idx="204">
                  <c:v>18</c:v>
                </c:pt>
                <c:pt idx="205">
                  <c:v>16</c:v>
                </c:pt>
                <c:pt idx="206">
                  <c:v>24</c:v>
                </c:pt>
                <c:pt idx="207">
                  <c:v>24</c:v>
                </c:pt>
                <c:pt idx="208">
                  <c:v>48</c:v>
                </c:pt>
                <c:pt idx="209">
                  <c:v>6</c:v>
                </c:pt>
                <c:pt idx="210">
                  <c:v>24</c:v>
                </c:pt>
                <c:pt idx="211">
                  <c:v>24</c:v>
                </c:pt>
                <c:pt idx="212">
                  <c:v>9</c:v>
                </c:pt>
                <c:pt idx="213">
                  <c:v>24</c:v>
                </c:pt>
                <c:pt idx="214">
                  <c:v>12</c:v>
                </c:pt>
                <c:pt idx="215">
                  <c:v>48</c:v>
                </c:pt>
                <c:pt idx="216">
                  <c:v>9</c:v>
                </c:pt>
                <c:pt idx="217">
                  <c:v>30</c:v>
                </c:pt>
                <c:pt idx="218">
                  <c:v>9</c:v>
                </c:pt>
                <c:pt idx="219">
                  <c:v>60</c:v>
                </c:pt>
                <c:pt idx="220">
                  <c:v>24</c:v>
                </c:pt>
                <c:pt idx="221">
                  <c:v>36</c:v>
                </c:pt>
                <c:pt idx="222">
                  <c:v>24</c:v>
                </c:pt>
                <c:pt idx="223">
                  <c:v>28</c:v>
                </c:pt>
                <c:pt idx="224">
                  <c:v>27</c:v>
                </c:pt>
                <c:pt idx="225">
                  <c:v>24</c:v>
                </c:pt>
                <c:pt idx="226">
                  <c:v>60</c:v>
                </c:pt>
                <c:pt idx="227">
                  <c:v>15</c:v>
                </c:pt>
                <c:pt idx="228">
                  <c:v>30</c:v>
                </c:pt>
                <c:pt idx="229">
                  <c:v>36</c:v>
                </c:pt>
                <c:pt idx="230">
                  <c:v>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91B-446C-91EA-5C7544794C73}"/>
            </c:ext>
          </c:extLst>
        </c:ser>
        <c:ser>
          <c:idx val="1"/>
          <c:order val="1"/>
          <c:tx>
            <c:v>Low risk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Sheet5!$H$2:$H$292</c:f>
              <c:numCache>
                <c:formatCode>0</c:formatCode>
                <c:ptCount val="291"/>
                <c:pt idx="0">
                  <c:v>7882</c:v>
                </c:pt>
                <c:pt idx="1">
                  <c:v>6948</c:v>
                </c:pt>
                <c:pt idx="2">
                  <c:v>1567</c:v>
                </c:pt>
                <c:pt idx="3">
                  <c:v>1403</c:v>
                </c:pt>
                <c:pt idx="4">
                  <c:v>2647</c:v>
                </c:pt>
                <c:pt idx="5">
                  <c:v>2241</c:v>
                </c:pt>
                <c:pt idx="6">
                  <c:v>1804</c:v>
                </c:pt>
                <c:pt idx="7">
                  <c:v>1374</c:v>
                </c:pt>
                <c:pt idx="8">
                  <c:v>409</c:v>
                </c:pt>
                <c:pt idx="9">
                  <c:v>2415</c:v>
                </c:pt>
                <c:pt idx="10">
                  <c:v>1913</c:v>
                </c:pt>
                <c:pt idx="11">
                  <c:v>4020</c:v>
                </c:pt>
                <c:pt idx="12">
                  <c:v>5866</c:v>
                </c:pt>
                <c:pt idx="13">
                  <c:v>1474</c:v>
                </c:pt>
                <c:pt idx="14">
                  <c:v>1225</c:v>
                </c:pt>
                <c:pt idx="15">
                  <c:v>458</c:v>
                </c:pt>
                <c:pt idx="16">
                  <c:v>1158</c:v>
                </c:pt>
                <c:pt idx="17">
                  <c:v>6204</c:v>
                </c:pt>
                <c:pt idx="18">
                  <c:v>6187</c:v>
                </c:pt>
                <c:pt idx="19">
                  <c:v>1352</c:v>
                </c:pt>
                <c:pt idx="20">
                  <c:v>5965</c:v>
                </c:pt>
                <c:pt idx="21">
                  <c:v>1961</c:v>
                </c:pt>
                <c:pt idx="22">
                  <c:v>1391</c:v>
                </c:pt>
                <c:pt idx="23">
                  <c:v>1007</c:v>
                </c:pt>
                <c:pt idx="24">
                  <c:v>1164</c:v>
                </c:pt>
                <c:pt idx="25">
                  <c:v>5954</c:v>
                </c:pt>
                <c:pt idx="26">
                  <c:v>1526</c:v>
                </c:pt>
                <c:pt idx="27">
                  <c:v>4771</c:v>
                </c:pt>
                <c:pt idx="28">
                  <c:v>3832</c:v>
                </c:pt>
                <c:pt idx="29">
                  <c:v>1755</c:v>
                </c:pt>
                <c:pt idx="30">
                  <c:v>2315</c:v>
                </c:pt>
                <c:pt idx="31">
                  <c:v>1295</c:v>
                </c:pt>
                <c:pt idx="32">
                  <c:v>2249</c:v>
                </c:pt>
                <c:pt idx="33">
                  <c:v>1409</c:v>
                </c:pt>
                <c:pt idx="34">
                  <c:v>1318</c:v>
                </c:pt>
                <c:pt idx="35">
                  <c:v>2622</c:v>
                </c:pt>
                <c:pt idx="36">
                  <c:v>2337</c:v>
                </c:pt>
                <c:pt idx="37">
                  <c:v>2323</c:v>
                </c:pt>
                <c:pt idx="38">
                  <c:v>1919</c:v>
                </c:pt>
                <c:pt idx="39">
                  <c:v>6078</c:v>
                </c:pt>
                <c:pt idx="40">
                  <c:v>1410</c:v>
                </c:pt>
                <c:pt idx="41">
                  <c:v>1449</c:v>
                </c:pt>
                <c:pt idx="42">
                  <c:v>392</c:v>
                </c:pt>
                <c:pt idx="43">
                  <c:v>6260</c:v>
                </c:pt>
                <c:pt idx="44">
                  <c:v>1680</c:v>
                </c:pt>
                <c:pt idx="45">
                  <c:v>2366</c:v>
                </c:pt>
                <c:pt idx="46">
                  <c:v>781</c:v>
                </c:pt>
                <c:pt idx="47">
                  <c:v>2121</c:v>
                </c:pt>
                <c:pt idx="48">
                  <c:v>701</c:v>
                </c:pt>
                <c:pt idx="49">
                  <c:v>1860</c:v>
                </c:pt>
                <c:pt idx="50">
                  <c:v>1881</c:v>
                </c:pt>
                <c:pt idx="51">
                  <c:v>709</c:v>
                </c:pt>
                <c:pt idx="52">
                  <c:v>4795</c:v>
                </c:pt>
                <c:pt idx="53">
                  <c:v>3416</c:v>
                </c:pt>
                <c:pt idx="54">
                  <c:v>3566</c:v>
                </c:pt>
                <c:pt idx="55">
                  <c:v>860</c:v>
                </c:pt>
                <c:pt idx="56">
                  <c:v>5371</c:v>
                </c:pt>
                <c:pt idx="57">
                  <c:v>5848</c:v>
                </c:pt>
                <c:pt idx="58">
                  <c:v>7758</c:v>
                </c:pt>
                <c:pt idx="59">
                  <c:v>6967</c:v>
                </c:pt>
                <c:pt idx="60">
                  <c:v>1288</c:v>
                </c:pt>
                <c:pt idx="61">
                  <c:v>339</c:v>
                </c:pt>
                <c:pt idx="62">
                  <c:v>3512</c:v>
                </c:pt>
                <c:pt idx="63">
                  <c:v>7308</c:v>
                </c:pt>
                <c:pt idx="64">
                  <c:v>1577</c:v>
                </c:pt>
                <c:pt idx="65">
                  <c:v>1414</c:v>
                </c:pt>
                <c:pt idx="66">
                  <c:v>2577</c:v>
                </c:pt>
                <c:pt idx="67">
                  <c:v>338</c:v>
                </c:pt>
                <c:pt idx="68">
                  <c:v>571</c:v>
                </c:pt>
                <c:pt idx="69">
                  <c:v>1175</c:v>
                </c:pt>
                <c:pt idx="70">
                  <c:v>3244</c:v>
                </c:pt>
                <c:pt idx="71">
                  <c:v>1168</c:v>
                </c:pt>
                <c:pt idx="72">
                  <c:v>10623</c:v>
                </c:pt>
                <c:pt idx="73">
                  <c:v>1424</c:v>
                </c:pt>
                <c:pt idx="74">
                  <c:v>6568</c:v>
                </c:pt>
                <c:pt idx="75">
                  <c:v>3104</c:v>
                </c:pt>
                <c:pt idx="76">
                  <c:v>3913</c:v>
                </c:pt>
                <c:pt idx="77">
                  <c:v>3021</c:v>
                </c:pt>
                <c:pt idx="78">
                  <c:v>625</c:v>
                </c:pt>
                <c:pt idx="79">
                  <c:v>3149</c:v>
                </c:pt>
                <c:pt idx="80">
                  <c:v>866</c:v>
                </c:pt>
                <c:pt idx="81">
                  <c:v>2522</c:v>
                </c:pt>
                <c:pt idx="82">
                  <c:v>1925</c:v>
                </c:pt>
                <c:pt idx="83">
                  <c:v>666</c:v>
                </c:pt>
                <c:pt idx="84">
                  <c:v>2251</c:v>
                </c:pt>
                <c:pt idx="85">
                  <c:v>1657</c:v>
                </c:pt>
                <c:pt idx="86">
                  <c:v>1603</c:v>
                </c:pt>
                <c:pt idx="87">
                  <c:v>5302</c:v>
                </c:pt>
                <c:pt idx="88">
                  <c:v>3878</c:v>
                </c:pt>
                <c:pt idx="89">
                  <c:v>10722</c:v>
                </c:pt>
                <c:pt idx="90">
                  <c:v>4788</c:v>
                </c:pt>
                <c:pt idx="91">
                  <c:v>7582</c:v>
                </c:pt>
                <c:pt idx="92">
                  <c:v>1092</c:v>
                </c:pt>
                <c:pt idx="93">
                  <c:v>6419</c:v>
                </c:pt>
                <c:pt idx="94">
                  <c:v>4796</c:v>
                </c:pt>
                <c:pt idx="95">
                  <c:v>2745</c:v>
                </c:pt>
                <c:pt idx="96">
                  <c:v>1038</c:v>
                </c:pt>
                <c:pt idx="97">
                  <c:v>276</c:v>
                </c:pt>
                <c:pt idx="98">
                  <c:v>3749</c:v>
                </c:pt>
                <c:pt idx="99">
                  <c:v>708</c:v>
                </c:pt>
                <c:pt idx="100">
                  <c:v>3643</c:v>
                </c:pt>
                <c:pt idx="101">
                  <c:v>2910</c:v>
                </c:pt>
                <c:pt idx="102">
                  <c:v>2659</c:v>
                </c:pt>
                <c:pt idx="103">
                  <c:v>3398</c:v>
                </c:pt>
                <c:pt idx="104">
                  <c:v>4473</c:v>
                </c:pt>
                <c:pt idx="105">
                  <c:v>1068</c:v>
                </c:pt>
                <c:pt idx="106">
                  <c:v>6615</c:v>
                </c:pt>
                <c:pt idx="107">
                  <c:v>2101</c:v>
                </c:pt>
                <c:pt idx="108">
                  <c:v>4169</c:v>
                </c:pt>
                <c:pt idx="109">
                  <c:v>1521</c:v>
                </c:pt>
                <c:pt idx="110">
                  <c:v>5743</c:v>
                </c:pt>
                <c:pt idx="111">
                  <c:v>3599</c:v>
                </c:pt>
                <c:pt idx="112">
                  <c:v>3213</c:v>
                </c:pt>
                <c:pt idx="113">
                  <c:v>4439</c:v>
                </c:pt>
                <c:pt idx="114">
                  <c:v>3949</c:v>
                </c:pt>
                <c:pt idx="115">
                  <c:v>882</c:v>
                </c:pt>
                <c:pt idx="116">
                  <c:v>3758</c:v>
                </c:pt>
                <c:pt idx="117">
                  <c:v>2247</c:v>
                </c:pt>
                <c:pt idx="118">
                  <c:v>3650</c:v>
                </c:pt>
                <c:pt idx="119">
                  <c:v>3001</c:v>
                </c:pt>
                <c:pt idx="120">
                  <c:v>1330</c:v>
                </c:pt>
                <c:pt idx="121">
                  <c:v>7374</c:v>
                </c:pt>
                <c:pt idx="122">
                  <c:v>2326</c:v>
                </c:pt>
                <c:pt idx="123">
                  <c:v>983</c:v>
                </c:pt>
                <c:pt idx="124">
                  <c:v>3249</c:v>
                </c:pt>
                <c:pt idx="125">
                  <c:v>1957</c:v>
                </c:pt>
                <c:pt idx="126">
                  <c:v>11760</c:v>
                </c:pt>
                <c:pt idx="127">
                  <c:v>2578</c:v>
                </c:pt>
                <c:pt idx="128">
                  <c:v>2348</c:v>
                </c:pt>
                <c:pt idx="129">
                  <c:v>1053</c:v>
                </c:pt>
                <c:pt idx="130">
                  <c:v>1967</c:v>
                </c:pt>
                <c:pt idx="131">
                  <c:v>958</c:v>
                </c:pt>
                <c:pt idx="132">
                  <c:v>2779</c:v>
                </c:pt>
                <c:pt idx="133">
                  <c:v>1872</c:v>
                </c:pt>
                <c:pt idx="134">
                  <c:v>2136</c:v>
                </c:pt>
                <c:pt idx="135">
                  <c:v>3394</c:v>
                </c:pt>
                <c:pt idx="136">
                  <c:v>1620</c:v>
                </c:pt>
                <c:pt idx="137">
                  <c:v>2629</c:v>
                </c:pt>
                <c:pt idx="138">
                  <c:v>2576</c:v>
                </c:pt>
                <c:pt idx="139">
                  <c:v>3905</c:v>
                </c:pt>
                <c:pt idx="140">
                  <c:v>343</c:v>
                </c:pt>
                <c:pt idx="141">
                  <c:v>3620</c:v>
                </c:pt>
                <c:pt idx="142">
                  <c:v>1721</c:v>
                </c:pt>
                <c:pt idx="143">
                  <c:v>3017</c:v>
                </c:pt>
                <c:pt idx="144">
                  <c:v>2924</c:v>
                </c:pt>
                <c:pt idx="145">
                  <c:v>5152</c:v>
                </c:pt>
                <c:pt idx="146">
                  <c:v>1037</c:v>
                </c:pt>
                <c:pt idx="147">
                  <c:v>1478</c:v>
                </c:pt>
                <c:pt idx="148">
                  <c:v>3573</c:v>
                </c:pt>
                <c:pt idx="149">
                  <c:v>1201</c:v>
                </c:pt>
                <c:pt idx="150">
                  <c:v>3622</c:v>
                </c:pt>
                <c:pt idx="151">
                  <c:v>2122</c:v>
                </c:pt>
                <c:pt idx="152">
                  <c:v>1301</c:v>
                </c:pt>
                <c:pt idx="153">
                  <c:v>1323</c:v>
                </c:pt>
                <c:pt idx="154">
                  <c:v>5493</c:v>
                </c:pt>
                <c:pt idx="155">
                  <c:v>1126</c:v>
                </c:pt>
                <c:pt idx="156">
                  <c:v>2360</c:v>
                </c:pt>
                <c:pt idx="157">
                  <c:v>2687</c:v>
                </c:pt>
                <c:pt idx="158">
                  <c:v>585</c:v>
                </c:pt>
                <c:pt idx="159">
                  <c:v>609</c:v>
                </c:pt>
                <c:pt idx="160">
                  <c:v>1361</c:v>
                </c:pt>
                <c:pt idx="161">
                  <c:v>1203</c:v>
                </c:pt>
                <c:pt idx="162">
                  <c:v>1113</c:v>
                </c:pt>
                <c:pt idx="163">
                  <c:v>7966</c:v>
                </c:pt>
                <c:pt idx="164">
                  <c:v>662</c:v>
                </c:pt>
                <c:pt idx="165">
                  <c:v>2273</c:v>
                </c:pt>
                <c:pt idx="166">
                  <c:v>3612</c:v>
                </c:pt>
                <c:pt idx="167">
                  <c:v>3049</c:v>
                </c:pt>
                <c:pt idx="168">
                  <c:v>1995</c:v>
                </c:pt>
                <c:pt idx="169">
                  <c:v>1199</c:v>
                </c:pt>
                <c:pt idx="170">
                  <c:v>683</c:v>
                </c:pt>
                <c:pt idx="171">
                  <c:v>1553</c:v>
                </c:pt>
                <c:pt idx="172">
                  <c:v>806</c:v>
                </c:pt>
                <c:pt idx="173">
                  <c:v>1082</c:v>
                </c:pt>
                <c:pt idx="174">
                  <c:v>2930</c:v>
                </c:pt>
                <c:pt idx="175">
                  <c:v>3124</c:v>
                </c:pt>
                <c:pt idx="176">
                  <c:v>2799</c:v>
                </c:pt>
                <c:pt idx="177">
                  <c:v>1289</c:v>
                </c:pt>
                <c:pt idx="178">
                  <c:v>385</c:v>
                </c:pt>
                <c:pt idx="179">
                  <c:v>2329</c:v>
                </c:pt>
                <c:pt idx="180">
                  <c:v>1275</c:v>
                </c:pt>
                <c:pt idx="181">
                  <c:v>2828</c:v>
                </c:pt>
                <c:pt idx="182">
                  <c:v>3357</c:v>
                </c:pt>
                <c:pt idx="183">
                  <c:v>3632</c:v>
                </c:pt>
                <c:pt idx="184">
                  <c:v>3676</c:v>
                </c:pt>
                <c:pt idx="185">
                  <c:v>3652</c:v>
                </c:pt>
                <c:pt idx="186">
                  <c:v>1858</c:v>
                </c:pt>
                <c:pt idx="187">
                  <c:v>2116</c:v>
                </c:pt>
                <c:pt idx="188">
                  <c:v>3660</c:v>
                </c:pt>
                <c:pt idx="189">
                  <c:v>1308</c:v>
                </c:pt>
                <c:pt idx="190">
                  <c:v>1880</c:v>
                </c:pt>
                <c:pt idx="191">
                  <c:v>4583</c:v>
                </c:pt>
                <c:pt idx="192">
                  <c:v>7476</c:v>
                </c:pt>
                <c:pt idx="193">
                  <c:v>3973</c:v>
                </c:pt>
                <c:pt idx="194">
                  <c:v>4221</c:v>
                </c:pt>
                <c:pt idx="195">
                  <c:v>6361</c:v>
                </c:pt>
                <c:pt idx="196">
                  <c:v>1297</c:v>
                </c:pt>
                <c:pt idx="197">
                  <c:v>1050</c:v>
                </c:pt>
                <c:pt idx="198">
                  <c:v>1047</c:v>
                </c:pt>
                <c:pt idx="199">
                  <c:v>3496</c:v>
                </c:pt>
                <c:pt idx="200">
                  <c:v>3017</c:v>
                </c:pt>
                <c:pt idx="201">
                  <c:v>2384</c:v>
                </c:pt>
                <c:pt idx="202">
                  <c:v>9857</c:v>
                </c:pt>
                <c:pt idx="203">
                  <c:v>2862</c:v>
                </c:pt>
                <c:pt idx="204">
                  <c:v>3651</c:v>
                </c:pt>
                <c:pt idx="205">
                  <c:v>975</c:v>
                </c:pt>
                <c:pt idx="206">
                  <c:v>2631</c:v>
                </c:pt>
                <c:pt idx="207">
                  <c:v>2896</c:v>
                </c:pt>
                <c:pt idx="208">
                  <c:v>1103</c:v>
                </c:pt>
                <c:pt idx="209">
                  <c:v>1905</c:v>
                </c:pt>
                <c:pt idx="210">
                  <c:v>1377</c:v>
                </c:pt>
                <c:pt idx="211">
                  <c:v>2503</c:v>
                </c:pt>
                <c:pt idx="212">
                  <c:v>2528</c:v>
                </c:pt>
                <c:pt idx="213">
                  <c:v>1206</c:v>
                </c:pt>
                <c:pt idx="214">
                  <c:v>2118</c:v>
                </c:pt>
                <c:pt idx="215">
                  <c:v>1138</c:v>
                </c:pt>
                <c:pt idx="216">
                  <c:v>6148</c:v>
                </c:pt>
                <c:pt idx="217">
                  <c:v>790</c:v>
                </c:pt>
                <c:pt idx="218">
                  <c:v>1275</c:v>
                </c:pt>
                <c:pt idx="219">
                  <c:v>6403</c:v>
                </c:pt>
                <c:pt idx="220">
                  <c:v>760</c:v>
                </c:pt>
                <c:pt idx="221">
                  <c:v>4380</c:v>
                </c:pt>
                <c:pt idx="222">
                  <c:v>2325</c:v>
                </c:pt>
                <c:pt idx="223">
                  <c:v>1048</c:v>
                </c:pt>
                <c:pt idx="224">
                  <c:v>2483</c:v>
                </c:pt>
                <c:pt idx="225">
                  <c:v>1797</c:v>
                </c:pt>
                <c:pt idx="226">
                  <c:v>2511</c:v>
                </c:pt>
                <c:pt idx="227">
                  <c:v>428</c:v>
                </c:pt>
                <c:pt idx="228">
                  <c:v>841</c:v>
                </c:pt>
                <c:pt idx="229">
                  <c:v>1299</c:v>
                </c:pt>
                <c:pt idx="230">
                  <c:v>2214</c:v>
                </c:pt>
                <c:pt idx="231">
                  <c:v>1155</c:v>
                </c:pt>
                <c:pt idx="232">
                  <c:v>3617</c:v>
                </c:pt>
                <c:pt idx="233">
                  <c:v>1480</c:v>
                </c:pt>
                <c:pt idx="234">
                  <c:v>3509</c:v>
                </c:pt>
                <c:pt idx="235">
                  <c:v>3872</c:v>
                </c:pt>
                <c:pt idx="236">
                  <c:v>1410</c:v>
                </c:pt>
                <c:pt idx="237">
                  <c:v>1941</c:v>
                </c:pt>
                <c:pt idx="238">
                  <c:v>2892</c:v>
                </c:pt>
                <c:pt idx="239">
                  <c:v>1795</c:v>
                </c:pt>
                <c:pt idx="240">
                  <c:v>4272</c:v>
                </c:pt>
                <c:pt idx="241">
                  <c:v>590</c:v>
                </c:pt>
                <c:pt idx="242">
                  <c:v>9283</c:v>
                </c:pt>
                <c:pt idx="243">
                  <c:v>907</c:v>
                </c:pt>
                <c:pt idx="244">
                  <c:v>484</c:v>
                </c:pt>
                <c:pt idx="245">
                  <c:v>7432</c:v>
                </c:pt>
                <c:pt idx="246">
                  <c:v>15857</c:v>
                </c:pt>
                <c:pt idx="247">
                  <c:v>3016</c:v>
                </c:pt>
                <c:pt idx="248">
                  <c:v>731</c:v>
                </c:pt>
                <c:pt idx="249">
                  <c:v>1602</c:v>
                </c:pt>
                <c:pt idx="250">
                  <c:v>2957</c:v>
                </c:pt>
                <c:pt idx="251">
                  <c:v>1364</c:v>
                </c:pt>
                <c:pt idx="252">
                  <c:v>2389</c:v>
                </c:pt>
                <c:pt idx="253">
                  <c:v>652</c:v>
                </c:pt>
                <c:pt idx="254">
                  <c:v>1343</c:v>
                </c:pt>
                <c:pt idx="255">
                  <c:v>1382</c:v>
                </c:pt>
                <c:pt idx="256">
                  <c:v>3590</c:v>
                </c:pt>
                <c:pt idx="257">
                  <c:v>1322</c:v>
                </c:pt>
                <c:pt idx="258">
                  <c:v>1940</c:v>
                </c:pt>
                <c:pt idx="259">
                  <c:v>2442</c:v>
                </c:pt>
                <c:pt idx="260">
                  <c:v>2171</c:v>
                </c:pt>
                <c:pt idx="261">
                  <c:v>5800</c:v>
                </c:pt>
                <c:pt idx="262">
                  <c:v>2606</c:v>
                </c:pt>
                <c:pt idx="263">
                  <c:v>1107</c:v>
                </c:pt>
                <c:pt idx="264">
                  <c:v>2002</c:v>
                </c:pt>
                <c:pt idx="265">
                  <c:v>1049</c:v>
                </c:pt>
                <c:pt idx="266">
                  <c:v>1344</c:v>
                </c:pt>
                <c:pt idx="267">
                  <c:v>1747</c:v>
                </c:pt>
                <c:pt idx="268">
                  <c:v>1498</c:v>
                </c:pt>
                <c:pt idx="269">
                  <c:v>2063</c:v>
                </c:pt>
                <c:pt idx="270">
                  <c:v>1845</c:v>
                </c:pt>
                <c:pt idx="271">
                  <c:v>8358</c:v>
                </c:pt>
                <c:pt idx="272">
                  <c:v>3590</c:v>
                </c:pt>
                <c:pt idx="273">
                  <c:v>1893</c:v>
                </c:pt>
                <c:pt idx="274">
                  <c:v>1231</c:v>
                </c:pt>
                <c:pt idx="275">
                  <c:v>1154</c:v>
                </c:pt>
                <c:pt idx="276">
                  <c:v>3069</c:v>
                </c:pt>
                <c:pt idx="277">
                  <c:v>2353</c:v>
                </c:pt>
                <c:pt idx="278">
                  <c:v>454</c:v>
                </c:pt>
                <c:pt idx="279">
                  <c:v>3939</c:v>
                </c:pt>
                <c:pt idx="280">
                  <c:v>1514</c:v>
                </c:pt>
                <c:pt idx="281">
                  <c:v>1258</c:v>
                </c:pt>
                <c:pt idx="282">
                  <c:v>753</c:v>
                </c:pt>
                <c:pt idx="283">
                  <c:v>2923</c:v>
                </c:pt>
                <c:pt idx="284">
                  <c:v>1433</c:v>
                </c:pt>
                <c:pt idx="285">
                  <c:v>6289</c:v>
                </c:pt>
                <c:pt idx="286">
                  <c:v>6579</c:v>
                </c:pt>
                <c:pt idx="287">
                  <c:v>1743</c:v>
                </c:pt>
                <c:pt idx="288">
                  <c:v>3959</c:v>
                </c:pt>
                <c:pt idx="289">
                  <c:v>3857</c:v>
                </c:pt>
                <c:pt idx="290">
                  <c:v>4576</c:v>
                </c:pt>
              </c:numCache>
            </c:numRef>
          </c:xVal>
          <c:yVal>
            <c:numRef>
              <c:f>Sheet5!$I$2:$I$292</c:f>
              <c:numCache>
                <c:formatCode>0</c:formatCode>
                <c:ptCount val="291"/>
                <c:pt idx="0">
                  <c:v>42</c:v>
                </c:pt>
                <c:pt idx="1">
                  <c:v>36</c:v>
                </c:pt>
                <c:pt idx="2">
                  <c:v>12</c:v>
                </c:pt>
                <c:pt idx="3">
                  <c:v>15</c:v>
                </c:pt>
                <c:pt idx="4">
                  <c:v>6</c:v>
                </c:pt>
                <c:pt idx="5">
                  <c:v>10</c:v>
                </c:pt>
                <c:pt idx="6">
                  <c:v>12</c:v>
                </c:pt>
                <c:pt idx="7">
                  <c:v>6</c:v>
                </c:pt>
                <c:pt idx="8">
                  <c:v>12</c:v>
                </c:pt>
                <c:pt idx="9">
                  <c:v>7</c:v>
                </c:pt>
                <c:pt idx="10">
                  <c:v>18</c:v>
                </c:pt>
                <c:pt idx="11">
                  <c:v>24</c:v>
                </c:pt>
                <c:pt idx="12">
                  <c:v>18</c:v>
                </c:pt>
                <c:pt idx="13">
                  <c:v>12</c:v>
                </c:pt>
                <c:pt idx="14">
                  <c:v>10</c:v>
                </c:pt>
                <c:pt idx="15">
                  <c:v>9</c:v>
                </c:pt>
                <c:pt idx="16">
                  <c:v>12</c:v>
                </c:pt>
                <c:pt idx="17">
                  <c:v>18</c:v>
                </c:pt>
                <c:pt idx="18">
                  <c:v>30</c:v>
                </c:pt>
                <c:pt idx="19">
                  <c:v>6</c:v>
                </c:pt>
                <c:pt idx="20">
                  <c:v>27</c:v>
                </c:pt>
                <c:pt idx="21">
                  <c:v>18</c:v>
                </c:pt>
                <c:pt idx="22">
                  <c:v>9</c:v>
                </c:pt>
                <c:pt idx="23">
                  <c:v>12</c:v>
                </c:pt>
                <c:pt idx="24">
                  <c:v>8</c:v>
                </c:pt>
                <c:pt idx="25">
                  <c:v>42</c:v>
                </c:pt>
                <c:pt idx="26">
                  <c:v>12</c:v>
                </c:pt>
                <c:pt idx="27">
                  <c:v>11</c:v>
                </c:pt>
                <c:pt idx="28">
                  <c:v>30</c:v>
                </c:pt>
                <c:pt idx="29">
                  <c:v>24</c:v>
                </c:pt>
                <c:pt idx="30">
                  <c:v>10</c:v>
                </c:pt>
                <c:pt idx="31">
                  <c:v>18</c:v>
                </c:pt>
                <c:pt idx="32">
                  <c:v>18</c:v>
                </c:pt>
                <c:pt idx="33">
                  <c:v>12</c:v>
                </c:pt>
                <c:pt idx="34">
                  <c:v>12</c:v>
                </c:pt>
                <c:pt idx="35">
                  <c:v>18</c:v>
                </c:pt>
                <c:pt idx="36">
                  <c:v>36</c:v>
                </c:pt>
                <c:pt idx="37">
                  <c:v>36</c:v>
                </c:pt>
                <c:pt idx="38">
                  <c:v>9</c:v>
                </c:pt>
                <c:pt idx="39">
                  <c:v>12</c:v>
                </c:pt>
                <c:pt idx="40">
                  <c:v>14</c:v>
                </c:pt>
                <c:pt idx="41">
                  <c:v>6</c:v>
                </c:pt>
                <c:pt idx="42">
                  <c:v>15</c:v>
                </c:pt>
                <c:pt idx="43">
                  <c:v>18</c:v>
                </c:pt>
                <c:pt idx="44">
                  <c:v>12</c:v>
                </c:pt>
                <c:pt idx="45">
                  <c:v>12</c:v>
                </c:pt>
                <c:pt idx="46">
                  <c:v>10</c:v>
                </c:pt>
                <c:pt idx="47">
                  <c:v>12</c:v>
                </c:pt>
                <c:pt idx="48">
                  <c:v>12</c:v>
                </c:pt>
                <c:pt idx="49">
                  <c:v>12</c:v>
                </c:pt>
                <c:pt idx="50">
                  <c:v>12</c:v>
                </c:pt>
                <c:pt idx="51">
                  <c:v>6</c:v>
                </c:pt>
                <c:pt idx="52">
                  <c:v>36</c:v>
                </c:pt>
                <c:pt idx="53">
                  <c:v>27</c:v>
                </c:pt>
                <c:pt idx="54">
                  <c:v>48</c:v>
                </c:pt>
                <c:pt idx="55">
                  <c:v>6</c:v>
                </c:pt>
                <c:pt idx="56">
                  <c:v>36</c:v>
                </c:pt>
                <c:pt idx="57">
                  <c:v>36</c:v>
                </c:pt>
                <c:pt idx="58">
                  <c:v>24</c:v>
                </c:pt>
                <c:pt idx="59">
                  <c:v>24</c:v>
                </c:pt>
                <c:pt idx="60">
                  <c:v>9</c:v>
                </c:pt>
                <c:pt idx="61">
                  <c:v>12</c:v>
                </c:pt>
                <c:pt idx="62">
                  <c:v>24</c:v>
                </c:pt>
                <c:pt idx="63">
                  <c:v>10</c:v>
                </c:pt>
                <c:pt idx="64">
                  <c:v>11</c:v>
                </c:pt>
                <c:pt idx="65">
                  <c:v>8</c:v>
                </c:pt>
                <c:pt idx="66">
                  <c:v>12</c:v>
                </c:pt>
                <c:pt idx="67">
                  <c:v>6</c:v>
                </c:pt>
                <c:pt idx="68">
                  <c:v>21</c:v>
                </c:pt>
                <c:pt idx="69">
                  <c:v>16</c:v>
                </c:pt>
                <c:pt idx="70">
                  <c:v>18</c:v>
                </c:pt>
                <c:pt idx="71">
                  <c:v>12</c:v>
                </c:pt>
                <c:pt idx="72">
                  <c:v>30</c:v>
                </c:pt>
                <c:pt idx="73">
                  <c:v>12</c:v>
                </c:pt>
                <c:pt idx="74">
                  <c:v>24</c:v>
                </c:pt>
                <c:pt idx="75">
                  <c:v>18</c:v>
                </c:pt>
                <c:pt idx="76">
                  <c:v>36</c:v>
                </c:pt>
                <c:pt idx="77">
                  <c:v>24</c:v>
                </c:pt>
                <c:pt idx="78">
                  <c:v>12</c:v>
                </c:pt>
                <c:pt idx="79">
                  <c:v>24</c:v>
                </c:pt>
                <c:pt idx="80">
                  <c:v>18</c:v>
                </c:pt>
                <c:pt idx="81">
                  <c:v>30</c:v>
                </c:pt>
                <c:pt idx="82">
                  <c:v>24</c:v>
                </c:pt>
                <c:pt idx="83">
                  <c:v>6</c:v>
                </c:pt>
                <c:pt idx="84">
                  <c:v>12</c:v>
                </c:pt>
                <c:pt idx="85">
                  <c:v>12</c:v>
                </c:pt>
                <c:pt idx="86">
                  <c:v>24</c:v>
                </c:pt>
                <c:pt idx="87">
                  <c:v>18</c:v>
                </c:pt>
                <c:pt idx="88">
                  <c:v>24</c:v>
                </c:pt>
                <c:pt idx="89">
                  <c:v>47</c:v>
                </c:pt>
                <c:pt idx="90">
                  <c:v>48</c:v>
                </c:pt>
                <c:pt idx="91">
                  <c:v>48</c:v>
                </c:pt>
                <c:pt idx="92">
                  <c:v>12</c:v>
                </c:pt>
                <c:pt idx="93">
                  <c:v>24</c:v>
                </c:pt>
                <c:pt idx="94">
                  <c:v>42</c:v>
                </c:pt>
                <c:pt idx="95">
                  <c:v>21</c:v>
                </c:pt>
                <c:pt idx="96">
                  <c:v>10</c:v>
                </c:pt>
                <c:pt idx="97">
                  <c:v>9</c:v>
                </c:pt>
                <c:pt idx="98">
                  <c:v>24</c:v>
                </c:pt>
                <c:pt idx="99">
                  <c:v>12</c:v>
                </c:pt>
                <c:pt idx="100">
                  <c:v>15</c:v>
                </c:pt>
                <c:pt idx="101">
                  <c:v>24</c:v>
                </c:pt>
                <c:pt idx="102">
                  <c:v>18</c:v>
                </c:pt>
                <c:pt idx="103">
                  <c:v>8</c:v>
                </c:pt>
                <c:pt idx="104">
                  <c:v>36</c:v>
                </c:pt>
                <c:pt idx="105">
                  <c:v>6</c:v>
                </c:pt>
                <c:pt idx="106">
                  <c:v>24</c:v>
                </c:pt>
                <c:pt idx="107">
                  <c:v>13</c:v>
                </c:pt>
                <c:pt idx="108">
                  <c:v>24</c:v>
                </c:pt>
                <c:pt idx="109">
                  <c:v>10</c:v>
                </c:pt>
                <c:pt idx="110">
                  <c:v>24</c:v>
                </c:pt>
                <c:pt idx="111">
                  <c:v>21</c:v>
                </c:pt>
                <c:pt idx="112">
                  <c:v>18</c:v>
                </c:pt>
                <c:pt idx="113">
                  <c:v>18</c:v>
                </c:pt>
                <c:pt idx="114">
                  <c:v>10</c:v>
                </c:pt>
                <c:pt idx="115">
                  <c:v>13</c:v>
                </c:pt>
                <c:pt idx="116">
                  <c:v>24</c:v>
                </c:pt>
                <c:pt idx="117">
                  <c:v>12</c:v>
                </c:pt>
                <c:pt idx="118">
                  <c:v>18</c:v>
                </c:pt>
                <c:pt idx="119">
                  <c:v>18</c:v>
                </c:pt>
                <c:pt idx="120">
                  <c:v>12</c:v>
                </c:pt>
                <c:pt idx="121">
                  <c:v>18</c:v>
                </c:pt>
                <c:pt idx="122">
                  <c:v>15</c:v>
                </c:pt>
                <c:pt idx="123">
                  <c:v>12</c:v>
                </c:pt>
                <c:pt idx="124">
                  <c:v>36</c:v>
                </c:pt>
                <c:pt idx="125">
                  <c:v>6</c:v>
                </c:pt>
                <c:pt idx="126">
                  <c:v>39</c:v>
                </c:pt>
                <c:pt idx="127">
                  <c:v>12</c:v>
                </c:pt>
                <c:pt idx="128">
                  <c:v>36</c:v>
                </c:pt>
                <c:pt idx="129">
                  <c:v>15</c:v>
                </c:pt>
                <c:pt idx="130">
                  <c:v>24</c:v>
                </c:pt>
                <c:pt idx="131">
                  <c:v>12</c:v>
                </c:pt>
                <c:pt idx="132">
                  <c:v>18</c:v>
                </c:pt>
                <c:pt idx="133">
                  <c:v>6</c:v>
                </c:pt>
                <c:pt idx="134">
                  <c:v>9</c:v>
                </c:pt>
                <c:pt idx="135">
                  <c:v>42</c:v>
                </c:pt>
                <c:pt idx="136">
                  <c:v>12</c:v>
                </c:pt>
                <c:pt idx="137">
                  <c:v>20</c:v>
                </c:pt>
                <c:pt idx="138">
                  <c:v>7</c:v>
                </c:pt>
                <c:pt idx="139">
                  <c:v>11</c:v>
                </c:pt>
                <c:pt idx="140">
                  <c:v>6</c:v>
                </c:pt>
                <c:pt idx="141">
                  <c:v>36</c:v>
                </c:pt>
                <c:pt idx="142">
                  <c:v>15</c:v>
                </c:pt>
                <c:pt idx="143">
                  <c:v>12</c:v>
                </c:pt>
                <c:pt idx="144">
                  <c:v>24</c:v>
                </c:pt>
                <c:pt idx="145">
                  <c:v>24</c:v>
                </c:pt>
                <c:pt idx="146">
                  <c:v>12</c:v>
                </c:pt>
                <c:pt idx="147">
                  <c:v>15</c:v>
                </c:pt>
                <c:pt idx="148">
                  <c:v>12</c:v>
                </c:pt>
                <c:pt idx="149">
                  <c:v>24</c:v>
                </c:pt>
                <c:pt idx="150">
                  <c:v>30</c:v>
                </c:pt>
                <c:pt idx="151">
                  <c:v>12</c:v>
                </c:pt>
                <c:pt idx="152">
                  <c:v>18</c:v>
                </c:pt>
                <c:pt idx="153">
                  <c:v>6</c:v>
                </c:pt>
                <c:pt idx="154">
                  <c:v>36</c:v>
                </c:pt>
                <c:pt idx="155">
                  <c:v>9</c:v>
                </c:pt>
                <c:pt idx="156">
                  <c:v>15</c:v>
                </c:pt>
                <c:pt idx="157">
                  <c:v>15</c:v>
                </c:pt>
                <c:pt idx="158">
                  <c:v>12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18</c:v>
                </c:pt>
                <c:pt idx="163">
                  <c:v>26</c:v>
                </c:pt>
                <c:pt idx="164">
                  <c:v>6</c:v>
                </c:pt>
                <c:pt idx="165">
                  <c:v>36</c:v>
                </c:pt>
                <c:pt idx="166">
                  <c:v>18</c:v>
                </c:pt>
                <c:pt idx="167">
                  <c:v>18</c:v>
                </c:pt>
                <c:pt idx="168">
                  <c:v>12</c:v>
                </c:pt>
                <c:pt idx="169">
                  <c:v>9</c:v>
                </c:pt>
                <c:pt idx="170">
                  <c:v>6</c:v>
                </c:pt>
                <c:pt idx="171">
                  <c:v>24</c:v>
                </c:pt>
                <c:pt idx="172">
                  <c:v>15</c:v>
                </c:pt>
                <c:pt idx="173">
                  <c:v>9</c:v>
                </c:pt>
                <c:pt idx="174">
                  <c:v>12</c:v>
                </c:pt>
                <c:pt idx="175">
                  <c:v>12</c:v>
                </c:pt>
                <c:pt idx="176">
                  <c:v>9</c:v>
                </c:pt>
                <c:pt idx="177">
                  <c:v>12</c:v>
                </c:pt>
                <c:pt idx="178">
                  <c:v>12</c:v>
                </c:pt>
                <c:pt idx="179">
                  <c:v>7</c:v>
                </c:pt>
                <c:pt idx="180">
                  <c:v>10</c:v>
                </c:pt>
                <c:pt idx="181">
                  <c:v>24</c:v>
                </c:pt>
                <c:pt idx="182">
                  <c:v>21</c:v>
                </c:pt>
                <c:pt idx="183">
                  <c:v>24</c:v>
                </c:pt>
                <c:pt idx="184">
                  <c:v>6</c:v>
                </c:pt>
                <c:pt idx="185">
                  <c:v>21</c:v>
                </c:pt>
                <c:pt idx="186">
                  <c:v>12</c:v>
                </c:pt>
                <c:pt idx="187">
                  <c:v>6</c:v>
                </c:pt>
                <c:pt idx="188">
                  <c:v>24</c:v>
                </c:pt>
                <c:pt idx="189">
                  <c:v>15</c:v>
                </c:pt>
                <c:pt idx="190">
                  <c:v>18</c:v>
                </c:pt>
                <c:pt idx="191">
                  <c:v>30</c:v>
                </c:pt>
                <c:pt idx="192">
                  <c:v>48</c:v>
                </c:pt>
                <c:pt idx="193">
                  <c:v>14</c:v>
                </c:pt>
                <c:pt idx="194">
                  <c:v>30</c:v>
                </c:pt>
                <c:pt idx="195">
                  <c:v>18</c:v>
                </c:pt>
                <c:pt idx="196">
                  <c:v>12</c:v>
                </c:pt>
                <c:pt idx="197">
                  <c:v>6</c:v>
                </c:pt>
                <c:pt idx="198">
                  <c:v>6</c:v>
                </c:pt>
                <c:pt idx="199">
                  <c:v>30</c:v>
                </c:pt>
                <c:pt idx="200">
                  <c:v>30</c:v>
                </c:pt>
                <c:pt idx="201">
                  <c:v>24</c:v>
                </c:pt>
                <c:pt idx="202">
                  <c:v>36</c:v>
                </c:pt>
                <c:pt idx="203">
                  <c:v>36</c:v>
                </c:pt>
                <c:pt idx="204">
                  <c:v>12</c:v>
                </c:pt>
                <c:pt idx="205">
                  <c:v>15</c:v>
                </c:pt>
                <c:pt idx="206">
                  <c:v>15</c:v>
                </c:pt>
                <c:pt idx="207">
                  <c:v>24</c:v>
                </c:pt>
                <c:pt idx="208">
                  <c:v>12</c:v>
                </c:pt>
                <c:pt idx="209">
                  <c:v>15</c:v>
                </c:pt>
                <c:pt idx="210">
                  <c:v>24</c:v>
                </c:pt>
                <c:pt idx="211">
                  <c:v>30</c:v>
                </c:pt>
                <c:pt idx="212">
                  <c:v>27</c:v>
                </c:pt>
                <c:pt idx="213">
                  <c:v>9</c:v>
                </c:pt>
                <c:pt idx="214">
                  <c:v>9</c:v>
                </c:pt>
                <c:pt idx="215">
                  <c:v>9</c:v>
                </c:pt>
                <c:pt idx="216">
                  <c:v>20</c:v>
                </c:pt>
                <c:pt idx="217">
                  <c:v>9</c:v>
                </c:pt>
                <c:pt idx="218">
                  <c:v>24</c:v>
                </c:pt>
                <c:pt idx="219">
                  <c:v>24</c:v>
                </c:pt>
                <c:pt idx="220">
                  <c:v>8</c:v>
                </c:pt>
                <c:pt idx="221">
                  <c:v>18</c:v>
                </c:pt>
                <c:pt idx="222">
                  <c:v>24</c:v>
                </c:pt>
                <c:pt idx="223">
                  <c:v>10</c:v>
                </c:pt>
                <c:pt idx="224">
                  <c:v>24</c:v>
                </c:pt>
                <c:pt idx="225">
                  <c:v>13</c:v>
                </c:pt>
                <c:pt idx="226">
                  <c:v>15</c:v>
                </c:pt>
                <c:pt idx="227">
                  <c:v>6</c:v>
                </c:pt>
                <c:pt idx="228">
                  <c:v>12</c:v>
                </c:pt>
                <c:pt idx="229">
                  <c:v>6</c:v>
                </c:pt>
                <c:pt idx="230">
                  <c:v>12</c:v>
                </c:pt>
                <c:pt idx="231">
                  <c:v>12</c:v>
                </c:pt>
                <c:pt idx="232">
                  <c:v>12</c:v>
                </c:pt>
                <c:pt idx="233">
                  <c:v>12</c:v>
                </c:pt>
                <c:pt idx="234">
                  <c:v>18</c:v>
                </c:pt>
                <c:pt idx="235">
                  <c:v>18</c:v>
                </c:pt>
                <c:pt idx="236">
                  <c:v>12</c:v>
                </c:pt>
                <c:pt idx="237">
                  <c:v>18</c:v>
                </c:pt>
                <c:pt idx="238">
                  <c:v>24</c:v>
                </c:pt>
                <c:pt idx="239">
                  <c:v>18</c:v>
                </c:pt>
                <c:pt idx="240">
                  <c:v>20</c:v>
                </c:pt>
                <c:pt idx="241">
                  <c:v>6</c:v>
                </c:pt>
                <c:pt idx="242">
                  <c:v>42</c:v>
                </c:pt>
                <c:pt idx="243">
                  <c:v>8</c:v>
                </c:pt>
                <c:pt idx="244">
                  <c:v>6</c:v>
                </c:pt>
                <c:pt idx="245">
                  <c:v>36</c:v>
                </c:pt>
                <c:pt idx="246">
                  <c:v>36</c:v>
                </c:pt>
                <c:pt idx="247">
                  <c:v>12</c:v>
                </c:pt>
                <c:pt idx="248">
                  <c:v>8</c:v>
                </c:pt>
                <c:pt idx="249">
                  <c:v>21</c:v>
                </c:pt>
                <c:pt idx="250">
                  <c:v>24</c:v>
                </c:pt>
                <c:pt idx="251">
                  <c:v>9</c:v>
                </c:pt>
                <c:pt idx="252">
                  <c:v>18</c:v>
                </c:pt>
                <c:pt idx="253">
                  <c:v>12</c:v>
                </c:pt>
                <c:pt idx="254">
                  <c:v>6</c:v>
                </c:pt>
                <c:pt idx="255">
                  <c:v>24</c:v>
                </c:pt>
                <c:pt idx="256">
                  <c:v>12</c:v>
                </c:pt>
                <c:pt idx="257">
                  <c:v>11</c:v>
                </c:pt>
                <c:pt idx="258">
                  <c:v>18</c:v>
                </c:pt>
                <c:pt idx="259">
                  <c:v>27</c:v>
                </c:pt>
                <c:pt idx="260">
                  <c:v>12</c:v>
                </c:pt>
                <c:pt idx="261">
                  <c:v>36</c:v>
                </c:pt>
                <c:pt idx="262">
                  <c:v>21</c:v>
                </c:pt>
                <c:pt idx="263">
                  <c:v>12</c:v>
                </c:pt>
                <c:pt idx="264">
                  <c:v>12</c:v>
                </c:pt>
                <c:pt idx="265">
                  <c:v>18</c:v>
                </c:pt>
                <c:pt idx="266">
                  <c:v>12</c:v>
                </c:pt>
                <c:pt idx="267">
                  <c:v>24</c:v>
                </c:pt>
                <c:pt idx="268">
                  <c:v>12</c:v>
                </c:pt>
                <c:pt idx="269">
                  <c:v>6</c:v>
                </c:pt>
                <c:pt idx="270">
                  <c:v>15</c:v>
                </c:pt>
                <c:pt idx="271">
                  <c:v>48</c:v>
                </c:pt>
                <c:pt idx="272">
                  <c:v>18</c:v>
                </c:pt>
                <c:pt idx="273">
                  <c:v>12</c:v>
                </c:pt>
                <c:pt idx="274">
                  <c:v>24</c:v>
                </c:pt>
                <c:pt idx="275">
                  <c:v>9</c:v>
                </c:pt>
                <c:pt idx="276">
                  <c:v>24</c:v>
                </c:pt>
                <c:pt idx="277">
                  <c:v>21</c:v>
                </c:pt>
                <c:pt idx="278">
                  <c:v>6</c:v>
                </c:pt>
                <c:pt idx="279">
                  <c:v>11</c:v>
                </c:pt>
                <c:pt idx="280">
                  <c:v>15</c:v>
                </c:pt>
                <c:pt idx="281">
                  <c:v>24</c:v>
                </c:pt>
                <c:pt idx="282">
                  <c:v>6</c:v>
                </c:pt>
                <c:pt idx="283">
                  <c:v>21</c:v>
                </c:pt>
                <c:pt idx="284">
                  <c:v>15</c:v>
                </c:pt>
                <c:pt idx="285">
                  <c:v>42</c:v>
                </c:pt>
                <c:pt idx="286">
                  <c:v>24</c:v>
                </c:pt>
                <c:pt idx="287">
                  <c:v>24</c:v>
                </c:pt>
                <c:pt idx="288">
                  <c:v>36</c:v>
                </c:pt>
                <c:pt idx="289">
                  <c:v>30</c:v>
                </c:pt>
                <c:pt idx="290">
                  <c:v>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91B-446C-91EA-5C7544794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8783999"/>
        <c:axId val="1778791071"/>
      </c:scatterChart>
      <c:valAx>
        <c:axId val="1778783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solidFill>
                      <a:schemeClr val="bg1"/>
                    </a:solidFill>
                  </a:rPr>
                  <a:t>Credit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791071"/>
        <c:crosses val="autoZero"/>
        <c:crossBetween val="midCat"/>
      </c:valAx>
      <c:valAx>
        <c:axId val="1778791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solidFill>
                      <a:schemeClr val="bg1"/>
                    </a:solidFill>
                  </a:rPr>
                  <a:t>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7839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82736425087433"/>
          <c:y val="0.6825053689838888"/>
          <c:w val="0.12881738111481331"/>
          <c:h val="0.18561624378143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'credit_data origi (1)'!$C$2:$C$523</cx:f>
        <cx:lvl ptCount="522" formatCode="0">
          <cx:pt idx="0">22</cx:pt>
          <cx:pt idx="1">45</cx:pt>
          <cx:pt idx="2">53</cx:pt>
          <cx:pt idx="3">35</cx:pt>
          <cx:pt idx="4">28</cx:pt>
          <cx:pt idx="5">25</cx:pt>
          <cx:pt idx="6">24</cx:pt>
          <cx:pt idx="7">22</cx:pt>
          <cx:pt idx="8">60</cx:pt>
          <cx:pt idx="9">28</cx:pt>
          <cx:pt idx="10">32</cx:pt>
          <cx:pt idx="11">44</cx:pt>
          <cx:pt idx="12">44</cx:pt>
          <cx:pt idx="13">48</cx:pt>
          <cx:pt idx="14">44</cx:pt>
          <cx:pt idx="15">36</cx:pt>
          <cx:pt idx="16">42</cx:pt>
          <cx:pt idx="17">34</cx:pt>
          <cx:pt idx="18">63</cx:pt>
          <cx:pt idx="19">36</cx:pt>
          <cx:pt idx="20">27</cx:pt>
          <cx:pt idx="21">30</cx:pt>
          <cx:pt idx="22">33</cx:pt>
          <cx:pt idx="23">25</cx:pt>
          <cx:pt idx="24">37</cx:pt>
          <cx:pt idx="25">37</cx:pt>
          <cx:pt idx="26">24</cx:pt>
          <cx:pt idx="27">26</cx:pt>
          <cx:pt idx="28">44</cx:pt>
          <cx:pt idx="29">24</cx:pt>
          <cx:pt idx="30">58</cx:pt>
          <cx:pt idx="31">23</cx:pt>
          <cx:pt idx="32">30</cx:pt>
          <cx:pt idx="33">57</cx:pt>
          <cx:pt idx="34">23</cx:pt>
          <cx:pt idx="35">23</cx:pt>
          <cx:pt idx="36">27</cx:pt>
          <cx:pt idx="37">61</cx:pt>
          <cx:pt idx="38">25</cx:pt>
          <cx:pt idx="39">22</cx:pt>
          <cx:pt idx="40">51</cx:pt>
          <cx:pt idx="41">41</cx:pt>
          <cx:pt idx="42">66</cx:pt>
          <cx:pt idx="43">94</cx:pt>
          <cx:pt idx="44">51</cx:pt>
          <cx:pt idx="45">22</cx:pt>
          <cx:pt idx="46">58</cx:pt>
          <cx:pt idx="47">52</cx:pt>
          <cx:pt idx="48">27</cx:pt>
          <cx:pt idx="49">47</cx:pt>
          <cx:pt idx="50">30</cx:pt>
          <cx:pt idx="51">28</cx:pt>
          <cx:pt idx="52">54</cx:pt>
          <cx:pt idx="53">54</cx:pt>
          <cx:pt idx="54">58</cx:pt>
          <cx:pt idx="55">34</cx:pt>
          <cx:pt idx="56">36</cx:pt>
          <cx:pt idx="57">24</cx:pt>
          <cx:pt idx="58">35</cx:pt>
          <cx:pt idx="59">39</cx:pt>
          <cx:pt idx="60">32</cx:pt>
          <cx:pt idx="61">35</cx:pt>
          <cx:pt idx="62">31</cx:pt>
          <cx:pt idx="63">23</cx:pt>
          <cx:pt idx="64">28</cx:pt>
          <cx:pt idx="65">35</cx:pt>
          <cx:pt idx="66">23</cx:pt>
          <cx:pt idx="67">36</cx:pt>
          <cx:pt idx="68">25</cx:pt>
          <cx:pt idx="69">63</cx:pt>
          <cx:pt idx="70">30</cx:pt>
          <cx:pt idx="71">40</cx:pt>
          <cx:pt idx="72">30</cx:pt>
          <cx:pt idx="73">34</cx:pt>
          <cx:pt idx="74">29</cx:pt>
          <cx:pt idx="75">29</cx:pt>
          <cx:pt idx="76">66</cx:pt>
          <cx:pt idx="77">44</cx:pt>
          <cx:pt idx="78">27</cx:pt>
          <cx:pt idx="79">30</cx:pt>
          <cx:pt idx="80">27</cx:pt>
          <cx:pt idx="81">22</cx:pt>
          <cx:pt idx="82">30</cx:pt>
          <cx:pt idx="83">39</cx:pt>
          <cx:pt idx="84">28</cx:pt>
          <cx:pt idx="85">24</cx:pt>
          <cx:pt idx="86">29</cx:pt>
          <cx:pt idx="87">36</cx:pt>
          <cx:pt idx="88">20</cx:pt>
          <cx:pt idx="89">48</cx:pt>
          <cx:pt idx="90">45</cx:pt>
          <cx:pt idx="91">38</cx:pt>
          <cx:pt idx="92">70</cx:pt>
          <cx:pt idx="93">33</cx:pt>
          <cx:pt idx="94">20</cx:pt>
          <cx:pt idx="95">31</cx:pt>
          <cx:pt idx="96">33</cx:pt>
          <cx:pt idx="97">34</cx:pt>
          <cx:pt idx="98">33</cx:pt>
          <cx:pt idx="99">26</cx:pt>
          <cx:pt idx="100">42</cx:pt>
          <cx:pt idx="101">52</cx:pt>
          <cx:pt idx="102">65</cx:pt>
          <cx:pt idx="103">30</cx:pt>
          <cx:pt idx="104">36</cx:pt>
          <cx:pt idx="105">74</cx:pt>
          <cx:pt idx="106">68</cx:pt>
          <cx:pt idx="107">20</cx:pt>
          <cx:pt idx="108">33</cx:pt>
          <cx:pt idx="109">34</cx:pt>
          <cx:pt idx="110">36</cx:pt>
          <cx:pt idx="111">21</cx:pt>
          <cx:pt idx="112">34</cx:pt>
          <cx:pt idx="113">27</cx:pt>
          <cx:pt idx="114">40</cx:pt>
          <cx:pt idx="115">27</cx:pt>
          <cx:pt idx="116">21</cx:pt>
          <cx:pt idx="117">38</cx:pt>
          <cx:pt idx="118">26</cx:pt>
          <cx:pt idx="119">21</cx:pt>
          <cx:pt idx="120">50</cx:pt>
          <cx:pt idx="121">66</cx:pt>
          <cx:pt idx="122">31</cx:pt>
          <cx:pt idx="123">23</cx:pt>
          <cx:pt idx="124">24</cx:pt>
          <cx:pt idx="125">26</cx:pt>
          <cx:pt idx="126">27</cx:pt>
          <cx:pt idx="127">53</cx:pt>
          <cx:pt idx="128">22</cx:pt>
          <cx:pt idx="129">26</cx:pt>
          <cx:pt idx="130">25</cx:pt>
          <cx:pt idx="131">30</cx:pt>
          <cx:pt idx="132">61</cx:pt>
          <cx:pt idx="133">39</cx:pt>
          <cx:pt idx="134">24</cx:pt>
          <cx:pt idx="135">26</cx:pt>
          <cx:pt idx="136">39</cx:pt>
          <cx:pt idx="137">46</cx:pt>
          <cx:pt idx="138">24</cx:pt>
          <cx:pt idx="139">29</cx:pt>
          <cx:pt idx="140">27</cx:pt>
          <cx:pt idx="141">55</cx:pt>
          <cx:pt idx="142">36</cx:pt>
          <cx:pt idx="143">37</cx:pt>
          <cx:pt idx="144">45</cx:pt>
          <cx:pt idx="145">28</cx:pt>
          <cx:pt idx="146">34</cx:pt>
          <cx:pt idx="147">37</cx:pt>
          <cx:pt idx="148">35</cx:pt>
          <cx:pt idx="149">26</cx:pt>
          <cx:pt idx="150">31</cx:pt>
          <cx:pt idx="151">49</cx:pt>
          <cx:pt idx="152">48</cx:pt>
          <cx:pt idx="153">28</cx:pt>
          <cx:pt idx="154">44</cx:pt>
          <cx:pt idx="155">56</cx:pt>
          <cx:pt idx="156">26</cx:pt>
          <cx:pt idx="157">32</cx:pt>
          <cx:pt idx="158">42</cx:pt>
          <cx:pt idx="159">49</cx:pt>
          <cx:pt idx="160">33</cx:pt>
          <cx:pt idx="161">24</cx:pt>
          <cx:pt idx="162">22</cx:pt>
          <cx:pt idx="163">26</cx:pt>
          <cx:pt idx="164">25</cx:pt>
          <cx:pt idx="165">31</cx:pt>
          <cx:pt idx="166">38</cx:pt>
          <cx:pt idx="167">97</cx:pt>
          <cx:pt idx="168">28</cx:pt>
          <cx:pt idx="169">32</cx:pt>
          <cx:pt idx="170">34</cx:pt>
          <cx:pt idx="171">28</cx:pt>
          <cx:pt idx="172">39</cx:pt>
          <cx:pt idx="173">31</cx:pt>
          <cx:pt idx="174">28</cx:pt>
          <cx:pt idx="175">75</cx:pt>
          <cx:pt idx="176">24</cx:pt>
          <cx:pt idx="177">23</cx:pt>
          <cx:pt idx="178">44</cx:pt>
          <cx:pt idx="179">23</cx:pt>
          <cx:pt idx="180">28</cx:pt>
          <cx:pt idx="181">31</cx:pt>
          <cx:pt idx="182">24</cx:pt>
          <cx:pt idx="183">26</cx:pt>
          <cx:pt idx="184">25</cx:pt>
          <cx:pt idx="185">33</cx:pt>
          <cx:pt idx="186">37</cx:pt>
          <cx:pt idx="187">23</cx:pt>
          <cx:pt idx="188">23</cx:pt>
          <cx:pt idx="189">32</cx:pt>
          <cx:pt idx="190">29</cx:pt>
          <cx:pt idx="191">28</cx:pt>
          <cx:pt idx="192">23</cx:pt>
          <cx:pt idx="193">23</cx:pt>
          <cx:pt idx="194">36</cx:pt>
          <cx:pt idx="195">25</cx:pt>
          <cx:pt idx="196">22</cx:pt>
          <cx:pt idx="197">42</cx:pt>
          <cx:pt idx="198">40</cx:pt>
          <cx:pt idx="199">60</cx:pt>
          <cx:pt idx="200">37</cx:pt>
          <cx:pt idx="201">57</cx:pt>
          <cx:pt idx="202">38</cx:pt>
          <cx:pt idx="203">26</cx:pt>
          <cx:pt idx="204">40</cx:pt>
          <cx:pt idx="205">27</cx:pt>
          <cx:pt idx="206">19</cx:pt>
          <cx:pt idx="207">39</cx:pt>
          <cx:pt idx="208">31</cx:pt>
          <cx:pt idx="209">32</cx:pt>
          <cx:pt idx="210">55</cx:pt>
          <cx:pt idx="211">46</cx:pt>
          <cx:pt idx="212">46</cx:pt>
          <cx:pt idx="213">22</cx:pt>
          <cx:pt idx="214">27</cx:pt>
          <cx:pt idx="215">28</cx:pt>
          <cx:pt idx="216">20</cx:pt>
          <cx:pt idx="217">33</cx:pt>
          <cx:pt idx="218">47</cx:pt>
          <cx:pt idx="219">21</cx:pt>
          <cx:pt idx="220">55</cx:pt>
          <cx:pt idx="221">29</cx:pt>
          <cx:pt idx="222">36</cx:pt>
          <cx:pt idx="223">25</cx:pt>
          <cx:pt idx="224">65</cx:pt>
          <cx:pt idx="225">26</cx:pt>
          <cx:pt idx="226">30</cx:pt>
          <cx:pt idx="227">29</cx:pt>
          <cx:pt idx="228">30</cx:pt>
          <cx:pt idx="229">34</cx:pt>
          <cx:pt idx="230">35</cx:pt>
          <cx:pt idx="231">61</cx:pt>
          <cx:pt idx="232">31</cx:pt>
          <cx:pt idx="233">36</cx:pt>
          <cx:pt idx="234">35</cx:pt>
          <cx:pt idx="235">27</cx:pt>
          <cx:pt idx="236">37</cx:pt>
          <cx:pt idx="237">36</cx:pt>
          <cx:pt idx="238">34</cx:pt>
          <cx:pt idx="239">63</cx:pt>
          <cx:pt idx="240">29</cx:pt>
          <cx:pt idx="241">22</cx:pt>
          <cx:pt idx="242">23</cx:pt>
          <cx:pt idx="243">28</cx:pt>
          <cx:pt idx="244">33</cx:pt>
          <cx:pt idx="245">26</cx:pt>
          <cx:pt idx="246">25</cx:pt>
          <cx:pt idx="247">39</cx:pt>
          <cx:pt idx="248">44</cx:pt>
          <cx:pt idx="249">23</cx:pt>
          <cx:pt idx="250">26</cx:pt>
          <cx:pt idx="251">57</cx:pt>
          <cx:pt idx="252">47</cx:pt>
          <cx:pt idx="253">42</cx:pt>
          <cx:pt idx="254">39</cx:pt>
          <cx:pt idx="255">29</cx:pt>
          <cx:pt idx="256">32</cx:pt>
          <cx:pt idx="257">28</cx:pt>
          <cx:pt idx="258">27</cx:pt>
          <cx:pt idx="259">42</cx:pt>
          <cx:pt idx="260">49</cx:pt>
          <cx:pt idx="261">38</cx:pt>
          <cx:pt idx="262">24</cx:pt>
          <cx:pt idx="263">36</cx:pt>
          <cx:pt idx="264">34</cx:pt>
          <cx:pt idx="265">26</cx:pt>
          <cx:pt idx="266">26</cx:pt>
          <cx:pt idx="267">9</cx:pt>
          <cx:pt idx="268">37</cx:pt>
          <cx:pt idx="269">40</cx:pt>
          <cx:pt idx="270">43</cx:pt>
          <cx:pt idx="271">95</cx:pt>
          <cx:pt idx="272">53</cx:pt>
          <cx:pt idx="273">26</cx:pt>
          <cx:pt idx="274">30</cx:pt>
          <cx:pt idx="275">31</cx:pt>
          <cx:pt idx="276">41</cx:pt>
          <cx:pt idx="277">32</cx:pt>
          <cx:pt idx="278">28</cx:pt>
          <cx:pt idx="279">33</cx:pt>
          <cx:pt idx="280">37</cx:pt>
          <cx:pt idx="281">42</cx:pt>
          <cx:pt idx="282">45</cx:pt>
          <cx:pt idx="283">23</cx:pt>
          <cx:pt idx="284">34</cx:pt>
          <cx:pt idx="285">43</cx:pt>
          <cx:pt idx="286">24</cx:pt>
          <cx:pt idx="287">34</cx:pt>
          <cx:pt idx="288">27</cx:pt>
          <cx:pt idx="289">67</cx:pt>
          <cx:pt idx="290">22</cx:pt>
          <cx:pt idx="291">28</cx:pt>
          <cx:pt idx="292">27</cx:pt>
          <cx:pt idx="293">31</cx:pt>
          <cx:pt idx="294">24</cx:pt>
          <cx:pt idx="295">29</cx:pt>
          <cx:pt idx="296">23</cx:pt>
          <cx:pt idx="297">36</cx:pt>
          <cx:pt idx="298">31</cx:pt>
          <cx:pt idx="299">23</cx:pt>
          <cx:pt idx="300">22</cx:pt>
          <cx:pt idx="301">27</cx:pt>
          <cx:pt idx="302">27</cx:pt>
          <cx:pt idx="303">27</cx:pt>
          <cx:pt idx="304">30</cx:pt>
          <cx:pt idx="305">49</cx:pt>
          <cx:pt idx="306">33</cx:pt>
          <cx:pt idx="307">20</cx:pt>
          <cx:pt idx="308">36</cx:pt>
          <cx:pt idx="309">21</cx:pt>
          <cx:pt idx="310">47</cx:pt>
          <cx:pt idx="311">60</cx:pt>
          <cx:pt idx="312">58</cx:pt>
          <cx:pt idx="313">20</cx:pt>
          <cx:pt idx="314">32</cx:pt>
          <cx:pt idx="315">23</cx:pt>
          <cx:pt idx="316">36</cx:pt>
          <cx:pt idx="317">45</cx:pt>
          <cx:pt idx="318">30</cx:pt>
          <cx:pt idx="319">34</cx:pt>
          <cx:pt idx="320">23</cx:pt>
          <cx:pt idx="321">22</cx:pt>
          <cx:pt idx="322">50</cx:pt>
          <cx:pt idx="323">22</cx:pt>
          <cx:pt idx="324">48</cx:pt>
          <cx:pt idx="325">29</cx:pt>
          <cx:pt idx="326">22</cx:pt>
          <cx:pt idx="327">37</cx:pt>
          <cx:pt idx="328">21</cx:pt>
          <cx:pt idx="329">27</cx:pt>
          <cx:pt idx="330">22</cx:pt>
          <cx:pt idx="331">65</cx:pt>
          <cx:pt idx="332">5</cx:pt>
          <cx:pt idx="333">29</cx:pt>
          <cx:pt idx="334">28</cx:pt>
          <cx:pt idx="335">44</cx:pt>
          <cx:pt idx="336">25</cx:pt>
          <cx:pt idx="337">26</cx:pt>
          <cx:pt idx="338">27</cx:pt>
          <cx:pt idx="339">38</cx:pt>
          <cx:pt idx="340">32</cx:pt>
          <cx:pt idx="341">32</cx:pt>
          <cx:pt idx="342">38</cx:pt>
          <cx:pt idx="343">40</cx:pt>
          <cx:pt idx="344">50</cx:pt>
          <cx:pt idx="345">37</cx:pt>
          <cx:pt idx="346">45</cx:pt>
          <cx:pt idx="347">42</cx:pt>
          <cx:pt idx="348">22</cx:pt>
          <cx:pt idx="349">41</cx:pt>
          <cx:pt idx="350">28</cx:pt>
          <cx:pt idx="351">41</cx:pt>
          <cx:pt idx="352">12</cx:pt>
          <cx:pt idx="353">35</cx:pt>
          <cx:pt idx="354">50</cx:pt>
          <cx:pt idx="355">34</cx:pt>
          <cx:pt idx="356">43</cx:pt>
          <cx:pt idx="357">47</cx:pt>
          <cx:pt idx="358">24</cx:pt>
          <cx:pt idx="359">103</cx:pt>
          <cx:pt idx="360">31</cx:pt>
          <cx:pt idx="361">30</cx:pt>
          <cx:pt idx="362">31</cx:pt>
          <cx:pt idx="363">25</cx:pt>
          <cx:pt idx="364">25</cx:pt>
          <cx:pt idx="365">29</cx:pt>
          <cx:pt idx="366">29</cx:pt>
          <cx:pt idx="367">40</cx:pt>
          <cx:pt idx="368">46</cx:pt>
          <cx:pt idx="369">47</cx:pt>
          <cx:pt idx="370">41</cx:pt>
          <cx:pt idx="371">32</cx:pt>
          <cx:pt idx="372">24</cx:pt>
          <cx:pt idx="373">25</cx:pt>
          <cx:pt idx="374">25</cx:pt>
          <cx:pt idx="375">37</cx:pt>
          <cx:pt idx="376">35</cx:pt>
          <cx:pt idx="377">25</cx:pt>
          <cx:pt idx="378">27</cx:pt>
          <cx:pt idx="379">31</cx:pt>
          <cx:pt idx="380">34</cx:pt>
          <cx:pt idx="381">24</cx:pt>
          <cx:pt idx="382">24</cx:pt>
          <cx:pt idx="383">66</cx:pt>
          <cx:pt idx="384">25</cx:pt>
          <cx:pt idx="385">59</cx:pt>
          <cx:pt idx="386">36</cx:pt>
          <cx:pt idx="387">33</cx:pt>
          <cx:pt idx="388">21</cx:pt>
          <cx:pt idx="389">44</cx:pt>
          <cx:pt idx="390">23</cx:pt>
          <cx:pt idx="391">6</cx:pt>
          <cx:pt idx="392">26</cx:pt>
          <cx:pt idx="393">96</cx:pt>
          <cx:pt idx="394">23</cx:pt>
          <cx:pt idx="395">22</cx:pt>
          <cx:pt idx="396">28</cx:pt>
          <cx:pt idx="397">23</cx:pt>
          <cx:pt idx="398">37</cx:pt>
          <cx:pt idx="399">49</cx:pt>
          <cx:pt idx="400">23</cx:pt>
          <cx:pt idx="401">23</cx:pt>
          <cx:pt idx="402">74</cx:pt>
          <cx:pt idx="403">35</cx:pt>
          <cx:pt idx="404">101</cx:pt>
          <cx:pt idx="405">24</cx:pt>
          <cx:pt idx="406">40</cx:pt>
          <cx:pt idx="407">31</cx:pt>
          <cx:pt idx="408">28</cx:pt>
          <cx:pt idx="409">25</cx:pt>
          <cx:pt idx="410">66</cx:pt>
          <cx:pt idx="411">25</cx:pt>
          <cx:pt idx="412">67</cx:pt>
          <cx:pt idx="413">25</cx:pt>
          <cx:pt idx="414">31</cx:pt>
          <cx:pt idx="415">23</cx:pt>
          <cx:pt idx="416">35</cx:pt>
          <cx:pt idx="417">50</cx:pt>
          <cx:pt idx="418">27</cx:pt>
          <cx:pt idx="419">39</cx:pt>
          <cx:pt idx="420">51</cx:pt>
          <cx:pt idx="421">48</cx:pt>
          <cx:pt idx="422">24</cx:pt>
          <cx:pt idx="423">24</cx:pt>
          <cx:pt idx="424">26</cx:pt>
          <cx:pt idx="425">55</cx:pt>
          <cx:pt idx="426">26</cx:pt>
          <cx:pt idx="427">26</cx:pt>
          <cx:pt idx="428">92</cx:pt>
          <cx:pt idx="429">24</cx:pt>
          <cx:pt idx="430">54</cx:pt>
          <cx:pt idx="431">46</cx:pt>
          <cx:pt idx="432">54</cx:pt>
          <cx:pt idx="433">43</cx:pt>
          <cx:pt idx="434">26</cx:pt>
          <cx:pt idx="435">24</cx:pt>
          <cx:pt idx="436">41</cx:pt>
          <cx:pt idx="437">47</cx:pt>
          <cx:pt idx="438">30</cx:pt>
          <cx:pt idx="439">33</cx:pt>
          <cx:pt idx="440">23</cx:pt>
          <cx:pt idx="441">29</cx:pt>
          <cx:pt idx="442">25</cx:pt>
          <cx:pt idx="443">48</cx:pt>
          <cx:pt idx="444">63</cx:pt>
          <cx:pt idx="445">29</cx:pt>
          <cx:pt idx="446">59</cx:pt>
          <cx:pt idx="447">57</cx:pt>
          <cx:pt idx="448">33</cx:pt>
          <cx:pt idx="449">32</cx:pt>
          <cx:pt idx="450">29</cx:pt>
          <cx:pt idx="451">35</cx:pt>
          <cx:pt idx="452">27</cx:pt>
          <cx:pt idx="453">24</cx:pt>
          <cx:pt idx="454">46</cx:pt>
          <cx:pt idx="455">26</cx:pt>
          <cx:pt idx="456">29</cx:pt>
          <cx:pt idx="457">40</cx:pt>
          <cx:pt idx="458">36</cx:pt>
          <cx:pt idx="459">27</cx:pt>
          <cx:pt idx="460">43</cx:pt>
          <cx:pt idx="461">53</cx:pt>
          <cx:pt idx="462">23</cx:pt>
          <cx:pt idx="463">43</cx:pt>
          <cx:pt idx="464">38</cx:pt>
          <cx:pt idx="465">34</cx:pt>
          <cx:pt idx="466">28</cx:pt>
          <cx:pt idx="467">100</cx:pt>
          <cx:pt idx="468">43</cx:pt>
          <cx:pt idx="469">20</cx:pt>
          <cx:pt idx="470">25</cx:pt>
          <cx:pt idx="471">31</cx:pt>
          <cx:pt idx="472">32</cx:pt>
          <cx:pt idx="473">68</cx:pt>
          <cx:pt idx="474">33</cx:pt>
          <cx:pt idx="475">39</cx:pt>
          <cx:pt idx="476">22</cx:pt>
          <cx:pt idx="477">30</cx:pt>
          <cx:pt idx="478">55</cx:pt>
          <cx:pt idx="479">46</cx:pt>
          <cx:pt idx="480">21</cx:pt>
          <cx:pt idx="481">39</cx:pt>
          <cx:pt idx="482">43</cx:pt>
          <cx:pt idx="483">24</cx:pt>
          <cx:pt idx="484">22</cx:pt>
          <cx:pt idx="485">23</cx:pt>
          <cx:pt idx="486">30</cx:pt>
          <cx:pt idx="487">28</cx:pt>
          <cx:pt idx="488">30</cx:pt>
          <cx:pt idx="489">7</cx:pt>
          <cx:pt idx="490">46</cx:pt>
          <cx:pt idx="491">30</cx:pt>
          <cx:pt idx="492">30</cx:pt>
          <cx:pt idx="493">40</cx:pt>
          <cx:pt idx="494">24</cx:pt>
          <cx:pt idx="495">28</cx:pt>
          <cx:pt idx="496">29</cx:pt>
          <cx:pt idx="497">57</cx:pt>
          <cx:pt idx="498">37</cx:pt>
          <cx:pt idx="499">45</cx:pt>
          <cx:pt idx="500">30</cx:pt>
          <cx:pt idx="501">47</cx:pt>
          <cx:pt idx="502">22</cx:pt>
          <cx:pt idx="503">23</cx:pt>
          <cx:pt idx="504">40</cx:pt>
          <cx:pt idx="505">22</cx:pt>
          <cx:pt idx="506">29</cx:pt>
          <cx:pt idx="507">10</cx:pt>
          <cx:pt idx="508">57</cx:pt>
          <cx:pt idx="509">64</cx:pt>
          <cx:pt idx="510">25</cx:pt>
          <cx:pt idx="511">49</cx:pt>
          <cx:pt idx="512">28</cx:pt>
          <cx:pt idx="513">26</cx:pt>
          <cx:pt idx="514">25</cx:pt>
          <cx:pt idx="515">33</cx:pt>
          <cx:pt idx="516">29</cx:pt>
          <cx:pt idx="517">48</cx:pt>
          <cx:pt idx="518">30</cx:pt>
          <cx:pt idx="519">40</cx:pt>
          <cx:pt idx="520">23</cx:pt>
          <cx:pt idx="521">27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aseline="0">
              <a:solidFill>
                <a:schemeClr val="bg1"/>
              </a:solidFill>
            </a:defRPr>
          </a:pPr>
          <a:endParaRPr lang="en-US" sz="1400" b="0" i="0" u="none" strike="noStrike" baseline="0" dirty="0">
            <a:solidFill>
              <a:schemeClr val="bg1"/>
            </a:solidFill>
            <a:latin typeface="Calibri"/>
            <a:ea typeface="Calibri"/>
            <a:cs typeface="Calibri"/>
          </a:endParaRPr>
        </a:p>
      </cx:txPr>
    </cx:title>
    <cx:plotArea>
      <cx:plotAreaRegion>
        <cx:series layoutId="boxWhisker" uniqueId="{93BF016A-9681-4E61-85E9-85CA013757AF}">
          <cx:tx>
            <cx:txData>
              <cx:f>'credit_data origi (1)'!$C$1</cx:f>
              <cx:v>age</cx:v>
            </cx:txData>
          </cx:tx>
          <cx:spPr>
            <a:solidFill>
              <a:srgbClr val="FFC000"/>
            </a:solidFill>
            <a:ln>
              <a:solidFill>
                <a:schemeClr val="bg1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GB" baseline="0">
              <a:solidFill>
                <a:schemeClr val="bg1"/>
              </a:solidFill>
            </a:endParaRPr>
          </a:p>
        </cx:txPr>
      </cx:axis>
      <cx:axis id="1">
        <cx:val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aseline="0">
                <a:solidFill>
                  <a:schemeClr val="bg1"/>
                </a:solidFill>
              </a:defRPr>
            </a:pPr>
            <a:endParaRPr lang="en-US" sz="1000" b="0" i="0" u="none" strike="noStrike" baseline="0">
              <a:solidFill>
                <a:schemeClr val="bg1"/>
              </a:solidFill>
              <a:latin typeface="Calibri" panose="020F0502020204030204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'credit_data origi (1)'!$C$2:$C$523</cx:f>
        <cx:lvl ptCount="522" formatCode="0">
          <cx:pt idx="0">22</cx:pt>
          <cx:pt idx="1">45</cx:pt>
          <cx:pt idx="2">53</cx:pt>
          <cx:pt idx="3">35</cx:pt>
          <cx:pt idx="4">28</cx:pt>
          <cx:pt idx="5">25</cx:pt>
          <cx:pt idx="6">24</cx:pt>
          <cx:pt idx="7">22</cx:pt>
          <cx:pt idx="8">60</cx:pt>
          <cx:pt idx="9">28</cx:pt>
          <cx:pt idx="10">32</cx:pt>
          <cx:pt idx="11">44</cx:pt>
          <cx:pt idx="12">44</cx:pt>
          <cx:pt idx="13">48</cx:pt>
          <cx:pt idx="14">44</cx:pt>
          <cx:pt idx="15">36</cx:pt>
          <cx:pt idx="16">42</cx:pt>
          <cx:pt idx="17">34</cx:pt>
          <cx:pt idx="18">63</cx:pt>
          <cx:pt idx="19">36</cx:pt>
          <cx:pt idx="20">27</cx:pt>
          <cx:pt idx="21">30</cx:pt>
          <cx:pt idx="22">33</cx:pt>
          <cx:pt idx="23">25</cx:pt>
          <cx:pt idx="24">37</cx:pt>
          <cx:pt idx="25">37</cx:pt>
          <cx:pt idx="26">24</cx:pt>
          <cx:pt idx="27">26</cx:pt>
          <cx:pt idx="28">44</cx:pt>
          <cx:pt idx="29">24</cx:pt>
          <cx:pt idx="30">58</cx:pt>
          <cx:pt idx="31">23</cx:pt>
          <cx:pt idx="32">30</cx:pt>
          <cx:pt idx="33">57</cx:pt>
          <cx:pt idx="34">23</cx:pt>
          <cx:pt idx="35">23</cx:pt>
          <cx:pt idx="36">27</cx:pt>
          <cx:pt idx="37">61</cx:pt>
          <cx:pt idx="38">25</cx:pt>
          <cx:pt idx="39">22</cx:pt>
          <cx:pt idx="40">51</cx:pt>
          <cx:pt idx="41">41</cx:pt>
          <cx:pt idx="42">66</cx:pt>
          <cx:pt idx="43">94</cx:pt>
          <cx:pt idx="44">51</cx:pt>
          <cx:pt idx="45">22</cx:pt>
          <cx:pt idx="46">58</cx:pt>
          <cx:pt idx="47">52</cx:pt>
          <cx:pt idx="48">27</cx:pt>
          <cx:pt idx="49">47</cx:pt>
          <cx:pt idx="50">30</cx:pt>
          <cx:pt idx="51">28</cx:pt>
          <cx:pt idx="52">54</cx:pt>
          <cx:pt idx="53">54</cx:pt>
          <cx:pt idx="54">58</cx:pt>
          <cx:pt idx="55">34</cx:pt>
          <cx:pt idx="56">36</cx:pt>
          <cx:pt idx="57">24</cx:pt>
          <cx:pt idx="58">35</cx:pt>
          <cx:pt idx="59">39</cx:pt>
          <cx:pt idx="60">32</cx:pt>
          <cx:pt idx="61">35</cx:pt>
          <cx:pt idx="62">31</cx:pt>
          <cx:pt idx="63">23</cx:pt>
          <cx:pt idx="64">28</cx:pt>
          <cx:pt idx="65">35</cx:pt>
          <cx:pt idx="66">23</cx:pt>
          <cx:pt idx="67">36</cx:pt>
          <cx:pt idx="68">25</cx:pt>
          <cx:pt idx="69">63</cx:pt>
          <cx:pt idx="70">30</cx:pt>
          <cx:pt idx="71">40</cx:pt>
          <cx:pt idx="72">30</cx:pt>
          <cx:pt idx="73">34</cx:pt>
          <cx:pt idx="74">29</cx:pt>
          <cx:pt idx="75">29</cx:pt>
          <cx:pt idx="76">66</cx:pt>
          <cx:pt idx="77">44</cx:pt>
          <cx:pt idx="78">27</cx:pt>
          <cx:pt idx="79">30</cx:pt>
          <cx:pt idx="80">27</cx:pt>
          <cx:pt idx="81">22</cx:pt>
          <cx:pt idx="82">30</cx:pt>
          <cx:pt idx="83">39</cx:pt>
          <cx:pt idx="84">28</cx:pt>
          <cx:pt idx="85">24</cx:pt>
          <cx:pt idx="86">29</cx:pt>
          <cx:pt idx="87">36</cx:pt>
          <cx:pt idx="88">20</cx:pt>
          <cx:pt idx="89">48</cx:pt>
          <cx:pt idx="90">45</cx:pt>
          <cx:pt idx="91">38</cx:pt>
          <cx:pt idx="92">70</cx:pt>
          <cx:pt idx="93">33</cx:pt>
          <cx:pt idx="94">20</cx:pt>
          <cx:pt idx="95">31</cx:pt>
          <cx:pt idx="96">33</cx:pt>
          <cx:pt idx="97">34</cx:pt>
          <cx:pt idx="98">33</cx:pt>
          <cx:pt idx="99">26</cx:pt>
          <cx:pt idx="100">42</cx:pt>
          <cx:pt idx="101">52</cx:pt>
          <cx:pt idx="102">65</cx:pt>
          <cx:pt idx="103">30</cx:pt>
          <cx:pt idx="104">36</cx:pt>
          <cx:pt idx="105">74</cx:pt>
          <cx:pt idx="106">68</cx:pt>
          <cx:pt idx="107">20</cx:pt>
          <cx:pt idx="108">33</cx:pt>
          <cx:pt idx="109">34</cx:pt>
          <cx:pt idx="110">36</cx:pt>
          <cx:pt idx="111">21</cx:pt>
          <cx:pt idx="112">34</cx:pt>
          <cx:pt idx="113">27</cx:pt>
          <cx:pt idx="114">40</cx:pt>
          <cx:pt idx="115">27</cx:pt>
          <cx:pt idx="116">21</cx:pt>
          <cx:pt idx="117">38</cx:pt>
          <cx:pt idx="118">26</cx:pt>
          <cx:pt idx="119">21</cx:pt>
          <cx:pt idx="120">50</cx:pt>
          <cx:pt idx="121">66</cx:pt>
          <cx:pt idx="122">31</cx:pt>
          <cx:pt idx="123">23</cx:pt>
          <cx:pt idx="124">24</cx:pt>
          <cx:pt idx="125">26</cx:pt>
          <cx:pt idx="126">27</cx:pt>
          <cx:pt idx="127">53</cx:pt>
          <cx:pt idx="128">22</cx:pt>
          <cx:pt idx="129">26</cx:pt>
          <cx:pt idx="130">25</cx:pt>
          <cx:pt idx="131">30</cx:pt>
          <cx:pt idx="132">61</cx:pt>
          <cx:pt idx="133">39</cx:pt>
          <cx:pt idx="134">24</cx:pt>
          <cx:pt idx="135">26</cx:pt>
          <cx:pt idx="136">39</cx:pt>
          <cx:pt idx="137">46</cx:pt>
          <cx:pt idx="138">24</cx:pt>
          <cx:pt idx="139">29</cx:pt>
          <cx:pt idx="140">27</cx:pt>
          <cx:pt idx="141">55</cx:pt>
          <cx:pt idx="142">36</cx:pt>
          <cx:pt idx="143">37</cx:pt>
          <cx:pt idx="144">45</cx:pt>
          <cx:pt idx="145">28</cx:pt>
          <cx:pt idx="146">34</cx:pt>
          <cx:pt idx="147">37</cx:pt>
          <cx:pt idx="148">35</cx:pt>
          <cx:pt idx="149">26</cx:pt>
          <cx:pt idx="150">31</cx:pt>
          <cx:pt idx="151">49</cx:pt>
          <cx:pt idx="152">48</cx:pt>
          <cx:pt idx="153">28</cx:pt>
          <cx:pt idx="154">44</cx:pt>
          <cx:pt idx="155">56</cx:pt>
          <cx:pt idx="156">26</cx:pt>
          <cx:pt idx="157">32</cx:pt>
          <cx:pt idx="158">42</cx:pt>
          <cx:pt idx="159">49</cx:pt>
          <cx:pt idx="160">33</cx:pt>
          <cx:pt idx="161">24</cx:pt>
          <cx:pt idx="162">22</cx:pt>
          <cx:pt idx="163">26</cx:pt>
          <cx:pt idx="164">25</cx:pt>
          <cx:pt idx="165">31</cx:pt>
          <cx:pt idx="166">38</cx:pt>
          <cx:pt idx="167">97</cx:pt>
          <cx:pt idx="168">28</cx:pt>
          <cx:pt idx="169">32</cx:pt>
          <cx:pt idx="170">34</cx:pt>
          <cx:pt idx="171">28</cx:pt>
          <cx:pt idx="172">39</cx:pt>
          <cx:pt idx="173">31</cx:pt>
          <cx:pt idx="174">28</cx:pt>
          <cx:pt idx="175">75</cx:pt>
          <cx:pt idx="176">24</cx:pt>
          <cx:pt idx="177">23</cx:pt>
          <cx:pt idx="178">44</cx:pt>
          <cx:pt idx="179">23</cx:pt>
          <cx:pt idx="180">28</cx:pt>
          <cx:pt idx="181">31</cx:pt>
          <cx:pt idx="182">24</cx:pt>
          <cx:pt idx="183">26</cx:pt>
          <cx:pt idx="184">25</cx:pt>
          <cx:pt idx="185">33</cx:pt>
          <cx:pt idx="186">37</cx:pt>
          <cx:pt idx="187">23</cx:pt>
          <cx:pt idx="188">23</cx:pt>
          <cx:pt idx="189">32</cx:pt>
          <cx:pt idx="190">29</cx:pt>
          <cx:pt idx="191">28</cx:pt>
          <cx:pt idx="192">23</cx:pt>
          <cx:pt idx="193">23</cx:pt>
          <cx:pt idx="194">36</cx:pt>
          <cx:pt idx="195">25</cx:pt>
          <cx:pt idx="196">22</cx:pt>
          <cx:pt idx="197">42</cx:pt>
          <cx:pt idx="198">40</cx:pt>
          <cx:pt idx="199">60</cx:pt>
          <cx:pt idx="200">37</cx:pt>
          <cx:pt idx="201">57</cx:pt>
          <cx:pt idx="202">38</cx:pt>
          <cx:pt idx="203">26</cx:pt>
          <cx:pt idx="204">40</cx:pt>
          <cx:pt idx="205">27</cx:pt>
          <cx:pt idx="206">19</cx:pt>
          <cx:pt idx="207">39</cx:pt>
          <cx:pt idx="208">31</cx:pt>
          <cx:pt idx="209">32</cx:pt>
          <cx:pt idx="210">55</cx:pt>
          <cx:pt idx="211">46</cx:pt>
          <cx:pt idx="212">46</cx:pt>
          <cx:pt idx="213">22</cx:pt>
          <cx:pt idx="214">27</cx:pt>
          <cx:pt idx="215">28</cx:pt>
          <cx:pt idx="216">20</cx:pt>
          <cx:pt idx="217">33</cx:pt>
          <cx:pt idx="218">47</cx:pt>
          <cx:pt idx="219">21</cx:pt>
          <cx:pt idx="220">55</cx:pt>
          <cx:pt idx="221">29</cx:pt>
          <cx:pt idx="222">36</cx:pt>
          <cx:pt idx="223">25</cx:pt>
          <cx:pt idx="224">65</cx:pt>
          <cx:pt idx="225">26</cx:pt>
          <cx:pt idx="226">30</cx:pt>
          <cx:pt idx="227">29</cx:pt>
          <cx:pt idx="228">30</cx:pt>
          <cx:pt idx="229">34</cx:pt>
          <cx:pt idx="230">35</cx:pt>
          <cx:pt idx="231">61</cx:pt>
          <cx:pt idx="232">31</cx:pt>
          <cx:pt idx="233">36</cx:pt>
          <cx:pt idx="234">35</cx:pt>
          <cx:pt idx="235">27</cx:pt>
          <cx:pt idx="236">37</cx:pt>
          <cx:pt idx="237">36</cx:pt>
          <cx:pt idx="238">34</cx:pt>
          <cx:pt idx="239">63</cx:pt>
          <cx:pt idx="240">29</cx:pt>
          <cx:pt idx="241">22</cx:pt>
          <cx:pt idx="242">23</cx:pt>
          <cx:pt idx="243">28</cx:pt>
          <cx:pt idx="244">33</cx:pt>
          <cx:pt idx="245">26</cx:pt>
          <cx:pt idx="246">25</cx:pt>
          <cx:pt idx="247">39</cx:pt>
          <cx:pt idx="248">44</cx:pt>
          <cx:pt idx="249">23</cx:pt>
          <cx:pt idx="250">26</cx:pt>
          <cx:pt idx="251">57</cx:pt>
          <cx:pt idx="252">47</cx:pt>
          <cx:pt idx="253">42</cx:pt>
          <cx:pt idx="254">39</cx:pt>
          <cx:pt idx="255">29</cx:pt>
          <cx:pt idx="256">32</cx:pt>
          <cx:pt idx="257">28</cx:pt>
          <cx:pt idx="258">27</cx:pt>
          <cx:pt idx="259">42</cx:pt>
          <cx:pt idx="260">49</cx:pt>
          <cx:pt idx="261">38</cx:pt>
          <cx:pt idx="262">24</cx:pt>
          <cx:pt idx="263">36</cx:pt>
          <cx:pt idx="264">34</cx:pt>
          <cx:pt idx="265">26</cx:pt>
          <cx:pt idx="266">26</cx:pt>
          <cx:pt idx="267">9</cx:pt>
          <cx:pt idx="268">37</cx:pt>
          <cx:pt idx="269">40</cx:pt>
          <cx:pt idx="270">43</cx:pt>
          <cx:pt idx="271">95</cx:pt>
          <cx:pt idx="272">53</cx:pt>
          <cx:pt idx="273">26</cx:pt>
          <cx:pt idx="274">30</cx:pt>
          <cx:pt idx="275">31</cx:pt>
          <cx:pt idx="276">41</cx:pt>
          <cx:pt idx="277">32</cx:pt>
          <cx:pt idx="278">28</cx:pt>
          <cx:pt idx="279">33</cx:pt>
          <cx:pt idx="280">37</cx:pt>
          <cx:pt idx="281">42</cx:pt>
          <cx:pt idx="282">45</cx:pt>
          <cx:pt idx="283">23</cx:pt>
          <cx:pt idx="284">34</cx:pt>
          <cx:pt idx="285">43</cx:pt>
          <cx:pt idx="286">24</cx:pt>
          <cx:pt idx="287">34</cx:pt>
          <cx:pt idx="288">27</cx:pt>
          <cx:pt idx="289">67</cx:pt>
          <cx:pt idx="290">22</cx:pt>
          <cx:pt idx="291">28</cx:pt>
          <cx:pt idx="292">27</cx:pt>
          <cx:pt idx="293">31</cx:pt>
          <cx:pt idx="294">24</cx:pt>
          <cx:pt idx="295">29</cx:pt>
          <cx:pt idx="296">23</cx:pt>
          <cx:pt idx="297">36</cx:pt>
          <cx:pt idx="298">31</cx:pt>
          <cx:pt idx="299">23</cx:pt>
          <cx:pt idx="300">22</cx:pt>
          <cx:pt idx="301">27</cx:pt>
          <cx:pt idx="302">27</cx:pt>
          <cx:pt idx="303">27</cx:pt>
          <cx:pt idx="304">30</cx:pt>
          <cx:pt idx="305">49</cx:pt>
          <cx:pt idx="306">33</cx:pt>
          <cx:pt idx="307">20</cx:pt>
          <cx:pt idx="308">36</cx:pt>
          <cx:pt idx="309">21</cx:pt>
          <cx:pt idx="310">47</cx:pt>
          <cx:pt idx="311">60</cx:pt>
          <cx:pt idx="312">58</cx:pt>
          <cx:pt idx="313">20</cx:pt>
          <cx:pt idx="314">32</cx:pt>
          <cx:pt idx="315">23</cx:pt>
          <cx:pt idx="316">36</cx:pt>
          <cx:pt idx="317">45</cx:pt>
          <cx:pt idx="318">30</cx:pt>
          <cx:pt idx="319">34</cx:pt>
          <cx:pt idx="320">23</cx:pt>
          <cx:pt idx="321">22</cx:pt>
          <cx:pt idx="322">50</cx:pt>
          <cx:pt idx="323">22</cx:pt>
          <cx:pt idx="324">48</cx:pt>
          <cx:pt idx="325">29</cx:pt>
          <cx:pt idx="326">22</cx:pt>
          <cx:pt idx="327">37</cx:pt>
          <cx:pt idx="328">21</cx:pt>
          <cx:pt idx="329">27</cx:pt>
          <cx:pt idx="330">22</cx:pt>
          <cx:pt idx="331">65</cx:pt>
          <cx:pt idx="332">5</cx:pt>
          <cx:pt idx="333">29</cx:pt>
          <cx:pt idx="334">28</cx:pt>
          <cx:pt idx="335">44</cx:pt>
          <cx:pt idx="336">25</cx:pt>
          <cx:pt idx="337">26</cx:pt>
          <cx:pt idx="338">27</cx:pt>
          <cx:pt idx="339">38</cx:pt>
          <cx:pt idx="340">32</cx:pt>
          <cx:pt idx="341">32</cx:pt>
          <cx:pt idx="342">38</cx:pt>
          <cx:pt idx="343">40</cx:pt>
          <cx:pt idx="344">50</cx:pt>
          <cx:pt idx="345">37</cx:pt>
          <cx:pt idx="346">45</cx:pt>
          <cx:pt idx="347">42</cx:pt>
          <cx:pt idx="348">22</cx:pt>
          <cx:pt idx="349">41</cx:pt>
          <cx:pt idx="350">28</cx:pt>
          <cx:pt idx="351">41</cx:pt>
          <cx:pt idx="352">12</cx:pt>
          <cx:pt idx="353">35</cx:pt>
          <cx:pt idx="354">50</cx:pt>
          <cx:pt idx="355">34</cx:pt>
          <cx:pt idx="356">43</cx:pt>
          <cx:pt idx="357">47</cx:pt>
          <cx:pt idx="358">24</cx:pt>
          <cx:pt idx="359">103</cx:pt>
          <cx:pt idx="360">31</cx:pt>
          <cx:pt idx="361">30</cx:pt>
          <cx:pt idx="362">31</cx:pt>
          <cx:pt idx="363">25</cx:pt>
          <cx:pt idx="364">25</cx:pt>
          <cx:pt idx="365">29</cx:pt>
          <cx:pt idx="366">29</cx:pt>
          <cx:pt idx="367">40</cx:pt>
          <cx:pt idx="368">46</cx:pt>
          <cx:pt idx="369">47</cx:pt>
          <cx:pt idx="370">41</cx:pt>
          <cx:pt idx="371">32</cx:pt>
          <cx:pt idx="372">24</cx:pt>
          <cx:pt idx="373">25</cx:pt>
          <cx:pt idx="374">25</cx:pt>
          <cx:pt idx="375">37</cx:pt>
          <cx:pt idx="376">35</cx:pt>
          <cx:pt idx="377">25</cx:pt>
          <cx:pt idx="378">27</cx:pt>
          <cx:pt idx="379">31</cx:pt>
          <cx:pt idx="380">34</cx:pt>
          <cx:pt idx="381">24</cx:pt>
          <cx:pt idx="382">24</cx:pt>
          <cx:pt idx="383">66</cx:pt>
          <cx:pt idx="384">25</cx:pt>
          <cx:pt idx="385">59</cx:pt>
          <cx:pt idx="386">36</cx:pt>
          <cx:pt idx="387">33</cx:pt>
          <cx:pt idx="388">21</cx:pt>
          <cx:pt idx="389">44</cx:pt>
          <cx:pt idx="390">23</cx:pt>
          <cx:pt idx="391">6</cx:pt>
          <cx:pt idx="392">26</cx:pt>
          <cx:pt idx="393">96</cx:pt>
          <cx:pt idx="394">23</cx:pt>
          <cx:pt idx="395">22</cx:pt>
          <cx:pt idx="396">28</cx:pt>
          <cx:pt idx="397">23</cx:pt>
          <cx:pt idx="398">37</cx:pt>
          <cx:pt idx="399">49</cx:pt>
          <cx:pt idx="400">23</cx:pt>
          <cx:pt idx="401">23</cx:pt>
          <cx:pt idx="402">74</cx:pt>
          <cx:pt idx="403">35</cx:pt>
          <cx:pt idx="404">101</cx:pt>
          <cx:pt idx="405">24</cx:pt>
          <cx:pt idx="406">40</cx:pt>
          <cx:pt idx="407">31</cx:pt>
          <cx:pt idx="408">28</cx:pt>
          <cx:pt idx="409">25</cx:pt>
          <cx:pt idx="410">66</cx:pt>
          <cx:pt idx="411">25</cx:pt>
          <cx:pt idx="412">67</cx:pt>
          <cx:pt idx="413">25</cx:pt>
          <cx:pt idx="414">31</cx:pt>
          <cx:pt idx="415">23</cx:pt>
          <cx:pt idx="416">35</cx:pt>
          <cx:pt idx="417">50</cx:pt>
          <cx:pt idx="418">27</cx:pt>
          <cx:pt idx="419">39</cx:pt>
          <cx:pt idx="420">51</cx:pt>
          <cx:pt idx="421">48</cx:pt>
          <cx:pt idx="422">24</cx:pt>
          <cx:pt idx="423">24</cx:pt>
          <cx:pt idx="424">26</cx:pt>
          <cx:pt idx="425">55</cx:pt>
          <cx:pt idx="426">26</cx:pt>
          <cx:pt idx="427">26</cx:pt>
          <cx:pt idx="428">92</cx:pt>
          <cx:pt idx="429">24</cx:pt>
          <cx:pt idx="430">54</cx:pt>
          <cx:pt idx="431">46</cx:pt>
          <cx:pt idx="432">54</cx:pt>
          <cx:pt idx="433">43</cx:pt>
          <cx:pt idx="434">26</cx:pt>
          <cx:pt idx="435">24</cx:pt>
          <cx:pt idx="436">41</cx:pt>
          <cx:pt idx="437">47</cx:pt>
          <cx:pt idx="438">30</cx:pt>
          <cx:pt idx="439">33</cx:pt>
          <cx:pt idx="440">23</cx:pt>
          <cx:pt idx="441">29</cx:pt>
          <cx:pt idx="442">25</cx:pt>
          <cx:pt idx="443">48</cx:pt>
          <cx:pt idx="444">63</cx:pt>
          <cx:pt idx="445">29</cx:pt>
          <cx:pt idx="446">59</cx:pt>
          <cx:pt idx="447">57</cx:pt>
          <cx:pt idx="448">33</cx:pt>
          <cx:pt idx="449">32</cx:pt>
          <cx:pt idx="450">29</cx:pt>
          <cx:pt idx="451">35</cx:pt>
          <cx:pt idx="452">27</cx:pt>
          <cx:pt idx="453">24</cx:pt>
          <cx:pt idx="454">46</cx:pt>
          <cx:pt idx="455">26</cx:pt>
          <cx:pt idx="456">29</cx:pt>
          <cx:pt idx="457">40</cx:pt>
          <cx:pt idx="458">36</cx:pt>
          <cx:pt idx="459">27</cx:pt>
          <cx:pt idx="460">43</cx:pt>
          <cx:pt idx="461">53</cx:pt>
          <cx:pt idx="462">23</cx:pt>
          <cx:pt idx="463">43</cx:pt>
          <cx:pt idx="464">38</cx:pt>
          <cx:pt idx="465">34</cx:pt>
          <cx:pt idx="466">28</cx:pt>
          <cx:pt idx="467">100</cx:pt>
          <cx:pt idx="468">43</cx:pt>
          <cx:pt idx="469">20</cx:pt>
          <cx:pt idx="470">25</cx:pt>
          <cx:pt idx="471">31</cx:pt>
          <cx:pt idx="472">32</cx:pt>
          <cx:pt idx="473">68</cx:pt>
          <cx:pt idx="474">33</cx:pt>
          <cx:pt idx="475">39</cx:pt>
          <cx:pt idx="476">22</cx:pt>
          <cx:pt idx="477">30</cx:pt>
          <cx:pt idx="478">55</cx:pt>
          <cx:pt idx="479">46</cx:pt>
          <cx:pt idx="480">21</cx:pt>
          <cx:pt idx="481">39</cx:pt>
          <cx:pt idx="482">43</cx:pt>
          <cx:pt idx="483">24</cx:pt>
          <cx:pt idx="484">22</cx:pt>
          <cx:pt idx="485">23</cx:pt>
          <cx:pt idx="486">30</cx:pt>
          <cx:pt idx="487">28</cx:pt>
          <cx:pt idx="488">30</cx:pt>
          <cx:pt idx="489">7</cx:pt>
          <cx:pt idx="490">46</cx:pt>
          <cx:pt idx="491">30</cx:pt>
          <cx:pt idx="492">30</cx:pt>
          <cx:pt idx="493">40</cx:pt>
          <cx:pt idx="494">24</cx:pt>
          <cx:pt idx="495">28</cx:pt>
          <cx:pt idx="496">29</cx:pt>
          <cx:pt idx="497">57</cx:pt>
          <cx:pt idx="498">37</cx:pt>
          <cx:pt idx="499">45</cx:pt>
          <cx:pt idx="500">30</cx:pt>
          <cx:pt idx="501">47</cx:pt>
          <cx:pt idx="502">22</cx:pt>
          <cx:pt idx="503">23</cx:pt>
          <cx:pt idx="504">40</cx:pt>
          <cx:pt idx="505">22</cx:pt>
          <cx:pt idx="506">29</cx:pt>
          <cx:pt idx="507">10</cx:pt>
          <cx:pt idx="508">57</cx:pt>
          <cx:pt idx="509">64</cx:pt>
          <cx:pt idx="510">25</cx:pt>
          <cx:pt idx="511">49</cx:pt>
          <cx:pt idx="512">28</cx:pt>
          <cx:pt idx="513">26</cx:pt>
          <cx:pt idx="514">25</cx:pt>
          <cx:pt idx="515">33</cx:pt>
          <cx:pt idx="516">29</cx:pt>
          <cx:pt idx="517">48</cx:pt>
          <cx:pt idx="518">30</cx:pt>
          <cx:pt idx="519">40</cx:pt>
          <cx:pt idx="520">23</cx:pt>
          <cx:pt idx="521">27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aseline="0">
              <a:solidFill>
                <a:schemeClr val="bg1"/>
              </a:solidFill>
            </a:defRPr>
          </a:pPr>
          <a:endParaRPr lang="en-US" sz="1400" b="0" i="0" u="none" strike="noStrike" baseline="0" dirty="0">
            <a:solidFill>
              <a:schemeClr val="bg1"/>
            </a:solidFill>
            <a:latin typeface="Calibri"/>
            <a:ea typeface="Calibri"/>
            <a:cs typeface="Calibri"/>
          </a:endParaRPr>
        </a:p>
      </cx:txPr>
    </cx:title>
    <cx:plotArea>
      <cx:plotAreaRegion>
        <cx:series layoutId="clusteredColumn" uniqueId="{DD0F8C6C-53CD-4C8A-99F4-5FC2806891B4}">
          <cx:tx>
            <cx:txData>
              <cx:f>'credit_data origi (1)'!$C$1</cx:f>
              <cx:v>age</cx:v>
            </cx:txData>
          </cx:tx>
          <cx:spPr>
            <a:solidFill>
              <a:srgbClr val="FFC000"/>
            </a:solidFill>
            <a:ln>
              <a:solidFill>
                <a:schemeClr val="bg1"/>
              </a:solidFill>
            </a:ln>
          </cx:spPr>
          <cx:dataPt idx="0">
            <cx:spPr>
              <a:solidFill>
                <a:prstClr val="white">
                  <a:lumMod val="85000"/>
                </a:prstClr>
              </a:solidFill>
            </cx:spPr>
          </cx:dataPt>
          <cx:dataPt idx="9">
            <cx:spPr>
              <a:solidFill>
                <a:prstClr val="white">
                  <a:lumMod val="75000"/>
                </a:prstClr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20" baseline="0">
                    <a:solidFill>
                      <a:schemeClr val="bg1"/>
                    </a:solidFill>
                  </a:defRPr>
                </a:pPr>
                <a:endParaRPr lang="en-US" sz="1020" b="0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</cx:dataLabels>
          <cx:dataId val="0"/>
          <cx:layoutPr>
            <cx:binning intervalClosed="r">
              <cx:binSize val="10"/>
            </cx:binning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GB" baseline="0">
              <a:solidFill>
                <a:schemeClr val="bg1"/>
              </a:solidFill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GB" baseline="0">
              <a:solidFill>
                <a:schemeClr val="bg1"/>
              </a:solidFill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C4199-D663-4BA7-B9E4-D38F68697B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F67E344-AD6F-4D42-B9EE-262FE2F7ED64}">
      <dgm:prSet phldrT="[Text]" custT="1"/>
      <dgm:spPr>
        <a:ln>
          <a:noFill/>
        </a:ln>
      </dgm:spPr>
      <dgm:t>
        <a:bodyPr/>
        <a:lstStyle/>
        <a:p>
          <a:endParaRPr lang="en-GB" sz="6000" dirty="0">
            <a:solidFill>
              <a:schemeClr val="bg1"/>
            </a:solidFill>
            <a:latin typeface="Bahnschrift Light" panose="020B0502040204020203" pitchFamily="34" charset="0"/>
          </a:endParaRPr>
        </a:p>
      </dgm:t>
    </dgm:pt>
    <dgm:pt modelId="{41E8F472-5647-40BE-8D4F-DF911F54C8C2}" type="parTrans" cxnId="{7EBB759E-89EE-4BB2-9B92-141BC02047E4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ACD2D853-0FA2-4141-96D5-0D2876F0E982}" type="sibTrans" cxnId="{7EBB759E-89EE-4BB2-9B92-141BC02047E4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A2562958-3D83-4E57-A485-EADE40450E11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Bahnschrift Light" panose="020B0502040204020203" pitchFamily="34" charset="0"/>
            </a:rPr>
            <a:t>People are usually borrowing money from group of young adults.</a:t>
          </a:r>
          <a:endParaRPr lang="en-GB" sz="2000" dirty="0">
            <a:solidFill>
              <a:schemeClr val="bg1"/>
            </a:solidFill>
            <a:latin typeface="Bahnschrift Light" panose="020B0502040204020203" pitchFamily="34" charset="0"/>
          </a:endParaRPr>
        </a:p>
      </dgm:t>
    </dgm:pt>
    <dgm:pt modelId="{164B57F4-6385-4818-8F35-45F8BDA6A541}" type="parTrans" cxnId="{14CBBD3E-E581-4D09-B8D4-80AA91A9AAD7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D0BEBEAE-FDB3-49E9-B8F0-941907F19B91}" type="sibTrans" cxnId="{14CBBD3E-E581-4D09-B8D4-80AA91A9AAD7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50B0E690-1631-402C-8A01-CEBF42DCEA17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Bahnschrift Light" panose="020B0502040204020203" pitchFamily="34" charset="0"/>
            </a:rPr>
            <a:t>They borrow for many purposes such as car, business, repairs, education, furniture and equipment.</a:t>
          </a:r>
        </a:p>
      </dgm:t>
    </dgm:pt>
    <dgm:pt modelId="{9C446752-F731-4182-9A47-9D312BF0A7B4}" type="parTrans" cxnId="{AC2678C5-7F7A-42B2-BD10-490E260BF739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E7917261-1A35-48C3-A0B9-9A5D63766AEB}" type="sibTrans" cxnId="{AC2678C5-7F7A-42B2-BD10-490E260BF739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B9827395-C6B1-4749-87EB-BBFE9E868C62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Bahnschrift Light" panose="020B0502040204020203" pitchFamily="34" charset="0"/>
            </a:rPr>
            <a:t>They are a group aged around 18 to twenties, so business and education are their preferences. They have at least 2 jobs to earn money, so they invest more in that two segments, but for seniors, this group has the highest number of people do not get a job due to many reasons: (1) some of them are living with pension or living in retirement home</a:t>
          </a:r>
          <a:endParaRPr lang="en-GB" sz="2000" dirty="0">
            <a:solidFill>
              <a:schemeClr val="bg1"/>
            </a:solidFill>
            <a:latin typeface="Bahnschrift Light" panose="020B0502040204020203" pitchFamily="34" charset="0"/>
          </a:endParaRPr>
        </a:p>
      </dgm:t>
    </dgm:pt>
    <dgm:pt modelId="{127A9D96-7D4B-464E-B4F5-B28B905DFD9A}" type="parTrans" cxnId="{F5E0691F-976A-42C2-9A7F-02EDB4328CC2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B2A9460A-0496-41CC-B040-39AA8AE1DF95}" type="sibTrans" cxnId="{F5E0691F-976A-42C2-9A7F-02EDB4328CC2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8D57448D-A17B-456C-A4FD-004742FBD1B0}" type="pres">
      <dgm:prSet presAssocID="{327C4199-D663-4BA7-B9E4-D38F68697B98}" presName="vert0" presStyleCnt="0">
        <dgm:presLayoutVars>
          <dgm:dir/>
          <dgm:animOne val="branch"/>
          <dgm:animLvl val="lvl"/>
        </dgm:presLayoutVars>
      </dgm:prSet>
      <dgm:spPr/>
    </dgm:pt>
    <dgm:pt modelId="{A7A34DD5-8196-40EB-8127-067C67CF54FE}" type="pres">
      <dgm:prSet presAssocID="{1F67E344-AD6F-4D42-B9EE-262FE2F7ED64}" presName="thickLine" presStyleLbl="alignNode1" presStyleIdx="0" presStyleCnt="1"/>
      <dgm:spPr/>
    </dgm:pt>
    <dgm:pt modelId="{BCD37DF0-2D94-4609-903C-91C58C056FDB}" type="pres">
      <dgm:prSet presAssocID="{1F67E344-AD6F-4D42-B9EE-262FE2F7ED64}" presName="horz1" presStyleCnt="0"/>
      <dgm:spPr/>
    </dgm:pt>
    <dgm:pt modelId="{326B6517-E833-4663-A171-77C42CECC1D1}" type="pres">
      <dgm:prSet presAssocID="{1F67E344-AD6F-4D42-B9EE-262FE2F7ED64}" presName="tx1" presStyleLbl="revTx" presStyleIdx="0" presStyleCnt="4"/>
      <dgm:spPr/>
    </dgm:pt>
    <dgm:pt modelId="{91C355DB-A8EB-436D-87F5-78BEBADD39A7}" type="pres">
      <dgm:prSet presAssocID="{1F67E344-AD6F-4D42-B9EE-262FE2F7ED64}" presName="vert1" presStyleCnt="0"/>
      <dgm:spPr/>
    </dgm:pt>
    <dgm:pt modelId="{10F006B5-6AB4-4617-9EEB-666E5DEAF3D0}" type="pres">
      <dgm:prSet presAssocID="{A2562958-3D83-4E57-A485-EADE40450E11}" presName="vertSpace2a" presStyleCnt="0"/>
      <dgm:spPr/>
    </dgm:pt>
    <dgm:pt modelId="{0087830C-11BF-4E9F-A7EE-CD82B066FE13}" type="pres">
      <dgm:prSet presAssocID="{A2562958-3D83-4E57-A485-EADE40450E11}" presName="horz2" presStyleCnt="0"/>
      <dgm:spPr/>
    </dgm:pt>
    <dgm:pt modelId="{F0EA3972-A174-4151-BC38-65CD5C73BC81}" type="pres">
      <dgm:prSet presAssocID="{A2562958-3D83-4E57-A485-EADE40450E11}" presName="horzSpace2" presStyleCnt="0"/>
      <dgm:spPr/>
    </dgm:pt>
    <dgm:pt modelId="{6E19D2BB-F9C2-4869-8948-BDB9F2EDB556}" type="pres">
      <dgm:prSet presAssocID="{A2562958-3D83-4E57-A485-EADE40450E11}" presName="tx2" presStyleLbl="revTx" presStyleIdx="1" presStyleCnt="4"/>
      <dgm:spPr/>
    </dgm:pt>
    <dgm:pt modelId="{E82C28B9-F61C-4CF1-9626-F5706C9F173F}" type="pres">
      <dgm:prSet presAssocID="{A2562958-3D83-4E57-A485-EADE40450E11}" presName="vert2" presStyleCnt="0"/>
      <dgm:spPr/>
    </dgm:pt>
    <dgm:pt modelId="{C056332B-08E5-40A9-9238-BE19BAF248BE}" type="pres">
      <dgm:prSet presAssocID="{A2562958-3D83-4E57-A485-EADE40450E11}" presName="thinLine2b" presStyleLbl="callout" presStyleIdx="0" presStyleCnt="3"/>
      <dgm:spPr/>
    </dgm:pt>
    <dgm:pt modelId="{B9EE3E26-BECD-4A9F-95A5-9F091AF6AE15}" type="pres">
      <dgm:prSet presAssocID="{A2562958-3D83-4E57-A485-EADE40450E11}" presName="vertSpace2b" presStyleCnt="0"/>
      <dgm:spPr/>
    </dgm:pt>
    <dgm:pt modelId="{AFE5F697-2588-4223-AABE-2A765A89D2CB}" type="pres">
      <dgm:prSet presAssocID="{50B0E690-1631-402C-8A01-CEBF42DCEA17}" presName="horz2" presStyleCnt="0"/>
      <dgm:spPr/>
    </dgm:pt>
    <dgm:pt modelId="{D187CA01-EE16-44C4-872C-EC2F56444331}" type="pres">
      <dgm:prSet presAssocID="{50B0E690-1631-402C-8A01-CEBF42DCEA17}" presName="horzSpace2" presStyleCnt="0"/>
      <dgm:spPr/>
    </dgm:pt>
    <dgm:pt modelId="{EE85046F-4369-461E-A36A-87516AD1A2B6}" type="pres">
      <dgm:prSet presAssocID="{50B0E690-1631-402C-8A01-CEBF42DCEA17}" presName="tx2" presStyleLbl="revTx" presStyleIdx="2" presStyleCnt="4"/>
      <dgm:spPr/>
    </dgm:pt>
    <dgm:pt modelId="{920E2B22-2F04-4851-A632-78ADF5F7B1CF}" type="pres">
      <dgm:prSet presAssocID="{50B0E690-1631-402C-8A01-CEBF42DCEA17}" presName="vert2" presStyleCnt="0"/>
      <dgm:spPr/>
    </dgm:pt>
    <dgm:pt modelId="{06D6996F-32A9-4199-AD9F-34F8F1D622B3}" type="pres">
      <dgm:prSet presAssocID="{50B0E690-1631-402C-8A01-CEBF42DCEA17}" presName="thinLine2b" presStyleLbl="callout" presStyleIdx="1" presStyleCnt="3"/>
      <dgm:spPr/>
    </dgm:pt>
    <dgm:pt modelId="{37DE379F-5BED-4D9D-976C-D2D03DB70601}" type="pres">
      <dgm:prSet presAssocID="{50B0E690-1631-402C-8A01-CEBF42DCEA17}" presName="vertSpace2b" presStyleCnt="0"/>
      <dgm:spPr/>
    </dgm:pt>
    <dgm:pt modelId="{D87FC88B-CF08-4E6B-B92D-64B691CB4846}" type="pres">
      <dgm:prSet presAssocID="{B9827395-C6B1-4749-87EB-BBFE9E868C62}" presName="horz2" presStyleCnt="0"/>
      <dgm:spPr/>
    </dgm:pt>
    <dgm:pt modelId="{71A9493A-EEAE-4110-8AE5-782190F5FCA7}" type="pres">
      <dgm:prSet presAssocID="{B9827395-C6B1-4749-87EB-BBFE9E868C62}" presName="horzSpace2" presStyleCnt="0"/>
      <dgm:spPr/>
    </dgm:pt>
    <dgm:pt modelId="{A587D979-8CBE-467F-BA3B-7D61F507E326}" type="pres">
      <dgm:prSet presAssocID="{B9827395-C6B1-4749-87EB-BBFE9E868C62}" presName="tx2" presStyleLbl="revTx" presStyleIdx="3" presStyleCnt="4"/>
      <dgm:spPr/>
    </dgm:pt>
    <dgm:pt modelId="{69DBBA19-DD1E-44AD-97C7-A2FB4AE008F2}" type="pres">
      <dgm:prSet presAssocID="{B9827395-C6B1-4749-87EB-BBFE9E868C62}" presName="vert2" presStyleCnt="0"/>
      <dgm:spPr/>
    </dgm:pt>
    <dgm:pt modelId="{9EB04338-DB2B-4F5F-A2A1-D592B3B48346}" type="pres">
      <dgm:prSet presAssocID="{B9827395-C6B1-4749-87EB-BBFE9E868C62}" presName="thinLine2b" presStyleLbl="callout" presStyleIdx="2" presStyleCnt="3"/>
      <dgm:spPr/>
    </dgm:pt>
    <dgm:pt modelId="{0E69735A-359D-42BC-A346-C5F2D943366F}" type="pres">
      <dgm:prSet presAssocID="{B9827395-C6B1-4749-87EB-BBFE9E868C62}" presName="vertSpace2b" presStyleCnt="0"/>
      <dgm:spPr/>
    </dgm:pt>
  </dgm:ptLst>
  <dgm:cxnLst>
    <dgm:cxn modelId="{FD97DD01-9733-4A20-B53F-32239D1C6EC1}" type="presOf" srcId="{50B0E690-1631-402C-8A01-CEBF42DCEA17}" destId="{EE85046F-4369-461E-A36A-87516AD1A2B6}" srcOrd="0" destOrd="0" presId="urn:microsoft.com/office/officeart/2008/layout/LinedList"/>
    <dgm:cxn modelId="{9E07551B-0AFA-4FE3-8704-0F0F92B235F6}" type="presOf" srcId="{A2562958-3D83-4E57-A485-EADE40450E11}" destId="{6E19D2BB-F9C2-4869-8948-BDB9F2EDB556}" srcOrd="0" destOrd="0" presId="urn:microsoft.com/office/officeart/2008/layout/LinedList"/>
    <dgm:cxn modelId="{6CD77A1E-37A8-4F1F-AF1F-A82D915395DB}" type="presOf" srcId="{1F67E344-AD6F-4D42-B9EE-262FE2F7ED64}" destId="{326B6517-E833-4663-A171-77C42CECC1D1}" srcOrd="0" destOrd="0" presId="urn:microsoft.com/office/officeart/2008/layout/LinedList"/>
    <dgm:cxn modelId="{F5E0691F-976A-42C2-9A7F-02EDB4328CC2}" srcId="{1F67E344-AD6F-4D42-B9EE-262FE2F7ED64}" destId="{B9827395-C6B1-4749-87EB-BBFE9E868C62}" srcOrd="2" destOrd="0" parTransId="{127A9D96-7D4B-464E-B4F5-B28B905DFD9A}" sibTransId="{B2A9460A-0496-41CC-B040-39AA8AE1DF95}"/>
    <dgm:cxn modelId="{14CBBD3E-E581-4D09-B8D4-80AA91A9AAD7}" srcId="{1F67E344-AD6F-4D42-B9EE-262FE2F7ED64}" destId="{A2562958-3D83-4E57-A485-EADE40450E11}" srcOrd="0" destOrd="0" parTransId="{164B57F4-6385-4818-8F35-45F8BDA6A541}" sibTransId="{D0BEBEAE-FDB3-49E9-B8F0-941907F19B91}"/>
    <dgm:cxn modelId="{0FF62943-8FF5-4A7A-9214-ABE392E82385}" type="presOf" srcId="{327C4199-D663-4BA7-B9E4-D38F68697B98}" destId="{8D57448D-A17B-456C-A4FD-004742FBD1B0}" srcOrd="0" destOrd="0" presId="urn:microsoft.com/office/officeart/2008/layout/LinedList"/>
    <dgm:cxn modelId="{093C597E-1E3B-4391-9BE1-4EA877B5B0C3}" type="presOf" srcId="{B9827395-C6B1-4749-87EB-BBFE9E868C62}" destId="{A587D979-8CBE-467F-BA3B-7D61F507E326}" srcOrd="0" destOrd="0" presId="urn:microsoft.com/office/officeart/2008/layout/LinedList"/>
    <dgm:cxn modelId="{7EBB759E-89EE-4BB2-9B92-141BC02047E4}" srcId="{327C4199-D663-4BA7-B9E4-D38F68697B98}" destId="{1F67E344-AD6F-4D42-B9EE-262FE2F7ED64}" srcOrd="0" destOrd="0" parTransId="{41E8F472-5647-40BE-8D4F-DF911F54C8C2}" sibTransId="{ACD2D853-0FA2-4141-96D5-0D2876F0E982}"/>
    <dgm:cxn modelId="{AC2678C5-7F7A-42B2-BD10-490E260BF739}" srcId="{1F67E344-AD6F-4D42-B9EE-262FE2F7ED64}" destId="{50B0E690-1631-402C-8A01-CEBF42DCEA17}" srcOrd="1" destOrd="0" parTransId="{9C446752-F731-4182-9A47-9D312BF0A7B4}" sibTransId="{E7917261-1A35-48C3-A0B9-9A5D63766AEB}"/>
    <dgm:cxn modelId="{D91A9C4C-3B2D-4001-B470-9BDADF03D8DD}" type="presParOf" srcId="{8D57448D-A17B-456C-A4FD-004742FBD1B0}" destId="{A7A34DD5-8196-40EB-8127-067C67CF54FE}" srcOrd="0" destOrd="0" presId="urn:microsoft.com/office/officeart/2008/layout/LinedList"/>
    <dgm:cxn modelId="{2C072EAB-FCEF-4F20-A714-BEB49290ADE3}" type="presParOf" srcId="{8D57448D-A17B-456C-A4FD-004742FBD1B0}" destId="{BCD37DF0-2D94-4609-903C-91C58C056FDB}" srcOrd="1" destOrd="0" presId="urn:microsoft.com/office/officeart/2008/layout/LinedList"/>
    <dgm:cxn modelId="{DA342A8D-E99E-4703-9B45-9CBFAC5353F3}" type="presParOf" srcId="{BCD37DF0-2D94-4609-903C-91C58C056FDB}" destId="{326B6517-E833-4663-A171-77C42CECC1D1}" srcOrd="0" destOrd="0" presId="urn:microsoft.com/office/officeart/2008/layout/LinedList"/>
    <dgm:cxn modelId="{45FA7E65-2027-432A-81CD-11FD9EC3719B}" type="presParOf" srcId="{BCD37DF0-2D94-4609-903C-91C58C056FDB}" destId="{91C355DB-A8EB-436D-87F5-78BEBADD39A7}" srcOrd="1" destOrd="0" presId="urn:microsoft.com/office/officeart/2008/layout/LinedList"/>
    <dgm:cxn modelId="{81359449-1BBD-43DB-9ADF-3C732A0BFAB2}" type="presParOf" srcId="{91C355DB-A8EB-436D-87F5-78BEBADD39A7}" destId="{10F006B5-6AB4-4617-9EEB-666E5DEAF3D0}" srcOrd="0" destOrd="0" presId="urn:microsoft.com/office/officeart/2008/layout/LinedList"/>
    <dgm:cxn modelId="{84DE4575-276E-4D3E-8199-899D0F2D65A8}" type="presParOf" srcId="{91C355DB-A8EB-436D-87F5-78BEBADD39A7}" destId="{0087830C-11BF-4E9F-A7EE-CD82B066FE13}" srcOrd="1" destOrd="0" presId="urn:microsoft.com/office/officeart/2008/layout/LinedList"/>
    <dgm:cxn modelId="{EF97B9E5-8A54-41F3-BE9B-ACB3F5A0FF7A}" type="presParOf" srcId="{0087830C-11BF-4E9F-A7EE-CD82B066FE13}" destId="{F0EA3972-A174-4151-BC38-65CD5C73BC81}" srcOrd="0" destOrd="0" presId="urn:microsoft.com/office/officeart/2008/layout/LinedList"/>
    <dgm:cxn modelId="{C53C1A29-480A-4EA0-A825-DE246F9A07C4}" type="presParOf" srcId="{0087830C-11BF-4E9F-A7EE-CD82B066FE13}" destId="{6E19D2BB-F9C2-4869-8948-BDB9F2EDB556}" srcOrd="1" destOrd="0" presId="urn:microsoft.com/office/officeart/2008/layout/LinedList"/>
    <dgm:cxn modelId="{3C9ED874-26F7-4A00-8B48-0475452DC111}" type="presParOf" srcId="{0087830C-11BF-4E9F-A7EE-CD82B066FE13}" destId="{E82C28B9-F61C-4CF1-9626-F5706C9F173F}" srcOrd="2" destOrd="0" presId="urn:microsoft.com/office/officeart/2008/layout/LinedList"/>
    <dgm:cxn modelId="{F4EBB054-FFF3-4801-A77F-E14781C92B9F}" type="presParOf" srcId="{91C355DB-A8EB-436D-87F5-78BEBADD39A7}" destId="{C056332B-08E5-40A9-9238-BE19BAF248BE}" srcOrd="2" destOrd="0" presId="urn:microsoft.com/office/officeart/2008/layout/LinedList"/>
    <dgm:cxn modelId="{CDF8C0BB-1971-431B-985A-D8E76BF236C9}" type="presParOf" srcId="{91C355DB-A8EB-436D-87F5-78BEBADD39A7}" destId="{B9EE3E26-BECD-4A9F-95A5-9F091AF6AE15}" srcOrd="3" destOrd="0" presId="urn:microsoft.com/office/officeart/2008/layout/LinedList"/>
    <dgm:cxn modelId="{D8C2FC45-FBB7-49BE-A9AA-2BA8F8A95E4C}" type="presParOf" srcId="{91C355DB-A8EB-436D-87F5-78BEBADD39A7}" destId="{AFE5F697-2588-4223-AABE-2A765A89D2CB}" srcOrd="4" destOrd="0" presId="urn:microsoft.com/office/officeart/2008/layout/LinedList"/>
    <dgm:cxn modelId="{A5484F54-F60E-40B5-BD38-FDCD9EC01175}" type="presParOf" srcId="{AFE5F697-2588-4223-AABE-2A765A89D2CB}" destId="{D187CA01-EE16-44C4-872C-EC2F56444331}" srcOrd="0" destOrd="0" presId="urn:microsoft.com/office/officeart/2008/layout/LinedList"/>
    <dgm:cxn modelId="{8E299019-505E-4A5D-ABEA-2F6B6D656C78}" type="presParOf" srcId="{AFE5F697-2588-4223-AABE-2A765A89D2CB}" destId="{EE85046F-4369-461E-A36A-87516AD1A2B6}" srcOrd="1" destOrd="0" presId="urn:microsoft.com/office/officeart/2008/layout/LinedList"/>
    <dgm:cxn modelId="{5FF60472-3558-47AB-AD56-4F31F47D3800}" type="presParOf" srcId="{AFE5F697-2588-4223-AABE-2A765A89D2CB}" destId="{920E2B22-2F04-4851-A632-78ADF5F7B1CF}" srcOrd="2" destOrd="0" presId="urn:microsoft.com/office/officeart/2008/layout/LinedList"/>
    <dgm:cxn modelId="{2C099C5D-516D-430B-93BF-D84D9506B459}" type="presParOf" srcId="{91C355DB-A8EB-436D-87F5-78BEBADD39A7}" destId="{06D6996F-32A9-4199-AD9F-34F8F1D622B3}" srcOrd="5" destOrd="0" presId="urn:microsoft.com/office/officeart/2008/layout/LinedList"/>
    <dgm:cxn modelId="{253D090D-E167-4945-9FC4-F30514E9F0BB}" type="presParOf" srcId="{91C355DB-A8EB-436D-87F5-78BEBADD39A7}" destId="{37DE379F-5BED-4D9D-976C-D2D03DB70601}" srcOrd="6" destOrd="0" presId="urn:microsoft.com/office/officeart/2008/layout/LinedList"/>
    <dgm:cxn modelId="{08B7185F-7F6F-4690-A7D1-DBD0B0AFC52A}" type="presParOf" srcId="{91C355DB-A8EB-436D-87F5-78BEBADD39A7}" destId="{D87FC88B-CF08-4E6B-B92D-64B691CB4846}" srcOrd="7" destOrd="0" presId="urn:microsoft.com/office/officeart/2008/layout/LinedList"/>
    <dgm:cxn modelId="{20D1F27E-8DBE-465B-AAD9-944CC0B4BDA8}" type="presParOf" srcId="{D87FC88B-CF08-4E6B-B92D-64B691CB4846}" destId="{71A9493A-EEAE-4110-8AE5-782190F5FCA7}" srcOrd="0" destOrd="0" presId="urn:microsoft.com/office/officeart/2008/layout/LinedList"/>
    <dgm:cxn modelId="{505F2220-3FFC-4D18-B553-0317EBDB9851}" type="presParOf" srcId="{D87FC88B-CF08-4E6B-B92D-64B691CB4846}" destId="{A587D979-8CBE-467F-BA3B-7D61F507E326}" srcOrd="1" destOrd="0" presId="urn:microsoft.com/office/officeart/2008/layout/LinedList"/>
    <dgm:cxn modelId="{2E59EBC2-7EFE-4F35-851C-AC2FA66568ED}" type="presParOf" srcId="{D87FC88B-CF08-4E6B-B92D-64B691CB4846}" destId="{69DBBA19-DD1E-44AD-97C7-A2FB4AE008F2}" srcOrd="2" destOrd="0" presId="urn:microsoft.com/office/officeart/2008/layout/LinedList"/>
    <dgm:cxn modelId="{2F62BF2C-8245-45B6-8742-3AF18149199D}" type="presParOf" srcId="{91C355DB-A8EB-436D-87F5-78BEBADD39A7}" destId="{9EB04338-DB2B-4F5F-A2A1-D592B3B48346}" srcOrd="8" destOrd="0" presId="urn:microsoft.com/office/officeart/2008/layout/LinedList"/>
    <dgm:cxn modelId="{CF1E0A17-5FA8-4574-9B95-8E3B296E71D5}" type="presParOf" srcId="{91C355DB-A8EB-436D-87F5-78BEBADD39A7}" destId="{0E69735A-359D-42BC-A346-C5F2D943366F}" srcOrd="9" destOrd="0" presId="urn:microsoft.com/office/officeart/2008/layout/Lin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34DD5-8196-40EB-8127-067C67CF54FE}">
      <dsp:nvSpPr>
        <dsp:cNvPr id="0" name=""/>
        <dsp:cNvSpPr/>
      </dsp:nvSpPr>
      <dsp:spPr>
        <a:xfrm>
          <a:off x="0" y="0"/>
          <a:ext cx="113575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B6517-E833-4663-A171-77C42CECC1D1}">
      <dsp:nvSpPr>
        <dsp:cNvPr id="0" name=""/>
        <dsp:cNvSpPr/>
      </dsp:nvSpPr>
      <dsp:spPr>
        <a:xfrm>
          <a:off x="0" y="0"/>
          <a:ext cx="2271507" cy="570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0" kern="1200" dirty="0">
            <a:solidFill>
              <a:schemeClr val="bg1"/>
            </a:solidFill>
            <a:latin typeface="Bahnschrift Light" panose="020B0502040204020203" pitchFamily="34" charset="0"/>
          </a:endParaRPr>
        </a:p>
      </dsp:txBody>
      <dsp:txXfrm>
        <a:off x="0" y="0"/>
        <a:ext cx="2271507" cy="5708027"/>
      </dsp:txXfrm>
    </dsp:sp>
    <dsp:sp modelId="{6E19D2BB-F9C2-4869-8948-BDB9F2EDB556}">
      <dsp:nvSpPr>
        <dsp:cNvPr id="0" name=""/>
        <dsp:cNvSpPr/>
      </dsp:nvSpPr>
      <dsp:spPr>
        <a:xfrm>
          <a:off x="2441870" y="89187"/>
          <a:ext cx="8915665" cy="178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Bahnschrift Light" panose="020B0502040204020203" pitchFamily="34" charset="0"/>
            </a:rPr>
            <a:t>People are usually borrowing money from group of young adults.</a:t>
          </a:r>
          <a:endParaRPr lang="en-GB" sz="2000" kern="1200" dirty="0">
            <a:solidFill>
              <a:schemeClr val="bg1"/>
            </a:solidFill>
            <a:latin typeface="Bahnschrift Light" panose="020B0502040204020203" pitchFamily="34" charset="0"/>
          </a:endParaRPr>
        </a:p>
      </dsp:txBody>
      <dsp:txXfrm>
        <a:off x="2441870" y="89187"/>
        <a:ext cx="8915665" cy="1783758"/>
      </dsp:txXfrm>
    </dsp:sp>
    <dsp:sp modelId="{C056332B-08E5-40A9-9238-BE19BAF248BE}">
      <dsp:nvSpPr>
        <dsp:cNvPr id="0" name=""/>
        <dsp:cNvSpPr/>
      </dsp:nvSpPr>
      <dsp:spPr>
        <a:xfrm>
          <a:off x="2271507" y="1872946"/>
          <a:ext cx="9086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5046F-4369-461E-A36A-87516AD1A2B6}">
      <dsp:nvSpPr>
        <dsp:cNvPr id="0" name=""/>
        <dsp:cNvSpPr/>
      </dsp:nvSpPr>
      <dsp:spPr>
        <a:xfrm>
          <a:off x="2441870" y="1962134"/>
          <a:ext cx="8915665" cy="178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Bahnschrift Light" panose="020B0502040204020203" pitchFamily="34" charset="0"/>
            </a:rPr>
            <a:t>They borrow for many purposes such as car, business, repairs, education, furniture and equipment.</a:t>
          </a:r>
        </a:p>
      </dsp:txBody>
      <dsp:txXfrm>
        <a:off x="2441870" y="1962134"/>
        <a:ext cx="8915665" cy="1783758"/>
      </dsp:txXfrm>
    </dsp:sp>
    <dsp:sp modelId="{06D6996F-32A9-4199-AD9F-34F8F1D622B3}">
      <dsp:nvSpPr>
        <dsp:cNvPr id="0" name=""/>
        <dsp:cNvSpPr/>
      </dsp:nvSpPr>
      <dsp:spPr>
        <a:xfrm>
          <a:off x="2271507" y="3745892"/>
          <a:ext cx="9086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7D979-8CBE-467F-BA3B-7D61F507E326}">
      <dsp:nvSpPr>
        <dsp:cNvPr id="0" name=""/>
        <dsp:cNvSpPr/>
      </dsp:nvSpPr>
      <dsp:spPr>
        <a:xfrm>
          <a:off x="2441870" y="3835080"/>
          <a:ext cx="8915665" cy="178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Bahnschrift Light" panose="020B0502040204020203" pitchFamily="34" charset="0"/>
            </a:rPr>
            <a:t>They are a group aged around 18 to twenties, so business and education are their preferences. They have at least 2 jobs to earn money, so they invest more in that two segments, but for seniors, this group has the highest number of people do not get a job due to many reasons: (1) some of them are living with pension or living in retirement home</a:t>
          </a:r>
          <a:endParaRPr lang="en-GB" sz="2000" kern="1200" dirty="0">
            <a:solidFill>
              <a:schemeClr val="bg1"/>
            </a:solidFill>
            <a:latin typeface="Bahnschrift Light" panose="020B0502040204020203" pitchFamily="34" charset="0"/>
          </a:endParaRPr>
        </a:p>
      </dsp:txBody>
      <dsp:txXfrm>
        <a:off x="2441870" y="3835080"/>
        <a:ext cx="8915665" cy="1783758"/>
      </dsp:txXfrm>
    </dsp:sp>
    <dsp:sp modelId="{9EB04338-DB2B-4F5F-A2A1-D592B3B48346}">
      <dsp:nvSpPr>
        <dsp:cNvPr id="0" name=""/>
        <dsp:cNvSpPr/>
      </dsp:nvSpPr>
      <dsp:spPr>
        <a:xfrm>
          <a:off x="2271507" y="5618839"/>
          <a:ext cx="9086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0.81272</cdr:x>
      <cdr:y>0.30592</cdr:y>
    </cdr:from>
    <cdr:to>
      <cdr:x>0.82174</cdr:x>
      <cdr:y>0.35266</cdr:y>
    </cdr:to>
    <cdr:sp macro="" textlink="">
      <cdr:nvSpPr>
        <cdr:cNvPr id="2" name="Left Bracket 1">
          <a:extLst xmlns:a="http://schemas.openxmlformats.org/drawingml/2006/main">
            <a:ext uri="{FF2B5EF4-FFF2-40B4-BE49-F238E27FC236}">
              <a16:creationId xmlns:a16="http://schemas.microsoft.com/office/drawing/2014/main" id="{5A4AD4DD-9293-47E5-A375-94E8798E28FF}"/>
            </a:ext>
          </a:extLst>
        </cdr:cNvPr>
        <cdr:cNvSpPr/>
      </cdr:nvSpPr>
      <cdr:spPr>
        <a:xfrm xmlns:a="http://schemas.openxmlformats.org/drawingml/2006/main" rot="10800000">
          <a:off x="4360422" y="921831"/>
          <a:ext cx="48410" cy="140864"/>
        </a:xfrm>
        <a:prstGeom xmlns:a="http://schemas.openxmlformats.org/drawingml/2006/main" prst="leftBracket">
          <a:avLst/>
        </a:prstGeom>
        <a:ln xmlns:a="http://schemas.openxmlformats.org/drawingml/2006/main" w="12700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GB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0.21304</cdr:x>
      <cdr:y>0.2827</cdr:y>
    </cdr:from>
    <cdr:to>
      <cdr:x>0.23502</cdr:x>
      <cdr:y>0.37588</cdr:y>
    </cdr:to>
    <cdr:sp macro="" textlink="">
      <cdr:nvSpPr>
        <cdr:cNvPr id="3" name="Left Bracket 2">
          <a:extLst xmlns:a="http://schemas.openxmlformats.org/drawingml/2006/main">
            <a:ext uri="{FF2B5EF4-FFF2-40B4-BE49-F238E27FC236}">
              <a16:creationId xmlns:a16="http://schemas.microsoft.com/office/drawing/2014/main" id="{5A4AD4DD-9293-47E5-A375-94E8798E28FF}"/>
            </a:ext>
          </a:extLst>
        </cdr:cNvPr>
        <cdr:cNvSpPr/>
      </cdr:nvSpPr>
      <cdr:spPr>
        <a:xfrm xmlns:a="http://schemas.openxmlformats.org/drawingml/2006/main" rot="10800000">
          <a:off x="1142991" y="851876"/>
          <a:ext cx="117958" cy="280773"/>
        </a:xfrm>
        <a:prstGeom xmlns:a="http://schemas.openxmlformats.org/drawingml/2006/main" prst="leftBracket">
          <a:avLst/>
        </a:prstGeom>
        <a:ln xmlns:a="http://schemas.openxmlformats.org/drawingml/2006/main" w="12700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GB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3C5C-18A4-406B-9D90-1C5E45403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E0A81-9A6C-417C-8FFD-F0D6F913F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30FB-2469-497C-B255-0FA3DA4E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E925-B5A1-44E9-8DCD-AEBC32792D4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4809A-F7AB-43F3-A02D-32563A47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E3F2-546E-4B98-824B-F60A8464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62A7-D934-4766-806F-52D29D5F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5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2554-E7DB-44A3-BFC8-A250D542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D16B5-3498-46C8-A1E9-F3C6352FD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7ADB-639A-4B1C-87A7-E4ED0B24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E925-B5A1-44E9-8DCD-AEBC32792D4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2176-FF4A-4857-A17F-52483908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B475C-AEAF-4F71-9912-F14350B3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62A7-D934-4766-806F-52D29D5F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0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A5005-EE4C-43C3-AA45-C4AC43CF0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BBA84-1DC9-4C90-BE73-8EB85A993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EFEC-9366-4B0B-9129-3CA8F89E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E925-B5A1-44E9-8DCD-AEBC32792D4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94C66-093D-4A92-928E-842CBAB5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4CFC-694F-41AA-8EDB-DA0880EA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62A7-D934-4766-806F-52D29D5F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1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9469-0186-4DF8-82D7-AAC22CC9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DDB1-97E9-472C-BE39-66E1B60E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6370-0C21-4A46-80F4-7E05453C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E925-B5A1-44E9-8DCD-AEBC32792D4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8227-B929-48B1-B2A6-72D82F13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0B77-F60F-4790-A0BB-9D4C55B8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62A7-D934-4766-806F-52D29D5F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6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250-E4FC-4657-B314-94C0112E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8D4B4-347E-4957-9374-D2A97717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31D9-73AA-40EB-86B5-E25228A9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E925-B5A1-44E9-8DCD-AEBC32792D4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7FAB-CB3F-4B55-AFE3-2FBD1247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2182-E5AF-4987-A055-7F82BFA4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62A7-D934-4766-806F-52D29D5F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08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46D9-B7E0-4D82-9FD6-55FF9593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5380-53B3-4610-BD99-FBD098A48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4E086-4AE9-4829-BF70-1E15C218B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D4C7A-46D5-4738-A2C5-3301E282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E925-B5A1-44E9-8DCD-AEBC32792D4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70588-F1F0-4B75-94AB-CD681EA6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7012-F724-4EA6-9B51-F9E9BED0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62A7-D934-4766-806F-52D29D5F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99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19A3-1B10-4F1D-8623-320561AF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C618-1E2E-4A95-8C00-BD7D3C29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486AE-49A7-49D2-B3C0-298E98289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1B07E-FB38-4B40-AF75-C90A0A160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84481-74A3-4EE8-9E5B-AC49FA6E2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291F6-33EA-469F-BCE3-8C184CE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E925-B5A1-44E9-8DCD-AEBC32792D4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2D0E4-B125-40DC-AC2B-E4111FA4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B8A83-4BE6-4559-B74F-76E9BC1A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62A7-D934-4766-806F-52D29D5F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9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565A-7E76-45F6-B268-8CA2B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117EC-A83D-4122-801C-768067C3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E925-B5A1-44E9-8DCD-AEBC32792D4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EB5F3-3F05-441F-B618-4ACD0F98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6DF96-3E3C-4994-88FA-C3BF90AD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62A7-D934-4766-806F-52D29D5F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87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5A1B0-520D-40AD-BC7E-2615B822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E925-B5A1-44E9-8DCD-AEBC32792D4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DEBC0-FB36-4F3B-A8FB-6F31BC6F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640B0-EEC0-462E-B94A-751CFB94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62A7-D934-4766-806F-52D29D5F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3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FA54-A29B-436C-9C8B-4EB7A942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B44A-3079-4384-9C6C-5EF6C3FA4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AA572-4724-4029-9F3D-C2B63D2CD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C1C5-9E72-4CD3-90A8-BEDD0607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E925-B5A1-44E9-8DCD-AEBC32792D4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28020-B550-4938-86DD-07947136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FA7D-9E0F-4FF4-BF3B-9D3592F2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62A7-D934-4766-806F-52D29D5F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6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56B8-0AE4-458F-9A17-D576F201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42A35-DFD4-4D95-BD82-7AE8CD151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5C77-1FB2-45E0-9F2D-2199B76A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F285E-CFE7-4803-B523-EBE816D1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E925-B5A1-44E9-8DCD-AEBC32792D4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A60CC-EB91-47B5-AF85-1FBD0F32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33671-E43F-4DBD-857C-7E38288B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62A7-D934-4766-806F-52D29D5F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5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1E820-FBBB-47F3-8EA3-7D4800FC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5E030-4FAB-4F35-B882-8DB1C1B3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ADC61-C180-4B86-82E9-6921E44E2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6E925-B5A1-44E9-8DCD-AEBC32792D4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4BD-8414-4E30-A058-60CEBABF8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AA91-A064-49FE-AFDC-FA7EAE4B8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62A7-D934-4766-806F-52D29D5F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92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sv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importance of using customer data in B2B marketing - SmartCompany">
            <a:extLst>
              <a:ext uri="{FF2B5EF4-FFF2-40B4-BE49-F238E27FC236}">
                <a16:creationId xmlns:a16="http://schemas.microsoft.com/office/drawing/2014/main" id="{E48ADB99-9FDD-431C-B187-31689B165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5" y="0"/>
            <a:ext cx="12230525" cy="683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584CAC-4ED7-4991-8C28-A2EC6C2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1145054"/>
            <a:ext cx="3948953" cy="44169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Bahnschrift Light" panose="020B0502040204020203" pitchFamily="34" charset="0"/>
              </a:rPr>
              <a:t>November 27, 2024</a:t>
            </a:r>
            <a:endParaRPr lang="en-GB" sz="2400" dirty="0">
              <a:solidFill>
                <a:schemeClr val="bg2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3EA57-5442-42DE-8D85-7C4D8036E59F}"/>
              </a:ext>
            </a:extLst>
          </p:cNvPr>
          <p:cNvSpPr txBox="1"/>
          <p:nvPr/>
        </p:nvSpPr>
        <p:spPr>
          <a:xfrm>
            <a:off x="206187" y="2118371"/>
            <a:ext cx="66607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/>
                </a:solidFill>
                <a:latin typeface="Bahnschrift Light" panose="020B0502040204020203" pitchFamily="34" charset="0"/>
              </a:rPr>
              <a:t>Customer insight analysis of borrowing money</a:t>
            </a:r>
            <a:endParaRPr lang="en-GB" sz="5400" dirty="0">
              <a:solidFill>
                <a:schemeClr val="bg2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441E3-29E7-4241-8B7F-BF14A6774311}"/>
              </a:ext>
            </a:extLst>
          </p:cNvPr>
          <p:cNvSpPr txBox="1"/>
          <p:nvPr/>
        </p:nvSpPr>
        <p:spPr>
          <a:xfrm>
            <a:off x="206187" y="4800067"/>
            <a:ext cx="525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ahnschrift Light" panose="020B0502040204020203" pitchFamily="34" charset="0"/>
              </a:rPr>
              <a:t>Duc Minh Nguyen</a:t>
            </a:r>
            <a:endParaRPr lang="en-GB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5F437-86D3-4E28-AC8F-BEEB36936330}"/>
              </a:ext>
            </a:extLst>
          </p:cNvPr>
          <p:cNvSpPr txBox="1"/>
          <p:nvPr/>
        </p:nvSpPr>
        <p:spPr>
          <a:xfrm>
            <a:off x="300318" y="613436"/>
            <a:ext cx="210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Bahnschrift Light" panose="020B0502040204020203" pitchFamily="34" charset="0"/>
              </a:rPr>
              <a:t>Project</a:t>
            </a:r>
            <a:r>
              <a:rPr lang="en-US" sz="3200" dirty="0">
                <a:solidFill>
                  <a:schemeClr val="bg2"/>
                </a:solidFill>
              </a:rPr>
              <a:t> 2</a:t>
            </a: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0D0393-3DBC-4F9A-BC9F-93ADC4E4491F}"/>
              </a:ext>
            </a:extLst>
          </p:cNvPr>
          <p:cNvSpPr/>
          <p:nvPr/>
        </p:nvSpPr>
        <p:spPr>
          <a:xfrm>
            <a:off x="4722403" y="2218764"/>
            <a:ext cx="3299012" cy="45540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4CEB306-E9DA-422D-B53B-D0C2A4F2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62"/>
            <a:ext cx="11097924" cy="517400"/>
          </a:xfrm>
        </p:spPr>
        <p:txBody>
          <a:bodyPr>
            <a:normAutofit fontScale="90000"/>
          </a:bodyPr>
          <a:lstStyle/>
          <a:p>
            <a:r>
              <a:rPr lang="en-US" sz="24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Light" panose="020B0502040204020203" pitchFamily="34" charset="0"/>
                <a:ea typeface="+mn-ea"/>
                <a:cs typeface="+mn-cs"/>
              </a:rPr>
              <a:t>Distribution of high risk and low risk according to duration and credit amount</a:t>
            </a:r>
            <a:endParaRPr lang="en-GB" sz="24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ahnschrift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15A43-73C3-4458-BF37-233E84B467C7}"/>
              </a:ext>
            </a:extLst>
          </p:cNvPr>
          <p:cNvSpPr txBox="1"/>
          <p:nvPr/>
        </p:nvSpPr>
        <p:spPr>
          <a:xfrm>
            <a:off x="0" y="529961"/>
            <a:ext cx="53295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distribution between high and low risk based on the loan package and duration suggest that high risk when loan is big and the duration is long.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8DFB5E-A9E7-47DF-81EC-1041A3525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288229"/>
              </p:ext>
            </p:extLst>
          </p:nvPr>
        </p:nvGraphicFramePr>
        <p:xfrm>
          <a:off x="-300941" y="2218763"/>
          <a:ext cx="10622794" cy="4378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4750A2-1607-4B96-BE5F-F0A0B6D22E17}"/>
              </a:ext>
            </a:extLst>
          </p:cNvPr>
          <p:cNvCxnSpPr>
            <a:cxnSpLocks/>
          </p:cNvCxnSpPr>
          <p:nvPr/>
        </p:nvCxnSpPr>
        <p:spPr>
          <a:xfrm>
            <a:off x="0" y="1574799"/>
            <a:ext cx="532953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1E4B6B-A779-4FA9-B493-ADC68FE72DA2}"/>
              </a:ext>
            </a:extLst>
          </p:cNvPr>
          <p:cNvCxnSpPr>
            <a:cxnSpLocks/>
          </p:cNvCxnSpPr>
          <p:nvPr/>
        </p:nvCxnSpPr>
        <p:spPr>
          <a:xfrm flipH="1">
            <a:off x="5329531" y="529961"/>
            <a:ext cx="1" cy="10448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9B05804-76FC-4729-AD7C-B3687AECBED4}"/>
              </a:ext>
            </a:extLst>
          </p:cNvPr>
          <p:cNvCxnSpPr>
            <a:cxnSpLocks/>
          </p:cNvCxnSpPr>
          <p:nvPr/>
        </p:nvCxnSpPr>
        <p:spPr>
          <a:xfrm>
            <a:off x="7882359" y="2394446"/>
            <a:ext cx="1099597" cy="3834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3E7A01-3886-46A4-BCDC-80DCFA2C198A}"/>
              </a:ext>
            </a:extLst>
          </p:cNvPr>
          <p:cNvSpPr/>
          <p:nvPr/>
        </p:nvSpPr>
        <p:spPr>
          <a:xfrm>
            <a:off x="8981956" y="1563866"/>
            <a:ext cx="3117447" cy="26152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more money they borrow, the more time they have to pay all that loan. The high risk of customers are</a:t>
            </a:r>
          </a:p>
          <a:p>
            <a:endParaRPr lang="en-US" dirty="0"/>
          </a:p>
          <a:p>
            <a:r>
              <a:rPr lang="en-US" dirty="0"/>
              <a:t>The least money they borrow, the lowest risk they have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66315C-11F2-43B4-885C-38D80B8CC5A0}"/>
              </a:ext>
            </a:extLst>
          </p:cNvPr>
          <p:cNvSpPr/>
          <p:nvPr/>
        </p:nvSpPr>
        <p:spPr>
          <a:xfrm>
            <a:off x="4918840" y="833768"/>
            <a:ext cx="410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449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AAB9B-8E3B-4B2D-ACA0-EE950D045E6B}"/>
              </a:ext>
            </a:extLst>
          </p:cNvPr>
          <p:cNvSpPr txBox="1"/>
          <p:nvPr/>
        </p:nvSpPr>
        <p:spPr>
          <a:xfrm>
            <a:off x="372320" y="312517"/>
            <a:ext cx="1113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In order to successful | </a:t>
            </a:r>
            <a:r>
              <a:rPr lang="en-US" sz="3600" dirty="0">
                <a:solidFill>
                  <a:schemeClr val="bg1"/>
                </a:solidFill>
              </a:rPr>
              <a:t>Avoid high risk loan and focus on what needed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AutoShape 2" descr="Personalization Icon Graphic by back1design1 · Creative Fabrica">
            <a:extLst>
              <a:ext uri="{FF2B5EF4-FFF2-40B4-BE49-F238E27FC236}">
                <a16:creationId xmlns:a16="http://schemas.microsoft.com/office/drawing/2014/main" id="{72079DBE-F69B-4A80-B262-AA44DF99CD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39545099" y="-18344138"/>
            <a:ext cx="2243753" cy="224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Personalization Icon Graphic by back1design1 · Creative Fabrica">
            <a:extLst>
              <a:ext uri="{FF2B5EF4-FFF2-40B4-BE49-F238E27FC236}">
                <a16:creationId xmlns:a16="http://schemas.microsoft.com/office/drawing/2014/main" id="{D84B82F0-0E47-45AF-9741-ECD7DBFE98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491273" cy="249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59D6EA-0D46-4A95-83E0-E7B68547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5" y="1933297"/>
            <a:ext cx="2235654" cy="1455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58F650-4FE7-47F5-B553-F3826E3A2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38" y="2092448"/>
            <a:ext cx="2235654" cy="12310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B91D12-1EFD-4A49-97CA-C9F44A643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21" y="2295345"/>
            <a:ext cx="1501084" cy="120033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700B9F-8238-45D0-A385-AD81F711E1E8}"/>
              </a:ext>
            </a:extLst>
          </p:cNvPr>
          <p:cNvCxnSpPr>
            <a:cxnSpLocks/>
          </p:cNvCxnSpPr>
          <p:nvPr/>
        </p:nvCxnSpPr>
        <p:spPr>
          <a:xfrm>
            <a:off x="372320" y="3714750"/>
            <a:ext cx="10511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3A29-8BF4-43CA-BEB8-66B940E89D93}"/>
              </a:ext>
            </a:extLst>
          </p:cNvPr>
          <p:cNvCxnSpPr/>
          <p:nvPr/>
        </p:nvCxnSpPr>
        <p:spPr>
          <a:xfrm>
            <a:off x="3543300" y="1933297"/>
            <a:ext cx="0" cy="4715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D3EC47-A697-4D56-AFE0-5456996E5754}"/>
              </a:ext>
            </a:extLst>
          </p:cNvPr>
          <p:cNvCxnSpPr/>
          <p:nvPr/>
        </p:nvCxnSpPr>
        <p:spPr>
          <a:xfrm>
            <a:off x="7277100" y="1933297"/>
            <a:ext cx="0" cy="4715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F03F4-425F-4C7B-A819-06D3099A84B4}"/>
              </a:ext>
            </a:extLst>
          </p:cNvPr>
          <p:cNvSpPr txBox="1"/>
          <p:nvPr/>
        </p:nvSpPr>
        <p:spPr>
          <a:xfrm>
            <a:off x="1084651" y="3302578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Personalization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88395-CEA8-4E0F-A0CB-A6EE9B827B3D}"/>
              </a:ext>
            </a:extLst>
          </p:cNvPr>
          <p:cNvSpPr txBox="1"/>
          <p:nvPr/>
        </p:nvSpPr>
        <p:spPr>
          <a:xfrm>
            <a:off x="4039161" y="3967477"/>
            <a:ext cx="2926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attract more customers by depending on their purposes to customized their borrows such as buying furniture and equipment (73%) or investing in business (75%). Then we will have a promotion for them.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1CFA0-9F24-4F23-8B34-1F4EFDB1A8E6}"/>
              </a:ext>
            </a:extLst>
          </p:cNvPr>
          <p:cNvSpPr txBox="1"/>
          <p:nvPr/>
        </p:nvSpPr>
        <p:spPr>
          <a:xfrm>
            <a:off x="7811462" y="4049112"/>
            <a:ext cx="3023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Avoiding huge credit amount and long duration. If needed, we can require more tangible assets such as housing (for large loan), car,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… and more documents about that customer.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D982C-88AD-493D-AD8A-25F9CF2BEC6D}"/>
              </a:ext>
            </a:extLst>
          </p:cNvPr>
          <p:cNvSpPr txBox="1"/>
          <p:nvPr/>
        </p:nvSpPr>
        <p:spPr>
          <a:xfrm>
            <a:off x="466727" y="4105977"/>
            <a:ext cx="276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Customized their loan packages based on their need. For example, if they want to borrow for education, we can design their loan that low interest for them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4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alysis Generic Blue icon">
            <a:extLst>
              <a:ext uri="{FF2B5EF4-FFF2-40B4-BE49-F238E27FC236}">
                <a16:creationId xmlns:a16="http://schemas.microsoft.com/office/drawing/2014/main" id="{DDB7BF0E-400E-4E4C-A5B3-EB40F92F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02" y="5434"/>
            <a:ext cx="7066742" cy="706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9861C-C492-476E-B037-100C56CB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476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Contents </a:t>
            </a:r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74726-1B68-450B-B8EF-8A98CD28CD47}"/>
              </a:ext>
            </a:extLst>
          </p:cNvPr>
          <p:cNvSpPr txBox="1"/>
          <p:nvPr/>
        </p:nvSpPr>
        <p:spPr>
          <a:xfrm rot="446514">
            <a:off x="1008551" y="1794393"/>
            <a:ext cx="1695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Bahnschrift Light" panose="020B0502040204020203" pitchFamily="34" charset="0"/>
              </a:rPr>
              <a:t>1.</a:t>
            </a:r>
            <a:endParaRPr lang="en-GB" sz="8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C4362-B33D-4B29-9DE0-A35F435D41F0}"/>
              </a:ext>
            </a:extLst>
          </p:cNvPr>
          <p:cNvSpPr txBox="1"/>
          <p:nvPr/>
        </p:nvSpPr>
        <p:spPr>
          <a:xfrm rot="446514">
            <a:off x="924737" y="3213620"/>
            <a:ext cx="1695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Bahnschrift Light" panose="020B0502040204020203" pitchFamily="34" charset="0"/>
              </a:rPr>
              <a:t>2.</a:t>
            </a:r>
            <a:endParaRPr lang="en-GB" sz="8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B6E9E4-D57A-414B-A82C-07EFB529639A}"/>
              </a:ext>
            </a:extLst>
          </p:cNvPr>
          <p:cNvSpPr txBox="1"/>
          <p:nvPr/>
        </p:nvSpPr>
        <p:spPr>
          <a:xfrm rot="446514">
            <a:off x="924733" y="4632844"/>
            <a:ext cx="1695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Bahnschrift Light" panose="020B0502040204020203" pitchFamily="34" charset="0"/>
              </a:rPr>
              <a:t>3.</a:t>
            </a:r>
            <a:endParaRPr lang="en-GB" sz="8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C48A3D-3639-4A75-B2BC-BBAB6D4684D3}"/>
              </a:ext>
            </a:extLst>
          </p:cNvPr>
          <p:cNvSpPr txBox="1"/>
          <p:nvPr/>
        </p:nvSpPr>
        <p:spPr>
          <a:xfrm>
            <a:off x="1772458" y="2332850"/>
            <a:ext cx="3362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Introduction </a:t>
            </a:r>
            <a:endParaRPr lang="en-GB" sz="4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EB830A-ED92-4C7D-B9B8-5968D01E0FA2}"/>
              </a:ext>
            </a:extLst>
          </p:cNvPr>
          <p:cNvSpPr txBox="1"/>
          <p:nvPr/>
        </p:nvSpPr>
        <p:spPr>
          <a:xfrm>
            <a:off x="1772458" y="3748086"/>
            <a:ext cx="7200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Bahnschrift Light" panose="020B0502040204020203" pitchFamily="34" charset="0"/>
              </a:rPr>
              <a:t>Customer behavior insights</a:t>
            </a:r>
            <a:endParaRPr lang="en-GB" sz="4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F6EE6-AFCD-44F8-A210-E373E2F32304}"/>
              </a:ext>
            </a:extLst>
          </p:cNvPr>
          <p:cNvSpPr txBox="1"/>
          <p:nvPr/>
        </p:nvSpPr>
        <p:spPr>
          <a:xfrm>
            <a:off x="1772458" y="5167310"/>
            <a:ext cx="447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Recommendation </a:t>
            </a:r>
            <a:endParaRPr lang="en-GB" sz="4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CC5F3D62-FA61-49CB-95DD-0773F3F44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62" y="525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9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041" descr="Calculator and math tools on a surface">
            <a:extLst>
              <a:ext uri="{FF2B5EF4-FFF2-40B4-BE49-F238E27FC236}">
                <a16:creationId xmlns:a16="http://schemas.microsoft.com/office/drawing/2014/main" id="{5E4FC47A-1D77-44DC-AB78-7F4AB36973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6" y="21598"/>
            <a:ext cx="10125036" cy="6858000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BF151BE7-052E-4D68-98F0-7768F086D035}"/>
              </a:ext>
            </a:extLst>
          </p:cNvPr>
          <p:cNvSpPr/>
          <p:nvPr/>
        </p:nvSpPr>
        <p:spPr>
          <a:xfrm>
            <a:off x="1116200" y="5930900"/>
            <a:ext cx="2985793" cy="840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09269B-F822-4C93-A6AB-7B50918FD4D9}"/>
              </a:ext>
            </a:extLst>
          </p:cNvPr>
          <p:cNvSpPr txBox="1"/>
          <p:nvPr/>
        </p:nvSpPr>
        <p:spPr>
          <a:xfrm>
            <a:off x="5343295" y="370512"/>
            <a:ext cx="606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financial bank has collected 1K of data values of their customers. However, the datasets contains NULL values nearly half of the dataset.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26741B-7867-4CA3-A5F4-307ED08DDDA3}"/>
              </a:ext>
            </a:extLst>
          </p:cNvPr>
          <p:cNvCxnSpPr>
            <a:cxnSpLocks/>
          </p:cNvCxnSpPr>
          <p:nvPr/>
        </p:nvCxnSpPr>
        <p:spPr>
          <a:xfrm>
            <a:off x="6943475" y="1664191"/>
            <a:ext cx="0" cy="25450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262346-61BD-4E77-9B3E-B46650797952}"/>
              </a:ext>
            </a:extLst>
          </p:cNvPr>
          <p:cNvCxnSpPr/>
          <p:nvPr/>
        </p:nvCxnSpPr>
        <p:spPr>
          <a:xfrm>
            <a:off x="5343295" y="2373504"/>
            <a:ext cx="6858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C5A513-48A2-41B3-8251-A93DD2534CD0}"/>
              </a:ext>
            </a:extLst>
          </p:cNvPr>
          <p:cNvCxnSpPr/>
          <p:nvPr/>
        </p:nvCxnSpPr>
        <p:spPr>
          <a:xfrm>
            <a:off x="5350915" y="3196464"/>
            <a:ext cx="685038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Man and woman with solid fill">
            <a:extLst>
              <a:ext uri="{FF2B5EF4-FFF2-40B4-BE49-F238E27FC236}">
                <a16:creationId xmlns:a16="http://schemas.microsoft.com/office/drawing/2014/main" id="{EC990403-4331-4073-91DE-03169B5E7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2148" y="3203429"/>
            <a:ext cx="613709" cy="613709"/>
          </a:xfrm>
          <a:prstGeom prst="rect">
            <a:avLst/>
          </a:prstGeom>
        </p:spPr>
      </p:pic>
      <p:pic>
        <p:nvPicPr>
          <p:cNvPr id="32" name="Graphic 31" descr="Money with solid fill">
            <a:extLst>
              <a:ext uri="{FF2B5EF4-FFF2-40B4-BE49-F238E27FC236}">
                <a16:creationId xmlns:a16="http://schemas.microsoft.com/office/drawing/2014/main" id="{592DA54A-FCF2-46A1-AEB2-71BC86A07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3820" y="1664191"/>
            <a:ext cx="613715" cy="613715"/>
          </a:xfrm>
          <a:prstGeom prst="rect">
            <a:avLst/>
          </a:prstGeom>
        </p:spPr>
      </p:pic>
      <p:pic>
        <p:nvPicPr>
          <p:cNvPr id="34" name="Graphic 33" descr="Warning with solid fill">
            <a:extLst>
              <a:ext uri="{FF2B5EF4-FFF2-40B4-BE49-F238E27FC236}">
                <a16:creationId xmlns:a16="http://schemas.microsoft.com/office/drawing/2014/main" id="{8AD72D16-7E8A-41E7-8814-F40CA2360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9371" y="2422654"/>
            <a:ext cx="613709" cy="61370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5F3348-BB22-4D59-872D-DF838FF11FE2}"/>
              </a:ext>
            </a:extLst>
          </p:cNvPr>
          <p:cNvCxnSpPr/>
          <p:nvPr/>
        </p:nvCxnSpPr>
        <p:spPr>
          <a:xfrm>
            <a:off x="5350915" y="4019424"/>
            <a:ext cx="685038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4F1FE8A-F20F-4C4B-95C6-4A0DE252BD9B}"/>
              </a:ext>
            </a:extLst>
          </p:cNvPr>
          <p:cNvSpPr txBox="1"/>
          <p:nvPr/>
        </p:nvSpPr>
        <p:spPr>
          <a:xfrm>
            <a:off x="7027335" y="2537469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 or low risk of the customers are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5A6F0B-C5B2-470F-AE2D-E0DB842B1B45}"/>
              </a:ext>
            </a:extLst>
          </p:cNvPr>
          <p:cNvSpPr txBox="1"/>
          <p:nvPr/>
        </p:nvSpPr>
        <p:spPr>
          <a:xfrm>
            <a:off x="7027335" y="1678024"/>
            <a:ext cx="327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Their saving amount, credit amount and duration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5373D4-B43C-4A06-8258-AF4A8989C1A7}"/>
              </a:ext>
            </a:extLst>
          </p:cNvPr>
          <p:cNvSpPr txBox="1"/>
          <p:nvPr/>
        </p:nvSpPr>
        <p:spPr>
          <a:xfrm>
            <a:off x="7027335" y="3370349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Age, gender, their jobs, and housing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1" name="Graphic 40" descr="Clock with solid fill">
            <a:extLst>
              <a:ext uri="{FF2B5EF4-FFF2-40B4-BE49-F238E27FC236}">
                <a16:creationId xmlns:a16="http://schemas.microsoft.com/office/drawing/2014/main" id="{0640527B-17E3-4B76-AC68-EEE48070A4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63431" y="1566188"/>
            <a:ext cx="811142" cy="811295"/>
          </a:xfrm>
          <a:prstGeom prst="rect">
            <a:avLst/>
          </a:prstGeom>
        </p:spPr>
      </p:pic>
      <p:pic>
        <p:nvPicPr>
          <p:cNvPr id="43" name="Graphic 42" descr="Building with solid fill">
            <a:extLst>
              <a:ext uri="{FF2B5EF4-FFF2-40B4-BE49-F238E27FC236}">
                <a16:creationId xmlns:a16="http://schemas.microsoft.com/office/drawing/2014/main" id="{47DAB8B0-2DA7-402A-9FDF-1A4E271B99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73826" y="3203429"/>
            <a:ext cx="613709" cy="61370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3ED09AD-F76E-4B16-9C51-8B0E943D6D4B}"/>
              </a:ext>
            </a:extLst>
          </p:cNvPr>
          <p:cNvSpPr/>
          <p:nvPr/>
        </p:nvSpPr>
        <p:spPr>
          <a:xfrm>
            <a:off x="5343295" y="304695"/>
            <a:ext cx="6370314" cy="1043940"/>
          </a:xfrm>
          <a:prstGeom prst="rect">
            <a:avLst/>
          </a:prstGeom>
          <a:noFill/>
          <a:ln w="38100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744059562">
                  <a:custGeom>
                    <a:avLst/>
                    <a:gdLst>
                      <a:gd name="connsiteX0" fmla="*/ 0 w 6370314"/>
                      <a:gd name="connsiteY0" fmla="*/ 0 h 1043940"/>
                      <a:gd name="connsiteX1" fmla="*/ 6370314 w 6370314"/>
                      <a:gd name="connsiteY1" fmla="*/ 0 h 1043940"/>
                      <a:gd name="connsiteX2" fmla="*/ 6370314 w 6370314"/>
                      <a:gd name="connsiteY2" fmla="*/ 1043940 h 1043940"/>
                      <a:gd name="connsiteX3" fmla="*/ 0 w 6370314"/>
                      <a:gd name="connsiteY3" fmla="*/ 1043940 h 1043940"/>
                      <a:gd name="connsiteX4" fmla="*/ 0 w 6370314"/>
                      <a:gd name="connsiteY4" fmla="*/ 0 h 1043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70314" h="1043940" extrusionOk="0">
                        <a:moveTo>
                          <a:pt x="0" y="0"/>
                        </a:moveTo>
                        <a:cubicBezTo>
                          <a:pt x="3073421" y="-62520"/>
                          <a:pt x="4696991" y="-7362"/>
                          <a:pt x="6370314" y="0"/>
                        </a:cubicBezTo>
                        <a:cubicBezTo>
                          <a:pt x="6443954" y="151454"/>
                          <a:pt x="6356794" y="720588"/>
                          <a:pt x="6370314" y="1043940"/>
                        </a:cubicBezTo>
                        <a:cubicBezTo>
                          <a:pt x="4144103" y="1127200"/>
                          <a:pt x="2376339" y="1204072"/>
                          <a:pt x="0" y="1043940"/>
                        </a:cubicBezTo>
                        <a:cubicBezTo>
                          <a:pt x="83273" y="605922"/>
                          <a:pt x="-63991" y="2384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451A71-65EA-4B4B-8CA7-4874CCD5CA49}"/>
              </a:ext>
            </a:extLst>
          </p:cNvPr>
          <p:cNvSpPr/>
          <p:nvPr/>
        </p:nvSpPr>
        <p:spPr>
          <a:xfrm>
            <a:off x="146938" y="304695"/>
            <a:ext cx="4739617" cy="2466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receiving an email of my company, their strategy is to attract new borrowers and finding a solution to avoid high risk borrowers.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25D6D3B8-F9F5-4F0D-BDEB-1B79FB7E475E}"/>
              </a:ext>
            </a:extLst>
          </p:cNvPr>
          <p:cNvSpPr/>
          <p:nvPr/>
        </p:nvSpPr>
        <p:spPr>
          <a:xfrm>
            <a:off x="1676361" y="2839517"/>
            <a:ext cx="1297053" cy="1721124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D59624-01BD-4DFD-8C64-68FD351C45F5}"/>
              </a:ext>
            </a:extLst>
          </p:cNvPr>
          <p:cNvSpPr txBox="1"/>
          <p:nvPr/>
        </p:nvSpPr>
        <p:spPr>
          <a:xfrm>
            <a:off x="537020" y="6124953"/>
            <a:ext cx="409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Based on the dataset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5856F1-0F79-43E4-9652-09C35E2A0846}"/>
              </a:ext>
            </a:extLst>
          </p:cNvPr>
          <p:cNvSpPr txBox="1"/>
          <p:nvPr/>
        </p:nvSpPr>
        <p:spPr>
          <a:xfrm>
            <a:off x="466956" y="4766169"/>
            <a:ext cx="441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targets are attracting more new customers, avoiding high risk as much as possible.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CA080A8-6396-4C12-B4C3-C0728225D15B}"/>
              </a:ext>
            </a:extLst>
          </p:cNvPr>
          <p:cNvCxnSpPr>
            <a:cxnSpLocks/>
          </p:cNvCxnSpPr>
          <p:nvPr/>
        </p:nvCxnSpPr>
        <p:spPr>
          <a:xfrm flipV="1">
            <a:off x="4688894" y="5227834"/>
            <a:ext cx="1134056" cy="11232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0790101-B335-4048-900F-3E14E90DAE75}"/>
              </a:ext>
            </a:extLst>
          </p:cNvPr>
          <p:cNvCxnSpPr>
            <a:cxnSpLocks/>
          </p:cNvCxnSpPr>
          <p:nvPr/>
        </p:nvCxnSpPr>
        <p:spPr>
          <a:xfrm>
            <a:off x="4671715" y="6351091"/>
            <a:ext cx="113665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E8DC188-B733-4B66-AB46-334A89E1BAFE}"/>
              </a:ext>
            </a:extLst>
          </p:cNvPr>
          <p:cNvSpPr/>
          <p:nvPr/>
        </p:nvSpPr>
        <p:spPr>
          <a:xfrm>
            <a:off x="5854403" y="4669725"/>
            <a:ext cx="4859336" cy="100487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Figuring out purpose trend of what people spend most of their loan</a:t>
            </a:r>
            <a:endParaRPr lang="en-GB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15D08E2-397D-4BB4-99AA-3D96E6013693}"/>
              </a:ext>
            </a:extLst>
          </p:cNvPr>
          <p:cNvSpPr/>
          <p:nvPr/>
        </p:nvSpPr>
        <p:spPr>
          <a:xfrm>
            <a:off x="5842000" y="5847956"/>
            <a:ext cx="4668543" cy="923327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Based on their credit amount, saving amount and duration. Then, we can find who are high/low risk</a:t>
            </a:r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B6E753-5AC4-4A0F-8A86-41893FFC269A}"/>
              </a:ext>
            </a:extLst>
          </p:cNvPr>
          <p:cNvSpPr/>
          <p:nvPr/>
        </p:nvSpPr>
        <p:spPr>
          <a:xfrm>
            <a:off x="361950" y="4629150"/>
            <a:ext cx="4273337" cy="1218805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Target Arrow Shooting - Free vector graphic on Pixabay">
            <a:extLst>
              <a:ext uri="{FF2B5EF4-FFF2-40B4-BE49-F238E27FC236}">
                <a16:creationId xmlns:a16="http://schemas.microsoft.com/office/drawing/2014/main" id="{5E91B8BF-ADAB-4D9D-889C-CD0D5CC8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75" y="5329845"/>
            <a:ext cx="700531" cy="68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Graphic 1024" descr="Bar chart with solid fill">
            <a:extLst>
              <a:ext uri="{FF2B5EF4-FFF2-40B4-BE49-F238E27FC236}">
                <a16:creationId xmlns:a16="http://schemas.microsoft.com/office/drawing/2014/main" id="{7AE46ED7-FFF9-4B43-93AD-99707E4549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95982" y="4799982"/>
            <a:ext cx="678419" cy="678419"/>
          </a:xfrm>
          <a:prstGeom prst="rect">
            <a:avLst/>
          </a:prstGeom>
        </p:spPr>
      </p:pic>
      <p:pic>
        <p:nvPicPr>
          <p:cNvPr id="1029" name="Graphic 1028" descr="Email with solid fill">
            <a:extLst>
              <a:ext uri="{FF2B5EF4-FFF2-40B4-BE49-F238E27FC236}">
                <a16:creationId xmlns:a16="http://schemas.microsoft.com/office/drawing/2014/main" id="{6647B68C-4A53-40B6-878E-C8F2723261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68749" y="2023915"/>
            <a:ext cx="720145" cy="720145"/>
          </a:xfrm>
          <a:prstGeom prst="rect">
            <a:avLst/>
          </a:prstGeom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D2F4605-55B0-4C73-BA8F-1360A5D66CE0}"/>
              </a:ext>
            </a:extLst>
          </p:cNvPr>
          <p:cNvCxnSpPr>
            <a:cxnSpLocks/>
          </p:cNvCxnSpPr>
          <p:nvPr/>
        </p:nvCxnSpPr>
        <p:spPr>
          <a:xfrm>
            <a:off x="5122552" y="304695"/>
            <a:ext cx="23082" cy="43650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60F561B-9342-4FF5-BFE6-6566E38B92F6}"/>
              </a:ext>
            </a:extLst>
          </p:cNvPr>
          <p:cNvCxnSpPr>
            <a:cxnSpLocks/>
          </p:cNvCxnSpPr>
          <p:nvPr/>
        </p:nvCxnSpPr>
        <p:spPr>
          <a:xfrm>
            <a:off x="4959350" y="4356100"/>
            <a:ext cx="723265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3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958CD2-3EB3-44E0-888B-D479C1A0521F}"/>
              </a:ext>
            </a:extLst>
          </p:cNvPr>
          <p:cNvCxnSpPr/>
          <p:nvPr/>
        </p:nvCxnSpPr>
        <p:spPr>
          <a:xfrm>
            <a:off x="685800" y="1512298"/>
            <a:ext cx="10677525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10589F65-BEA9-4C1F-B566-16DC1A4D756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17660493"/>
                  </p:ext>
                </p:extLst>
              </p:nvPr>
            </p:nvGraphicFramePr>
            <p:xfrm>
              <a:off x="609600" y="2510302"/>
              <a:ext cx="5560423" cy="330175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10589F65-BEA9-4C1F-B566-16DC1A4D75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" y="2510302"/>
                <a:ext cx="5560423" cy="3301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301E734F-EC81-4440-88AA-20989DB376A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05416739"/>
                  </p:ext>
                </p:extLst>
              </p:nvPr>
            </p:nvGraphicFramePr>
            <p:xfrm>
              <a:off x="6096000" y="2569084"/>
              <a:ext cx="5894830" cy="31841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301E734F-EC81-4440-88AA-20989DB376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2569084"/>
                <a:ext cx="5894830" cy="3184191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67926C-6DDA-4642-966A-3FF9DB861785}"/>
              </a:ext>
            </a:extLst>
          </p:cNvPr>
          <p:cNvCxnSpPr/>
          <p:nvPr/>
        </p:nvCxnSpPr>
        <p:spPr>
          <a:xfrm>
            <a:off x="6953250" y="2879634"/>
            <a:ext cx="1682750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ECF3FD-9AF1-4754-BEAE-53F2B5E2951E}"/>
              </a:ext>
            </a:extLst>
          </p:cNvPr>
          <p:cNvSpPr txBox="1"/>
          <p:nvPr/>
        </p:nvSpPr>
        <p:spPr>
          <a:xfrm>
            <a:off x="7112724" y="2510302"/>
            <a:ext cx="259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 range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C972C3-23F5-4870-A027-0AF02C539D0C}"/>
              </a:ext>
            </a:extLst>
          </p:cNvPr>
          <p:cNvSpPr txBox="1"/>
          <p:nvPr/>
        </p:nvSpPr>
        <p:spPr>
          <a:xfrm>
            <a:off x="609600" y="561956"/>
            <a:ext cx="1097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number of people is around </a:t>
            </a:r>
            <a:r>
              <a:rPr lang="en-US" sz="2400" b="1" dirty="0">
                <a:solidFill>
                  <a:schemeClr val="bg1"/>
                </a:solidFill>
                <a:highlight>
                  <a:srgbClr val="808080"/>
                </a:highlight>
                <a:latin typeface="Bahnschrift Light" panose="020B0502040204020203" pitchFamily="34" charset="0"/>
              </a:rPr>
              <a:t>15 to 45 </a:t>
            </a:r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are groups that recording the high borrowers. People aged less than 15 and larger than 70 had not much number. </a:t>
            </a:r>
            <a:endParaRPr lang="en-GB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291B9B-3610-48C0-A0F9-C6D12A5B8269}"/>
              </a:ext>
            </a:extLst>
          </p:cNvPr>
          <p:cNvSpPr/>
          <p:nvPr/>
        </p:nvSpPr>
        <p:spPr>
          <a:xfrm>
            <a:off x="0" y="0"/>
            <a:ext cx="359746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Light" panose="020B0502040204020203" pitchFamily="34" charset="0"/>
              </a:rPr>
              <a:t>Customer age analysis</a:t>
            </a:r>
            <a:endParaRPr lang="en-GB" sz="25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ahnschrift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C248F7-91D3-47B1-9DB5-6CF3AB03C225}"/>
              </a:ext>
            </a:extLst>
          </p:cNvPr>
          <p:cNvSpPr/>
          <p:nvPr/>
        </p:nvSpPr>
        <p:spPr>
          <a:xfrm>
            <a:off x="6416040" y="5122352"/>
            <a:ext cx="537210" cy="6050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BD22F2-87EE-420E-ACAB-CB6863762E49}"/>
              </a:ext>
            </a:extLst>
          </p:cNvPr>
          <p:cNvSpPr/>
          <p:nvPr/>
        </p:nvSpPr>
        <p:spPr>
          <a:xfrm>
            <a:off x="10264140" y="5122352"/>
            <a:ext cx="1798320" cy="6050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598F88F-060B-413E-9497-3AB9C620B162}"/>
              </a:ext>
            </a:extLst>
          </p:cNvPr>
          <p:cNvCxnSpPr>
            <a:stCxn id="20" idx="2"/>
          </p:cNvCxnSpPr>
          <p:nvPr/>
        </p:nvCxnSpPr>
        <p:spPr>
          <a:xfrm rot="16200000" flipH="1">
            <a:off x="6830844" y="5581164"/>
            <a:ext cx="642956" cy="935355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16D667-FBDB-445D-A905-5857E9BA70B4}"/>
              </a:ext>
            </a:extLst>
          </p:cNvPr>
          <p:cNvSpPr txBox="1"/>
          <p:nvPr/>
        </p:nvSpPr>
        <p:spPr>
          <a:xfrm>
            <a:off x="7620000" y="6163729"/>
            <a:ext cx="31623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outliers will be removed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A6C6876-C726-4237-895D-498B0A03784B}"/>
              </a:ext>
            </a:extLst>
          </p:cNvPr>
          <p:cNvSpPr/>
          <p:nvPr/>
        </p:nvSpPr>
        <p:spPr>
          <a:xfrm>
            <a:off x="9163050" y="5660231"/>
            <a:ext cx="559594" cy="3357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315DCC-4E75-47B0-8B3D-0C340413523E}"/>
              </a:ext>
            </a:extLst>
          </p:cNvPr>
          <p:cNvSpPr/>
          <p:nvPr/>
        </p:nvSpPr>
        <p:spPr>
          <a:xfrm>
            <a:off x="5384006" y="2613660"/>
            <a:ext cx="576263" cy="2971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291B9B-3610-48C0-A0F9-C6D12A5B8269}"/>
              </a:ext>
            </a:extLst>
          </p:cNvPr>
          <p:cNvSpPr/>
          <p:nvPr/>
        </p:nvSpPr>
        <p:spPr>
          <a:xfrm>
            <a:off x="0" y="-6301"/>
            <a:ext cx="410561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Light" panose="020B0502040204020203" pitchFamily="34" charset="0"/>
              </a:rPr>
              <a:t>Customer gender analysis</a:t>
            </a:r>
            <a:endParaRPr lang="en-GB" sz="25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ahnschrift Light" panose="020B0502040204020203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33A4F2F-6D16-42F9-B507-5C50C8375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496505"/>
              </p:ext>
            </p:extLst>
          </p:nvPr>
        </p:nvGraphicFramePr>
        <p:xfrm>
          <a:off x="411478" y="1699311"/>
          <a:ext cx="4312921" cy="278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2E1F2EC-CE0D-476C-A3AE-17F072D24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276359"/>
              </p:ext>
            </p:extLst>
          </p:nvPr>
        </p:nvGraphicFramePr>
        <p:xfrm>
          <a:off x="0" y="4073769"/>
          <a:ext cx="4568190" cy="278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FA6D34-D61B-4D31-850B-5FCE72A45159}"/>
              </a:ext>
            </a:extLst>
          </p:cNvPr>
          <p:cNvSpPr/>
          <p:nvPr/>
        </p:nvSpPr>
        <p:spPr>
          <a:xfrm>
            <a:off x="5135877" y="1919411"/>
            <a:ext cx="6477002" cy="1844869"/>
          </a:xfrm>
          <a:prstGeom prst="round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197314-2158-49D0-AFF6-800EE212F81E}"/>
              </a:ext>
            </a:extLst>
          </p:cNvPr>
          <p:cNvCxnSpPr>
            <a:cxnSpLocks/>
          </p:cNvCxnSpPr>
          <p:nvPr/>
        </p:nvCxnSpPr>
        <p:spPr>
          <a:xfrm>
            <a:off x="199146" y="1276129"/>
            <a:ext cx="11467073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6F470A-672C-4CBA-97F8-7CA82E0F7CAF}"/>
              </a:ext>
            </a:extLst>
          </p:cNvPr>
          <p:cNvSpPr txBox="1"/>
          <p:nvPr/>
        </p:nvSpPr>
        <p:spPr>
          <a:xfrm>
            <a:off x="145806" y="470753"/>
            <a:ext cx="11672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More than half of people borrow loan is male. As the chart shows male spend much of their borrowing in business, car and repairs.  </a:t>
            </a:r>
            <a:endParaRPr lang="en-GB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05A647-92A7-4654-B3AE-9065467B4259}"/>
              </a:ext>
            </a:extLst>
          </p:cNvPr>
          <p:cNvSpPr txBox="1"/>
          <p:nvPr/>
        </p:nvSpPr>
        <p:spPr>
          <a:xfrm>
            <a:off x="5326378" y="21770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percentage of male accounted for around 68% out of 100%. This means male has the larger borrower than female.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986BE7-0204-477B-9D15-0871D2C3EFD8}"/>
              </a:ext>
            </a:extLst>
          </p:cNvPr>
          <p:cNvSpPr/>
          <p:nvPr/>
        </p:nvSpPr>
        <p:spPr>
          <a:xfrm>
            <a:off x="5135877" y="4483541"/>
            <a:ext cx="6477002" cy="1938992"/>
          </a:xfrm>
          <a:prstGeom prst="round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55BE1-AE52-4DD8-AF76-076347360C74}"/>
              </a:ext>
            </a:extLst>
          </p:cNvPr>
          <p:cNvSpPr txBox="1"/>
          <p:nvPr/>
        </p:nvSpPr>
        <p:spPr>
          <a:xfrm>
            <a:off x="5273038" y="4483541"/>
            <a:ext cx="63398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bar chart indicates the purposes differentiate by gender (between male and female). Male spend most of their loan on car, repairs and business. For example, around 80% of male spend money on business.</a:t>
            </a:r>
          </a:p>
        </p:txBody>
      </p:sp>
    </p:spTree>
    <p:extLst>
      <p:ext uri="{BB962C8B-B14F-4D97-AF65-F5344CB8AC3E}">
        <p14:creationId xmlns:p14="http://schemas.microsoft.com/office/powerpoint/2010/main" val="15285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42BD71-6D2C-4A8F-BD82-4683FE2F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12" y="-55474"/>
            <a:ext cx="5768340" cy="517400"/>
          </a:xfrm>
        </p:spPr>
        <p:txBody>
          <a:bodyPr>
            <a:norm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Light" panose="020B0502040204020203" pitchFamily="34" charset="0"/>
                <a:ea typeface="+mn-ea"/>
                <a:cs typeface="+mn-cs"/>
              </a:rPr>
              <a:t>Compare of loan purpose by age group</a:t>
            </a:r>
            <a:endParaRPr lang="en-GB" sz="24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ahnschrift Light" panose="020B0502040204020203" pitchFamily="34" charset="0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F9BFE4-B9EF-4B04-AA37-3A03B8B0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40986"/>
              </p:ext>
            </p:extLst>
          </p:nvPr>
        </p:nvGraphicFramePr>
        <p:xfrm>
          <a:off x="1723571" y="3150758"/>
          <a:ext cx="9001714" cy="1529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047">
                  <a:extLst>
                    <a:ext uri="{9D8B030D-6E8A-4147-A177-3AD203B41FA5}">
                      <a16:colId xmlns:a16="http://schemas.microsoft.com/office/drawing/2014/main" val="301552661"/>
                    </a:ext>
                  </a:extLst>
                </a:gridCol>
                <a:gridCol w="709141">
                  <a:extLst>
                    <a:ext uri="{9D8B030D-6E8A-4147-A177-3AD203B41FA5}">
                      <a16:colId xmlns:a16="http://schemas.microsoft.com/office/drawing/2014/main" val="3170803795"/>
                    </a:ext>
                  </a:extLst>
                </a:gridCol>
                <a:gridCol w="506054">
                  <a:extLst>
                    <a:ext uri="{9D8B030D-6E8A-4147-A177-3AD203B41FA5}">
                      <a16:colId xmlns:a16="http://schemas.microsoft.com/office/drawing/2014/main" val="1713343857"/>
                    </a:ext>
                  </a:extLst>
                </a:gridCol>
                <a:gridCol w="772398">
                  <a:extLst>
                    <a:ext uri="{9D8B030D-6E8A-4147-A177-3AD203B41FA5}">
                      <a16:colId xmlns:a16="http://schemas.microsoft.com/office/drawing/2014/main" val="2147178266"/>
                    </a:ext>
                  </a:extLst>
                </a:gridCol>
                <a:gridCol w="1628029">
                  <a:extLst>
                    <a:ext uri="{9D8B030D-6E8A-4147-A177-3AD203B41FA5}">
                      <a16:colId xmlns:a16="http://schemas.microsoft.com/office/drawing/2014/main" val="3575111838"/>
                    </a:ext>
                  </a:extLst>
                </a:gridCol>
                <a:gridCol w="1278453">
                  <a:extLst>
                    <a:ext uri="{9D8B030D-6E8A-4147-A177-3AD203B41FA5}">
                      <a16:colId xmlns:a16="http://schemas.microsoft.com/office/drawing/2014/main" val="631093383"/>
                    </a:ext>
                  </a:extLst>
                </a:gridCol>
                <a:gridCol w="572640">
                  <a:extLst>
                    <a:ext uri="{9D8B030D-6E8A-4147-A177-3AD203B41FA5}">
                      <a16:colId xmlns:a16="http://schemas.microsoft.com/office/drawing/2014/main" val="3320187895"/>
                    </a:ext>
                  </a:extLst>
                </a:gridCol>
                <a:gridCol w="1012108">
                  <a:extLst>
                    <a:ext uri="{9D8B030D-6E8A-4147-A177-3AD203B41FA5}">
                      <a16:colId xmlns:a16="http://schemas.microsoft.com/office/drawing/2014/main" val="1314213051"/>
                    </a:ext>
                  </a:extLst>
                </a:gridCol>
                <a:gridCol w="1504844">
                  <a:extLst>
                    <a:ext uri="{9D8B030D-6E8A-4147-A177-3AD203B41FA5}">
                      <a16:colId xmlns:a16="http://schemas.microsoft.com/office/drawing/2014/main" val="3664755457"/>
                    </a:ext>
                  </a:extLst>
                </a:gridCol>
              </a:tblGrid>
              <a:tr h="31058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 group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business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car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education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furniture and equipment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home appliances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repairs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TV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vacation and others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41301"/>
                  </a:ext>
                </a:extLst>
              </a:tr>
              <a:tr h="30465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Senior</a:t>
                      </a:r>
                      <a:endParaRPr lang="en-GB" sz="11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8%</a:t>
                      </a:r>
                      <a:endParaRPr lang="en-GB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6%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11%</a:t>
                      </a:r>
                      <a:endParaRPr lang="en-GB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604821"/>
                  </a:ext>
                </a:extLst>
              </a:tr>
              <a:tr h="30465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Middle-aged</a:t>
                      </a:r>
                      <a:endParaRPr lang="en-GB" sz="11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15%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25%</a:t>
                      </a:r>
                      <a:endParaRPr lang="en-GB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29%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22%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33%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19%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33%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06544"/>
                  </a:ext>
                </a:extLst>
              </a:tr>
              <a:tr h="30465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 Adults</a:t>
                      </a:r>
                      <a:endParaRPr lang="en-GB" sz="11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66%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64%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73%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67%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57%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73%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56%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90043"/>
                  </a:ext>
                </a:extLst>
              </a:tr>
              <a:tr h="30465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GB" sz="11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1%</a:t>
                      </a:r>
                      <a:endParaRPr lang="en-GB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4%</a:t>
                      </a:r>
                      <a:endParaRPr lang="en-GB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1%</a:t>
                      </a:r>
                      <a:endParaRPr lang="en-GB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0%</a:t>
                      </a:r>
                      <a:endParaRPr lang="en-GB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33767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CAC7D9-F210-489B-BAFF-78963A1EB57F}"/>
              </a:ext>
            </a:extLst>
          </p:cNvPr>
          <p:cNvCxnSpPr>
            <a:cxnSpLocks/>
          </p:cNvCxnSpPr>
          <p:nvPr/>
        </p:nvCxnSpPr>
        <p:spPr>
          <a:xfrm>
            <a:off x="199146" y="1193579"/>
            <a:ext cx="11467073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016E4-88EA-4555-8609-B86833A5BFEF}"/>
              </a:ext>
            </a:extLst>
          </p:cNvPr>
          <p:cNvSpPr/>
          <p:nvPr/>
        </p:nvSpPr>
        <p:spPr>
          <a:xfrm>
            <a:off x="2783237" y="4124541"/>
            <a:ext cx="7968560" cy="3859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9E480B-D5B2-4859-89CD-0A5FF9F7D722}"/>
              </a:ext>
            </a:extLst>
          </p:cNvPr>
          <p:cNvCxnSpPr>
            <a:cxnSpLocks/>
          </p:cNvCxnSpPr>
          <p:nvPr/>
        </p:nvCxnSpPr>
        <p:spPr>
          <a:xfrm flipH="1">
            <a:off x="4559301" y="4473772"/>
            <a:ext cx="771524" cy="77603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E988F-69FC-47A0-8B1F-83359046F926}"/>
              </a:ext>
            </a:extLst>
          </p:cNvPr>
          <p:cNvSpPr/>
          <p:nvPr/>
        </p:nvSpPr>
        <p:spPr>
          <a:xfrm>
            <a:off x="966519" y="5140262"/>
            <a:ext cx="3580411" cy="124690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 adults always higher than any other groups in different purposes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AEE774-3B7A-43E8-9FA5-0C4D66B7ED93}"/>
              </a:ext>
            </a:extLst>
          </p:cNvPr>
          <p:cNvSpPr/>
          <p:nvPr/>
        </p:nvSpPr>
        <p:spPr>
          <a:xfrm>
            <a:off x="2670529" y="1586893"/>
            <a:ext cx="3580411" cy="124690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Middle-aged is the second group that spend large borrow in education, home appliances, vacation and others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8202A6-A34A-40BB-A27B-F9420F56C2EE}"/>
              </a:ext>
            </a:extLst>
          </p:cNvPr>
          <p:cNvCxnSpPr/>
          <p:nvPr/>
        </p:nvCxnSpPr>
        <p:spPr>
          <a:xfrm flipH="1" flipV="1">
            <a:off x="6250940" y="2789351"/>
            <a:ext cx="327660" cy="10171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C68E74-A03F-4E75-AAD6-93E20131748A}"/>
              </a:ext>
            </a:extLst>
          </p:cNvPr>
          <p:cNvSpPr txBox="1"/>
          <p:nvPr/>
        </p:nvSpPr>
        <p:spPr>
          <a:xfrm>
            <a:off x="199146" y="470830"/>
            <a:ext cx="11516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Young adults is th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e highest group who spend large amount of money in different purposes. This group is also saw the significance number in business, furniture and equipment.</a:t>
            </a:r>
            <a:endParaRPr lang="en-GB" sz="1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0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7B082E-5F78-45AA-81D5-49223C0EF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62318"/>
              </p:ext>
            </p:extLst>
          </p:nvPr>
        </p:nvGraphicFramePr>
        <p:xfrm>
          <a:off x="405312" y="2781349"/>
          <a:ext cx="5316220" cy="2038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451">
                  <a:extLst>
                    <a:ext uri="{9D8B030D-6E8A-4147-A177-3AD203B41FA5}">
                      <a16:colId xmlns:a16="http://schemas.microsoft.com/office/drawing/2014/main" val="2745358028"/>
                    </a:ext>
                  </a:extLst>
                </a:gridCol>
                <a:gridCol w="1126500">
                  <a:extLst>
                    <a:ext uri="{9D8B030D-6E8A-4147-A177-3AD203B41FA5}">
                      <a16:colId xmlns:a16="http://schemas.microsoft.com/office/drawing/2014/main" val="1307160983"/>
                    </a:ext>
                  </a:extLst>
                </a:gridCol>
                <a:gridCol w="1149532">
                  <a:extLst>
                    <a:ext uri="{9D8B030D-6E8A-4147-A177-3AD203B41FA5}">
                      <a16:colId xmlns:a16="http://schemas.microsoft.com/office/drawing/2014/main" val="3710438572"/>
                    </a:ext>
                  </a:extLst>
                </a:gridCol>
                <a:gridCol w="1030792">
                  <a:extLst>
                    <a:ext uri="{9D8B030D-6E8A-4147-A177-3AD203B41FA5}">
                      <a16:colId xmlns:a16="http://schemas.microsoft.com/office/drawing/2014/main" val="3239501327"/>
                    </a:ext>
                  </a:extLst>
                </a:gridCol>
                <a:gridCol w="784945">
                  <a:extLst>
                    <a:ext uri="{9D8B030D-6E8A-4147-A177-3AD203B41FA5}">
                      <a16:colId xmlns:a16="http://schemas.microsoft.com/office/drawing/2014/main" val="1772744664"/>
                    </a:ext>
                  </a:extLst>
                </a:gridCol>
              </a:tblGrid>
              <a:tr h="4583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1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227596"/>
                  </a:ext>
                </a:extLst>
              </a:tr>
              <a:tr h="395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53129"/>
                  </a:ext>
                </a:extLst>
              </a:tr>
              <a:tr h="395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Middle-aged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1363"/>
                  </a:ext>
                </a:extLst>
              </a:tr>
              <a:tr h="395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Young Adults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38777"/>
                  </a:ext>
                </a:extLst>
              </a:tr>
              <a:tr h="395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Young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solidFill>
                      <a:srgbClr val="273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57589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2ADEA2-7E10-4631-B2F2-FDDA8A758E83}"/>
              </a:ext>
            </a:extLst>
          </p:cNvPr>
          <p:cNvCxnSpPr>
            <a:cxnSpLocks/>
          </p:cNvCxnSpPr>
          <p:nvPr/>
        </p:nvCxnSpPr>
        <p:spPr>
          <a:xfrm>
            <a:off x="405312" y="2781349"/>
            <a:ext cx="1219994" cy="459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7FA0A0-F37C-482C-9D9F-116441FE1C37}"/>
              </a:ext>
            </a:extLst>
          </p:cNvPr>
          <p:cNvSpPr txBox="1"/>
          <p:nvPr/>
        </p:nvSpPr>
        <p:spPr>
          <a:xfrm>
            <a:off x="763838" y="2729032"/>
            <a:ext cx="107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NUMBER OF 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               JOBS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B55E81-318D-4703-8C15-BED5E8601D02}"/>
              </a:ext>
            </a:extLst>
          </p:cNvPr>
          <p:cNvSpPr/>
          <p:nvPr/>
        </p:nvSpPr>
        <p:spPr>
          <a:xfrm>
            <a:off x="6642463" y="3322145"/>
            <a:ext cx="4545874" cy="160935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1A70BA-8429-4002-B200-AAC0CF399349}"/>
              </a:ext>
            </a:extLst>
          </p:cNvPr>
          <p:cNvCxnSpPr>
            <a:endCxn id="11" idx="1"/>
          </p:cNvCxnSpPr>
          <p:nvPr/>
        </p:nvCxnSpPr>
        <p:spPr>
          <a:xfrm flipV="1">
            <a:off x="4976949" y="4126823"/>
            <a:ext cx="1665514" cy="1512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43F1F4-BCF1-4665-92A0-96EBA35547AE}"/>
              </a:ext>
            </a:extLst>
          </p:cNvPr>
          <p:cNvCxnSpPr>
            <a:endCxn id="11" idx="1"/>
          </p:cNvCxnSpPr>
          <p:nvPr/>
        </p:nvCxnSpPr>
        <p:spPr>
          <a:xfrm>
            <a:off x="2795452" y="3461657"/>
            <a:ext cx="3847011" cy="6651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3">
            <a:extLst>
              <a:ext uri="{FF2B5EF4-FFF2-40B4-BE49-F238E27FC236}">
                <a16:creationId xmlns:a16="http://schemas.microsoft.com/office/drawing/2014/main" id="{3697A5C6-7234-496E-8694-D1E6E2F8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50"/>
            <a:ext cx="6009301" cy="517400"/>
          </a:xfrm>
        </p:spPr>
        <p:txBody>
          <a:bodyPr>
            <a:normAutofit/>
          </a:bodyPr>
          <a:lstStyle/>
          <a:p>
            <a:r>
              <a:rPr lang="en-US" sz="24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Light" panose="020B0502040204020203" pitchFamily="34" charset="0"/>
                <a:ea typeface="+mn-ea"/>
                <a:cs typeface="+mn-cs"/>
              </a:rPr>
              <a:t>The distribution of jobs</a:t>
            </a:r>
            <a:endParaRPr lang="en-GB" sz="24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ahnschrift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EE33B-5FF2-4D78-BB03-68057CF05B25}"/>
              </a:ext>
            </a:extLst>
          </p:cNvPr>
          <p:cNvSpPr txBox="1"/>
          <p:nvPr/>
        </p:nvSpPr>
        <p:spPr>
          <a:xfrm>
            <a:off x="597563" y="638366"/>
            <a:ext cx="11516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Young adults 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is a group of people who age 18-24 having at least 2 jobs, higher than any other groups. </a:t>
            </a:r>
            <a:endParaRPr lang="en-GB" sz="1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EE4EB5-F8E0-4DA1-946F-728267B5EC95}"/>
              </a:ext>
            </a:extLst>
          </p:cNvPr>
          <p:cNvCxnSpPr>
            <a:cxnSpLocks/>
          </p:cNvCxnSpPr>
          <p:nvPr/>
        </p:nvCxnSpPr>
        <p:spPr>
          <a:xfrm>
            <a:off x="199145" y="1121733"/>
            <a:ext cx="11467073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48F375-4168-4131-AF02-73519F36CEEC}"/>
              </a:ext>
            </a:extLst>
          </p:cNvPr>
          <p:cNvSpPr txBox="1"/>
          <p:nvPr/>
        </p:nvSpPr>
        <p:spPr>
          <a:xfrm>
            <a:off x="7050677" y="3388158"/>
            <a:ext cx="3546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table highlights more than 70% of young adults have at least 2 jobs. However, seniors is the group having nearly 30% of people who does not get a job.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0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15BCBB8D-0748-4081-8FB2-32A50F9987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6B952B-8713-4F36-92CC-7A03FAF0EA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950024"/>
              </p:ext>
            </p:extLst>
          </p:nvPr>
        </p:nvGraphicFramePr>
        <p:xfrm>
          <a:off x="197970" y="430306"/>
          <a:ext cx="11357536" cy="570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83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A5429F0-33B3-4C31-9D85-7E75CEEB0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530747"/>
              </p:ext>
            </p:extLst>
          </p:nvPr>
        </p:nvGraphicFramePr>
        <p:xfrm>
          <a:off x="684122" y="1172134"/>
          <a:ext cx="5084218" cy="301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9EBDB05-2081-43FA-BC7C-1739AAE6C82A}"/>
              </a:ext>
            </a:extLst>
          </p:cNvPr>
          <p:cNvSpPr/>
          <p:nvPr/>
        </p:nvSpPr>
        <p:spPr>
          <a:xfrm>
            <a:off x="3816531" y="2082686"/>
            <a:ext cx="1439983" cy="8098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209AC6-9790-4389-97D3-1F038ECA6B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838104"/>
              </p:ext>
            </p:extLst>
          </p:nvPr>
        </p:nvGraphicFramePr>
        <p:xfrm>
          <a:off x="730774" y="3781690"/>
          <a:ext cx="5365226" cy="301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Left Bracket 5">
            <a:extLst>
              <a:ext uri="{FF2B5EF4-FFF2-40B4-BE49-F238E27FC236}">
                <a16:creationId xmlns:a16="http://schemas.microsoft.com/office/drawing/2014/main" id="{5A4AD4DD-9293-47E5-A375-94E8798E28FF}"/>
              </a:ext>
            </a:extLst>
          </p:cNvPr>
          <p:cNvSpPr/>
          <p:nvPr/>
        </p:nvSpPr>
        <p:spPr>
          <a:xfrm>
            <a:off x="3401109" y="4485823"/>
            <a:ext cx="119337" cy="576261"/>
          </a:xfrm>
          <a:prstGeom prst="leftBracke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67EC7505-8482-4ACA-91FC-36719855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12" y="-55474"/>
            <a:ext cx="6457792" cy="517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Light" panose="020B0502040204020203" pitchFamily="34" charset="0"/>
                <a:ea typeface="+mn-ea"/>
                <a:cs typeface="+mn-cs"/>
              </a:rPr>
              <a:t>Compare people types of housing and their risk</a:t>
            </a:r>
            <a:endParaRPr lang="en-GB" sz="24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ahnschrift Ligh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825516-8581-4972-B4FF-91EA2CC18EBD}"/>
              </a:ext>
            </a:extLst>
          </p:cNvPr>
          <p:cNvCxnSpPr>
            <a:cxnSpLocks/>
          </p:cNvCxnSpPr>
          <p:nvPr/>
        </p:nvCxnSpPr>
        <p:spPr>
          <a:xfrm>
            <a:off x="214386" y="1109759"/>
            <a:ext cx="11467073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0B660C-0685-424D-8E5E-7A65B2D4790A}"/>
              </a:ext>
            </a:extLst>
          </p:cNvPr>
          <p:cNvSpPr txBox="1"/>
          <p:nvPr/>
        </p:nvSpPr>
        <p:spPr>
          <a:xfrm>
            <a:off x="214386" y="478727"/>
            <a:ext cx="11516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distribution between high and low risk based on types of house indicates a clear picture and the percentage of people own a house is larger than others.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CC98B-8336-4B59-BC9C-6F8AED6F9A47}"/>
              </a:ext>
            </a:extLst>
          </p:cNvPr>
          <p:cNvSpPr txBox="1"/>
          <p:nvPr/>
        </p:nvSpPr>
        <p:spPr>
          <a:xfrm>
            <a:off x="6309360" y="21633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People who have house accounted for around 3 times higher than rented and no housing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2DFFA9-58FC-493E-9C1D-C63A0C64F759}"/>
              </a:ext>
            </a:extLst>
          </p:cNvPr>
          <p:cNvSpPr/>
          <p:nvPr/>
        </p:nvSpPr>
        <p:spPr>
          <a:xfrm>
            <a:off x="6096000" y="1980424"/>
            <a:ext cx="5341620" cy="113813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CEFE26-BC57-4D1A-B6DC-A8C01DAFCCFF}"/>
              </a:ext>
            </a:extLst>
          </p:cNvPr>
          <p:cNvSpPr/>
          <p:nvPr/>
        </p:nvSpPr>
        <p:spPr>
          <a:xfrm>
            <a:off x="6119606" y="4204489"/>
            <a:ext cx="5341620" cy="216773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risk of no housing is quite as same as rented house, with the number is 55%. </a:t>
            </a:r>
          </a:p>
          <a:p>
            <a:endParaRPr lang="en-US" dirty="0"/>
          </a:p>
          <a:p>
            <a:r>
              <a:rPr lang="en-US" dirty="0"/>
              <a:t>People who own house is more safer with the risk is just 40%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3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941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Light</vt:lpstr>
      <vt:lpstr>Calibri</vt:lpstr>
      <vt:lpstr>Calibri Light</vt:lpstr>
      <vt:lpstr>Office Theme</vt:lpstr>
      <vt:lpstr>November 27, 2024</vt:lpstr>
      <vt:lpstr>Contents </vt:lpstr>
      <vt:lpstr>PowerPoint Presentation</vt:lpstr>
      <vt:lpstr>PowerPoint Presentation</vt:lpstr>
      <vt:lpstr>PowerPoint Presentation</vt:lpstr>
      <vt:lpstr>Compare of loan purpose by age group</vt:lpstr>
      <vt:lpstr>The distribution of jobs</vt:lpstr>
      <vt:lpstr>PowerPoint Presentation</vt:lpstr>
      <vt:lpstr>Compare people types of housing and their risk</vt:lpstr>
      <vt:lpstr>Distribution of high risk and low risk according to duration and credit amount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November 27, 2024</dc:title>
  <dc:creator>Nguyễn Đức Minh</dc:creator>
  <cp:lastModifiedBy>Nguyễn Đức Minh</cp:lastModifiedBy>
  <cp:revision>5</cp:revision>
  <dcterms:created xsi:type="dcterms:W3CDTF">2024-11-27T04:44:46Z</dcterms:created>
  <dcterms:modified xsi:type="dcterms:W3CDTF">2024-11-28T02:40:29Z</dcterms:modified>
</cp:coreProperties>
</file>