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2" r:id="rId1"/>
  </p:sldMasterIdLst>
  <p:notesMasterIdLst>
    <p:notesMasterId r:id="rId25"/>
  </p:notesMasterIdLst>
  <p:sldIdLst>
    <p:sldId id="256" r:id="rId2"/>
    <p:sldId id="344" r:id="rId3"/>
    <p:sldId id="358" r:id="rId4"/>
    <p:sldId id="359" r:id="rId5"/>
    <p:sldId id="360" r:id="rId6"/>
    <p:sldId id="361" r:id="rId7"/>
    <p:sldId id="362" r:id="rId8"/>
    <p:sldId id="356" r:id="rId9"/>
    <p:sldId id="346" r:id="rId10"/>
    <p:sldId id="347" r:id="rId11"/>
    <p:sldId id="349" r:id="rId12"/>
    <p:sldId id="348" r:id="rId13"/>
    <p:sldId id="350" r:id="rId14"/>
    <p:sldId id="351" r:id="rId15"/>
    <p:sldId id="353" r:id="rId16"/>
    <p:sldId id="345" r:id="rId17"/>
    <p:sldId id="354" r:id="rId18"/>
    <p:sldId id="363" r:id="rId19"/>
    <p:sldId id="364" r:id="rId20"/>
    <p:sldId id="365" r:id="rId21"/>
    <p:sldId id="366" r:id="rId22"/>
    <p:sldId id="367" r:id="rId23"/>
    <p:sldId id="258" r:id="rId24"/>
  </p:sldIdLst>
  <p:sldSz cx="9144000" cy="5143500" type="screen16x9"/>
  <p:notesSz cx="6858000" cy="9144000"/>
  <p:embeddedFontLst>
    <p:embeddedFont>
      <p:font typeface="Anaheim" panose="020B0604020202020204" charset="0"/>
      <p:regular r:id="rId26"/>
    </p:embeddedFont>
    <p:embeddedFont>
      <p:font typeface="Aref Ruqaa" panose="02000503000000000000" pitchFamily="2" charset="-78"/>
      <p:regular r:id="rId27"/>
      <p:bold r:id="rId28"/>
    </p:embeddedFont>
    <p:embeddedFont>
      <p:font typeface="Calibri" panose="020F0502020204030204" pitchFamily="34" charset="0"/>
      <p:regular r:id="rId29"/>
      <p:bold r:id="rId30"/>
      <p:italic r:id="rId31"/>
      <p:boldItalic r:id="rId32"/>
    </p:embeddedFont>
    <p:embeddedFont>
      <p:font typeface="Cambria Math" panose="02040503050406030204" pitchFamily="18" charset="0"/>
      <p:regular r:id="rId33"/>
    </p:embeddedFont>
    <p:embeddedFont>
      <p:font typeface="Nunito" pitchFamily="2" charset="0"/>
      <p:regular r:id="rId34"/>
      <p:bold r:id="rId35"/>
      <p:italic r:id="rId36"/>
      <p:boldItalic r:id="rId37"/>
    </p:embeddedFont>
    <p:embeddedFont>
      <p:font typeface="Poppins"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8FDBABA-E197-4081-BBA1-EAEB2B876270}">
  <a:tblStyle styleId="{48FDBABA-E197-4081-BBA1-EAEB2B8762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87" y="3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11367cc8b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11367cc8b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0069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752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875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80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011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038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02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08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3096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314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066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3247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883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6740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11ec488bb4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11ec488bb4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808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001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66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15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422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780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p:cNvGrpSpPr/>
        <p:nvPr/>
      </p:nvGrpSpPr>
      <p:grpSpPr>
        <a:xfrm>
          <a:off x="0" y="0"/>
          <a:ext cx="0" cy="0"/>
          <a:chOff x="0" y="0"/>
          <a:chExt cx="0" cy="0"/>
        </a:xfrm>
      </p:grpSpPr>
      <p:sp>
        <p:nvSpPr>
          <p:cNvPr id="1862" name="Google Shape;1862;g114d835079e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114d835079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7671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136300" y="139550"/>
            <a:ext cx="8810700" cy="4880400"/>
            <a:chOff x="136300" y="139550"/>
            <a:chExt cx="8810700" cy="4880400"/>
          </a:xfrm>
        </p:grpSpPr>
        <p:sp>
          <p:nvSpPr>
            <p:cNvPr id="10" name="Google Shape;10;p2"/>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3225" y="1199375"/>
            <a:ext cx="5253300" cy="22095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atin typeface="Aref Ruqaa"/>
                <a:ea typeface="Aref Ruqaa"/>
                <a:cs typeface="Aref Ruqaa"/>
                <a:sym typeface="Aref Ruqaa"/>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3225" y="3672025"/>
            <a:ext cx="39300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solidFill>
                  <a:schemeClr val="dk1"/>
                </a:solidFill>
                <a:latin typeface="Nunito"/>
                <a:ea typeface="Nunito"/>
                <a:cs typeface="Nunito"/>
                <a:sym typeface="Nuni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pic>
        <p:nvPicPr>
          <p:cNvPr id="14" name="Google Shape;14;p2"/>
          <p:cNvPicPr preferRelativeResize="0"/>
          <p:nvPr/>
        </p:nvPicPr>
        <p:blipFill rotWithShape="1">
          <a:blip r:embed="rId3">
            <a:alphaModFix/>
          </a:blip>
          <a:srcRect l="357" r="347"/>
          <a:stretch/>
        </p:blipFill>
        <p:spPr>
          <a:xfrm>
            <a:off x="-107572" y="0"/>
            <a:ext cx="1258449" cy="902450"/>
          </a:xfrm>
          <a:prstGeom prst="rect">
            <a:avLst/>
          </a:prstGeom>
          <a:noFill/>
          <a:ln>
            <a:noFill/>
          </a:ln>
        </p:spPr>
      </p:pic>
      <p:pic>
        <p:nvPicPr>
          <p:cNvPr id="15" name="Google Shape;15;p2"/>
          <p:cNvPicPr preferRelativeResize="0"/>
          <p:nvPr/>
        </p:nvPicPr>
        <p:blipFill rotWithShape="1">
          <a:blip r:embed="rId3">
            <a:alphaModFix/>
          </a:blip>
          <a:srcRect l="347" r="357"/>
          <a:stretch/>
        </p:blipFill>
        <p:spPr>
          <a:xfrm rot="10800000" flipH="1">
            <a:off x="-25675" y="4353479"/>
            <a:ext cx="1094649" cy="784950"/>
          </a:xfrm>
          <a:prstGeom prst="rect">
            <a:avLst/>
          </a:prstGeom>
          <a:noFill/>
          <a:ln>
            <a:noFill/>
          </a:ln>
        </p:spPr>
      </p:pic>
      <p:pic>
        <p:nvPicPr>
          <p:cNvPr id="16" name="Google Shape;16;p2"/>
          <p:cNvPicPr preferRelativeResize="0"/>
          <p:nvPr/>
        </p:nvPicPr>
        <p:blipFill rotWithShape="1">
          <a:blip r:embed="rId4">
            <a:alphaModFix/>
          </a:blip>
          <a:srcRect t="670" b="680"/>
          <a:stretch/>
        </p:blipFill>
        <p:spPr>
          <a:xfrm rot="5905218">
            <a:off x="8379814" y="4287419"/>
            <a:ext cx="665172" cy="910663"/>
          </a:xfrm>
          <a:prstGeom prst="rect">
            <a:avLst/>
          </a:prstGeom>
          <a:noFill/>
          <a:ln>
            <a:noFill/>
          </a:ln>
        </p:spPr>
      </p:pic>
      <p:pic>
        <p:nvPicPr>
          <p:cNvPr id="17" name="Google Shape;17;p2"/>
          <p:cNvPicPr preferRelativeResize="0"/>
          <p:nvPr/>
        </p:nvPicPr>
        <p:blipFill>
          <a:blip r:embed="rId5">
            <a:alphaModFix/>
          </a:blip>
          <a:stretch>
            <a:fillRect/>
          </a:stretch>
        </p:blipFill>
        <p:spPr>
          <a:xfrm>
            <a:off x="5597625" y="1133850"/>
            <a:ext cx="4447150" cy="4447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ext ">
  <p:cSld name="TITLE_AND_BODY_1">
    <p:spTree>
      <p:nvGrpSpPr>
        <p:cNvPr id="1" name="Shape 638"/>
        <p:cNvGrpSpPr/>
        <p:nvPr/>
      </p:nvGrpSpPr>
      <p:grpSpPr>
        <a:xfrm>
          <a:off x="0" y="0"/>
          <a:ext cx="0" cy="0"/>
          <a:chOff x="0" y="0"/>
          <a:chExt cx="0" cy="0"/>
        </a:xfrm>
      </p:grpSpPr>
      <p:pic>
        <p:nvPicPr>
          <p:cNvPr id="639" name="Google Shape;639;p60"/>
          <p:cNvPicPr preferRelativeResize="0"/>
          <p:nvPr/>
        </p:nvPicPr>
        <p:blipFill>
          <a:blip r:embed="rId2">
            <a:alphaModFix/>
          </a:blip>
          <a:stretch>
            <a:fillRect/>
          </a:stretch>
        </p:blipFill>
        <p:spPr>
          <a:xfrm>
            <a:off x="1716938" y="77300"/>
            <a:ext cx="5642825" cy="5642825"/>
          </a:xfrm>
          <a:prstGeom prst="rect">
            <a:avLst/>
          </a:prstGeom>
          <a:noFill/>
          <a:ln>
            <a:noFill/>
          </a:ln>
        </p:spPr>
      </p:pic>
      <p:sp>
        <p:nvSpPr>
          <p:cNvPr id="640" name="Google Shape;640;p60"/>
          <p:cNvSpPr txBox="1">
            <a:spLocks noGrp="1"/>
          </p:cNvSpPr>
          <p:nvPr>
            <p:ph type="title"/>
          </p:nvPr>
        </p:nvSpPr>
        <p:spPr>
          <a:xfrm>
            <a:off x="2141375" y="1444200"/>
            <a:ext cx="4899000" cy="143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10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1" name="Google Shape;641;p60"/>
          <p:cNvSpPr txBox="1">
            <a:spLocks noGrp="1"/>
          </p:cNvSpPr>
          <p:nvPr>
            <p:ph type="body" idx="1"/>
          </p:nvPr>
        </p:nvSpPr>
        <p:spPr>
          <a:xfrm>
            <a:off x="2430500" y="2974188"/>
            <a:ext cx="4320600" cy="725100"/>
          </a:xfrm>
          <a:prstGeom prst="rect">
            <a:avLst/>
          </a:prstGeom>
          <a:noFill/>
          <a:ln>
            <a:noFill/>
          </a:ln>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642" name="Google Shape;642;p60"/>
          <p:cNvGrpSpPr/>
          <p:nvPr/>
        </p:nvGrpSpPr>
        <p:grpSpPr>
          <a:xfrm>
            <a:off x="136300" y="139550"/>
            <a:ext cx="8810700" cy="4880400"/>
            <a:chOff x="136300" y="139550"/>
            <a:chExt cx="8810700" cy="4880400"/>
          </a:xfrm>
        </p:grpSpPr>
        <p:sp>
          <p:nvSpPr>
            <p:cNvPr id="643" name="Google Shape;643;p60"/>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0"/>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60"/>
          <p:cNvGrpSpPr/>
          <p:nvPr/>
        </p:nvGrpSpPr>
        <p:grpSpPr>
          <a:xfrm>
            <a:off x="136300" y="139550"/>
            <a:ext cx="8810700" cy="4880400"/>
            <a:chOff x="136300" y="139550"/>
            <a:chExt cx="8810700" cy="4880400"/>
          </a:xfrm>
        </p:grpSpPr>
        <p:sp>
          <p:nvSpPr>
            <p:cNvPr id="646" name="Google Shape;646;p60"/>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0"/>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48" name="Google Shape;648;p60"/>
          <p:cNvPicPr preferRelativeResize="0"/>
          <p:nvPr/>
        </p:nvPicPr>
        <p:blipFill rotWithShape="1">
          <a:blip r:embed="rId3">
            <a:alphaModFix/>
          </a:blip>
          <a:srcRect l="357" r="347"/>
          <a:stretch/>
        </p:blipFill>
        <p:spPr>
          <a:xfrm rot="10800000">
            <a:off x="7799302" y="34625"/>
            <a:ext cx="1344700" cy="964301"/>
          </a:xfrm>
          <a:prstGeom prst="rect">
            <a:avLst/>
          </a:prstGeom>
          <a:noFill/>
          <a:ln>
            <a:noFill/>
          </a:ln>
        </p:spPr>
      </p:pic>
      <p:pic>
        <p:nvPicPr>
          <p:cNvPr id="649" name="Google Shape;649;p60"/>
          <p:cNvPicPr preferRelativeResize="0"/>
          <p:nvPr/>
        </p:nvPicPr>
        <p:blipFill rotWithShape="1">
          <a:blip r:embed="rId3">
            <a:alphaModFix/>
          </a:blip>
          <a:srcRect l="357" r="347"/>
          <a:stretch/>
        </p:blipFill>
        <p:spPr>
          <a:xfrm>
            <a:off x="-2" y="4052850"/>
            <a:ext cx="1345075" cy="9645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663"/>
        <p:cNvGrpSpPr/>
        <p:nvPr/>
      </p:nvGrpSpPr>
      <p:grpSpPr>
        <a:xfrm>
          <a:off x="0" y="0"/>
          <a:ext cx="0" cy="0"/>
          <a:chOff x="0" y="0"/>
          <a:chExt cx="0" cy="0"/>
        </a:xfrm>
      </p:grpSpPr>
      <p:grpSp>
        <p:nvGrpSpPr>
          <p:cNvPr id="664" name="Google Shape;664;p62"/>
          <p:cNvGrpSpPr/>
          <p:nvPr/>
        </p:nvGrpSpPr>
        <p:grpSpPr>
          <a:xfrm>
            <a:off x="136300" y="139550"/>
            <a:ext cx="8810700" cy="4880400"/>
            <a:chOff x="136300" y="139550"/>
            <a:chExt cx="8810700" cy="4880400"/>
          </a:xfrm>
        </p:grpSpPr>
        <p:sp>
          <p:nvSpPr>
            <p:cNvPr id="665" name="Google Shape;665;p62"/>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2"/>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62"/>
          <p:cNvSpPr txBox="1">
            <a:spLocks noGrp="1"/>
          </p:cNvSpPr>
          <p:nvPr>
            <p:ph type="subTitle" idx="1"/>
          </p:nvPr>
        </p:nvSpPr>
        <p:spPr>
          <a:xfrm>
            <a:off x="713225" y="2978289"/>
            <a:ext cx="3712800" cy="964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8" name="Google Shape;668;p62"/>
          <p:cNvSpPr txBox="1">
            <a:spLocks noGrp="1"/>
          </p:cNvSpPr>
          <p:nvPr>
            <p:ph type="title"/>
          </p:nvPr>
        </p:nvSpPr>
        <p:spPr>
          <a:xfrm>
            <a:off x="713294" y="1825613"/>
            <a:ext cx="3712800" cy="12936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4000"/>
              <a:buNone/>
              <a:defRPr sz="3600"/>
            </a:lvl1pPr>
            <a:lvl2pPr lvl="1" rtl="0">
              <a:spcBef>
                <a:spcPts val="0"/>
              </a:spcBef>
              <a:spcAft>
                <a:spcPts val="0"/>
              </a:spcAft>
              <a:buSzPts val="2800"/>
              <a:buNone/>
              <a:defRPr>
                <a:latin typeface="Anaheim"/>
                <a:ea typeface="Anaheim"/>
                <a:cs typeface="Anaheim"/>
                <a:sym typeface="Anaheim"/>
              </a:defRPr>
            </a:lvl2pPr>
            <a:lvl3pPr lvl="2" rtl="0">
              <a:spcBef>
                <a:spcPts val="0"/>
              </a:spcBef>
              <a:spcAft>
                <a:spcPts val="0"/>
              </a:spcAft>
              <a:buSzPts val="2800"/>
              <a:buNone/>
              <a:defRPr>
                <a:latin typeface="Anaheim"/>
                <a:ea typeface="Anaheim"/>
                <a:cs typeface="Anaheim"/>
                <a:sym typeface="Anaheim"/>
              </a:defRPr>
            </a:lvl3pPr>
            <a:lvl4pPr lvl="3" rtl="0">
              <a:spcBef>
                <a:spcPts val="0"/>
              </a:spcBef>
              <a:spcAft>
                <a:spcPts val="0"/>
              </a:spcAft>
              <a:buSzPts val="2800"/>
              <a:buNone/>
              <a:defRPr>
                <a:latin typeface="Anaheim"/>
                <a:ea typeface="Anaheim"/>
                <a:cs typeface="Anaheim"/>
                <a:sym typeface="Anaheim"/>
              </a:defRPr>
            </a:lvl4pPr>
            <a:lvl5pPr lvl="4" rtl="0">
              <a:spcBef>
                <a:spcPts val="0"/>
              </a:spcBef>
              <a:spcAft>
                <a:spcPts val="0"/>
              </a:spcAft>
              <a:buSzPts val="2800"/>
              <a:buNone/>
              <a:defRPr>
                <a:latin typeface="Anaheim"/>
                <a:ea typeface="Anaheim"/>
                <a:cs typeface="Anaheim"/>
                <a:sym typeface="Anaheim"/>
              </a:defRPr>
            </a:lvl5pPr>
            <a:lvl6pPr lvl="5" rtl="0">
              <a:spcBef>
                <a:spcPts val="0"/>
              </a:spcBef>
              <a:spcAft>
                <a:spcPts val="0"/>
              </a:spcAft>
              <a:buSzPts val="2800"/>
              <a:buNone/>
              <a:defRPr>
                <a:latin typeface="Anaheim"/>
                <a:ea typeface="Anaheim"/>
                <a:cs typeface="Anaheim"/>
                <a:sym typeface="Anaheim"/>
              </a:defRPr>
            </a:lvl6pPr>
            <a:lvl7pPr lvl="6" rtl="0">
              <a:spcBef>
                <a:spcPts val="0"/>
              </a:spcBef>
              <a:spcAft>
                <a:spcPts val="0"/>
              </a:spcAft>
              <a:buSzPts val="2800"/>
              <a:buNone/>
              <a:defRPr>
                <a:latin typeface="Anaheim"/>
                <a:ea typeface="Anaheim"/>
                <a:cs typeface="Anaheim"/>
                <a:sym typeface="Anaheim"/>
              </a:defRPr>
            </a:lvl7pPr>
            <a:lvl8pPr lvl="7" rtl="0">
              <a:spcBef>
                <a:spcPts val="0"/>
              </a:spcBef>
              <a:spcAft>
                <a:spcPts val="0"/>
              </a:spcAft>
              <a:buSzPts val="2800"/>
              <a:buNone/>
              <a:defRPr>
                <a:latin typeface="Anaheim"/>
                <a:ea typeface="Anaheim"/>
                <a:cs typeface="Anaheim"/>
                <a:sym typeface="Anaheim"/>
              </a:defRPr>
            </a:lvl8pPr>
            <a:lvl9pPr lvl="8" rtl="0">
              <a:spcBef>
                <a:spcPts val="0"/>
              </a:spcBef>
              <a:spcAft>
                <a:spcPts val="0"/>
              </a:spcAft>
              <a:buSzPts val="2800"/>
              <a:buNone/>
              <a:defRPr>
                <a:latin typeface="Anaheim"/>
                <a:ea typeface="Anaheim"/>
                <a:cs typeface="Anaheim"/>
                <a:sym typeface="Anaheim"/>
              </a:defRPr>
            </a:lvl9pPr>
          </a:lstStyle>
          <a:p>
            <a:endParaRPr/>
          </a:p>
        </p:txBody>
      </p:sp>
      <p:pic>
        <p:nvPicPr>
          <p:cNvPr id="669" name="Google Shape;669;p62"/>
          <p:cNvPicPr preferRelativeResize="0"/>
          <p:nvPr/>
        </p:nvPicPr>
        <p:blipFill rotWithShape="1">
          <a:blip r:embed="rId2">
            <a:alphaModFix/>
          </a:blip>
          <a:srcRect t="670" b="680"/>
          <a:stretch/>
        </p:blipFill>
        <p:spPr>
          <a:xfrm rot="-5905218" flipH="1">
            <a:off x="-173536" y="2173494"/>
            <a:ext cx="665172" cy="910663"/>
          </a:xfrm>
          <a:prstGeom prst="rect">
            <a:avLst/>
          </a:prstGeom>
          <a:noFill/>
          <a:ln>
            <a:noFill/>
          </a:ln>
        </p:spPr>
      </p:pic>
      <p:pic>
        <p:nvPicPr>
          <p:cNvPr id="670" name="Google Shape;670;p62"/>
          <p:cNvPicPr preferRelativeResize="0"/>
          <p:nvPr/>
        </p:nvPicPr>
        <p:blipFill rotWithShape="1">
          <a:blip r:embed="rId3">
            <a:alphaModFix/>
          </a:blip>
          <a:srcRect l="357" r="347"/>
          <a:stretch/>
        </p:blipFill>
        <p:spPr>
          <a:xfrm rot="10800000">
            <a:off x="3899652" y="4293324"/>
            <a:ext cx="1344700" cy="964300"/>
          </a:xfrm>
          <a:prstGeom prst="rect">
            <a:avLst/>
          </a:prstGeom>
          <a:noFill/>
          <a:ln>
            <a:noFill/>
          </a:ln>
        </p:spPr>
      </p:pic>
      <p:pic>
        <p:nvPicPr>
          <p:cNvPr id="671" name="Google Shape;671;p62"/>
          <p:cNvPicPr preferRelativeResize="0"/>
          <p:nvPr/>
        </p:nvPicPr>
        <p:blipFill rotWithShape="1">
          <a:blip r:embed="rId3">
            <a:alphaModFix/>
          </a:blip>
          <a:srcRect l="357" r="347"/>
          <a:stretch/>
        </p:blipFill>
        <p:spPr>
          <a:xfrm>
            <a:off x="3899639" y="-81526"/>
            <a:ext cx="1344700" cy="964301"/>
          </a:xfrm>
          <a:prstGeom prst="rect">
            <a:avLst/>
          </a:prstGeom>
          <a:noFill/>
          <a:ln>
            <a:noFill/>
          </a:ln>
        </p:spPr>
      </p:pic>
      <p:pic>
        <p:nvPicPr>
          <p:cNvPr id="672" name="Google Shape;672;p62"/>
          <p:cNvPicPr preferRelativeResize="0"/>
          <p:nvPr/>
        </p:nvPicPr>
        <p:blipFill>
          <a:blip r:embed="rId4">
            <a:alphaModFix/>
          </a:blip>
          <a:stretch>
            <a:fillRect/>
          </a:stretch>
        </p:blipFill>
        <p:spPr>
          <a:xfrm rot="10800000" flipH="1">
            <a:off x="4280050" y="0"/>
            <a:ext cx="5037525" cy="50375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TITLE_AND_TWO_COLUMNS_2">
    <p:spTree>
      <p:nvGrpSpPr>
        <p:cNvPr id="1" name="Shape 673"/>
        <p:cNvGrpSpPr/>
        <p:nvPr/>
      </p:nvGrpSpPr>
      <p:grpSpPr>
        <a:xfrm>
          <a:off x="0" y="0"/>
          <a:ext cx="0" cy="0"/>
          <a:chOff x="0" y="0"/>
          <a:chExt cx="0" cy="0"/>
        </a:xfrm>
      </p:grpSpPr>
      <p:grpSp>
        <p:nvGrpSpPr>
          <p:cNvPr id="674" name="Google Shape;674;p63"/>
          <p:cNvGrpSpPr/>
          <p:nvPr/>
        </p:nvGrpSpPr>
        <p:grpSpPr>
          <a:xfrm>
            <a:off x="136300" y="139550"/>
            <a:ext cx="8810700" cy="4880400"/>
            <a:chOff x="136300" y="139550"/>
            <a:chExt cx="8810700" cy="4880400"/>
          </a:xfrm>
        </p:grpSpPr>
        <p:sp>
          <p:nvSpPr>
            <p:cNvPr id="675" name="Google Shape;675;p63"/>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63"/>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63"/>
          <p:cNvSpPr txBox="1">
            <a:spLocks noGrp="1"/>
          </p:cNvSpPr>
          <p:nvPr>
            <p:ph type="title"/>
          </p:nvPr>
        </p:nvSpPr>
        <p:spPr>
          <a:xfrm>
            <a:off x="713225" y="539500"/>
            <a:ext cx="7717500" cy="572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8" name="Google Shape;678;p63"/>
          <p:cNvSpPr txBox="1">
            <a:spLocks noGrp="1"/>
          </p:cNvSpPr>
          <p:nvPr>
            <p:ph type="body" idx="1"/>
          </p:nvPr>
        </p:nvSpPr>
        <p:spPr>
          <a:xfrm>
            <a:off x="713225" y="1128875"/>
            <a:ext cx="7780800" cy="29007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2"/>
              </a:buClr>
              <a:buSzPts val="14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pic>
        <p:nvPicPr>
          <p:cNvPr id="679" name="Google Shape;679;p63"/>
          <p:cNvPicPr preferRelativeResize="0"/>
          <p:nvPr/>
        </p:nvPicPr>
        <p:blipFill rotWithShape="1">
          <a:blip r:embed="rId2">
            <a:alphaModFix/>
          </a:blip>
          <a:srcRect l="357" r="347"/>
          <a:stretch/>
        </p:blipFill>
        <p:spPr>
          <a:xfrm rot="10800000">
            <a:off x="2" y="4172149"/>
            <a:ext cx="1344700" cy="9643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0">
  <p:cSld name="TITLE_AND_TWO_COLUMNS_2_1_2">
    <p:spTree>
      <p:nvGrpSpPr>
        <p:cNvPr id="1" name="Shape 708"/>
        <p:cNvGrpSpPr/>
        <p:nvPr/>
      </p:nvGrpSpPr>
      <p:grpSpPr>
        <a:xfrm>
          <a:off x="0" y="0"/>
          <a:ext cx="0" cy="0"/>
          <a:chOff x="0" y="0"/>
          <a:chExt cx="0" cy="0"/>
        </a:xfrm>
      </p:grpSpPr>
      <p:grpSp>
        <p:nvGrpSpPr>
          <p:cNvPr id="709" name="Google Shape;709;p67"/>
          <p:cNvGrpSpPr/>
          <p:nvPr/>
        </p:nvGrpSpPr>
        <p:grpSpPr>
          <a:xfrm>
            <a:off x="136300" y="139550"/>
            <a:ext cx="8810700" cy="4880400"/>
            <a:chOff x="136300" y="139550"/>
            <a:chExt cx="8810700" cy="4880400"/>
          </a:xfrm>
        </p:grpSpPr>
        <p:sp>
          <p:nvSpPr>
            <p:cNvPr id="710" name="Google Shape;710;p67"/>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7"/>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67"/>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3" name="Google Shape;713;p67"/>
          <p:cNvSpPr txBox="1">
            <a:spLocks noGrp="1"/>
          </p:cNvSpPr>
          <p:nvPr>
            <p:ph type="body" idx="1"/>
          </p:nvPr>
        </p:nvSpPr>
        <p:spPr>
          <a:xfrm>
            <a:off x="4161375" y="1201775"/>
            <a:ext cx="4269300" cy="3406800"/>
          </a:xfrm>
          <a:prstGeom prst="rect">
            <a:avLst/>
          </a:prstGeom>
          <a:noFill/>
        </p:spPr>
        <p:txBody>
          <a:bodyPr spcFirstLastPara="1" wrap="square" lIns="91425" tIns="91425" rIns="91425" bIns="91425" anchor="ctr" anchorCtr="0">
            <a:noAutofit/>
          </a:bodyPr>
          <a:lstStyle>
            <a:lvl1pPr marL="457200" lvl="0" indent="-295275" rtl="0">
              <a:lnSpc>
                <a:spcPct val="115000"/>
              </a:lnSpc>
              <a:spcBef>
                <a:spcPts val="0"/>
              </a:spcBef>
              <a:spcAft>
                <a:spcPts val="0"/>
              </a:spcAft>
              <a:buClr>
                <a:schemeClr val="dk2"/>
              </a:buClr>
              <a:buSzPts val="1050"/>
              <a:buFont typeface="Poppins"/>
              <a:buChar char="●"/>
              <a:defRPr sz="1400"/>
            </a:lvl1pPr>
            <a:lvl2pPr marL="914400" lvl="1" indent="-298450" rtl="0">
              <a:spcBef>
                <a:spcPts val="0"/>
              </a:spcBef>
              <a:spcAft>
                <a:spcPts val="0"/>
              </a:spcAft>
              <a:buClr>
                <a:srgbClr val="000000"/>
              </a:buClr>
              <a:buSzPts val="1100"/>
              <a:buFont typeface="Arial"/>
              <a:buAutoNum type="alphaLcPeriod"/>
              <a:defRPr sz="1200"/>
            </a:lvl2pPr>
            <a:lvl3pPr marL="1371600" lvl="2" indent="-298450" rtl="0">
              <a:spcBef>
                <a:spcPts val="0"/>
              </a:spcBef>
              <a:spcAft>
                <a:spcPts val="0"/>
              </a:spcAft>
              <a:buClr>
                <a:srgbClr val="000000"/>
              </a:buClr>
              <a:buSzPts val="1100"/>
              <a:buFont typeface="Arial"/>
              <a:buAutoNum type="romanLcPeriod"/>
              <a:defRPr sz="1200"/>
            </a:lvl3pPr>
            <a:lvl4pPr marL="1828800" lvl="3" indent="-298450" rtl="0">
              <a:spcBef>
                <a:spcPts val="0"/>
              </a:spcBef>
              <a:spcAft>
                <a:spcPts val="0"/>
              </a:spcAft>
              <a:buClr>
                <a:srgbClr val="000000"/>
              </a:buClr>
              <a:buSzPts val="1100"/>
              <a:buFont typeface="Arial"/>
              <a:buAutoNum type="arabicPeriod"/>
              <a:defRPr sz="1200"/>
            </a:lvl4pPr>
            <a:lvl5pPr marL="2286000" lvl="4" indent="-298450" rtl="0">
              <a:spcBef>
                <a:spcPts val="0"/>
              </a:spcBef>
              <a:spcAft>
                <a:spcPts val="0"/>
              </a:spcAft>
              <a:buClr>
                <a:srgbClr val="000000"/>
              </a:buClr>
              <a:buSzPts val="1100"/>
              <a:buFont typeface="Arial"/>
              <a:buAutoNum type="alphaLcPeriod"/>
              <a:defRPr sz="1200"/>
            </a:lvl5pPr>
            <a:lvl6pPr marL="2743200" lvl="5" indent="-298450" rtl="0">
              <a:spcBef>
                <a:spcPts val="0"/>
              </a:spcBef>
              <a:spcAft>
                <a:spcPts val="0"/>
              </a:spcAft>
              <a:buClr>
                <a:srgbClr val="000000"/>
              </a:buClr>
              <a:buSzPts val="1100"/>
              <a:buFont typeface="Arial"/>
              <a:buAutoNum type="romanLcPeriod"/>
              <a:defRPr sz="1200"/>
            </a:lvl6pPr>
            <a:lvl7pPr marL="3200400" lvl="6" indent="-298450" rtl="0">
              <a:spcBef>
                <a:spcPts val="0"/>
              </a:spcBef>
              <a:spcAft>
                <a:spcPts val="0"/>
              </a:spcAft>
              <a:buClr>
                <a:srgbClr val="000000"/>
              </a:buClr>
              <a:buSzPts val="1100"/>
              <a:buFont typeface="Arial"/>
              <a:buAutoNum type="arabicPeriod"/>
              <a:defRPr sz="1200"/>
            </a:lvl7pPr>
            <a:lvl8pPr marL="3657600" lvl="7" indent="-298450" rtl="0">
              <a:spcBef>
                <a:spcPts val="0"/>
              </a:spcBef>
              <a:spcAft>
                <a:spcPts val="0"/>
              </a:spcAft>
              <a:buClr>
                <a:srgbClr val="000000"/>
              </a:buClr>
              <a:buSzPts val="1100"/>
              <a:buFont typeface="Arial"/>
              <a:buAutoNum type="alphaLcPeriod"/>
              <a:defRPr sz="1200"/>
            </a:lvl8pPr>
            <a:lvl9pPr marL="4114800" lvl="8" indent="-298450" rtl="0">
              <a:spcBef>
                <a:spcPts val="0"/>
              </a:spcBef>
              <a:spcAft>
                <a:spcPts val="0"/>
              </a:spcAft>
              <a:buClr>
                <a:srgbClr val="000000"/>
              </a:buClr>
              <a:buSzPts val="1100"/>
              <a:buFont typeface="Arial"/>
              <a:buAutoNum type="romanLcPeriod"/>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1_1_1">
    <p:spTree>
      <p:nvGrpSpPr>
        <p:cNvPr id="1" name="Shape 746"/>
        <p:cNvGrpSpPr/>
        <p:nvPr/>
      </p:nvGrpSpPr>
      <p:grpSpPr>
        <a:xfrm>
          <a:off x="0" y="0"/>
          <a:ext cx="0" cy="0"/>
          <a:chOff x="0" y="0"/>
          <a:chExt cx="0" cy="0"/>
        </a:xfrm>
      </p:grpSpPr>
      <p:pic>
        <p:nvPicPr>
          <p:cNvPr id="747" name="Google Shape;747;p71"/>
          <p:cNvPicPr preferRelativeResize="0"/>
          <p:nvPr/>
        </p:nvPicPr>
        <p:blipFill rotWithShape="1">
          <a:blip r:embed="rId2">
            <a:alphaModFix/>
          </a:blip>
          <a:srcRect l="357" r="347"/>
          <a:stretch/>
        </p:blipFill>
        <p:spPr>
          <a:xfrm rot="10800000" flipH="1">
            <a:off x="2" y="4172149"/>
            <a:ext cx="1344700" cy="964300"/>
          </a:xfrm>
          <a:prstGeom prst="rect">
            <a:avLst/>
          </a:prstGeom>
          <a:noFill/>
          <a:ln>
            <a:noFill/>
          </a:ln>
        </p:spPr>
      </p:pic>
      <p:pic>
        <p:nvPicPr>
          <p:cNvPr id="748" name="Google Shape;748;p71"/>
          <p:cNvPicPr preferRelativeResize="0"/>
          <p:nvPr/>
        </p:nvPicPr>
        <p:blipFill rotWithShape="1">
          <a:blip r:embed="rId2">
            <a:alphaModFix/>
          </a:blip>
          <a:srcRect l="357" r="347"/>
          <a:stretch/>
        </p:blipFill>
        <p:spPr>
          <a:xfrm rot="10800000">
            <a:off x="7799302" y="4172149"/>
            <a:ext cx="1344700" cy="964300"/>
          </a:xfrm>
          <a:prstGeom prst="rect">
            <a:avLst/>
          </a:prstGeom>
          <a:noFill/>
          <a:ln>
            <a:noFill/>
          </a:ln>
        </p:spPr>
      </p:pic>
      <p:grpSp>
        <p:nvGrpSpPr>
          <p:cNvPr id="749" name="Google Shape;749;p71"/>
          <p:cNvGrpSpPr/>
          <p:nvPr/>
        </p:nvGrpSpPr>
        <p:grpSpPr>
          <a:xfrm>
            <a:off x="136300" y="139550"/>
            <a:ext cx="8810700" cy="4880400"/>
            <a:chOff x="136300" y="139550"/>
            <a:chExt cx="8810700" cy="4880400"/>
          </a:xfrm>
        </p:grpSpPr>
        <p:sp>
          <p:nvSpPr>
            <p:cNvPr id="750" name="Google Shape;750;p71"/>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1"/>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_1_2">
    <p:spTree>
      <p:nvGrpSpPr>
        <p:cNvPr id="1" name="Shape 752"/>
        <p:cNvGrpSpPr/>
        <p:nvPr/>
      </p:nvGrpSpPr>
      <p:grpSpPr>
        <a:xfrm>
          <a:off x="0" y="0"/>
          <a:ext cx="0" cy="0"/>
          <a:chOff x="0" y="0"/>
          <a:chExt cx="0" cy="0"/>
        </a:xfrm>
      </p:grpSpPr>
      <p:pic>
        <p:nvPicPr>
          <p:cNvPr id="753" name="Google Shape;753;p72"/>
          <p:cNvPicPr preferRelativeResize="0"/>
          <p:nvPr/>
        </p:nvPicPr>
        <p:blipFill>
          <a:blip r:embed="rId2">
            <a:alphaModFix/>
          </a:blip>
          <a:stretch>
            <a:fillRect/>
          </a:stretch>
        </p:blipFill>
        <p:spPr>
          <a:xfrm rot="-5400000">
            <a:off x="1880649" y="-115125"/>
            <a:ext cx="5642825" cy="5642825"/>
          </a:xfrm>
          <a:prstGeom prst="rect">
            <a:avLst/>
          </a:prstGeom>
          <a:noFill/>
          <a:ln>
            <a:noFill/>
          </a:ln>
        </p:spPr>
      </p:pic>
      <p:pic>
        <p:nvPicPr>
          <p:cNvPr id="754" name="Google Shape;754;p72"/>
          <p:cNvPicPr preferRelativeResize="0"/>
          <p:nvPr/>
        </p:nvPicPr>
        <p:blipFill rotWithShape="1">
          <a:blip r:embed="rId3">
            <a:alphaModFix/>
          </a:blip>
          <a:srcRect t="670" b="680"/>
          <a:stretch/>
        </p:blipFill>
        <p:spPr>
          <a:xfrm rot="-5905218" flipH="1">
            <a:off x="-295786" y="2449844"/>
            <a:ext cx="665172" cy="910663"/>
          </a:xfrm>
          <a:prstGeom prst="rect">
            <a:avLst/>
          </a:prstGeom>
          <a:noFill/>
          <a:ln>
            <a:noFill/>
          </a:ln>
        </p:spPr>
      </p:pic>
      <p:pic>
        <p:nvPicPr>
          <p:cNvPr id="755" name="Google Shape;755;p72"/>
          <p:cNvPicPr preferRelativeResize="0"/>
          <p:nvPr/>
        </p:nvPicPr>
        <p:blipFill rotWithShape="1">
          <a:blip r:embed="rId3">
            <a:alphaModFix/>
          </a:blip>
          <a:srcRect t="670" b="680"/>
          <a:stretch/>
        </p:blipFill>
        <p:spPr>
          <a:xfrm rot="5905218">
            <a:off x="8597314" y="2250956"/>
            <a:ext cx="665172" cy="910663"/>
          </a:xfrm>
          <a:prstGeom prst="rect">
            <a:avLst/>
          </a:prstGeom>
          <a:noFill/>
          <a:ln>
            <a:noFill/>
          </a:ln>
        </p:spPr>
      </p:pic>
      <p:grpSp>
        <p:nvGrpSpPr>
          <p:cNvPr id="756" name="Google Shape;756;p72"/>
          <p:cNvGrpSpPr/>
          <p:nvPr/>
        </p:nvGrpSpPr>
        <p:grpSpPr>
          <a:xfrm>
            <a:off x="136300" y="139550"/>
            <a:ext cx="8810700" cy="4880400"/>
            <a:chOff x="136300" y="139550"/>
            <a:chExt cx="8810700" cy="4880400"/>
          </a:xfrm>
        </p:grpSpPr>
        <p:sp>
          <p:nvSpPr>
            <p:cNvPr id="757" name="Google Shape;757;p72"/>
            <p:cNvSpPr/>
            <p:nvPr/>
          </p:nvSpPr>
          <p:spPr>
            <a:xfrm flipH="1">
              <a:off x="136300" y="139550"/>
              <a:ext cx="8810700" cy="488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2"/>
            <p:cNvSpPr/>
            <p:nvPr/>
          </p:nvSpPr>
          <p:spPr>
            <a:xfrm flipH="1">
              <a:off x="188200" y="197150"/>
              <a:ext cx="8706900" cy="4765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Aref Ruqaa"/>
              <a:buNone/>
              <a:defRPr sz="3000">
                <a:solidFill>
                  <a:schemeClr val="dk2"/>
                </a:solidFill>
                <a:latin typeface="Aref Ruqaa"/>
                <a:ea typeface="Aref Ruqaa"/>
                <a:cs typeface="Aref Ruqaa"/>
                <a:sym typeface="Aref Ruqaa"/>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13225" y="1246950"/>
            <a:ext cx="7717500" cy="33615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706" r:id="rId3"/>
    <p:sldLayoutId id="2147483708" r:id="rId4"/>
    <p:sldLayoutId id="2147483709" r:id="rId5"/>
    <p:sldLayoutId id="2147483713" r:id="rId6"/>
    <p:sldLayoutId id="2147483717" r:id="rId7"/>
    <p:sldLayoutId id="214748371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72"/>
        <p:cNvGrpSpPr/>
        <p:nvPr/>
      </p:nvGrpSpPr>
      <p:grpSpPr>
        <a:xfrm>
          <a:off x="0" y="0"/>
          <a:ext cx="0" cy="0"/>
          <a:chOff x="0" y="0"/>
          <a:chExt cx="0" cy="0"/>
        </a:xfrm>
      </p:grpSpPr>
      <p:pic>
        <p:nvPicPr>
          <p:cNvPr id="773" name="Google Shape;773;p78"/>
          <p:cNvPicPr preferRelativeResize="0"/>
          <p:nvPr/>
        </p:nvPicPr>
        <p:blipFill rotWithShape="1">
          <a:blip r:embed="rId4">
            <a:alphaModFix amt="56000"/>
          </a:blip>
          <a:srcRect l="14508" t="32951" r="10161" b="23799"/>
          <a:stretch/>
        </p:blipFill>
        <p:spPr>
          <a:xfrm>
            <a:off x="310050" y="3570197"/>
            <a:ext cx="4736350" cy="757046"/>
          </a:xfrm>
          <a:prstGeom prst="rect">
            <a:avLst/>
          </a:prstGeom>
          <a:noFill/>
          <a:ln>
            <a:noFill/>
          </a:ln>
        </p:spPr>
      </p:pic>
      <p:pic>
        <p:nvPicPr>
          <p:cNvPr id="774" name="Google Shape;774;p78"/>
          <p:cNvPicPr preferRelativeResize="0"/>
          <p:nvPr/>
        </p:nvPicPr>
        <p:blipFill>
          <a:blip r:embed="rId5">
            <a:alphaModFix/>
          </a:blip>
          <a:stretch>
            <a:fillRect/>
          </a:stretch>
        </p:blipFill>
        <p:spPr>
          <a:xfrm>
            <a:off x="7469776" y="336213"/>
            <a:ext cx="1028650" cy="1056072"/>
          </a:xfrm>
          <a:prstGeom prst="rect">
            <a:avLst/>
          </a:prstGeom>
          <a:noFill/>
          <a:ln>
            <a:noFill/>
          </a:ln>
        </p:spPr>
      </p:pic>
      <p:pic>
        <p:nvPicPr>
          <p:cNvPr id="775" name="Google Shape;775;p78"/>
          <p:cNvPicPr preferRelativeResize="0"/>
          <p:nvPr/>
        </p:nvPicPr>
        <p:blipFill rotWithShape="1">
          <a:blip r:embed="rId6">
            <a:alphaModFix/>
          </a:blip>
          <a:srcRect t="79" b="79"/>
          <a:stretch/>
        </p:blipFill>
        <p:spPr>
          <a:xfrm>
            <a:off x="6349500" y="2567675"/>
            <a:ext cx="2169750" cy="1279375"/>
          </a:xfrm>
          <a:prstGeom prst="rect">
            <a:avLst/>
          </a:prstGeom>
          <a:noFill/>
          <a:ln>
            <a:noFill/>
          </a:ln>
        </p:spPr>
      </p:pic>
      <p:sp>
        <p:nvSpPr>
          <p:cNvPr id="776" name="Google Shape;776;p78"/>
          <p:cNvSpPr txBox="1">
            <a:spLocks noGrp="1"/>
          </p:cNvSpPr>
          <p:nvPr>
            <p:ph type="ctrTitle"/>
          </p:nvPr>
        </p:nvSpPr>
        <p:spPr>
          <a:xfrm>
            <a:off x="450112" y="901550"/>
            <a:ext cx="6480951" cy="22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Scientific article</a:t>
            </a:r>
            <a:r>
              <a:rPr lang="en" sz="2800"/>
              <a:t>:</a:t>
            </a:r>
            <a:r>
              <a:rPr lang="en">
                <a:solidFill>
                  <a:schemeClr val="dk1"/>
                </a:solidFill>
              </a:rPr>
              <a:t> </a:t>
            </a:r>
            <a:br>
              <a:rPr lang="en">
                <a:solidFill>
                  <a:schemeClr val="dk1"/>
                </a:solidFill>
              </a:rPr>
            </a:br>
            <a:r>
              <a:rPr lang="en-US" sz="4000" b="1" dirty="0" err="1">
                <a:solidFill>
                  <a:schemeClr val="dk1"/>
                </a:solidFill>
              </a:rPr>
              <a:t>QuoteR</a:t>
            </a:r>
            <a:r>
              <a:rPr lang="en-US" sz="4000" b="1">
                <a:solidFill>
                  <a:schemeClr val="dk1"/>
                </a:solidFill>
              </a:rPr>
              <a:t>: A Benchmark of Quote Recommendation for Writing</a:t>
            </a:r>
            <a:endParaRPr sz="4000" b="1">
              <a:solidFill>
                <a:schemeClr val="dk1"/>
              </a:solidFill>
            </a:endParaRPr>
          </a:p>
        </p:txBody>
      </p:sp>
      <p:sp>
        <p:nvSpPr>
          <p:cNvPr id="777" name="Google Shape;777;p78"/>
          <p:cNvSpPr txBox="1"/>
          <p:nvPr/>
        </p:nvSpPr>
        <p:spPr>
          <a:xfrm>
            <a:off x="7592058" y="602738"/>
            <a:ext cx="784085" cy="40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dk2"/>
                </a:solidFill>
                <a:latin typeface="Aref Ruqaa"/>
                <a:ea typeface="Aref Ruqaa"/>
                <a:cs typeface="Aref Ruqaa"/>
                <a:sym typeface="Aref Ruqaa"/>
              </a:rPr>
              <a:t>GK</a:t>
            </a:r>
          </a:p>
          <a:p>
            <a:pPr marL="0" lvl="0" indent="0" algn="ctr" rtl="0">
              <a:spcBef>
                <a:spcPts val="0"/>
              </a:spcBef>
              <a:spcAft>
                <a:spcPts val="0"/>
              </a:spcAft>
              <a:buNone/>
            </a:pPr>
            <a:r>
              <a:rPr lang="en" sz="1500" b="1">
                <a:solidFill>
                  <a:schemeClr val="dk2"/>
                </a:solidFill>
                <a:latin typeface="Aref Ruqaa"/>
                <a:ea typeface="Aref Ruqaa"/>
                <a:cs typeface="Aref Ruqaa"/>
                <a:sym typeface="Aref Ruqaa"/>
              </a:rPr>
              <a:t>DS204</a:t>
            </a:r>
            <a:endParaRPr sz="1500" b="1">
              <a:solidFill>
                <a:schemeClr val="dk2"/>
              </a:solidFill>
              <a:latin typeface="Aref Ruqaa"/>
              <a:ea typeface="Aref Ruqaa"/>
              <a:cs typeface="Aref Ruqaa"/>
              <a:sym typeface="Aref Ruqaa"/>
            </a:endParaRPr>
          </a:p>
        </p:txBody>
      </p:sp>
      <p:sp>
        <p:nvSpPr>
          <p:cNvPr id="778" name="Google Shape;778;p78"/>
          <p:cNvSpPr txBox="1">
            <a:spLocks noGrp="1"/>
          </p:cNvSpPr>
          <p:nvPr>
            <p:ph type="subTitle" idx="1"/>
          </p:nvPr>
        </p:nvSpPr>
        <p:spPr>
          <a:xfrm>
            <a:off x="713225" y="3672025"/>
            <a:ext cx="4736350" cy="47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Group 14 </a:t>
            </a:r>
          </a:p>
          <a:p>
            <a:pPr marL="0" lvl="0" indent="0" algn="l" rtl="0">
              <a:spcBef>
                <a:spcPts val="0"/>
              </a:spcBef>
              <a:spcAft>
                <a:spcPts val="0"/>
              </a:spcAft>
              <a:buClr>
                <a:schemeClr val="dk1"/>
              </a:buClr>
              <a:buSzPts val="1100"/>
              <a:buFont typeface="Arial"/>
              <a:buNone/>
            </a:pPr>
            <a:r>
              <a:rPr lang="en"/>
              <a:t>20521609 – 20521614 -20521998</a:t>
            </a:r>
            <a:endParaRPr/>
          </a:p>
        </p:txBody>
      </p:sp>
      <p:pic>
        <p:nvPicPr>
          <p:cNvPr id="779" name="Google Shape;779;p78"/>
          <p:cNvPicPr preferRelativeResize="0"/>
          <p:nvPr/>
        </p:nvPicPr>
        <p:blipFill rotWithShape="1">
          <a:blip r:embed="rId7">
            <a:alphaModFix/>
          </a:blip>
          <a:srcRect t="475" b="475"/>
          <a:stretch/>
        </p:blipFill>
        <p:spPr>
          <a:xfrm rot="1286753">
            <a:off x="6690314" y="1379339"/>
            <a:ext cx="481498" cy="1587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5.2. Training Strategy</a:t>
            </a:r>
            <a:endParaRPr/>
          </a:p>
        </p:txBody>
      </p:sp>
      <p:sp>
        <p:nvSpPr>
          <p:cNvPr id="1866" name="Google Shape;1866;p143"/>
          <p:cNvSpPr txBox="1">
            <a:spLocks noGrp="1"/>
          </p:cNvSpPr>
          <p:nvPr>
            <p:ph type="body" idx="1"/>
          </p:nvPr>
        </p:nvSpPr>
        <p:spPr>
          <a:xfrm>
            <a:off x="713225" y="1176617"/>
            <a:ext cx="7780800" cy="2978523"/>
          </a:xfrm>
          <a:prstGeom prst="rect">
            <a:avLst/>
          </a:prstGeom>
        </p:spPr>
        <p:txBody>
          <a:bodyPr spcFirstLastPara="1" wrap="square" lIns="91425" tIns="91425" rIns="91425" bIns="91425" anchor="t" anchorCtr="0">
            <a:noAutofit/>
          </a:bodyPr>
          <a:lstStyle/>
          <a:p>
            <a:pPr marL="171450" indent="-171450"/>
            <a:r>
              <a:rPr lang="en-US" b="1"/>
              <a:t>Problem</a:t>
            </a:r>
          </a:p>
          <a:p>
            <a:pPr marL="628650" lvl="1" indent="-171450"/>
            <a:r>
              <a:rPr lang="en-US" b="1"/>
              <a:t>cross-entropy loss </a:t>
            </a:r>
            <a:r>
              <a:rPr lang="en-US"/>
              <a:t>to </a:t>
            </a:r>
            <a:r>
              <a:rPr lang="en-US" b="1"/>
              <a:t>train simultaneously </a:t>
            </a:r>
            <a:r>
              <a:rPr lang="en-US"/>
              <a:t>the </a:t>
            </a:r>
            <a:r>
              <a:rPr lang="en-US" b="1"/>
              <a:t>quote</a:t>
            </a:r>
            <a:r>
              <a:rPr lang="en-US"/>
              <a:t> and </a:t>
            </a:r>
            <a:r>
              <a:rPr lang="en-US" b="1"/>
              <a:t>context encoders</a:t>
            </a:r>
          </a:p>
          <a:p>
            <a:pPr marL="1085850" lvl="2" indent="-171450"/>
            <a:r>
              <a:rPr lang="en-US"/>
              <a:t>For each context, the quote encoder needs to be updated for every quote. </a:t>
            </a:r>
          </a:p>
          <a:p>
            <a:pPr marL="1085850" lvl="2" indent="-171450"/>
            <a:r>
              <a:rPr lang="en-US"/>
              <a:t>The huge imbalance between positive and negative samples (one vs. several thousands). </a:t>
            </a:r>
          </a:p>
          <a:p>
            <a:pPr marL="171450" indent="-171450"/>
            <a:r>
              <a:rPr lang="en-US" b="1"/>
              <a:t>Solution</a:t>
            </a:r>
          </a:p>
          <a:p>
            <a:pPr marL="628650" lvl="1" indent="-171450"/>
            <a:r>
              <a:rPr lang="en-US"/>
              <a:t>A simple solution is </a:t>
            </a:r>
            <a:r>
              <a:rPr lang="en-US" b="1"/>
              <a:t>freeze the quote encoder during training  </a:t>
            </a:r>
            <a:r>
              <a:rPr lang="en-US"/>
              <a:t>=&gt; untrained quote encoder would </a:t>
            </a:r>
            <a:r>
              <a:rPr lang="en-US" b="1"/>
              <a:t>decrease</a:t>
            </a:r>
            <a:r>
              <a:rPr lang="en-US"/>
              <a:t> their</a:t>
            </a:r>
            <a:r>
              <a:rPr lang="en-US" b="1"/>
              <a:t> task performance =&gt; they don’t use.</a:t>
            </a:r>
          </a:p>
          <a:p>
            <a:pPr marL="628650" lvl="1" indent="-171450"/>
            <a:r>
              <a:rPr lang="en-US" b="1">
                <a:solidFill>
                  <a:srgbClr val="00B050"/>
                </a:solidFill>
              </a:rPr>
              <a:t>They adopt the negative sampling strategy in training  </a:t>
            </a:r>
          </a:p>
          <a:p>
            <a:pPr marL="628650" lvl="1" indent="-171450"/>
            <a:r>
              <a:rPr lang="en-US"/>
              <a:t>Pseudo-rank score:</a:t>
            </a:r>
          </a:p>
          <a:p>
            <a:pPr marL="457200" lvl="1" indent="0">
              <a:buNone/>
            </a:pPr>
            <a:endParaRPr lang="en-US"/>
          </a:p>
          <a:p>
            <a:pPr marL="457200" lvl="1" indent="0">
              <a:buNone/>
            </a:pPr>
            <a:endParaRPr lang="en-US"/>
          </a:p>
          <a:p>
            <a:pPr marL="457200" lvl="1" indent="0">
              <a:buNone/>
            </a:pPr>
            <a:endParaRPr lang="en-US"/>
          </a:p>
          <a:p>
            <a:pPr marL="457200" lvl="1" indent="0">
              <a:buNone/>
            </a:pPr>
            <a:endParaRPr lang="en-US"/>
          </a:p>
          <a:p>
            <a:pPr marL="1085850" lvl="2" indent="-171450"/>
            <a:r>
              <a:rPr lang="en-US"/>
              <a:t>N(q) is the set of quotes selected as negative samples</a:t>
            </a:r>
          </a:p>
          <a:p>
            <a:pPr marL="628650" lvl="1" indent="-171450"/>
            <a:r>
              <a:rPr lang="en-US"/>
              <a:t>Then the training loss is the cross-entropy based on the pseudo-rank score: </a:t>
            </a:r>
          </a:p>
          <a:p>
            <a:pPr marL="457200" lvl="1" indent="0">
              <a:buNone/>
            </a:pPr>
            <a:endParaRPr lang="en-US"/>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9" name="Picture 8" descr="Text, letter&#10;&#10;Description automatically generated">
            <a:extLst>
              <a:ext uri="{FF2B5EF4-FFF2-40B4-BE49-F238E27FC236}">
                <a16:creationId xmlns:a16="http://schemas.microsoft.com/office/drawing/2014/main" id="{0D6EF9CA-06BC-AE4E-F581-A94E8D7B105D}"/>
              </a:ext>
            </a:extLst>
          </p:cNvPr>
          <p:cNvPicPr>
            <a:picLocks noChangeAspect="1"/>
          </p:cNvPicPr>
          <p:nvPr/>
        </p:nvPicPr>
        <p:blipFill rotWithShape="1">
          <a:blip r:embed="rId4"/>
          <a:srcRect t="16230" b="16795"/>
          <a:stretch/>
        </p:blipFill>
        <p:spPr bwMode="auto">
          <a:xfrm>
            <a:off x="2943735" y="2863514"/>
            <a:ext cx="3319780" cy="707390"/>
          </a:xfrm>
          <a:prstGeom prst="rect">
            <a:avLst/>
          </a:prstGeom>
          <a:ln>
            <a:noFill/>
          </a:ln>
          <a:extLst>
            <a:ext uri="{53640926-AAD7-44D8-BBD7-CCE9431645EC}">
              <a14:shadowObscured xmlns:a14="http://schemas.microsoft.com/office/drawing/2010/main"/>
            </a:ext>
          </a:extLst>
        </p:spPr>
      </p:pic>
      <p:pic>
        <p:nvPicPr>
          <p:cNvPr id="10" name="Picture 9" descr="Text&#10;&#10;Description automatically generated with medium confidence">
            <a:extLst>
              <a:ext uri="{FF2B5EF4-FFF2-40B4-BE49-F238E27FC236}">
                <a16:creationId xmlns:a16="http://schemas.microsoft.com/office/drawing/2014/main" id="{1DD472BF-6082-1A69-DA72-5120F62D19C7}"/>
              </a:ext>
            </a:extLst>
          </p:cNvPr>
          <p:cNvPicPr>
            <a:picLocks noChangeAspect="1"/>
          </p:cNvPicPr>
          <p:nvPr/>
        </p:nvPicPr>
        <p:blipFill rotWithShape="1">
          <a:blip r:embed="rId5"/>
          <a:srcRect t="25403" b="-1"/>
          <a:stretch/>
        </p:blipFill>
        <p:spPr bwMode="auto">
          <a:xfrm>
            <a:off x="3364622" y="4131608"/>
            <a:ext cx="2051685" cy="42291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318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5.2. Training Strategy</a:t>
            </a:r>
            <a:endParaRPr/>
          </a:p>
        </p:txBody>
      </p:sp>
      <p:sp>
        <p:nvSpPr>
          <p:cNvPr id="1866" name="Google Shape;1866;p143"/>
          <p:cNvSpPr txBox="1">
            <a:spLocks noGrp="1"/>
          </p:cNvSpPr>
          <p:nvPr>
            <p:ph type="body" idx="1"/>
          </p:nvPr>
        </p:nvSpPr>
        <p:spPr>
          <a:xfrm>
            <a:off x="713225" y="1284193"/>
            <a:ext cx="7780800" cy="2978523"/>
          </a:xfrm>
          <a:prstGeom prst="rect">
            <a:avLst/>
          </a:prstGeom>
        </p:spPr>
        <p:txBody>
          <a:bodyPr spcFirstLastPara="1" wrap="square" lIns="91425" tIns="91425" rIns="91425" bIns="91425" anchor="t" anchorCtr="0">
            <a:noAutofit/>
          </a:bodyPr>
          <a:lstStyle/>
          <a:p>
            <a:pPr marL="171450" indent="-171450"/>
            <a:r>
              <a:rPr lang="en-US" sz="1600" b="1"/>
              <a:t>Problem</a:t>
            </a:r>
          </a:p>
          <a:p>
            <a:pPr marL="628650" lvl="1" indent="-171450"/>
            <a:r>
              <a:rPr lang="en-US" sz="1600"/>
              <a:t>Context encoder may be under-trained </a:t>
            </a:r>
          </a:p>
          <a:p>
            <a:pPr marL="457200" lvl="1" indent="0">
              <a:buNone/>
            </a:pPr>
            <a:r>
              <a:rPr lang="en-US" sz="1600" i="1"/>
              <a:t>(The context encoder needs to process lots of contexts and thus requires more training than the quote encoder).</a:t>
            </a:r>
          </a:p>
          <a:p>
            <a:pPr marL="171450" indent="-171450"/>
            <a:r>
              <a:rPr lang="en-US" sz="1600" b="1"/>
              <a:t>Solution</a:t>
            </a:r>
          </a:p>
          <a:p>
            <a:pPr marL="628650" lvl="1" indent="-171450"/>
            <a:r>
              <a:rPr lang="en-US" sz="1600" b="1">
                <a:solidFill>
                  <a:srgbClr val="00B050"/>
                </a:solidFill>
              </a:rPr>
              <a:t>They adopt a two-stage training strategy.</a:t>
            </a:r>
          </a:p>
          <a:p>
            <a:pPr marL="628650" lvl="1" indent="-171450"/>
            <a:r>
              <a:rPr lang="en-US" sz="1600"/>
              <a:t>After the simultaneous training of quote and context encoders in the first stage.</a:t>
            </a:r>
          </a:p>
          <a:p>
            <a:pPr marL="628650" lvl="1" indent="-171450"/>
            <a:r>
              <a:rPr lang="en-US" sz="1600"/>
              <a:t>Continue to train the context encoder while freezing the quote encoder in the second stage - The training loss of the second stage: cross-entropy loss among all quotes.</a:t>
            </a:r>
          </a:p>
          <a:p>
            <a:pPr marL="457200" lvl="1" indent="0">
              <a:buNone/>
            </a:pPr>
            <a:endParaRPr lang="en-US" sz="1600"/>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30276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5.3. Incorporation of Sememes</a:t>
            </a:r>
            <a:endParaRP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
        <p:nvSpPr>
          <p:cNvPr id="5" name="Google Shape;1866;p143">
            <a:extLst>
              <a:ext uri="{FF2B5EF4-FFF2-40B4-BE49-F238E27FC236}">
                <a16:creationId xmlns:a16="http://schemas.microsoft.com/office/drawing/2014/main" id="{3D4F97DA-8259-F222-F7C4-3F9FA503DE96}"/>
              </a:ext>
            </a:extLst>
          </p:cNvPr>
          <p:cNvSpPr txBox="1">
            <a:spLocks noGrp="1"/>
          </p:cNvSpPr>
          <p:nvPr>
            <p:ph type="body" idx="1"/>
          </p:nvPr>
        </p:nvSpPr>
        <p:spPr>
          <a:xfrm>
            <a:off x="713225" y="1176617"/>
            <a:ext cx="7780800" cy="2978523"/>
          </a:xfrm>
          <a:prstGeom prst="rect">
            <a:avLst/>
          </a:prstGeom>
        </p:spPr>
        <p:txBody>
          <a:bodyPr spcFirstLastPara="1" wrap="square" lIns="91425" tIns="91425" rIns="91425" bIns="91425" anchor="t" anchorCtr="0">
            <a:noAutofit/>
          </a:bodyPr>
          <a:lstStyle/>
          <a:p>
            <a:pPr marL="171450" indent="-171450"/>
            <a:r>
              <a:rPr lang="vi-VN" sz="1600" b="1"/>
              <a:t>Examples Sememes:</a:t>
            </a:r>
          </a:p>
          <a:p>
            <a:pPr marL="628650" lvl="1" indent="-171450"/>
            <a:r>
              <a:rPr lang="vi-VN" sz="1600"/>
              <a:t>Sememes là các đơn vị ý nghĩa nhỏ nhất của ngôn ngữ, tương tự như các nguyên tử trong hóa học. Chúng được sử dụng để giải thích ý nghĩa của các từ và cụm từ trong ngôn ngữ.</a:t>
            </a:r>
            <a:endParaRPr lang="en-US" sz="1600"/>
          </a:p>
          <a:p>
            <a:pPr marL="628650" lvl="1" indent="-171450"/>
            <a:endParaRPr lang="vi-VN" sz="1600"/>
          </a:p>
          <a:p>
            <a:pPr marL="1085850" lvl="2" indent="-171450"/>
            <a:r>
              <a:rPr lang="vi-VN" sz="1600"/>
              <a:t>Ví dụ về sememes cho từ "chó":</a:t>
            </a:r>
          </a:p>
          <a:p>
            <a:pPr marL="1543050" lvl="3" indent="-171450"/>
            <a:r>
              <a:rPr lang="vi-VN" sz="1600"/>
              <a:t>Động vật: sememe mô tả loài động vật</a:t>
            </a:r>
          </a:p>
          <a:p>
            <a:pPr marL="1543050" lvl="3" indent="-171450"/>
            <a:r>
              <a:rPr lang="vi-VN" sz="1600"/>
              <a:t>Động, có bốn chân: sememe mô tả cấu trúc bộ phận của loài động vật này</a:t>
            </a:r>
          </a:p>
          <a:p>
            <a:pPr marL="1543050" lvl="3" indent="-171450"/>
            <a:r>
              <a:rPr lang="vi-VN" sz="1600"/>
              <a:t>Có lông: sememe mô tả tính chất của long</a:t>
            </a:r>
            <a:endParaRPr lang="en-US" sz="1600"/>
          </a:p>
          <a:p>
            <a:pPr marL="1371600" lvl="3" indent="0">
              <a:buNone/>
            </a:pPr>
            <a:endParaRPr lang="vi-VN" sz="1600"/>
          </a:p>
          <a:p>
            <a:pPr marL="628650" lvl="1" indent="-171450"/>
            <a:r>
              <a:rPr lang="vi-VN" sz="1600"/>
              <a:t>Với những sememe này, chúng ta có thể định nghĩa từ "chó" như sau: "Một loài động vật có bốn chân và lông".</a:t>
            </a:r>
          </a:p>
        </p:txBody>
      </p:sp>
    </p:spTree>
    <p:extLst>
      <p:ext uri="{BB962C8B-B14F-4D97-AF65-F5344CB8AC3E}">
        <p14:creationId xmlns:p14="http://schemas.microsoft.com/office/powerpoint/2010/main" val="247681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5.3. Incorporation of Sememes</a:t>
            </a:r>
            <a:endParaRP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
        <p:nvSpPr>
          <p:cNvPr id="6" name="Google Shape;1866;p143">
            <a:extLst>
              <a:ext uri="{FF2B5EF4-FFF2-40B4-BE49-F238E27FC236}">
                <a16:creationId xmlns:a16="http://schemas.microsoft.com/office/drawing/2014/main" id="{5FE800C9-9E81-2618-3FF1-12C130CA2F66}"/>
              </a:ext>
            </a:extLst>
          </p:cNvPr>
          <p:cNvSpPr txBox="1">
            <a:spLocks noGrp="1"/>
          </p:cNvSpPr>
          <p:nvPr>
            <p:ph type="body" idx="1"/>
          </p:nvPr>
        </p:nvSpPr>
        <p:spPr>
          <a:xfrm>
            <a:off x="713225" y="1176617"/>
            <a:ext cx="7780800" cy="2978523"/>
          </a:xfrm>
          <a:prstGeom prst="rect">
            <a:avLst/>
          </a:prstGeom>
        </p:spPr>
        <p:txBody>
          <a:bodyPr spcFirstLastPara="1" wrap="square" lIns="91425" tIns="91425" rIns="91425" bIns="91425" anchor="t" anchorCtr="0">
            <a:noAutofit/>
          </a:bodyPr>
          <a:lstStyle/>
          <a:p>
            <a:pPr marL="171450" indent="-171450"/>
            <a:r>
              <a:rPr lang="en-US" b="1">
                <a:solidFill>
                  <a:srgbClr val="00B050"/>
                </a:solidFill>
              </a:rPr>
              <a:t>They  propose to incorporate sememe knowledge into quote representation learning </a:t>
            </a:r>
          </a:p>
          <a:p>
            <a:pPr marL="628650" lvl="1" indent="-171450"/>
            <a:r>
              <a:rPr lang="en-US"/>
              <a:t>Inspired by the studies on “incorporating sememes into recurrent neural networks” and “Enhancing transformer with sememe knowledge” =&gt;  They </a:t>
            </a:r>
            <a:r>
              <a:rPr lang="en-US" b="1"/>
              <a:t>adopt a similar way to incorporate sememes into the quote encoder.</a:t>
            </a:r>
          </a:p>
          <a:p>
            <a:pPr marL="628650" lvl="1" indent="-171450"/>
            <a:r>
              <a:rPr lang="en-US"/>
              <a:t>They simply </a:t>
            </a:r>
            <a:r>
              <a:rPr lang="en-US" b="1"/>
              <a:t>add</a:t>
            </a:r>
            <a:r>
              <a:rPr lang="en-US"/>
              <a:t> the </a:t>
            </a:r>
            <a:r>
              <a:rPr lang="en-US" b="1"/>
              <a:t>average embedding of a word’s sememes </a:t>
            </a:r>
            <a:r>
              <a:rPr lang="en-US"/>
              <a:t>to EVERY </a:t>
            </a:r>
            <a:r>
              <a:rPr lang="en-US" b="1"/>
              <a:t>token embedding of the word </a:t>
            </a:r>
            <a:r>
              <a:rPr lang="en-US"/>
              <a:t>in BERT. </a:t>
            </a:r>
          </a:p>
          <a:p>
            <a:pPr marL="628650" lvl="1" indent="-171450"/>
            <a:r>
              <a:rPr lang="en-US"/>
              <a:t>Explain:</a:t>
            </a:r>
          </a:p>
          <a:p>
            <a:pPr marL="1085850" lvl="2" indent="-171450"/>
            <a:r>
              <a:rPr lang="en-US" b="1"/>
              <a:t>a</a:t>
            </a:r>
            <a:r>
              <a:rPr lang="en-US"/>
              <a:t> quote that is divided into </a:t>
            </a:r>
            <a:r>
              <a:rPr lang="en-US" b="1"/>
              <a:t>n</a:t>
            </a:r>
            <a:r>
              <a:rPr lang="en-US"/>
              <a:t> tokens =&gt;  . With xi convert follow fomular:</a:t>
            </a:r>
          </a:p>
          <a:p>
            <a:pPr marL="914400" lvl="2" indent="0">
              <a:buNone/>
            </a:pPr>
            <a:endParaRPr lang="en-US"/>
          </a:p>
          <a:p>
            <a:pPr marL="914400" lvl="2" indent="0">
              <a:buNone/>
            </a:pPr>
            <a:endParaRPr lang="en-US"/>
          </a:p>
          <a:p>
            <a:pPr marL="914400" lvl="2" indent="0">
              <a:buNone/>
            </a:pPr>
            <a:endParaRPr lang="en-US"/>
          </a:p>
          <a:p>
            <a:pPr marL="914400" lvl="2" indent="0">
              <a:buNone/>
            </a:pPr>
            <a:endParaRPr lang="en-US"/>
          </a:p>
          <a:p>
            <a:pPr marL="914400" lvl="2" indent="0">
              <a:buNone/>
            </a:pPr>
            <a:endParaRPr lang="en-US"/>
          </a:p>
          <a:p>
            <a:pPr marL="1085850" lvl="2" indent="-171450"/>
            <a:r>
              <a:rPr lang="en-US"/>
              <a:t>S(w) is the sememe set of the word w (ex: “chó” có S(w) = “Động vật”, “Động, có bốn chân”, “Có lông”).</a:t>
            </a:r>
          </a:p>
          <a:p>
            <a:pPr marL="1085850" lvl="2" indent="-171450"/>
            <a:r>
              <a:rPr lang="en-US"/>
              <a:t>Sj: average embedding of a word’s sememes.</a:t>
            </a:r>
          </a:p>
          <a:p>
            <a:pPr marL="1085850" lvl="2" indent="-171450"/>
            <a:r>
              <a:rPr lang="en-US"/>
              <a:t>α is a hyper-parameter controlling the weight of sememe embeddings.</a:t>
            </a:r>
          </a:p>
        </p:txBody>
      </p:sp>
      <p:pic>
        <p:nvPicPr>
          <p:cNvPr id="7" name="Picture 6" descr="A screenshot of a computer&#10;&#10;Description automatically generated with low confidence">
            <a:extLst>
              <a:ext uri="{FF2B5EF4-FFF2-40B4-BE49-F238E27FC236}">
                <a16:creationId xmlns:a16="http://schemas.microsoft.com/office/drawing/2014/main" id="{2466E911-608D-EA1E-3A3E-557308FD1FA1}"/>
              </a:ext>
            </a:extLst>
          </p:cNvPr>
          <p:cNvPicPr>
            <a:picLocks noChangeAspect="1"/>
          </p:cNvPicPr>
          <p:nvPr/>
        </p:nvPicPr>
        <p:blipFill>
          <a:blip r:embed="rId4"/>
          <a:stretch>
            <a:fillRect/>
          </a:stretch>
        </p:blipFill>
        <p:spPr>
          <a:xfrm>
            <a:off x="2341855" y="2762566"/>
            <a:ext cx="4460240" cy="761365"/>
          </a:xfrm>
          <a:prstGeom prst="rect">
            <a:avLst/>
          </a:prstGeom>
        </p:spPr>
      </p:pic>
    </p:spTree>
    <p:extLst>
      <p:ext uri="{BB962C8B-B14F-4D97-AF65-F5344CB8AC3E}">
        <p14:creationId xmlns:p14="http://schemas.microsoft.com/office/powerpoint/2010/main" val="140015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6.1. Approaches for Comparison</a:t>
            </a:r>
            <a:endParaRPr/>
          </a:p>
        </p:txBody>
      </p:sp>
      <p:sp>
        <p:nvSpPr>
          <p:cNvPr id="1866" name="Google Shape;1866;p143"/>
          <p:cNvSpPr txBox="1">
            <a:spLocks noGrp="1"/>
          </p:cNvSpPr>
          <p:nvPr>
            <p:ph type="body" idx="1"/>
          </p:nvPr>
        </p:nvSpPr>
        <p:spPr>
          <a:xfrm>
            <a:off x="713225" y="1112200"/>
            <a:ext cx="7780800" cy="3406011"/>
          </a:xfrm>
          <a:prstGeom prst="rect">
            <a:avLst/>
          </a:prstGeom>
        </p:spPr>
        <p:txBody>
          <a:bodyPr spcFirstLastPara="1" wrap="square" lIns="91425" tIns="91425" rIns="91425" bIns="91425" anchor="t" anchorCtr="0">
            <a:noAutofit/>
          </a:bodyPr>
          <a:lstStyle/>
          <a:p>
            <a:pPr marL="171450" indent="-171450"/>
            <a:r>
              <a:rPr lang="en-US" sz="1400" b="1"/>
              <a:t>Three groups of approaches for comparison:</a:t>
            </a:r>
          </a:p>
          <a:p>
            <a:pPr marL="628650" lvl="1" indent="-171450"/>
            <a:r>
              <a:rPr lang="en-US" sz="1400"/>
              <a:t>The first group consists of two methods </a:t>
            </a:r>
            <a:r>
              <a:rPr lang="en-US" sz="1400" b="1"/>
              <a:t>(widely serve as BASELINE in previous studies)</a:t>
            </a:r>
          </a:p>
          <a:p>
            <a:pPr marL="1085850" lvl="2" indent="-171450"/>
            <a:r>
              <a:rPr lang="en-US" sz="1400" b="1"/>
              <a:t>CRM</a:t>
            </a:r>
            <a:r>
              <a:rPr lang="en-US" sz="1400"/>
              <a:t> (context-aware relevance model)</a:t>
            </a:r>
          </a:p>
          <a:p>
            <a:pPr marL="1085850" lvl="2" indent="-171450"/>
            <a:r>
              <a:rPr lang="en-US" sz="1400" b="1"/>
              <a:t>LSTM</a:t>
            </a:r>
          </a:p>
          <a:p>
            <a:pPr marL="628650" lvl="1" indent="-171450"/>
            <a:r>
              <a:rPr lang="en-US" sz="1400"/>
              <a:t>The second group </a:t>
            </a:r>
            <a:r>
              <a:rPr lang="en-US" sz="1400" b="1"/>
              <a:t>(REPRESENTATIVE APPROACHES PROPOSED in previous studies)</a:t>
            </a:r>
          </a:p>
          <a:p>
            <a:pPr marL="1085850" lvl="2" indent="-171450"/>
            <a:r>
              <a:rPr lang="en-US" sz="1400" b="1"/>
              <a:t>top-k RM </a:t>
            </a:r>
            <a:r>
              <a:rPr lang="en-US" sz="1400"/>
              <a:t>(namely top-k rank multiplication)</a:t>
            </a:r>
          </a:p>
          <a:p>
            <a:pPr marL="1085850" lvl="2" indent="-171450"/>
            <a:r>
              <a:rPr lang="en-US" sz="1400" b="1"/>
              <a:t>NNQR</a:t>
            </a:r>
          </a:p>
          <a:p>
            <a:pPr marL="1085850" lvl="2" indent="-171450"/>
            <a:r>
              <a:rPr lang="en-US" sz="1400" b="1"/>
              <a:t>N-QRM</a:t>
            </a:r>
          </a:p>
          <a:p>
            <a:pPr marL="1085850" lvl="2" indent="-171450"/>
            <a:r>
              <a:rPr lang="en-US" sz="1400" b="1"/>
              <a:t>Transform</a:t>
            </a:r>
          </a:p>
          <a:p>
            <a:pPr marL="628650" lvl="1" indent="-171450"/>
            <a:r>
              <a:rPr lang="en-US" sz="1400"/>
              <a:t>The third group </a:t>
            </a:r>
            <a:r>
              <a:rPr lang="en-US" sz="1400" b="1"/>
              <a:t>(two BERT-based approaches that are usually use in sentence matching and sentence pair classification (like QuoteR task ))</a:t>
            </a:r>
          </a:p>
          <a:p>
            <a:pPr marL="1085850" lvl="2" indent="-171450"/>
            <a:r>
              <a:rPr lang="en-US" sz="1400" b="1"/>
              <a:t>BERT-Sim </a:t>
            </a:r>
          </a:p>
          <a:p>
            <a:pPr marL="1085850" lvl="2" indent="-171450"/>
            <a:r>
              <a:rPr lang="en-US" sz="1400" b="1"/>
              <a:t>BERT-Cls </a:t>
            </a:r>
            <a:endParaRPr lang="vi-VN" sz="1400" b="1" noProof="1"/>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905965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6.2. Evaluation Metrics</a:t>
            </a:r>
          </a:p>
        </p:txBody>
      </p:sp>
      <p:sp>
        <p:nvSpPr>
          <p:cNvPr id="1866" name="Google Shape;1866;p143"/>
          <p:cNvSpPr txBox="1">
            <a:spLocks noGrp="1"/>
          </p:cNvSpPr>
          <p:nvPr>
            <p:ph type="body" idx="1"/>
          </p:nvPr>
        </p:nvSpPr>
        <p:spPr>
          <a:xfrm>
            <a:off x="713225" y="1112200"/>
            <a:ext cx="7780800" cy="3406011"/>
          </a:xfrm>
          <a:prstGeom prst="rect">
            <a:avLst/>
          </a:prstGeom>
        </p:spPr>
        <p:txBody>
          <a:bodyPr spcFirstLastPara="1" wrap="square" lIns="91425" tIns="91425" rIns="91425" bIns="91425" anchor="t" anchorCtr="0">
            <a:noAutofit/>
          </a:bodyPr>
          <a:lstStyle/>
          <a:p>
            <a:pPr marL="0" indent="0">
              <a:buNone/>
            </a:pPr>
            <a:r>
              <a:rPr lang="en-US" sz="1400" noProof="1"/>
              <a:t>1. Recall@K </a:t>
            </a:r>
          </a:p>
          <a:p>
            <a:pPr marL="0" indent="0">
              <a:buNone/>
            </a:pPr>
            <a:r>
              <a:rPr lang="en-US" sz="1400" noProof="1"/>
              <a:t>  </a:t>
            </a:r>
          </a:p>
          <a:p>
            <a:pPr marL="0" indent="0">
              <a:buNone/>
            </a:pPr>
            <a:endParaRPr lang="en-US" sz="1400" noProof="1"/>
          </a:p>
          <a:p>
            <a:pPr marL="0" indent="0">
              <a:buNone/>
            </a:pPr>
            <a:r>
              <a:rPr lang="en-US" sz="1400" noProof="1"/>
              <a:t>2. Mean reciprocal rank (MRR)</a:t>
            </a:r>
          </a:p>
          <a:p>
            <a:pPr marL="0" indent="0">
              <a:buNone/>
            </a:pPr>
            <a:r>
              <a:rPr lang="en-US" sz="1400" noProof="1"/>
              <a:t>  </a:t>
            </a:r>
          </a:p>
          <a:p>
            <a:pPr marL="0" indent="0">
              <a:buNone/>
            </a:pPr>
            <a:endParaRPr lang="en-US" sz="1400" noProof="1"/>
          </a:p>
          <a:p>
            <a:pPr marL="0" indent="0">
              <a:buNone/>
            </a:pPr>
            <a:r>
              <a:rPr lang="en-US" sz="1400" noProof="1"/>
              <a:t>3. Normalized discounted cumulative gain (NDCG@K)</a:t>
            </a:r>
          </a:p>
          <a:p>
            <a:pPr marL="0" indent="0">
              <a:buNone/>
            </a:pPr>
            <a:r>
              <a:rPr lang="en-US" sz="1400" noProof="1"/>
              <a:t>  </a:t>
            </a:r>
          </a:p>
          <a:p>
            <a:pPr marL="0" indent="0">
              <a:buNone/>
            </a:pPr>
            <a:endParaRPr lang="en-US" sz="1400" noProof="1"/>
          </a:p>
          <a:p>
            <a:pPr marL="0" indent="0">
              <a:buNone/>
            </a:pPr>
            <a:endParaRPr lang="en-US" sz="1400" noProof="1"/>
          </a:p>
          <a:p>
            <a:pPr marL="0" indent="0">
              <a:buNone/>
            </a:pPr>
            <a:r>
              <a:rPr lang="en-US" sz="1400" noProof="1"/>
              <a:t>4. Median Rank  </a:t>
            </a:r>
          </a:p>
          <a:p>
            <a:pPr marL="0" indent="0">
              <a:buNone/>
            </a:pPr>
            <a:r>
              <a:rPr lang="en-US" sz="1400" noProof="1"/>
              <a:t>5. Mean Rank  </a:t>
            </a:r>
          </a:p>
          <a:p>
            <a:pPr marL="0" indent="0">
              <a:buNone/>
            </a:pPr>
            <a:r>
              <a:rPr lang="en-US" sz="1400" noProof="1"/>
              <a:t>6. Rank Variance  </a:t>
            </a:r>
          </a:p>
          <a:p>
            <a:pPr marL="0" indent="0">
              <a:buNone/>
            </a:pPr>
            <a:r>
              <a:rPr lang="en-US" sz="1400" noProof="1"/>
              <a:t>=&gt; </a:t>
            </a:r>
            <a:r>
              <a:rPr lang="en-US" sz="1400" b="1" noProof="1"/>
              <a:t>The higher </a:t>
            </a:r>
            <a:r>
              <a:rPr lang="en-US" sz="1400" noProof="1"/>
              <a:t>Recall@K, MRR, NDCG@K and </a:t>
            </a:r>
            <a:r>
              <a:rPr lang="en-US" sz="1400" b="1" noProof="1"/>
              <a:t>the lower </a:t>
            </a:r>
            <a:r>
              <a:rPr lang="en-US" sz="1400" noProof="1"/>
              <a:t>R˜, R¯ and σR are </a:t>
            </a:r>
            <a:r>
              <a:rPr lang="en-US" sz="1400" b="1" noProof="1"/>
              <a:t>the better a model</a:t>
            </a:r>
            <a:r>
              <a:rPr lang="en-US" sz="1400" noProof="1"/>
              <a:t>.</a:t>
            </a:r>
            <a:endParaRPr lang="vi-VN" sz="1400" noProof="1"/>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2" name="Picture 1" descr="Text&#10;&#10;Description automatically generated with low confidence">
            <a:extLst>
              <a:ext uri="{FF2B5EF4-FFF2-40B4-BE49-F238E27FC236}">
                <a16:creationId xmlns:a16="http://schemas.microsoft.com/office/drawing/2014/main" id="{27F42B52-F4D6-CB88-AD15-E05D5C11A8FF}"/>
              </a:ext>
            </a:extLst>
          </p:cNvPr>
          <p:cNvPicPr>
            <a:picLocks noChangeAspect="1"/>
          </p:cNvPicPr>
          <p:nvPr/>
        </p:nvPicPr>
        <p:blipFill rotWithShape="1">
          <a:blip r:embed="rId4">
            <a:extLst>
              <a:ext uri="{28A0092B-C50C-407E-A947-70E740481C1C}">
                <a14:useLocalDpi xmlns:a14="http://schemas.microsoft.com/office/drawing/2010/main" val="0"/>
              </a:ext>
            </a:extLst>
          </a:blip>
          <a:srcRect t="27300" b="15522"/>
          <a:stretch/>
        </p:blipFill>
        <p:spPr>
          <a:xfrm>
            <a:off x="3205161" y="1250864"/>
            <a:ext cx="2962275" cy="424801"/>
          </a:xfrm>
          <a:prstGeom prst="rect">
            <a:avLst/>
          </a:prstGeom>
        </p:spPr>
      </p:pic>
      <p:pic>
        <p:nvPicPr>
          <p:cNvPr id="3" name="Picture 2" descr="A picture containing diagram&#10;&#10;Description automatically generated">
            <a:extLst>
              <a:ext uri="{FF2B5EF4-FFF2-40B4-BE49-F238E27FC236}">
                <a16:creationId xmlns:a16="http://schemas.microsoft.com/office/drawing/2014/main" id="{62C80C13-872A-1CFC-5014-0AEB4514A55E}"/>
              </a:ext>
            </a:extLst>
          </p:cNvPr>
          <p:cNvPicPr>
            <a:picLocks noChangeAspect="1"/>
          </p:cNvPicPr>
          <p:nvPr/>
        </p:nvPicPr>
        <p:blipFill rotWithShape="1">
          <a:blip r:embed="rId5">
            <a:extLst>
              <a:ext uri="{28A0092B-C50C-407E-A947-70E740481C1C}">
                <a14:useLocalDpi xmlns:a14="http://schemas.microsoft.com/office/drawing/2010/main" val="0"/>
              </a:ext>
            </a:extLst>
          </a:blip>
          <a:srcRect t="10484"/>
          <a:stretch/>
        </p:blipFill>
        <p:spPr>
          <a:xfrm>
            <a:off x="3311842" y="1772287"/>
            <a:ext cx="2748915" cy="632086"/>
          </a:xfrm>
          <a:prstGeom prst="rect">
            <a:avLst/>
          </a:prstGeom>
        </p:spPr>
      </p:pic>
      <p:pic>
        <p:nvPicPr>
          <p:cNvPr id="4" name="Picture 3" descr="Text&#10;&#10;Description automatically generated with low confidence">
            <a:extLst>
              <a:ext uri="{FF2B5EF4-FFF2-40B4-BE49-F238E27FC236}">
                <a16:creationId xmlns:a16="http://schemas.microsoft.com/office/drawing/2014/main" id="{223414D7-3553-C6E5-CA74-9C3FA3FDAD59}"/>
              </a:ext>
            </a:extLst>
          </p:cNvPr>
          <p:cNvPicPr>
            <a:picLocks noChangeAspect="1"/>
          </p:cNvPicPr>
          <p:nvPr/>
        </p:nvPicPr>
        <p:blipFill rotWithShape="1">
          <a:blip r:embed="rId6">
            <a:extLst>
              <a:ext uri="{28A0092B-C50C-407E-A947-70E740481C1C}">
                <a14:useLocalDpi xmlns:a14="http://schemas.microsoft.com/office/drawing/2010/main" val="0"/>
              </a:ext>
            </a:extLst>
          </a:blip>
          <a:srcRect t="6781"/>
          <a:stretch/>
        </p:blipFill>
        <p:spPr>
          <a:xfrm>
            <a:off x="3226228" y="2706020"/>
            <a:ext cx="3040101" cy="739143"/>
          </a:xfrm>
          <a:prstGeom prst="rect">
            <a:avLst/>
          </a:prstGeom>
        </p:spPr>
      </p:pic>
    </p:spTree>
    <p:extLst>
      <p:ext uri="{BB962C8B-B14F-4D97-AF65-F5344CB8AC3E}">
        <p14:creationId xmlns:p14="http://schemas.microsoft.com/office/powerpoint/2010/main" val="122227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Metrics</a:t>
            </a:r>
            <a:endParaRPr/>
          </a:p>
        </p:txBody>
      </p:sp>
      <mc:AlternateContent xmlns:mc="http://schemas.openxmlformats.org/markup-compatibility/2006">
        <mc:Choice xmlns:a14="http://schemas.microsoft.com/office/drawing/2010/main" Requires="a14">
          <p:sp>
            <p:nvSpPr>
              <p:cNvPr id="1866" name="Google Shape;1866;p143"/>
              <p:cNvSpPr txBox="1">
                <a:spLocks noGrp="1"/>
              </p:cNvSpPr>
              <p:nvPr>
                <p:ph type="body" idx="1"/>
              </p:nvPr>
            </p:nvSpPr>
            <p:spPr>
              <a:xfrm>
                <a:off x="713225" y="1128875"/>
                <a:ext cx="7780800" cy="3772578"/>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sz="1200" b="1">
                    <a:effectLst/>
                    <a:latin typeface="Arial" panose="020B0604020202020204" pitchFamily="34" charset="0"/>
                    <a:ea typeface="Arial" panose="020B0604020202020204" pitchFamily="34" charset="0"/>
                    <a:cs typeface="Arial" panose="020B0604020202020204" pitchFamily="34" charset="0"/>
                  </a:rPr>
                  <a:t>Ví dụ </a:t>
                </a:r>
                <a:r>
                  <a:rPr lang="en-US" sz="1200">
                    <a:effectLst/>
                    <a:latin typeface="Arial" panose="020B0604020202020204" pitchFamily="34" charset="0"/>
                    <a:ea typeface="Arial" panose="020B0604020202020204" pitchFamily="34" charset="0"/>
                    <a:cs typeface="Arial" panose="020B0604020202020204" pitchFamily="34" charset="0"/>
                  </a:rPr>
                  <a:t>k = 5:</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07000"/>
                  </a:lnSpc>
                  <a:spcBef>
                    <a:spcPts val="0"/>
                  </a:spcBef>
                  <a:spcAft>
                    <a:spcPts val="0"/>
                  </a:spcAft>
                  <a:buSzPts val="1200"/>
                  <a:buFont typeface="Calibri" panose="020F0502020204030204" pitchFamily="34" charset="0"/>
                  <a:buChar char="-"/>
                </a:pPr>
                <a:r>
                  <a:rPr lang="en-US" sz="1200" b="1">
                    <a:effectLst/>
                    <a:latin typeface="Arial" panose="020B0604020202020204" pitchFamily="34" charset="0"/>
                    <a:ea typeface="Times New Roman" panose="02020603050405020304" pitchFamily="18" charset="0"/>
                    <a:cs typeface="Arial" panose="020B0604020202020204" pitchFamily="34" charset="0"/>
                  </a:rPr>
                  <a:t>Context</a:t>
                </a:r>
                <a:r>
                  <a:rPr lang="en-US" sz="1200">
                    <a:effectLst/>
                    <a:latin typeface="Arial" panose="020B0604020202020204" pitchFamily="34" charset="0"/>
                    <a:ea typeface="Times New Roman" panose="02020603050405020304" pitchFamily="18" charset="0"/>
                    <a:cs typeface="Arial" panose="020B0604020202020204" pitchFamily="34" charset="0"/>
                  </a:rPr>
                  <a:t>: 2 context</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07000"/>
                  </a:lnSpc>
                  <a:spcBef>
                    <a:spcPts val="0"/>
                  </a:spcBef>
                  <a:spcAft>
                    <a:spcPts val="0"/>
                  </a:spcAft>
                  <a:buSzPts val="1200"/>
                  <a:buFont typeface="Calibri" panose="020F0502020204030204" pitchFamily="34" charset="0"/>
                  <a:buChar char="-"/>
                </a:pPr>
                <a:r>
                  <a:rPr lang="en-US" sz="1200" b="1">
                    <a:effectLst/>
                    <a:latin typeface="Arial" panose="020B0604020202020204" pitchFamily="34" charset="0"/>
                    <a:ea typeface="Times New Roman" panose="02020603050405020304" pitchFamily="18" charset="0"/>
                    <a:cs typeface="Arial" panose="020B0604020202020204" pitchFamily="34" charset="0"/>
                  </a:rPr>
                  <a:t>Gold qoute: </a:t>
                </a:r>
                <a:r>
                  <a:rPr lang="en-US" sz="1200">
                    <a:effectLst/>
                    <a:latin typeface="Arial" panose="020B0604020202020204" pitchFamily="34" charset="0"/>
                    <a:ea typeface="Times New Roman" panose="02020603050405020304" pitchFamily="18" charset="0"/>
                    <a:cs typeface="Arial" panose="020B0604020202020204" pitchFamily="34" charset="0"/>
                  </a:rPr>
                  <a:t>[1 0 0 0 0], [1 0 0 0 0]</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628650" lvl="1" indent="-171450">
                  <a:lnSpc>
                    <a:spcPct val="107000"/>
                  </a:lnSpc>
                </a:pPr>
                <a:r>
                  <a:rPr lang="en-US" b="1">
                    <a:effectLst/>
                    <a:latin typeface="Arial" panose="020B0604020202020204" pitchFamily="34" charset="0"/>
                    <a:ea typeface="Times New Roman" panose="02020603050405020304" pitchFamily="18" charset="0"/>
                    <a:cs typeface="Arial" panose="020B0604020202020204" pitchFamily="34" charset="0"/>
                  </a:rPr>
                  <a:t>Predict 1:</a:t>
                </a:r>
                <a:r>
                  <a:rPr lang="en-US">
                    <a:effectLst/>
                    <a:latin typeface="Arial" panose="020B0604020202020204" pitchFamily="34" charset="0"/>
                    <a:ea typeface="Times New Roman" panose="02020603050405020304" pitchFamily="18" charset="0"/>
                    <a:cs typeface="Arial" panose="020B0604020202020204" pitchFamily="34" charset="0"/>
                  </a:rPr>
                  <a:t> [0 0 0 1 0], [0 0 0 0 0] (ví dụ Gold qoute ở vị trí</a:t>
                </a:r>
                <a:r>
                  <a:rPr lang="en-US" i="1">
                    <a:effectLst/>
                    <a:latin typeface="Arial" panose="020B0604020202020204" pitchFamily="34" charset="0"/>
                    <a:ea typeface="Times New Roman" panose="02020603050405020304" pitchFamily="18" charset="0"/>
                    <a:cs typeface="Arial" panose="020B0604020202020204" pitchFamily="34" charset="0"/>
                  </a:rPr>
                  <a:t> 12</a:t>
                </a:r>
                <a:r>
                  <a:rPr lang="en-US">
                    <a:effectLst/>
                    <a:latin typeface="Arial" panose="020B0604020202020204" pitchFamily="34" charset="0"/>
                    <a:ea typeface="Times New Roman" panose="02020603050405020304" pitchFamily="18" charset="0"/>
                    <a:cs typeface="Arial" panose="020B0604020202020204" pitchFamily="34" charset="0"/>
                  </a:rPr>
                  <a:t>).</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628650" lvl="1" indent="-171450">
                  <a:lnSpc>
                    <a:spcPct val="107000"/>
                  </a:lnSpc>
                </a:pPr>
                <a:r>
                  <a:rPr lang="en-US" b="1">
                    <a:effectLst/>
                    <a:latin typeface="Arial" panose="020B0604020202020204" pitchFamily="34" charset="0"/>
                    <a:ea typeface="Times New Roman" panose="02020603050405020304" pitchFamily="18" charset="0"/>
                    <a:cs typeface="Arial" panose="020B0604020202020204" pitchFamily="34" charset="0"/>
                  </a:rPr>
                  <a:t>Predict 2: </a:t>
                </a:r>
                <a:r>
                  <a:rPr lang="en-US">
                    <a:effectLst/>
                    <a:latin typeface="Arial" panose="020B0604020202020204" pitchFamily="34" charset="0"/>
                    <a:ea typeface="Times New Roman" panose="02020603050405020304" pitchFamily="18" charset="0"/>
                    <a:cs typeface="Arial" panose="020B0604020202020204" pitchFamily="34" charset="0"/>
                  </a:rPr>
                  <a:t>[0 0 1 0 0], [0 0 0 0 1]</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628650" lvl="1" indent="-171450">
                  <a:lnSpc>
                    <a:spcPct val="107000"/>
                  </a:lnSpc>
                </a:pPr>
                <a:r>
                  <a:rPr lang="en-US" b="1">
                    <a:effectLst/>
                    <a:latin typeface="Arial" panose="020B0604020202020204" pitchFamily="34" charset="0"/>
                    <a:ea typeface="Times New Roman" panose="02020603050405020304" pitchFamily="18" charset="0"/>
                    <a:cs typeface="Arial" panose="020B0604020202020204" pitchFamily="34" charset="0"/>
                  </a:rPr>
                  <a:t>Predict 3: </a:t>
                </a:r>
                <a:r>
                  <a:rPr lang="en-US">
                    <a:effectLst/>
                    <a:latin typeface="Arial" panose="020B0604020202020204" pitchFamily="34" charset="0"/>
                    <a:ea typeface="Times New Roman" panose="02020603050405020304" pitchFamily="18" charset="0"/>
                    <a:cs typeface="Arial" panose="020B0604020202020204" pitchFamily="34" charset="0"/>
                  </a:rPr>
                  <a:t>[1 0 0 0 0], [1 0 0 0 0]</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0" marR="0" indent="0">
                  <a:lnSpc>
                    <a:spcPct val="107000"/>
                  </a:lnSpc>
                  <a:spcBef>
                    <a:spcPts val="0"/>
                  </a:spcBef>
                  <a:spcAft>
                    <a:spcPts val="0"/>
                  </a:spcAft>
                  <a:buNone/>
                </a:pPr>
                <a:r>
                  <a:rPr lang="en-US" sz="1200" b="1">
                    <a:effectLst/>
                    <a:latin typeface="Arial" panose="020B0604020202020204" pitchFamily="34" charset="0"/>
                    <a:ea typeface="Arial" panose="020B0604020202020204" pitchFamily="34" charset="0"/>
                    <a:cs typeface="Arial" panose="020B0604020202020204" pitchFamily="34" charset="0"/>
                  </a:rPr>
                  <a:t>Tính độ đo:</a:t>
                </a:r>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07000"/>
                  </a:lnSpc>
                  <a:spcBef>
                    <a:spcPts val="0"/>
                  </a:spcBef>
                  <a:spcAft>
                    <a:spcPts val="0"/>
                  </a:spcAft>
                  <a:buSzPts val="1200"/>
                  <a:buFont typeface="Calibri" panose="020F0502020204030204" pitchFamily="34" charset="0"/>
                  <a:buChar char="-"/>
                </a:pPr>
                <a:r>
                  <a:rPr lang="en-US" sz="1200" b="1">
                    <a:effectLst/>
                    <a:latin typeface="Arial" panose="020B0604020202020204" pitchFamily="34" charset="0"/>
                    <a:ea typeface="Times New Roman" panose="02020603050405020304" pitchFamily="18" charset="0"/>
                    <a:cs typeface="Arial" panose="020B0604020202020204" pitchFamily="34" charset="0"/>
                  </a:rPr>
                  <a:t>Recall@5: </a:t>
                </a:r>
                <a:r>
                  <a:rPr lang="en-US" sz="1200">
                    <a:effectLst/>
                    <a:latin typeface="Arial" panose="020B0604020202020204" pitchFamily="34" charset="0"/>
                    <a:ea typeface="MS Mincho" panose="02020609040205080304" pitchFamily="49" charset="-128"/>
                    <a:cs typeface="Arial" panose="020B0604020202020204" pitchFamily="34" charset="0"/>
                  </a:rPr>
                  <a:t>(trong paper nó nhân 100. Đơn vị là percentage)</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628650" lvl="1" indent="-171450">
                  <a:lnSpc>
                    <a:spcPct val="107000"/>
                  </a:lnSpc>
                </a:pPr>
                <a:r>
                  <a:rPr lang="en-US" sz="1200" b="1">
                    <a:effectLst/>
                    <a:latin typeface="Arial" panose="020B0604020202020204" pitchFamily="34" charset="0"/>
                    <a:ea typeface="Arial" panose="020B0604020202020204" pitchFamily="34" charset="0"/>
                    <a:cs typeface="Arial" panose="020B0604020202020204" pitchFamily="34" charset="0"/>
                  </a:rPr>
                  <a:t>Predict 1: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MS Mincho" panose="02020609040205080304" pitchFamily="49" charset="-128"/>
                            <a:cs typeface="Arial" panose="020B0604020202020204" pitchFamily="34" charset="0"/>
                          </a:rPr>
                        </m:ctrlPr>
                      </m:fPr>
                      <m:num>
                        <m:r>
                          <a:rPr lang="en-US" sz="1200" i="1">
                            <a:effectLst/>
                            <a:latin typeface="Cambria Math" panose="02040503050406030204" pitchFamily="18" charset="0"/>
                            <a:ea typeface="MS Mincho" panose="02020609040205080304" pitchFamily="49" charset="-128"/>
                            <a:cs typeface="Arial" panose="020B0604020202020204" pitchFamily="34" charset="0"/>
                          </a:rPr>
                          <m:t>0</m:t>
                        </m:r>
                      </m:num>
                      <m:den>
                        <m:r>
                          <a:rPr lang="en-US" sz="1200" i="1">
                            <a:effectLst/>
                            <a:latin typeface="Cambria Math" panose="02040503050406030204" pitchFamily="18" charset="0"/>
                            <a:ea typeface="MS Mincho" panose="02020609040205080304" pitchFamily="49" charset="-128"/>
                            <a:cs typeface="Arial" panose="020B0604020202020204" pitchFamily="34" charset="0"/>
                          </a:rPr>
                          <m:t>1</m:t>
                        </m:r>
                      </m:den>
                    </m:f>
                    <m:r>
                      <a:rPr lang="en-US" sz="1200" i="1">
                        <a:effectLst/>
                        <a:latin typeface="Cambria Math" panose="02040503050406030204" pitchFamily="18" charset="0"/>
                        <a:ea typeface="MS Mincho" panose="02020609040205080304" pitchFamily="49" charset="-128"/>
                        <a:cs typeface="Arial" panose="020B0604020202020204" pitchFamily="34" charset="0"/>
                      </a:rPr>
                      <m:t>=0.5</m:t>
                    </m:r>
                  </m:oMath>
                </a14:m>
                <a:r>
                  <a:rPr lang="en-US" sz="1200">
                    <a:effectLst/>
                    <a:latin typeface="Arial" panose="020B0604020202020204" pitchFamily="34" charset="0"/>
                    <a:ea typeface="MS Mincho" panose="02020609040205080304" pitchFamily="49" charset="-128"/>
                    <a:cs typeface="Arial" panose="020B0604020202020204" pitchFamily="34" charset="0"/>
                  </a:rPr>
                  <a:t> </a:t>
                </a:r>
                <a:endParaRPr lang="en-US" sz="1100">
                  <a:effectLst/>
                  <a:latin typeface="Arial" panose="020B0604020202020204" pitchFamily="34" charset="0"/>
                  <a:ea typeface="Arial" panose="020B0604020202020204" pitchFamily="34" charset="0"/>
                  <a:cs typeface="Arial" panose="020B0604020202020204" pitchFamily="34" charset="0"/>
                </a:endParaRPr>
              </a:p>
              <a:p>
                <a:pPr marL="628650" lvl="1" indent="-171450">
                  <a:lnSpc>
                    <a:spcPct val="107000"/>
                  </a:lnSpc>
                </a:pPr>
                <a:r>
                  <a:rPr lang="en-US" sz="1200" b="1">
                    <a:effectLst/>
                    <a:latin typeface="Arial" panose="020B0604020202020204" pitchFamily="34" charset="0"/>
                    <a:ea typeface="Arial" panose="020B0604020202020204" pitchFamily="34" charset="0"/>
                    <a:cs typeface="Arial" panose="020B0604020202020204" pitchFamily="34" charset="0"/>
                  </a:rPr>
                  <a:t>Predict 2: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MS Mincho" panose="02020609040205080304" pitchFamily="49" charset="-128"/>
                            <a:cs typeface="Arial" panose="020B0604020202020204" pitchFamily="34" charset="0"/>
                          </a:rPr>
                        </m:ctrlPr>
                      </m:fPr>
                      <m:num>
                        <m:r>
                          <a:rPr lang="en-US" sz="1200" i="1">
                            <a:effectLst/>
                            <a:latin typeface="Cambria Math" panose="02040503050406030204" pitchFamily="18" charset="0"/>
                            <a:ea typeface="MS Mincho" panose="02020609040205080304" pitchFamily="49" charset="-128"/>
                            <a:cs typeface="Arial" panose="020B0604020202020204" pitchFamily="34" charset="0"/>
                          </a:rPr>
                          <m:t>1</m:t>
                        </m:r>
                      </m:num>
                      <m:den>
                        <m:r>
                          <a:rPr lang="en-US" sz="1200" i="1">
                            <a:effectLst/>
                            <a:latin typeface="Cambria Math" panose="02040503050406030204" pitchFamily="18" charset="0"/>
                            <a:ea typeface="MS Mincho" panose="02020609040205080304" pitchFamily="49" charset="-128"/>
                            <a:cs typeface="Arial" panose="020B0604020202020204" pitchFamily="34" charset="0"/>
                          </a:rPr>
                          <m:t>1</m:t>
                        </m:r>
                      </m:den>
                    </m:f>
                    <m:r>
                      <a:rPr lang="en-US" sz="1200" i="1">
                        <a:effectLst/>
                        <a:latin typeface="Cambria Math" panose="02040503050406030204" pitchFamily="18" charset="0"/>
                        <a:ea typeface="MS Mincho" panose="02020609040205080304" pitchFamily="49" charset="-128"/>
                        <a:cs typeface="Arial" panose="020B0604020202020204" pitchFamily="34" charset="0"/>
                      </a:rPr>
                      <m:t>=1</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628650" lvl="1" indent="-171450">
                  <a:lnSpc>
                    <a:spcPct val="107000"/>
                  </a:lnSpc>
                </a:pPr>
                <a:r>
                  <a:rPr lang="en-US" sz="1200" b="1">
                    <a:effectLst/>
                    <a:latin typeface="Arial" panose="020B0604020202020204" pitchFamily="34" charset="0"/>
                    <a:ea typeface="Arial" panose="020B0604020202020204" pitchFamily="34" charset="0"/>
                    <a:cs typeface="Arial" panose="020B0604020202020204" pitchFamily="34" charset="0"/>
                  </a:rPr>
                  <a:t>Predict 3: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MS Mincho" panose="02020609040205080304" pitchFamily="49" charset="-128"/>
                            <a:cs typeface="Arial" panose="020B0604020202020204" pitchFamily="34" charset="0"/>
                          </a:rPr>
                        </m:ctrlPr>
                      </m:fPr>
                      <m:num>
                        <m:r>
                          <a:rPr lang="en-US" sz="1200" i="1">
                            <a:effectLst/>
                            <a:latin typeface="Cambria Math" panose="02040503050406030204" pitchFamily="18" charset="0"/>
                            <a:ea typeface="MS Mincho" panose="02020609040205080304" pitchFamily="49" charset="-128"/>
                            <a:cs typeface="Arial" panose="020B0604020202020204" pitchFamily="34" charset="0"/>
                          </a:rPr>
                          <m:t>1</m:t>
                        </m:r>
                      </m:num>
                      <m:den>
                        <m:r>
                          <a:rPr lang="en-US" sz="1200" i="1">
                            <a:effectLst/>
                            <a:latin typeface="Cambria Math" panose="02040503050406030204" pitchFamily="18" charset="0"/>
                            <a:ea typeface="MS Mincho" panose="02020609040205080304" pitchFamily="49" charset="-128"/>
                            <a:cs typeface="Arial" panose="020B0604020202020204" pitchFamily="34" charset="0"/>
                          </a:rPr>
                          <m:t>1</m:t>
                        </m:r>
                      </m:den>
                    </m:f>
                    <m:r>
                      <a:rPr lang="en-US" sz="1200" i="1">
                        <a:effectLst/>
                        <a:latin typeface="Cambria Math" panose="02040503050406030204" pitchFamily="18" charset="0"/>
                        <a:ea typeface="MS Mincho" panose="02020609040205080304" pitchFamily="49" charset="-128"/>
                        <a:cs typeface="Arial" panose="020B0604020202020204" pitchFamily="34" charset="0"/>
                      </a:rPr>
                      <m:t>=1</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342900" marR="0" lvl="0" indent="-342900">
                  <a:lnSpc>
                    <a:spcPct val="107000"/>
                  </a:lnSpc>
                  <a:spcBef>
                    <a:spcPts val="0"/>
                  </a:spcBef>
                  <a:spcAft>
                    <a:spcPts val="0"/>
                  </a:spcAft>
                  <a:buSzPts val="1200"/>
                  <a:buFont typeface="Calibri" panose="020F0502020204030204" pitchFamily="34" charset="0"/>
                  <a:buChar char="-"/>
                </a:pPr>
                <a:r>
                  <a:rPr lang="en-US" sz="1200" b="1">
                    <a:effectLst/>
                    <a:latin typeface="Arial" panose="020B0604020202020204" pitchFamily="34" charset="0"/>
                    <a:ea typeface="Times New Roman" panose="02020603050405020304" pitchFamily="18" charset="0"/>
                    <a:cs typeface="Arial" panose="020B0604020202020204" pitchFamily="34" charset="0"/>
                  </a:rPr>
                  <a:t>MRR: (ko quan tâm tới K)</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628650" lvl="1" indent="-171450">
                  <a:lnSpc>
                    <a:spcPct val="107000"/>
                  </a:lnSpc>
                </a:pPr>
                <a:r>
                  <a:rPr lang="en-US" sz="1200" b="1">
                    <a:effectLst/>
                    <a:latin typeface="Arial" panose="020B0604020202020204" pitchFamily="34" charset="0"/>
                    <a:ea typeface="Arial" panose="020B0604020202020204" pitchFamily="34" charset="0"/>
                    <a:cs typeface="Arial" panose="020B0604020202020204" pitchFamily="34" charset="0"/>
                  </a:rPr>
                  <a:t>Predict 1:</a:t>
                </a:r>
                <a:r>
                  <a:rPr lang="en-US" sz="1200" i="1">
                    <a:effectLst/>
                    <a:latin typeface="Cambria Math" panose="02040503050406030204" pitchFamily="18" charset="0"/>
                    <a:ea typeface="Arial" panose="020B0604020202020204" pitchFamily="34" charset="0"/>
                    <a:cs typeface="Arial" panose="020B0604020202020204" pitchFamily="34" charset="0"/>
                  </a:rPr>
                  <a:t>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4</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12</m:t>
                            </m:r>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≅0.17</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628650" lvl="1" indent="-171450">
                  <a:lnSpc>
                    <a:spcPct val="107000"/>
                  </a:lnSpc>
                </a:pPr>
                <a:r>
                  <a:rPr lang="en-US" sz="1200" b="1">
                    <a:effectLst/>
                    <a:latin typeface="Arial" panose="020B0604020202020204" pitchFamily="34" charset="0"/>
                    <a:ea typeface="Arial" panose="020B0604020202020204" pitchFamily="34" charset="0"/>
                    <a:cs typeface="Arial" panose="020B0604020202020204" pitchFamily="34" charset="0"/>
                  </a:rPr>
                  <a:t>Predict 2:</a:t>
                </a:r>
                <a:r>
                  <a:rPr lang="en-US" sz="1200" i="1">
                    <a:effectLst/>
                    <a:latin typeface="Cambria Math" panose="02040503050406030204" pitchFamily="18" charset="0"/>
                    <a:ea typeface="Arial" panose="020B0604020202020204" pitchFamily="34" charset="0"/>
                    <a:cs typeface="Arial" panose="020B0604020202020204" pitchFamily="34" charset="0"/>
                  </a:rPr>
                  <a:t>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3</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5</m:t>
                            </m:r>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≅0.27</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628650" lvl="1" indent="-171450">
                  <a:lnSpc>
                    <a:spcPct val="107000"/>
                  </a:lnSpc>
                  <a:spcAft>
                    <a:spcPts val="800"/>
                  </a:spcAft>
                </a:pPr>
                <a:r>
                  <a:rPr lang="en-US" sz="1200" b="1">
                    <a:effectLst/>
                    <a:latin typeface="Arial" panose="020B0604020202020204" pitchFamily="34" charset="0"/>
                    <a:ea typeface="Arial" panose="020B0604020202020204" pitchFamily="34" charset="0"/>
                    <a:cs typeface="Arial" panose="020B0604020202020204" pitchFamily="34" charset="0"/>
                  </a:rPr>
                  <a:t>Predict 3:</a:t>
                </a:r>
                <a:r>
                  <a:rPr lang="en-US" sz="1200" i="1">
                    <a:effectLst/>
                    <a:latin typeface="Cambria Math" panose="02040503050406030204" pitchFamily="18" charset="0"/>
                    <a:ea typeface="Arial" panose="020B0604020202020204" pitchFamily="34" charset="0"/>
                    <a:cs typeface="Arial" panose="020B0604020202020204" pitchFamily="34" charset="0"/>
                  </a:rPr>
                  <a:t>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m:t>
                            </m:r>
                          </m:den>
                        </m:f>
                        <m:r>
                          <a:rPr lang="en-US" sz="1200" i="1">
                            <a:effectLst/>
                            <a:latin typeface="Cambria Math" panose="02040503050406030204" pitchFamily="18" charset="0"/>
                            <a:ea typeface="Arial" panose="020B0604020202020204" pitchFamily="34" charset="0"/>
                            <a:cs typeface="Arial" panose="020B0604020202020204" pitchFamily="34" charset="0"/>
                          </a:rPr>
                          <m:t>+</m:t>
                        </m:r>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m:t>
                            </m:r>
                          </m:num>
                          <m:den>
                            <m:r>
                              <a:rPr lang="en-US" sz="1200" i="1">
                                <a:effectLst/>
                                <a:latin typeface="Cambria Math" panose="02040503050406030204" pitchFamily="18" charset="0"/>
                                <a:ea typeface="Arial" panose="020B0604020202020204" pitchFamily="34" charset="0"/>
                                <a:cs typeface="Arial" panose="020B0604020202020204" pitchFamily="34" charset="0"/>
                              </a:rPr>
                              <m:t>1</m:t>
                            </m:r>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≅1</m:t>
                    </m:r>
                  </m:oMath>
                </a14:m>
                <a:endParaRPr/>
              </a:p>
            </p:txBody>
          </p:sp>
        </mc:Choice>
        <mc:Fallback>
          <p:sp>
            <p:nvSpPr>
              <p:cNvPr id="1866" name="Google Shape;1866;p143"/>
              <p:cNvSpPr txBox="1">
                <a:spLocks noGrp="1" noRot="1" noChangeAspect="1" noMove="1" noResize="1" noEditPoints="1" noAdjustHandles="1" noChangeArrowheads="1" noChangeShapeType="1" noTextEdit="1"/>
              </p:cNvSpPr>
              <p:nvPr>
                <p:ph type="body" idx="1"/>
              </p:nvPr>
            </p:nvSpPr>
            <p:spPr>
              <a:xfrm>
                <a:off x="713225" y="1128875"/>
                <a:ext cx="7780800" cy="3772578"/>
              </a:xfrm>
              <a:prstGeom prst="rect">
                <a:avLst/>
              </a:prstGeom>
              <a:blipFill>
                <a:blip r:embed="rId3"/>
                <a:stretch>
                  <a:fillRect l="-78"/>
                </a:stretch>
              </a:blipFill>
            </p:spPr>
            <p:txBody>
              <a:bodyPr/>
              <a:lstStyle/>
              <a:p>
                <a:r>
                  <a:rPr lang="en-US">
                    <a:noFill/>
                  </a:rPr>
                  <a:t> </a:t>
                </a:r>
              </a:p>
            </p:txBody>
          </p:sp>
        </mc:Fallback>
      </mc:AlternateContent>
      <p:pic>
        <p:nvPicPr>
          <p:cNvPr id="1878" name="Google Shape;1878;p143"/>
          <p:cNvPicPr preferRelativeResize="0"/>
          <p:nvPr/>
        </p:nvPicPr>
        <p:blipFill rotWithShape="1">
          <a:blip r:embed="rId4">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68512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Example Metrics</a:t>
            </a:r>
            <a:endParaRPr/>
          </a:p>
        </p:txBody>
      </p:sp>
      <mc:AlternateContent xmlns:mc="http://schemas.openxmlformats.org/markup-compatibility/2006">
        <mc:Choice xmlns:a14="http://schemas.microsoft.com/office/drawing/2010/main" Requires="a14">
          <p:sp>
            <p:nvSpPr>
              <p:cNvPr id="1866" name="Google Shape;1866;p143"/>
              <p:cNvSpPr txBox="1">
                <a:spLocks noGrp="1"/>
              </p:cNvSpPr>
              <p:nvPr>
                <p:ph type="body" idx="1"/>
              </p:nvPr>
            </p:nvSpPr>
            <p:spPr>
              <a:xfrm>
                <a:off x="713225" y="1128875"/>
                <a:ext cx="7780800" cy="3772578"/>
              </a:xfrm>
              <a:prstGeom prst="rect">
                <a:avLst/>
              </a:prstGeom>
            </p:spPr>
            <p:txBody>
              <a:bodyPr spcFirstLastPara="1" wrap="square" lIns="91425" tIns="91425" rIns="91425" bIns="91425" anchor="t" anchorCtr="0">
                <a:noAutofit/>
              </a:bodyPr>
              <a:lstStyle/>
              <a:p>
                <a:pPr marL="0" marR="0" indent="0">
                  <a:lnSpc>
                    <a:spcPct val="107000"/>
                  </a:lnSpc>
                  <a:spcBef>
                    <a:spcPts val="0"/>
                  </a:spcBef>
                  <a:spcAft>
                    <a:spcPts val="0"/>
                  </a:spcAft>
                  <a:buNone/>
                </a:pPr>
                <a:r>
                  <a:rPr lang="en-US" b="1">
                    <a:latin typeface="Arial" panose="020B0604020202020204" pitchFamily="34" charset="0"/>
                    <a:ea typeface="Times New Roman" panose="02020603050405020304" pitchFamily="18" charset="0"/>
                    <a:cs typeface="Arial" panose="020B0604020202020204" pitchFamily="34" charset="0"/>
                  </a:rPr>
                  <a:t>- </a:t>
                </a:r>
                <a:r>
                  <a:rPr lang="en-US" sz="1200" b="1">
                    <a:effectLst/>
                    <a:latin typeface="Arial" panose="020B0604020202020204" pitchFamily="34" charset="0"/>
                    <a:ea typeface="Times New Roman" panose="02020603050405020304" pitchFamily="18" charset="0"/>
                    <a:cs typeface="Arial" panose="020B0604020202020204" pitchFamily="34" charset="0"/>
                  </a:rPr>
                  <a:t>NDCG@5:</a:t>
                </a:r>
                <a:endParaRPr lang="en-US" sz="1100">
                  <a:effectLst/>
                  <a:latin typeface="Arial" panose="020B0604020202020204" pitchFamily="34" charset="0"/>
                  <a:ea typeface="Times New Roman" panose="02020603050405020304" pitchFamily="18" charset="0"/>
                  <a:cs typeface="Arial" panose="020B0604020202020204" pitchFamily="34" charset="0"/>
                </a:endParaRPr>
              </a:p>
              <a:p>
                <a:pPr marL="742950" marR="0" lvl="1" indent="-285750">
                  <a:lnSpc>
                    <a:spcPct val="107000"/>
                  </a:lnSpc>
                  <a:spcBef>
                    <a:spcPts val="0"/>
                  </a:spcBef>
                  <a:spcAft>
                    <a:spcPts val="0"/>
                  </a:spcAft>
                  <a:buSzPts val="1200"/>
                  <a:buFont typeface="Courier New" panose="02070309020205020404" pitchFamily="49" charset="0"/>
                  <a:buChar char="o"/>
                </a:pPr>
                <a:r>
                  <a:rPr lang="en-US" sz="1200" b="1">
                    <a:effectLst/>
                    <a:latin typeface="Arial" panose="020B0604020202020204" pitchFamily="34" charset="0"/>
                    <a:ea typeface="Arial" panose="020B0604020202020204" pitchFamily="34" charset="0"/>
                    <a:cs typeface="Arial" panose="020B0604020202020204" pitchFamily="34" charset="0"/>
                  </a:rPr>
                  <a:t>Predict 1:</a:t>
                </a:r>
                <a:r>
                  <a:rPr lang="en-US" sz="1200" i="1">
                    <a:effectLst/>
                    <a:latin typeface="Cambria Math" panose="02040503050406030204" pitchFamily="18" charset="0"/>
                    <a:ea typeface="Arial" panose="020B0604020202020204" pitchFamily="34" charset="0"/>
                    <a:cs typeface="Arial" panose="020B0604020202020204" pitchFamily="34" charset="0"/>
                  </a:rPr>
                  <a:t> </a:t>
                </a:r>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1</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≅0.43</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r>
                  <a:rPr lang="en-US" sz="1200" b="1">
                    <a:effectLst/>
                    <a:latin typeface="Arial" panose="020B0604020202020204" pitchFamily="34" charset="0"/>
                    <a:ea typeface="Arial" panose="020B0604020202020204" pitchFamily="34" charset="0"/>
                    <a:cs typeface="Arial" panose="020B0604020202020204" pitchFamily="34" charset="0"/>
                  </a:rPr>
                  <a:t>NDCG@5 =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0.43</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r>
                      <a:rPr lang="en-US" sz="1200" i="1">
                        <a:effectLst/>
                        <a:latin typeface="Cambria Math" panose="02040503050406030204" pitchFamily="18" charset="0"/>
                        <a:ea typeface="Arial" panose="020B0604020202020204" pitchFamily="34" charset="0"/>
                        <a:cs typeface="Arial" panose="020B0604020202020204" pitchFamily="34" charset="0"/>
                      </a:rPr>
                      <m:t>=0.215</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742950" marR="0" lvl="1" indent="-285750">
                  <a:lnSpc>
                    <a:spcPct val="107000"/>
                  </a:lnSpc>
                  <a:spcBef>
                    <a:spcPts val="0"/>
                  </a:spcBef>
                  <a:spcAft>
                    <a:spcPts val="0"/>
                  </a:spcAft>
                  <a:buSzPts val="1200"/>
                  <a:buFont typeface="Courier New" panose="02070309020205020404" pitchFamily="49" charset="0"/>
                  <a:buChar char="o"/>
                </a:pPr>
                <a:r>
                  <a:rPr lang="en-US" sz="1200" b="1">
                    <a:effectLst/>
                    <a:latin typeface="Arial" panose="020B0604020202020204" pitchFamily="34" charset="0"/>
                    <a:ea typeface="Arial" panose="020B0604020202020204" pitchFamily="34" charset="0"/>
                    <a:cs typeface="Arial" panose="020B0604020202020204" pitchFamily="34" charset="0"/>
                  </a:rPr>
                  <a:t>Predict 2:</a:t>
                </a:r>
                <a:r>
                  <a:rPr lang="en-US" sz="1200" i="1">
                    <a:effectLst/>
                    <a:latin typeface="Cambria Math" panose="02040503050406030204" pitchFamily="18" charset="0"/>
                    <a:ea typeface="Arial" panose="020B0604020202020204" pitchFamily="34" charset="0"/>
                    <a:cs typeface="Arial" panose="020B0604020202020204" pitchFamily="34" charset="0"/>
                  </a:rPr>
                  <a:t> </a:t>
                </a:r>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1</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≅0.5</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1</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≅0.39</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r>
                  <a:rPr lang="en-US" sz="1200" b="1">
                    <a:effectLst/>
                    <a:latin typeface="Arial" panose="020B0604020202020204" pitchFamily="34" charset="0"/>
                    <a:ea typeface="Arial" panose="020B0604020202020204" pitchFamily="34" charset="0"/>
                    <a:cs typeface="Arial" panose="020B0604020202020204" pitchFamily="34" charset="0"/>
                  </a:rPr>
                  <a:t>NDCG@5 =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0.5+0.39</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r>
                      <a:rPr lang="en-US" sz="1200" i="1">
                        <a:effectLst/>
                        <a:latin typeface="Cambria Math" panose="02040503050406030204" pitchFamily="18" charset="0"/>
                        <a:ea typeface="Arial" panose="020B0604020202020204" pitchFamily="34" charset="0"/>
                        <a:cs typeface="Arial" panose="020B0604020202020204" pitchFamily="34" charset="0"/>
                      </a:rPr>
                      <m:t>=0.445</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742950" marR="0" lvl="1" indent="-285750">
                  <a:lnSpc>
                    <a:spcPct val="107000"/>
                  </a:lnSpc>
                  <a:spcBef>
                    <a:spcPts val="0"/>
                  </a:spcBef>
                  <a:spcAft>
                    <a:spcPts val="0"/>
                  </a:spcAft>
                  <a:buSzPts val="1200"/>
                  <a:buFont typeface="Courier New" panose="02070309020205020404" pitchFamily="49" charset="0"/>
                  <a:buChar char="o"/>
                </a:pPr>
                <a:r>
                  <a:rPr lang="en-US" sz="1200" b="1">
                    <a:effectLst/>
                    <a:latin typeface="Arial" panose="020B0604020202020204" pitchFamily="34" charset="0"/>
                    <a:ea typeface="Arial" panose="020B0604020202020204" pitchFamily="34" charset="0"/>
                    <a:cs typeface="Arial" panose="020B0604020202020204" pitchFamily="34" charset="0"/>
                  </a:rPr>
                  <a:t>Predict 3:</a:t>
                </a:r>
                <a:r>
                  <a:rPr lang="en-US" sz="1200" i="1">
                    <a:effectLst/>
                    <a:latin typeface="Cambria Math" panose="02040503050406030204" pitchFamily="18" charset="0"/>
                    <a:ea typeface="Arial" panose="020B0604020202020204" pitchFamily="34" charset="0"/>
                    <a:cs typeface="Arial" panose="020B0604020202020204" pitchFamily="34" charset="0"/>
                  </a:rPr>
                  <a:t> </a:t>
                </a:r>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1</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=1</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0"/>
                  </a:spcAft>
                  <a:buFont typeface="Wingdings" panose="05000000000000000000" pitchFamily="2" charset="2"/>
                  <a:buChar char=""/>
                </a:pPr>
                <a14:m>
                  <m:oMath xmlns:m="http://schemas.openxmlformats.org/officeDocument/2006/math">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1</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(1+1)</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(1+2)</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(1+3)</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(1+4)</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 </m:t>
                    </m:r>
                    <m:r>
                      <a:rPr lang="en-US" sz="1200" i="1">
                        <a:effectLst/>
                        <a:latin typeface="Cambria Math" panose="02040503050406030204" pitchFamily="18" charset="0"/>
                        <a:ea typeface="Arial" panose="020B0604020202020204" pitchFamily="34" charset="0"/>
                        <a:cs typeface="Arial" panose="020B0604020202020204" pitchFamily="34" charset="0"/>
                      </a:rPr>
                      <m:t>1</m:t>
                    </m:r>
                    <m:d>
                      <m:dPr>
                        <m:ctrlPr>
                          <a:rPr lang="en-US" sz="1200" i="1">
                            <a:effectLst/>
                            <a:latin typeface="Cambria Math" panose="02040503050406030204" pitchFamily="18" charset="0"/>
                            <a:ea typeface="Arial" panose="020B0604020202020204" pitchFamily="34" charset="0"/>
                            <a:cs typeface="Arial" panose="020B0604020202020204" pitchFamily="34" charset="0"/>
                          </a:rPr>
                        </m:ctrlPr>
                      </m:dPr>
                      <m:e>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sSup>
                              <m:sSupPr>
                                <m:ctrlPr>
                                  <a:rPr lang="en-US" sz="1200" i="1">
                                    <a:effectLst/>
                                    <a:latin typeface="Cambria Math" panose="02040503050406030204" pitchFamily="18" charset="0"/>
                                    <a:ea typeface="Arial" panose="020B0604020202020204" pitchFamily="34" charset="0"/>
                                    <a:cs typeface="Arial" panose="020B0604020202020204" pitchFamily="34" charset="0"/>
                                  </a:rPr>
                                </m:ctrlPr>
                              </m:sSupPr>
                              <m:e>
                                <m:r>
                                  <a:rPr lang="en-US" sz="1200" i="1">
                                    <a:effectLst/>
                                    <a:latin typeface="Cambria Math" panose="02040503050406030204" pitchFamily="18" charset="0"/>
                                    <a:ea typeface="Arial" panose="020B0604020202020204" pitchFamily="34" charset="0"/>
                                    <a:cs typeface="Arial" panose="020B0604020202020204" pitchFamily="34" charset="0"/>
                                  </a:rPr>
                                  <m:t>2</m:t>
                                </m:r>
                              </m:e>
                              <m:sup>
                                <m:r>
                                  <a:rPr lang="en-US" sz="1200" i="1">
                                    <a:effectLst/>
                                    <a:latin typeface="Cambria Math" panose="02040503050406030204" pitchFamily="18" charset="0"/>
                                    <a:ea typeface="Arial" panose="020B0604020202020204" pitchFamily="34" charset="0"/>
                                    <a:cs typeface="Arial" panose="020B0604020202020204" pitchFamily="34" charset="0"/>
                                  </a:rPr>
                                  <m:t>0</m:t>
                                </m:r>
                              </m:sup>
                            </m:sSup>
                            <m:r>
                              <a:rPr lang="en-US" sz="1200" i="1">
                                <a:effectLst/>
                                <a:latin typeface="Cambria Math" panose="02040503050406030204" pitchFamily="18" charset="0"/>
                                <a:ea typeface="Arial" panose="020B0604020202020204" pitchFamily="34" charset="0"/>
                                <a:cs typeface="Arial" panose="020B0604020202020204" pitchFamily="34" charset="0"/>
                              </a:rPr>
                              <m:t>− 1</m:t>
                            </m:r>
                          </m:num>
                          <m:den>
                            <m:func>
                              <m:funcPr>
                                <m:ctrlPr>
                                  <a:rPr lang="en-US" sz="1200" i="1">
                                    <a:effectLst/>
                                    <a:latin typeface="Cambria Math" panose="02040503050406030204" pitchFamily="18" charset="0"/>
                                    <a:ea typeface="Arial" panose="020B0604020202020204" pitchFamily="34" charset="0"/>
                                    <a:cs typeface="Arial" panose="020B0604020202020204" pitchFamily="34" charset="0"/>
                                  </a:rPr>
                                </m:ctrlPr>
                              </m:funcPr>
                              <m:fName>
                                <m:sSub>
                                  <m:sSubPr>
                                    <m:ctrlPr>
                                      <a:rPr lang="en-US" sz="1200" i="1">
                                        <a:effectLst/>
                                        <a:latin typeface="Cambria Math" panose="02040503050406030204" pitchFamily="18" charset="0"/>
                                        <a:ea typeface="Arial" panose="020B0604020202020204" pitchFamily="34" charset="0"/>
                                        <a:cs typeface="Arial" panose="020B0604020202020204" pitchFamily="34" charset="0"/>
                                      </a:rPr>
                                    </m:ctrlPr>
                                  </m:sSubPr>
                                  <m:e>
                                    <m:r>
                                      <m:rPr>
                                        <m:sty m:val="p"/>
                                      </m:rPr>
                                      <a:rPr lang="en-US" sz="1200">
                                        <a:effectLst/>
                                        <a:latin typeface="Cambria Math" panose="02040503050406030204" pitchFamily="18" charset="0"/>
                                        <a:ea typeface="Arial" panose="020B0604020202020204" pitchFamily="34" charset="0"/>
                                        <a:cs typeface="Arial" panose="020B0604020202020204" pitchFamily="34" charset="0"/>
                                      </a:rPr>
                                      <m:t>log</m:t>
                                    </m:r>
                                  </m:e>
                                  <m:sub>
                                    <m:r>
                                      <a:rPr lang="en-US" sz="1200">
                                        <a:effectLst/>
                                        <a:latin typeface="Cambria Math" panose="02040503050406030204" pitchFamily="18" charset="0"/>
                                        <a:ea typeface="Arial" panose="020B0604020202020204" pitchFamily="34" charset="0"/>
                                        <a:cs typeface="Arial" panose="020B0604020202020204" pitchFamily="34" charset="0"/>
                                      </a:rPr>
                                      <m:t>2</m:t>
                                    </m:r>
                                  </m:sub>
                                </m:sSub>
                              </m:fName>
                              <m:e>
                                <m:r>
                                  <a:rPr lang="en-US" sz="1200" i="1">
                                    <a:effectLst/>
                                    <a:latin typeface="Cambria Math" panose="02040503050406030204" pitchFamily="18" charset="0"/>
                                    <a:ea typeface="Arial" panose="020B0604020202020204" pitchFamily="34" charset="0"/>
                                    <a:cs typeface="Arial" panose="020B0604020202020204" pitchFamily="34" charset="0"/>
                                  </a:rPr>
                                  <m:t>(1+5)</m:t>
                                </m:r>
                              </m:e>
                            </m:func>
                          </m:den>
                        </m:f>
                      </m:e>
                    </m:d>
                    <m:r>
                      <a:rPr lang="en-US" sz="1200" i="1">
                        <a:effectLst/>
                        <a:latin typeface="Cambria Math" panose="02040503050406030204" pitchFamily="18" charset="0"/>
                        <a:ea typeface="MS Mincho" panose="02020609040205080304" pitchFamily="49" charset="-128"/>
                        <a:cs typeface="Arial" panose="020B0604020202020204" pitchFamily="34" charset="0"/>
                      </a:rPr>
                      <m:t>=1</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1143000" marR="0" lvl="2" indent="-228600">
                  <a:lnSpc>
                    <a:spcPct val="107000"/>
                  </a:lnSpc>
                  <a:spcBef>
                    <a:spcPts val="0"/>
                  </a:spcBef>
                  <a:spcAft>
                    <a:spcPts val="800"/>
                  </a:spcAft>
                  <a:buFont typeface="Wingdings" panose="05000000000000000000" pitchFamily="2" charset="2"/>
                  <a:buChar char=""/>
                </a:pPr>
                <a:r>
                  <a:rPr lang="en-US" sz="1200" b="1">
                    <a:effectLst/>
                    <a:latin typeface="Arial" panose="020B0604020202020204" pitchFamily="34" charset="0"/>
                    <a:ea typeface="Arial" panose="020B0604020202020204" pitchFamily="34" charset="0"/>
                    <a:cs typeface="Arial" panose="020B0604020202020204" pitchFamily="34" charset="0"/>
                  </a:rPr>
                  <a:t>NDCG@5 = </a:t>
                </a:r>
                <a14:m>
                  <m:oMath xmlns:m="http://schemas.openxmlformats.org/officeDocument/2006/math">
                    <m:f>
                      <m:fPr>
                        <m:ctrlPr>
                          <a:rPr lang="en-US" sz="1200" i="1">
                            <a:effectLst/>
                            <a:latin typeface="Cambria Math" panose="02040503050406030204" pitchFamily="18" charset="0"/>
                            <a:ea typeface="Arial" panose="020B0604020202020204" pitchFamily="34" charset="0"/>
                            <a:cs typeface="Arial" panose="020B0604020202020204" pitchFamily="34" charset="0"/>
                          </a:rPr>
                        </m:ctrlPr>
                      </m:fPr>
                      <m:num>
                        <m:r>
                          <a:rPr lang="en-US" sz="1200" i="1">
                            <a:effectLst/>
                            <a:latin typeface="Cambria Math" panose="02040503050406030204" pitchFamily="18" charset="0"/>
                            <a:ea typeface="Arial" panose="020B0604020202020204" pitchFamily="34" charset="0"/>
                            <a:cs typeface="Arial" panose="020B0604020202020204" pitchFamily="34" charset="0"/>
                          </a:rPr>
                          <m:t>1+1</m:t>
                        </m:r>
                      </m:num>
                      <m:den>
                        <m:r>
                          <a:rPr lang="en-US" sz="1200" i="1">
                            <a:effectLst/>
                            <a:latin typeface="Cambria Math" panose="02040503050406030204" pitchFamily="18" charset="0"/>
                            <a:ea typeface="Arial" panose="020B0604020202020204" pitchFamily="34" charset="0"/>
                            <a:cs typeface="Arial" panose="020B0604020202020204" pitchFamily="34" charset="0"/>
                          </a:rPr>
                          <m:t>2</m:t>
                        </m:r>
                      </m:den>
                    </m:f>
                    <m:r>
                      <a:rPr lang="en-US" sz="1200" i="1">
                        <a:effectLst/>
                        <a:latin typeface="Cambria Math" panose="02040503050406030204" pitchFamily="18" charset="0"/>
                        <a:ea typeface="Arial" panose="020B0604020202020204" pitchFamily="34" charset="0"/>
                        <a:cs typeface="Arial" panose="020B0604020202020204" pitchFamily="34" charset="0"/>
                      </a:rPr>
                      <m:t>=1</m:t>
                    </m:r>
                  </m:oMath>
                </a14:m>
                <a:endParaRPr lang="en-US" sz="1100">
                  <a:effectLst/>
                  <a:latin typeface="Arial" panose="020B0604020202020204" pitchFamily="34" charset="0"/>
                  <a:ea typeface="Arial" panose="020B0604020202020204" pitchFamily="34" charset="0"/>
                  <a:cs typeface="Arial" panose="020B0604020202020204" pitchFamily="34" charset="0"/>
                </a:endParaRPr>
              </a:p>
              <a:p>
                <a:pPr marL="0" marR="0" indent="0">
                  <a:lnSpc>
                    <a:spcPct val="107000"/>
                  </a:lnSpc>
                  <a:spcBef>
                    <a:spcPts val="0"/>
                  </a:spcBef>
                  <a:spcAft>
                    <a:spcPts val="0"/>
                  </a:spcAft>
                  <a:buNone/>
                </a:pPr>
                <a:endParaRPr lang="en-US" sz="1100">
                  <a:effectLst/>
                  <a:latin typeface="Arial" panose="020B0604020202020204" pitchFamily="34" charset="0"/>
                  <a:ea typeface="Arial" panose="020B0604020202020204" pitchFamily="34" charset="0"/>
                  <a:cs typeface="Arial" panose="020B0604020202020204" pitchFamily="34" charset="0"/>
                </a:endParaRPr>
              </a:p>
            </p:txBody>
          </p:sp>
        </mc:Choice>
        <mc:Fallback>
          <p:sp>
            <p:nvSpPr>
              <p:cNvPr id="1866" name="Google Shape;1866;p143"/>
              <p:cNvSpPr txBox="1">
                <a:spLocks noGrp="1" noRot="1" noChangeAspect="1" noMove="1" noResize="1" noEditPoints="1" noAdjustHandles="1" noChangeArrowheads="1" noChangeShapeType="1" noTextEdit="1"/>
              </p:cNvSpPr>
              <p:nvPr>
                <p:ph type="body" idx="1"/>
              </p:nvPr>
            </p:nvSpPr>
            <p:spPr>
              <a:xfrm>
                <a:off x="713225" y="1128875"/>
                <a:ext cx="7780800" cy="3772578"/>
              </a:xfrm>
              <a:prstGeom prst="rect">
                <a:avLst/>
              </a:prstGeom>
              <a:blipFill>
                <a:blip r:embed="rId3"/>
                <a:stretch>
                  <a:fillRect l="-78"/>
                </a:stretch>
              </a:blipFill>
            </p:spPr>
            <p:txBody>
              <a:bodyPr/>
              <a:lstStyle/>
              <a:p>
                <a:r>
                  <a:rPr lang="en-US">
                    <a:noFill/>
                  </a:rPr>
                  <a:t> </a:t>
                </a:r>
              </a:p>
            </p:txBody>
          </p:sp>
        </mc:Fallback>
      </mc:AlternateContent>
      <p:pic>
        <p:nvPicPr>
          <p:cNvPr id="1878" name="Google Shape;1878;p143"/>
          <p:cNvPicPr preferRelativeResize="0"/>
          <p:nvPr/>
        </p:nvPicPr>
        <p:blipFill rotWithShape="1">
          <a:blip r:embed="rId4">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405008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pic>
        <p:nvPicPr>
          <p:cNvPr id="2" name="Picture 1">
            <a:extLst>
              <a:ext uri="{FF2B5EF4-FFF2-40B4-BE49-F238E27FC236}">
                <a16:creationId xmlns:a16="http://schemas.microsoft.com/office/drawing/2014/main" id="{65C00087-3C04-49BD-487C-94D3CD5E7CCD}"/>
              </a:ext>
            </a:extLst>
          </p:cNvPr>
          <p:cNvPicPr>
            <a:picLocks noChangeAspect="1"/>
          </p:cNvPicPr>
          <p:nvPr/>
        </p:nvPicPr>
        <p:blipFill rotWithShape="1">
          <a:blip r:embed="rId3"/>
          <a:srcRect b="20773"/>
          <a:stretch/>
        </p:blipFill>
        <p:spPr>
          <a:xfrm>
            <a:off x="826399" y="1165540"/>
            <a:ext cx="7491152" cy="1669100"/>
          </a:xfrm>
          <a:prstGeom prst="rect">
            <a:avLst/>
          </a:prstGeom>
        </p:spPr>
      </p:pic>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6.4. Main Results</a:t>
            </a:r>
            <a:endParaRPr/>
          </a:p>
        </p:txBody>
      </p:sp>
      <p:sp>
        <p:nvSpPr>
          <p:cNvPr id="1866" name="Google Shape;1866;p143"/>
          <p:cNvSpPr txBox="1">
            <a:spLocks noGrp="1"/>
          </p:cNvSpPr>
          <p:nvPr>
            <p:ph type="body" idx="1"/>
          </p:nvPr>
        </p:nvSpPr>
        <p:spPr>
          <a:xfrm>
            <a:off x="713225" y="2967490"/>
            <a:ext cx="7780800" cy="1074739"/>
          </a:xfrm>
          <a:prstGeom prst="rect">
            <a:avLst/>
          </a:prstGeom>
        </p:spPr>
        <p:txBody>
          <a:bodyPr spcFirstLastPara="1" wrap="square" lIns="91425" tIns="91425" rIns="91425" bIns="91425" anchor="t" anchorCtr="0">
            <a:noAutofit/>
          </a:bodyPr>
          <a:lstStyle/>
          <a:p>
            <a:pPr marL="171450" indent="-171450"/>
            <a:r>
              <a:rPr lang="en-US" sz="1400" noProof="1"/>
              <a:t>Phương pháp cho kết quả tốt nhất</a:t>
            </a:r>
          </a:p>
          <a:p>
            <a:pPr marL="171450" indent="-171450"/>
            <a:r>
              <a:rPr lang="vi-VN" sz="1400" noProof="1"/>
              <a:t>hai </a:t>
            </a:r>
            <a:r>
              <a:rPr lang="en-US" sz="1400" noProof="1"/>
              <a:t>M</a:t>
            </a:r>
            <a:r>
              <a:rPr lang="vi-VN" sz="1400" noProof="1"/>
              <a:t>ô hình BERT, đặc biệt là BERT-Sim, cho hiệu suất khá cao</a:t>
            </a:r>
            <a:endParaRPr lang="en-US" sz="1400" noProof="1"/>
          </a:p>
          <a:p>
            <a:pPr marL="285750" indent="-285750">
              <a:buFont typeface="Symbol" panose="05050102010706020507" pitchFamily="18" charset="2"/>
              <a:buChar char="Þ"/>
            </a:pPr>
            <a:r>
              <a:rPr lang="en-US" sz="1400" noProof="1"/>
              <a:t>T</a:t>
            </a:r>
            <a:r>
              <a:rPr lang="vi-VN" sz="1400" noProof="1"/>
              <a:t>ầm quan trọng của </a:t>
            </a:r>
            <a:r>
              <a:rPr lang="vi-VN" sz="1400" b="1" noProof="1"/>
              <a:t>powerful sentence encoder</a:t>
            </a:r>
            <a:endParaRPr lang="en-US" sz="1400" b="1" noProof="1"/>
          </a:p>
          <a:p>
            <a:pPr marL="285750" indent="-285750"/>
            <a:r>
              <a:rPr lang="en-US" sz="1400" noProof="1"/>
              <a:t>Classical Chinese (tiếng Trung cổ) </a:t>
            </a:r>
            <a:r>
              <a:rPr lang="vi-VN" sz="1400" b="1" noProof="1">
                <a:solidFill>
                  <a:srgbClr val="C00000"/>
                </a:solidFill>
              </a:rPr>
              <a:t>hiệu suất kém hơn</a:t>
            </a:r>
            <a:r>
              <a:rPr lang="en-US" sz="1400" b="1" noProof="1">
                <a:solidFill>
                  <a:srgbClr val="C00000"/>
                </a:solidFill>
              </a:rPr>
              <a:t> </a:t>
            </a:r>
            <a:r>
              <a:rPr lang="en-US" sz="1400" noProof="1"/>
              <a:t>có thể do </a:t>
            </a:r>
            <a:r>
              <a:rPr lang="en-US" sz="1400" b="1" noProof="1"/>
              <a:t>được huấn liện bằng Stadard Chinese (tiếng Trung chuẩn) trước. </a:t>
            </a:r>
            <a:endParaRPr lang="vi-VN" sz="1400" b="1" noProof="1"/>
          </a:p>
        </p:txBody>
      </p:sp>
      <p:pic>
        <p:nvPicPr>
          <p:cNvPr id="1878" name="Google Shape;1878;p143"/>
          <p:cNvPicPr preferRelativeResize="0"/>
          <p:nvPr/>
        </p:nvPicPr>
        <p:blipFill rotWithShape="1">
          <a:blip r:embed="rId4">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1868025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6.4. Main Results</a:t>
            </a:r>
            <a:endParaRPr/>
          </a:p>
        </p:txBody>
      </p:sp>
      <p:sp>
        <p:nvSpPr>
          <p:cNvPr id="1866" name="Google Shape;1866;p143"/>
          <p:cNvSpPr txBox="1">
            <a:spLocks noGrp="1"/>
          </p:cNvSpPr>
          <p:nvPr>
            <p:ph type="body" idx="1"/>
          </p:nvPr>
        </p:nvSpPr>
        <p:spPr>
          <a:xfrm>
            <a:off x="713225" y="2632210"/>
            <a:ext cx="7780800" cy="2236970"/>
          </a:xfrm>
          <a:prstGeom prst="rect">
            <a:avLst/>
          </a:prstGeom>
        </p:spPr>
        <p:txBody>
          <a:bodyPr spcFirstLastPara="1" wrap="square" lIns="91425" tIns="91425" rIns="91425" bIns="91425" anchor="t" anchorCtr="0">
            <a:noAutofit/>
          </a:bodyPr>
          <a:lstStyle/>
          <a:p>
            <a:pPr marL="171450" indent="-171450"/>
            <a:r>
              <a:rPr lang="en-US" sz="1400" noProof="1"/>
              <a:t>-Sememe gây ra sự suy giảm hiệu suất nhất quán</a:t>
            </a:r>
          </a:p>
          <a:p>
            <a:pPr marL="285750" indent="-285750">
              <a:buFont typeface="Symbol" panose="05050102010706020507" pitchFamily="18" charset="2"/>
              <a:buChar char="Þ"/>
            </a:pPr>
            <a:r>
              <a:rPr lang="en-US" sz="1400" noProof="1"/>
              <a:t>Vai trò của sememes trong </a:t>
            </a:r>
            <a:r>
              <a:rPr lang="en-US" sz="1400" b="1" noProof="1">
                <a:solidFill>
                  <a:srgbClr val="C00000"/>
                </a:solidFill>
              </a:rPr>
              <a:t>cải thiện </a:t>
            </a:r>
            <a:r>
              <a:rPr lang="en-US" sz="1400" b="1" noProof="1"/>
              <a:t>mã hóa trích dẫn (quote encoding)</a:t>
            </a:r>
          </a:p>
          <a:p>
            <a:pPr marL="285750" indent="-285750"/>
            <a:r>
              <a:rPr lang="en-US" sz="1400" noProof="1"/>
              <a:t>H</a:t>
            </a:r>
            <a:r>
              <a:rPr lang="vi-VN" sz="1400" noProof="1"/>
              <a:t>iệu suất của -ReTrain khá kém</a:t>
            </a:r>
            <a:endParaRPr lang="en-US" sz="1400" noProof="1"/>
          </a:p>
          <a:p>
            <a:pPr marL="285750" indent="-285750">
              <a:buFont typeface="Symbol" panose="05050102010706020507" pitchFamily="18" charset="2"/>
              <a:buChar char="Þ"/>
            </a:pPr>
            <a:r>
              <a:rPr lang="en-US" sz="1400" noProof="1"/>
              <a:t>S</a:t>
            </a:r>
            <a:r>
              <a:rPr lang="vi-VN" sz="1400" noProof="1"/>
              <a:t>ự </a:t>
            </a:r>
            <a:r>
              <a:rPr lang="vi-VN" sz="1400" b="1" noProof="1"/>
              <a:t>cần thiết </a:t>
            </a:r>
            <a:r>
              <a:rPr lang="vi-VN" sz="1400" noProof="1"/>
              <a:t>của việc </a:t>
            </a:r>
            <a:r>
              <a:rPr lang="en-US" sz="1400" b="1" noProof="1">
                <a:solidFill>
                  <a:srgbClr val="C00000"/>
                </a:solidFill>
              </a:rPr>
              <a:t>train </a:t>
            </a:r>
            <a:r>
              <a:rPr lang="vi-VN" sz="1400" b="1" noProof="1">
                <a:solidFill>
                  <a:srgbClr val="C00000"/>
                </a:solidFill>
              </a:rPr>
              <a:t>riêng </a:t>
            </a:r>
            <a:r>
              <a:rPr lang="vi-VN" sz="1400" b="1" noProof="1"/>
              <a:t>context encoder</a:t>
            </a:r>
            <a:r>
              <a:rPr lang="vi-VN" sz="1400" noProof="1"/>
              <a:t> sau khi </a:t>
            </a:r>
            <a:r>
              <a:rPr lang="en-US" sz="1400" b="1" noProof="1">
                <a:solidFill>
                  <a:srgbClr val="C00000"/>
                </a:solidFill>
              </a:rPr>
              <a:t>train </a:t>
            </a:r>
            <a:r>
              <a:rPr lang="vi-VN" sz="1400" b="1" noProof="1">
                <a:solidFill>
                  <a:srgbClr val="C00000"/>
                </a:solidFill>
              </a:rPr>
              <a:t>đồng thời</a:t>
            </a:r>
            <a:endParaRPr lang="en-US" sz="1400" b="1" noProof="1">
              <a:solidFill>
                <a:srgbClr val="C00000"/>
              </a:solidFill>
            </a:endParaRPr>
          </a:p>
          <a:p>
            <a:pPr marL="285750" indent="-285750"/>
            <a:r>
              <a:rPr lang="vi-VN" sz="1400" noProof="1"/>
              <a:t>-SimTrain kém hơn -Sememe</a:t>
            </a:r>
            <a:endParaRPr lang="en-US" sz="1400" noProof="1"/>
          </a:p>
          <a:p>
            <a:pPr marL="285750" indent="-285750">
              <a:buFont typeface="Symbol" panose="05050102010706020507" pitchFamily="18" charset="2"/>
              <a:buChar char="Þ"/>
            </a:pPr>
            <a:r>
              <a:rPr lang="en-US" sz="1400" noProof="1"/>
              <a:t>T</a:t>
            </a:r>
            <a:r>
              <a:rPr lang="vi-VN" sz="1400" noProof="1"/>
              <a:t>ính hữu ích của việc đào tạo đồng thời hai bộ mã hóa</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grpSp>
        <p:nvGrpSpPr>
          <p:cNvPr id="4" name="Group 3">
            <a:extLst>
              <a:ext uri="{FF2B5EF4-FFF2-40B4-BE49-F238E27FC236}">
                <a16:creationId xmlns:a16="http://schemas.microsoft.com/office/drawing/2014/main" id="{FC2B7558-D1E4-A4A4-1672-BD04B8DAA1E2}"/>
              </a:ext>
            </a:extLst>
          </p:cNvPr>
          <p:cNvGrpSpPr/>
          <p:nvPr/>
        </p:nvGrpSpPr>
        <p:grpSpPr>
          <a:xfrm>
            <a:off x="826399" y="1615120"/>
            <a:ext cx="7491152" cy="1017090"/>
            <a:chOff x="826399" y="1828480"/>
            <a:chExt cx="7491152" cy="1017090"/>
          </a:xfrm>
        </p:grpSpPr>
        <p:pic>
          <p:nvPicPr>
            <p:cNvPr id="2" name="Picture 1">
              <a:extLst>
                <a:ext uri="{FF2B5EF4-FFF2-40B4-BE49-F238E27FC236}">
                  <a16:creationId xmlns:a16="http://schemas.microsoft.com/office/drawing/2014/main" id="{65C00087-3C04-49BD-487C-94D3CD5E7CCD}"/>
                </a:ext>
              </a:extLst>
            </p:cNvPr>
            <p:cNvPicPr>
              <a:picLocks noChangeAspect="1"/>
            </p:cNvPicPr>
            <p:nvPr/>
          </p:nvPicPr>
          <p:blipFill rotWithShape="1">
            <a:blip r:embed="rId4"/>
            <a:srcRect t="68014"/>
            <a:stretch/>
          </p:blipFill>
          <p:spPr>
            <a:xfrm>
              <a:off x="826399" y="2171700"/>
              <a:ext cx="7491152" cy="673870"/>
            </a:xfrm>
            <a:prstGeom prst="rect">
              <a:avLst/>
            </a:prstGeom>
          </p:spPr>
        </p:pic>
        <p:pic>
          <p:nvPicPr>
            <p:cNvPr id="3" name="Picture 2">
              <a:extLst>
                <a:ext uri="{FF2B5EF4-FFF2-40B4-BE49-F238E27FC236}">
                  <a16:creationId xmlns:a16="http://schemas.microsoft.com/office/drawing/2014/main" id="{1A62EEE8-A89D-4714-B7BD-9F128460F227}"/>
                </a:ext>
              </a:extLst>
            </p:cNvPr>
            <p:cNvPicPr>
              <a:picLocks noChangeAspect="1"/>
            </p:cNvPicPr>
            <p:nvPr/>
          </p:nvPicPr>
          <p:blipFill rotWithShape="1">
            <a:blip r:embed="rId4"/>
            <a:srcRect b="78519"/>
            <a:stretch/>
          </p:blipFill>
          <p:spPr>
            <a:xfrm>
              <a:off x="826399" y="1828480"/>
              <a:ext cx="7491152" cy="452561"/>
            </a:xfrm>
            <a:prstGeom prst="rect">
              <a:avLst/>
            </a:prstGeom>
          </p:spPr>
        </p:pic>
      </p:grpSp>
      <p:pic>
        <p:nvPicPr>
          <p:cNvPr id="5" name="Google Shape;935;p88">
            <a:extLst>
              <a:ext uri="{FF2B5EF4-FFF2-40B4-BE49-F238E27FC236}">
                <a16:creationId xmlns:a16="http://schemas.microsoft.com/office/drawing/2014/main" id="{A5A7F14C-41D1-0633-F978-ACBA3D77B93A}"/>
              </a:ext>
            </a:extLst>
          </p:cNvPr>
          <p:cNvPicPr preferRelativeResize="0"/>
          <p:nvPr/>
        </p:nvPicPr>
        <p:blipFill rotWithShape="1">
          <a:blip r:embed="rId5">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B3C56F7F-33F6-DFEF-6C9C-E8145EE79663}"/>
              </a:ext>
            </a:extLst>
          </p:cNvPr>
          <p:cNvSpPr txBox="1">
            <a:spLocks/>
          </p:cNvSpPr>
          <p:nvPr/>
        </p:nvSpPr>
        <p:spPr>
          <a:xfrm>
            <a:off x="1128525" y="114761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600" b="1"/>
              <a:t>Ablation study</a:t>
            </a:r>
          </a:p>
        </p:txBody>
      </p:sp>
    </p:spTree>
    <p:extLst>
      <p:ext uri="{BB962C8B-B14F-4D97-AF65-F5344CB8AC3E}">
        <p14:creationId xmlns:p14="http://schemas.microsoft.com/office/powerpoint/2010/main" val="309733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1. Introduction</a:t>
            </a:r>
            <a:endParaRPr/>
          </a:p>
        </p:txBody>
      </p:sp>
      <p:sp>
        <p:nvSpPr>
          <p:cNvPr id="1866" name="Google Shape;1866;p143"/>
          <p:cNvSpPr txBox="1">
            <a:spLocks noGrp="1"/>
          </p:cNvSpPr>
          <p:nvPr>
            <p:ph type="body" idx="1"/>
          </p:nvPr>
        </p:nvSpPr>
        <p:spPr>
          <a:xfrm>
            <a:off x="713225" y="1440180"/>
            <a:ext cx="7780800" cy="3078031"/>
          </a:xfrm>
          <a:prstGeom prst="rect">
            <a:avLst/>
          </a:prstGeom>
        </p:spPr>
        <p:txBody>
          <a:bodyPr spcFirstLastPara="1" wrap="square" lIns="91425" tIns="91425" rIns="91425" bIns="91425" anchor="t" anchorCtr="0">
            <a:noAutofit/>
          </a:bodyPr>
          <a:lstStyle/>
          <a:p>
            <a:pPr marL="171450" indent="-171450"/>
            <a:r>
              <a:rPr lang="vi-VN" sz="1800"/>
              <a:t>Giới thiệu về task quote recommendation</a:t>
            </a:r>
          </a:p>
          <a:p>
            <a:pPr marL="171450" indent="-171450"/>
            <a:r>
              <a:rPr lang="vi-VN" sz="1800"/>
              <a:t>Đề tài ra 3 đóng góp:</a:t>
            </a:r>
          </a:p>
          <a:p>
            <a:pPr marL="628650" lvl="1" indent="-171450"/>
            <a:r>
              <a:rPr lang="vi-VN" sz="1800"/>
              <a:t>Xây dựng bộ dữ liệu mở với kích thướng lớn là Quote Recommendation Dataset</a:t>
            </a:r>
          </a:p>
          <a:p>
            <a:pPr marL="628650" lvl="1" indent="-171450"/>
            <a:r>
              <a:rPr lang="vi-VN" sz="1800"/>
              <a:t>Đánh giá toàn diện và công bằng của các phương pháp đề xuất trích dẫn hiện có.</a:t>
            </a:r>
          </a:p>
          <a:p>
            <a:pPr marL="628650" lvl="1" indent="-171450"/>
            <a:r>
              <a:rPr lang="vi-VN" sz="1800"/>
              <a:t>Đề xuất một mô hình đề xuất trích dẫn vượt trội hơn tất cả các phương pháp trước đó</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4122397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6.5 Quote Recommendation with Left Context Only</a:t>
            </a:r>
            <a:endParaRPr sz="2400"/>
          </a:p>
        </p:txBody>
      </p:sp>
      <p:sp>
        <p:nvSpPr>
          <p:cNvPr id="1866" name="Google Shape;1866;p143"/>
          <p:cNvSpPr txBox="1">
            <a:spLocks noGrp="1"/>
          </p:cNvSpPr>
          <p:nvPr>
            <p:ph type="body" idx="1"/>
          </p:nvPr>
        </p:nvSpPr>
        <p:spPr>
          <a:xfrm>
            <a:off x="681575" y="1112200"/>
            <a:ext cx="7780800" cy="3772220"/>
          </a:xfrm>
          <a:prstGeom prst="rect">
            <a:avLst/>
          </a:prstGeom>
        </p:spPr>
        <p:txBody>
          <a:bodyPr spcFirstLastPara="1" wrap="square" lIns="91425" tIns="91425" rIns="91425" bIns="91425" anchor="t" anchorCtr="0">
            <a:noAutofit/>
          </a:bodyPr>
          <a:lstStyle/>
          <a:p>
            <a:pPr marL="171450" indent="-171450"/>
            <a:r>
              <a:rPr lang="vi-VN" sz="1400" noProof="1"/>
              <a:t>Theo công trình trước đó</a:t>
            </a:r>
            <a:r>
              <a:rPr lang="en-US" sz="1400" noProof="1"/>
              <a:t>, </a:t>
            </a:r>
            <a:r>
              <a:rPr lang="vi-VN" sz="1400" noProof="1"/>
              <a:t>đ</a:t>
            </a:r>
            <a:r>
              <a:rPr lang="en-US" sz="1400" noProof="1"/>
              <a:t>ề</a:t>
            </a:r>
            <a:r>
              <a:rPr lang="vi-VN" sz="1400" noProof="1"/>
              <a:t> xuất trích dẫn </a:t>
            </a:r>
            <a:r>
              <a:rPr lang="vi-VN" sz="1400" b="1" noProof="1"/>
              <a:t>chỉ dựa trên văn bản bối cảnh </a:t>
            </a:r>
            <a:r>
              <a:rPr lang="vi-VN" sz="1400" b="1" noProof="1">
                <a:solidFill>
                  <a:srgbClr val="C00000"/>
                </a:solidFill>
              </a:rPr>
              <a:t>bên trái </a:t>
            </a:r>
            <a:r>
              <a:rPr lang="vi-VN" sz="1400" noProof="1"/>
              <a:t>có thể hữu ích hơn.</a:t>
            </a:r>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endParaRPr lang="en-US" sz="1400" noProof="1"/>
          </a:p>
          <a:p>
            <a:pPr marL="171450" indent="-171450"/>
            <a:r>
              <a:rPr lang="en-US" sz="1400" noProof="1"/>
              <a:t>Đánh giá với </a:t>
            </a:r>
            <a:r>
              <a:rPr lang="en-US" sz="1400" b="1" noProof="1"/>
              <a:t>Left Context Only </a:t>
            </a:r>
            <a:r>
              <a:rPr lang="en-US" sz="1400" noProof="1"/>
              <a:t>phương pháp của họ vẫn </a:t>
            </a:r>
            <a:r>
              <a:rPr lang="en-US" sz="1400" b="1" noProof="1">
                <a:solidFill>
                  <a:srgbClr val="C00000"/>
                </a:solidFill>
              </a:rPr>
              <a:t>tốt nhất</a:t>
            </a:r>
          </a:p>
          <a:p>
            <a:pPr marL="171450" indent="-171450"/>
            <a:r>
              <a:rPr lang="en-US" sz="1400" b="1" noProof="1"/>
              <a:t>H</a:t>
            </a:r>
            <a:r>
              <a:rPr lang="vi-VN" sz="1400" b="1" noProof="1"/>
              <a:t>iệu suất </a:t>
            </a:r>
            <a:r>
              <a:rPr lang="vi-VN" sz="1400" noProof="1"/>
              <a:t>của tất cả các phương pháp </a:t>
            </a:r>
            <a:r>
              <a:rPr lang="vi-VN" sz="1400" b="1" noProof="1">
                <a:solidFill>
                  <a:srgbClr val="C00000"/>
                </a:solidFill>
              </a:rPr>
              <a:t>giảm</a:t>
            </a:r>
            <a:endParaRPr lang="en-US" sz="1400" b="1" noProof="1">
              <a:solidFill>
                <a:srgbClr val="C00000"/>
              </a:solidFill>
            </a:endParaRPr>
          </a:p>
          <a:p>
            <a:pPr marL="285750" indent="-285750">
              <a:buFont typeface="Symbol" panose="05050102010706020507" pitchFamily="18" charset="2"/>
              <a:buChar char="Þ"/>
            </a:pPr>
            <a:r>
              <a:rPr lang="en-US" sz="1400" b="1" noProof="1"/>
              <a:t>B</a:t>
            </a:r>
            <a:r>
              <a:rPr lang="vi-VN" sz="1400" b="1" noProof="1"/>
              <a:t>ên trái </a:t>
            </a:r>
            <a:r>
              <a:rPr lang="vi-VN" sz="1400" noProof="1"/>
              <a:t>và </a:t>
            </a:r>
            <a:r>
              <a:rPr lang="vi-VN" sz="1400" b="1" noProof="1"/>
              <a:t>bên phải </a:t>
            </a:r>
            <a:r>
              <a:rPr lang="vi-VN" sz="1400" noProof="1"/>
              <a:t>cung cấp thông tin </a:t>
            </a:r>
            <a:r>
              <a:rPr lang="vi-VN" sz="1400" b="1" noProof="1">
                <a:solidFill>
                  <a:srgbClr val="C00000"/>
                </a:solidFill>
              </a:rPr>
              <a:t>quan trọng</a:t>
            </a:r>
            <a:endParaRPr lang="en-US" sz="1400" b="1" noProof="1">
              <a:solidFill>
                <a:srgbClr val="C00000"/>
              </a:solidFill>
            </a:endParaRP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9" name="Picture 8">
            <a:extLst>
              <a:ext uri="{FF2B5EF4-FFF2-40B4-BE49-F238E27FC236}">
                <a16:creationId xmlns:a16="http://schemas.microsoft.com/office/drawing/2014/main" id="{4D75E666-1141-85B0-10FC-22E089A42888}"/>
              </a:ext>
            </a:extLst>
          </p:cNvPr>
          <p:cNvPicPr>
            <a:picLocks noChangeAspect="1"/>
          </p:cNvPicPr>
          <p:nvPr/>
        </p:nvPicPr>
        <p:blipFill>
          <a:blip r:embed="rId4"/>
          <a:stretch>
            <a:fillRect/>
          </a:stretch>
        </p:blipFill>
        <p:spPr>
          <a:xfrm>
            <a:off x="713225" y="1651701"/>
            <a:ext cx="7717500" cy="1785134"/>
          </a:xfrm>
          <a:prstGeom prst="rect">
            <a:avLst/>
          </a:prstGeom>
        </p:spPr>
      </p:pic>
    </p:spTree>
    <p:extLst>
      <p:ext uri="{BB962C8B-B14F-4D97-AF65-F5344CB8AC3E}">
        <p14:creationId xmlns:p14="http://schemas.microsoft.com/office/powerpoint/2010/main" val="425867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50" y="284074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6.7 Effect of Negative Sample Number</a:t>
            </a:r>
          </a:p>
        </p:txBody>
      </p:sp>
      <p:sp>
        <p:nvSpPr>
          <p:cNvPr id="1866" name="Google Shape;1866;p143"/>
          <p:cNvSpPr txBox="1">
            <a:spLocks noGrp="1"/>
          </p:cNvSpPr>
          <p:nvPr>
            <p:ph type="body" idx="1"/>
          </p:nvPr>
        </p:nvSpPr>
        <p:spPr>
          <a:xfrm>
            <a:off x="681600" y="3413440"/>
            <a:ext cx="7780800" cy="1272860"/>
          </a:xfrm>
          <a:prstGeom prst="rect">
            <a:avLst/>
          </a:prstGeom>
        </p:spPr>
        <p:txBody>
          <a:bodyPr spcFirstLastPara="1" wrap="square" lIns="91425" tIns="91425" rIns="91425" bIns="91425" anchor="t" anchorCtr="0">
            <a:noAutofit/>
          </a:bodyPr>
          <a:lstStyle/>
          <a:p>
            <a:pPr marL="171450" indent="-171450"/>
            <a:r>
              <a:rPr lang="en-US" sz="1400" noProof="1"/>
              <a:t>N</a:t>
            </a:r>
            <a:r>
              <a:rPr lang="vi-VN" sz="1400" noProof="1"/>
              <a:t>ghiên cứu tác động của số lượng mẫu tiêu cực (#NS)</a:t>
            </a:r>
            <a:endParaRPr lang="en-US" sz="1400" noProof="1"/>
          </a:p>
          <a:p>
            <a:pPr marL="171450" indent="-171450"/>
            <a:r>
              <a:rPr lang="en-US" sz="1400" noProof="1"/>
              <a:t>T</a:t>
            </a:r>
            <a:r>
              <a:rPr lang="vi-VN" sz="1400" noProof="1"/>
              <a:t>ăng số lượng mẫu tiêu cực (từ 4 đến 19) có thể cải thiện hiệu suất </a:t>
            </a:r>
            <a:r>
              <a:rPr lang="en-US" sz="1400" noProof="1"/>
              <a:t>=&gt; </a:t>
            </a:r>
            <a:r>
              <a:rPr lang="en-US" sz="1400" b="1" noProof="1"/>
              <a:t>Train đầy đủ hơn</a:t>
            </a:r>
          </a:p>
          <a:p>
            <a:pPr marL="171450" indent="-171450"/>
            <a:r>
              <a:rPr lang="en-US" sz="1400" noProof="1"/>
              <a:t>Tiếp tục tăng =&gt; Hiệu suất </a:t>
            </a:r>
            <a:r>
              <a:rPr lang="en-US" sz="1400" b="1" noProof="1"/>
              <a:t>dao động </a:t>
            </a:r>
            <a:r>
              <a:rPr lang="en-US" sz="1400" noProof="1"/>
              <a:t>hoặc </a:t>
            </a:r>
            <a:r>
              <a:rPr lang="en-US" sz="1400" b="1" noProof="1"/>
              <a:t>giảm</a:t>
            </a:r>
            <a:r>
              <a:rPr lang="en-US" sz="1400" noProof="1"/>
              <a:t> =&gt; M</a:t>
            </a:r>
            <a:r>
              <a:rPr lang="vi-VN" sz="1400" noProof="1"/>
              <a:t>ất cân bằng giữa </a:t>
            </a:r>
            <a:r>
              <a:rPr lang="vi-VN" sz="1400" b="1" noProof="1"/>
              <a:t>tích cực </a:t>
            </a:r>
            <a:r>
              <a:rPr lang="vi-VN" sz="1400" noProof="1"/>
              <a:t>và </a:t>
            </a:r>
            <a:r>
              <a:rPr lang="vi-VN" sz="1400" b="1" noProof="1"/>
              <a:t>tiêu cực </a:t>
            </a:r>
            <a:endParaRPr lang="en-US" sz="1400" b="1" noProof="1"/>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
        <p:nvSpPr>
          <p:cNvPr id="3" name="Google Shape;1865;p143">
            <a:extLst>
              <a:ext uri="{FF2B5EF4-FFF2-40B4-BE49-F238E27FC236}">
                <a16:creationId xmlns:a16="http://schemas.microsoft.com/office/drawing/2014/main" id="{26E0091D-4D3C-4A3D-C0AA-5B77BE9E502C}"/>
              </a:ext>
            </a:extLst>
          </p:cNvPr>
          <p:cNvSpPr txBox="1">
            <a:spLocks/>
          </p:cNvSpPr>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Aref Ruqaa"/>
              <a:buNone/>
              <a:defRPr sz="3000" b="0" i="0" u="none" strike="noStrike" cap="none">
                <a:solidFill>
                  <a:schemeClr val="dk2"/>
                </a:solidFill>
                <a:latin typeface="Aref Ruqaa"/>
                <a:ea typeface="Aref Ruqaa"/>
                <a:cs typeface="Aref Ruqaa"/>
                <a:sym typeface="Aref Ruqa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400"/>
              <a:t>6.6 Effect of Occurrence Frequency</a:t>
            </a:r>
          </a:p>
        </p:txBody>
      </p:sp>
      <p:pic>
        <p:nvPicPr>
          <p:cNvPr id="5" name="Picture 4">
            <a:extLst>
              <a:ext uri="{FF2B5EF4-FFF2-40B4-BE49-F238E27FC236}">
                <a16:creationId xmlns:a16="http://schemas.microsoft.com/office/drawing/2014/main" id="{CE48D030-05EC-BA32-4ABB-B16E82E5C89E}"/>
              </a:ext>
            </a:extLst>
          </p:cNvPr>
          <p:cNvPicPr>
            <a:picLocks noChangeAspect="1"/>
          </p:cNvPicPr>
          <p:nvPr/>
        </p:nvPicPr>
        <p:blipFill rotWithShape="1">
          <a:blip r:embed="rId4"/>
          <a:srcRect t="2051"/>
          <a:stretch/>
        </p:blipFill>
        <p:spPr>
          <a:xfrm>
            <a:off x="5858685" y="1004036"/>
            <a:ext cx="2918460" cy="1944869"/>
          </a:xfrm>
          <a:prstGeom prst="rect">
            <a:avLst/>
          </a:prstGeom>
        </p:spPr>
      </p:pic>
      <p:sp>
        <p:nvSpPr>
          <p:cNvPr id="6" name="Google Shape;1866;p143">
            <a:extLst>
              <a:ext uri="{FF2B5EF4-FFF2-40B4-BE49-F238E27FC236}">
                <a16:creationId xmlns:a16="http://schemas.microsoft.com/office/drawing/2014/main" id="{2A8C7B61-DDDC-3204-6A2B-0F804006A1BE}"/>
              </a:ext>
            </a:extLst>
          </p:cNvPr>
          <p:cNvSpPr txBox="1">
            <a:spLocks/>
          </p:cNvSpPr>
          <p:nvPr/>
        </p:nvSpPr>
        <p:spPr>
          <a:xfrm>
            <a:off x="713225" y="1112200"/>
            <a:ext cx="5145460" cy="1836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171450" indent="-171450"/>
            <a:r>
              <a:rPr lang="en-US" sz="1400" noProof="1"/>
              <a:t>Nghiên cứu tác động của tần suất xuất hiện </a:t>
            </a:r>
            <a:r>
              <a:rPr lang="en-US" sz="1400" b="1" noProof="1"/>
              <a:t>trích dẫn vàng</a:t>
            </a:r>
          </a:p>
          <a:p>
            <a:pPr marL="628650" lvl="1" indent="-171450"/>
            <a:r>
              <a:rPr lang="en-US" sz="1400" b="1" noProof="1"/>
              <a:t>Có tác động lớn </a:t>
            </a:r>
            <a:r>
              <a:rPr lang="en-US" sz="1400" noProof="1"/>
              <a:t>đến hiệu suất </a:t>
            </a:r>
          </a:p>
          <a:p>
            <a:pPr marL="628650" lvl="1" indent="-171450"/>
            <a:r>
              <a:rPr lang="en-US" sz="1400" noProof="1"/>
              <a:t>Phổ biến nhất </a:t>
            </a:r>
            <a:r>
              <a:rPr lang="en-US" sz="1400" b="1" noProof="1">
                <a:solidFill>
                  <a:srgbClr val="C00000"/>
                </a:solidFill>
              </a:rPr>
              <a:t>không</a:t>
            </a:r>
            <a:r>
              <a:rPr lang="en-US" sz="1400" noProof="1"/>
              <a:t> có hiệu suất </a:t>
            </a:r>
            <a:r>
              <a:rPr lang="en-US" sz="1400" b="1" noProof="1"/>
              <a:t>tốt nhất</a:t>
            </a:r>
          </a:p>
          <a:p>
            <a:pPr marL="742950" lvl="1" indent="-285750">
              <a:buFont typeface="Symbol" panose="05050102010706020507" pitchFamily="18" charset="2"/>
              <a:buChar char="Þ"/>
            </a:pPr>
            <a:r>
              <a:rPr lang="en-US" sz="1400" noProof="1"/>
              <a:t>Mang ý nghĩa phong phú và trích dẫn trong nhiều ngữ cảnh khác nhau</a:t>
            </a:r>
          </a:p>
          <a:p>
            <a:pPr marL="742950" lvl="1" indent="-285750"/>
            <a:r>
              <a:rPr lang="en-US" sz="1400" noProof="1"/>
              <a:t>Hiệu xuất của </a:t>
            </a:r>
            <a:r>
              <a:rPr lang="en-US" sz="1400" b="1" noProof="1"/>
              <a:t>c</a:t>
            </a:r>
            <a:r>
              <a:rPr lang="vi-VN" sz="1400" b="1" noProof="1"/>
              <a:t>hưa được xem trước </a:t>
            </a:r>
            <a:r>
              <a:rPr lang="vi-VN" sz="1400" noProof="1"/>
              <a:t>rất hạn chế</a:t>
            </a:r>
            <a:endParaRPr lang="en-US" sz="1400" noProof="1"/>
          </a:p>
          <a:p>
            <a:pPr marL="457200" lvl="1" indent="0">
              <a:buNone/>
            </a:pPr>
            <a:r>
              <a:rPr lang="en-US" sz="1400" noProof="1"/>
              <a:t>=&gt; </a:t>
            </a:r>
            <a:r>
              <a:rPr lang="en-US" sz="1400" b="1" noProof="1">
                <a:solidFill>
                  <a:srgbClr val="C00000"/>
                </a:solidFill>
              </a:rPr>
              <a:t>Điểm yếu </a:t>
            </a:r>
            <a:r>
              <a:rPr lang="en-US" sz="1400" noProof="1"/>
              <a:t>của mô hình và sẽ được nghiên cứu sau</a:t>
            </a:r>
          </a:p>
          <a:p>
            <a:pPr marL="457200" lvl="1" indent="0">
              <a:buNone/>
            </a:pPr>
            <a:endParaRPr lang="en-US" sz="1400" noProof="1"/>
          </a:p>
        </p:txBody>
      </p:sp>
    </p:spTree>
    <p:extLst>
      <p:ext uri="{BB962C8B-B14F-4D97-AF65-F5344CB8AC3E}">
        <p14:creationId xmlns:p14="http://schemas.microsoft.com/office/powerpoint/2010/main" val="4053056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50" y="26731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a:t>6.9 Case Study</a:t>
            </a:r>
          </a:p>
        </p:txBody>
      </p:sp>
      <p:sp>
        <p:nvSpPr>
          <p:cNvPr id="1866" name="Google Shape;1866;p143"/>
          <p:cNvSpPr txBox="1">
            <a:spLocks noGrp="1"/>
          </p:cNvSpPr>
          <p:nvPr>
            <p:ph type="body" idx="1"/>
          </p:nvPr>
        </p:nvSpPr>
        <p:spPr>
          <a:xfrm>
            <a:off x="681600" y="3245800"/>
            <a:ext cx="4667640" cy="1440500"/>
          </a:xfrm>
          <a:prstGeom prst="rect">
            <a:avLst/>
          </a:prstGeom>
        </p:spPr>
        <p:txBody>
          <a:bodyPr spcFirstLastPara="1" wrap="square" lIns="91425" tIns="91425" rIns="91425" bIns="91425" anchor="t" anchorCtr="0">
            <a:noAutofit/>
          </a:bodyPr>
          <a:lstStyle/>
          <a:p>
            <a:pPr marL="171450" indent="-171450"/>
            <a:r>
              <a:rPr lang="en-US" sz="1400" noProof="1"/>
              <a:t>Trích </a:t>
            </a:r>
            <a:r>
              <a:rPr lang="vi-VN" sz="1400" noProof="1"/>
              <a:t>dẫn vàng được xếp hạng thứ hai</a:t>
            </a:r>
            <a:endParaRPr lang="en-US" sz="1400" noProof="1"/>
          </a:p>
          <a:p>
            <a:pPr marL="171450" indent="-171450"/>
            <a:r>
              <a:rPr lang="en-US" sz="1400" noProof="1"/>
              <a:t>Trích </a:t>
            </a:r>
            <a:r>
              <a:rPr lang="vi-VN" sz="1400" noProof="1"/>
              <a:t>dẫn đầu tiên có cùng ý nghĩa trích dẫn vàng</a:t>
            </a:r>
            <a:r>
              <a:rPr lang="en-US" sz="1400" noProof="1"/>
              <a:t>. Trích </a:t>
            </a:r>
            <a:r>
              <a:rPr lang="vi-VN" sz="1400" noProof="1"/>
              <a:t>dẫn thứ ba và tư cũng liên quan đến ngữ cảnh</a:t>
            </a:r>
            <a:r>
              <a:rPr lang="en-US" sz="1400" noProof="1"/>
              <a:t>.</a:t>
            </a:r>
          </a:p>
          <a:p>
            <a:pPr marL="285750" indent="-285750">
              <a:buFont typeface="Symbol" panose="05050102010706020507" pitchFamily="18" charset="2"/>
              <a:buChar char="Þ"/>
            </a:pPr>
            <a:r>
              <a:rPr lang="en-US" sz="1400" noProof="1"/>
              <a:t>Tính hiệu quả của mô hình</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
        <p:nvSpPr>
          <p:cNvPr id="3" name="Google Shape;1865;p143">
            <a:extLst>
              <a:ext uri="{FF2B5EF4-FFF2-40B4-BE49-F238E27FC236}">
                <a16:creationId xmlns:a16="http://schemas.microsoft.com/office/drawing/2014/main" id="{26E0091D-4D3C-4A3D-C0AA-5B77BE9E502C}"/>
              </a:ext>
            </a:extLst>
          </p:cNvPr>
          <p:cNvSpPr txBox="1">
            <a:spLocks/>
          </p:cNvSpPr>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Aref Ruqaa"/>
              <a:buNone/>
              <a:defRPr sz="3000" b="0" i="0" u="none" strike="noStrike" cap="none">
                <a:solidFill>
                  <a:schemeClr val="dk2"/>
                </a:solidFill>
                <a:latin typeface="Aref Ruqaa"/>
                <a:ea typeface="Aref Ruqaa"/>
                <a:cs typeface="Aref Ruqaa"/>
                <a:sym typeface="Aref Ruqaa"/>
              </a:defRPr>
            </a:lvl1pPr>
            <a:lvl2pPr marR="0" lvl="1"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US" sz="2400"/>
              <a:t>6.8 Human Evaluation</a:t>
            </a:r>
          </a:p>
        </p:txBody>
      </p:sp>
      <p:sp>
        <p:nvSpPr>
          <p:cNvPr id="6" name="Google Shape;1866;p143">
            <a:extLst>
              <a:ext uri="{FF2B5EF4-FFF2-40B4-BE49-F238E27FC236}">
                <a16:creationId xmlns:a16="http://schemas.microsoft.com/office/drawing/2014/main" id="{2A8C7B61-DDDC-3204-6A2B-0F804006A1BE}"/>
              </a:ext>
            </a:extLst>
          </p:cNvPr>
          <p:cNvSpPr txBox="1">
            <a:spLocks/>
          </p:cNvSpPr>
          <p:nvPr/>
        </p:nvSpPr>
        <p:spPr>
          <a:xfrm>
            <a:off x="713224" y="1112200"/>
            <a:ext cx="7717499" cy="17285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171450" indent="-171450"/>
            <a:r>
              <a:rPr lang="en-US" sz="1400" b="1" noProof="1"/>
              <a:t>Vấn đề: </a:t>
            </a:r>
            <a:r>
              <a:rPr lang="en-US" sz="1400" noProof="1"/>
              <a:t>Có thể có các trích dẫn khác phù hợp với ngữ cảnh truy vấn ngoài trích dẫn vàng.</a:t>
            </a:r>
          </a:p>
          <a:p>
            <a:pPr marL="171450" indent="-171450"/>
            <a:r>
              <a:rPr lang="en-US" sz="1400" noProof="1"/>
              <a:t>Chọn ngẫu nhiên 50 văn bản trong tập test tiếng Trung chuẩn và liệt kê top 10 đề xuất</a:t>
            </a:r>
          </a:p>
          <a:p>
            <a:pPr marL="171450" indent="-171450"/>
            <a:r>
              <a:rPr lang="en-US" sz="1400" noProof="1"/>
              <a:t>G</a:t>
            </a:r>
            <a:r>
              <a:rPr lang="vi-VN" sz="1400" noProof="1"/>
              <a:t>án nhãn bởi 3 người bản ngữ và quyết định cuối cùng là bỏ phiếu</a:t>
            </a:r>
            <a:r>
              <a:rPr lang="en-US" sz="1400" noProof="1"/>
              <a:t>.</a:t>
            </a:r>
          </a:p>
          <a:p>
            <a:pPr marL="171450" indent="-171450"/>
            <a:r>
              <a:rPr lang="en-US" sz="1400" noProof="1"/>
              <a:t>So sánh:</a:t>
            </a:r>
          </a:p>
          <a:p>
            <a:pPr marL="628650" lvl="1" indent="-171450"/>
            <a:r>
              <a:rPr lang="en-US" sz="1400" b="1"/>
              <a:t>Human Evaluation</a:t>
            </a:r>
            <a:r>
              <a:rPr lang="en-US" sz="1400" noProof="1"/>
              <a:t>: NDCG@5 = 0,661, Recall@1/10 = 0,50/0,92</a:t>
            </a:r>
          </a:p>
          <a:p>
            <a:pPr marL="628650" lvl="1" indent="-171450"/>
            <a:r>
              <a:rPr lang="en-US" sz="1400" b="1" noProof="1"/>
              <a:t>Machine Evaluation</a:t>
            </a:r>
            <a:r>
              <a:rPr lang="en-US" sz="1400" noProof="1"/>
              <a:t>: NDCG@5 = 0,439, Recall@1/10 = 0,36/0,64</a:t>
            </a:r>
          </a:p>
          <a:p>
            <a:pPr marL="285750" indent="-285750">
              <a:buFont typeface="Symbol" panose="05050102010706020507" pitchFamily="18" charset="2"/>
              <a:buChar char="Þ"/>
            </a:pPr>
            <a:r>
              <a:rPr lang="en-US" sz="1400" noProof="1"/>
              <a:t>H</a:t>
            </a:r>
            <a:r>
              <a:rPr lang="vi-VN" sz="1400" noProof="1"/>
              <a:t>iệu suất thực tế bị đánh giá thấp hơn rất nhiều</a:t>
            </a:r>
            <a:r>
              <a:rPr lang="en-US" sz="1400" noProof="1"/>
              <a:t>.</a:t>
            </a:r>
          </a:p>
          <a:p>
            <a:pPr marL="171450" indent="-171450"/>
            <a:endParaRPr lang="en-US" sz="1400" noProof="1"/>
          </a:p>
        </p:txBody>
      </p:sp>
      <p:pic>
        <p:nvPicPr>
          <p:cNvPr id="4" name="Picture 3">
            <a:extLst>
              <a:ext uri="{FF2B5EF4-FFF2-40B4-BE49-F238E27FC236}">
                <a16:creationId xmlns:a16="http://schemas.microsoft.com/office/drawing/2014/main" id="{C541B0B1-21C5-4F60-1BA7-FE000F5E0FD2}"/>
              </a:ext>
            </a:extLst>
          </p:cNvPr>
          <p:cNvPicPr>
            <a:picLocks noChangeAspect="1"/>
          </p:cNvPicPr>
          <p:nvPr/>
        </p:nvPicPr>
        <p:blipFill>
          <a:blip r:embed="rId4"/>
          <a:stretch>
            <a:fillRect/>
          </a:stretch>
        </p:blipFill>
        <p:spPr>
          <a:xfrm>
            <a:off x="5121518" y="3097900"/>
            <a:ext cx="3671962" cy="1318660"/>
          </a:xfrm>
          <a:prstGeom prst="rect">
            <a:avLst/>
          </a:prstGeom>
        </p:spPr>
      </p:pic>
    </p:spTree>
    <p:extLst>
      <p:ext uri="{BB962C8B-B14F-4D97-AF65-F5344CB8AC3E}">
        <p14:creationId xmlns:p14="http://schemas.microsoft.com/office/powerpoint/2010/main" val="398283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92"/>
        <p:cNvGrpSpPr/>
        <p:nvPr/>
      </p:nvGrpSpPr>
      <p:grpSpPr>
        <a:xfrm>
          <a:off x="0" y="0"/>
          <a:ext cx="0" cy="0"/>
          <a:chOff x="0" y="0"/>
          <a:chExt cx="0" cy="0"/>
        </a:xfrm>
      </p:grpSpPr>
      <p:grpSp>
        <p:nvGrpSpPr>
          <p:cNvPr id="793" name="Google Shape;793;p80"/>
          <p:cNvGrpSpPr/>
          <p:nvPr/>
        </p:nvGrpSpPr>
        <p:grpSpPr>
          <a:xfrm>
            <a:off x="2942813" y="3976714"/>
            <a:ext cx="3258375" cy="396736"/>
            <a:chOff x="2942813" y="3976714"/>
            <a:chExt cx="3258375" cy="396736"/>
          </a:xfrm>
        </p:grpSpPr>
        <p:pic>
          <p:nvPicPr>
            <p:cNvPr id="794" name="Google Shape;794;p80"/>
            <p:cNvPicPr preferRelativeResize="0"/>
            <p:nvPr/>
          </p:nvPicPr>
          <p:blipFill>
            <a:blip r:embed="rId4">
              <a:alphaModFix/>
            </a:blip>
            <a:stretch>
              <a:fillRect/>
            </a:stretch>
          </p:blipFill>
          <p:spPr>
            <a:xfrm>
              <a:off x="2942813" y="3976714"/>
              <a:ext cx="1669550" cy="396736"/>
            </a:xfrm>
            <a:prstGeom prst="rect">
              <a:avLst/>
            </a:prstGeom>
            <a:noFill/>
            <a:ln>
              <a:noFill/>
            </a:ln>
          </p:spPr>
        </p:pic>
        <p:pic>
          <p:nvPicPr>
            <p:cNvPr id="795" name="Google Shape;795;p80"/>
            <p:cNvPicPr preferRelativeResize="0"/>
            <p:nvPr/>
          </p:nvPicPr>
          <p:blipFill>
            <a:blip r:embed="rId4">
              <a:alphaModFix/>
            </a:blip>
            <a:stretch>
              <a:fillRect/>
            </a:stretch>
          </p:blipFill>
          <p:spPr>
            <a:xfrm flipH="1">
              <a:off x="4531638" y="3976714"/>
              <a:ext cx="1669550" cy="396736"/>
            </a:xfrm>
            <a:prstGeom prst="rect">
              <a:avLst/>
            </a:prstGeom>
            <a:noFill/>
            <a:ln>
              <a:noFill/>
            </a:ln>
          </p:spPr>
        </p:pic>
      </p:grpSp>
      <p:grpSp>
        <p:nvGrpSpPr>
          <p:cNvPr id="796" name="Google Shape;796;p80"/>
          <p:cNvGrpSpPr/>
          <p:nvPr/>
        </p:nvGrpSpPr>
        <p:grpSpPr>
          <a:xfrm>
            <a:off x="2961625" y="951764"/>
            <a:ext cx="3258375" cy="396736"/>
            <a:chOff x="2961625" y="951764"/>
            <a:chExt cx="3258375" cy="396736"/>
          </a:xfrm>
        </p:grpSpPr>
        <p:pic>
          <p:nvPicPr>
            <p:cNvPr id="797" name="Google Shape;797;p80"/>
            <p:cNvPicPr preferRelativeResize="0"/>
            <p:nvPr/>
          </p:nvPicPr>
          <p:blipFill>
            <a:blip r:embed="rId4">
              <a:alphaModFix/>
            </a:blip>
            <a:stretch>
              <a:fillRect/>
            </a:stretch>
          </p:blipFill>
          <p:spPr>
            <a:xfrm rot="10800000" flipH="1">
              <a:off x="2961625" y="951764"/>
              <a:ext cx="1669550" cy="396736"/>
            </a:xfrm>
            <a:prstGeom prst="rect">
              <a:avLst/>
            </a:prstGeom>
            <a:noFill/>
            <a:ln>
              <a:noFill/>
            </a:ln>
          </p:spPr>
        </p:pic>
        <p:pic>
          <p:nvPicPr>
            <p:cNvPr id="798" name="Google Shape;798;p80"/>
            <p:cNvPicPr preferRelativeResize="0"/>
            <p:nvPr/>
          </p:nvPicPr>
          <p:blipFill>
            <a:blip r:embed="rId4">
              <a:alphaModFix/>
            </a:blip>
            <a:stretch>
              <a:fillRect/>
            </a:stretch>
          </p:blipFill>
          <p:spPr>
            <a:xfrm rot="10800000">
              <a:off x="4550450" y="951764"/>
              <a:ext cx="1669550" cy="396736"/>
            </a:xfrm>
            <a:prstGeom prst="rect">
              <a:avLst/>
            </a:prstGeom>
            <a:noFill/>
            <a:ln>
              <a:noFill/>
            </a:ln>
          </p:spPr>
        </p:pic>
      </p:grpSp>
      <p:sp>
        <p:nvSpPr>
          <p:cNvPr id="799" name="Google Shape;799;p80"/>
          <p:cNvSpPr txBox="1">
            <a:spLocks noGrp="1"/>
          </p:cNvSpPr>
          <p:nvPr>
            <p:ph type="title"/>
          </p:nvPr>
        </p:nvSpPr>
        <p:spPr>
          <a:xfrm>
            <a:off x="2141375" y="1444200"/>
            <a:ext cx="4899000" cy="206487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Thanks for listening</a:t>
            </a:r>
            <a:endParaRPr sz="6000"/>
          </a:p>
        </p:txBody>
      </p:sp>
      <p:pic>
        <p:nvPicPr>
          <p:cNvPr id="801" name="Google Shape;801;p80"/>
          <p:cNvPicPr preferRelativeResize="0"/>
          <p:nvPr/>
        </p:nvPicPr>
        <p:blipFill rotWithShape="1">
          <a:blip r:embed="rId5">
            <a:alphaModFix/>
          </a:blip>
          <a:srcRect l="347" r="357"/>
          <a:stretch/>
        </p:blipFill>
        <p:spPr>
          <a:xfrm>
            <a:off x="1103075" y="1634425"/>
            <a:ext cx="1221725" cy="2064874"/>
          </a:xfrm>
          <a:prstGeom prst="rect">
            <a:avLst/>
          </a:prstGeom>
          <a:noFill/>
          <a:ln>
            <a:noFill/>
          </a:ln>
        </p:spPr>
      </p:pic>
      <p:pic>
        <p:nvPicPr>
          <p:cNvPr id="802" name="Google Shape;802;p80"/>
          <p:cNvPicPr preferRelativeResize="0"/>
          <p:nvPr/>
        </p:nvPicPr>
        <p:blipFill rotWithShape="1">
          <a:blip r:embed="rId5">
            <a:alphaModFix/>
          </a:blip>
          <a:srcRect l="347" r="357"/>
          <a:stretch/>
        </p:blipFill>
        <p:spPr>
          <a:xfrm flipH="1">
            <a:off x="6819200" y="1634425"/>
            <a:ext cx="1221725" cy="2064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pic>
        <p:nvPicPr>
          <p:cNvPr id="8" name="Google Shape;935;p88">
            <a:extLst>
              <a:ext uri="{FF2B5EF4-FFF2-40B4-BE49-F238E27FC236}">
                <a16:creationId xmlns:a16="http://schemas.microsoft.com/office/drawing/2014/main" id="{3FDCC804-452D-5DB8-4E4B-431675AE66EE}"/>
              </a:ext>
            </a:extLst>
          </p:cNvPr>
          <p:cNvPicPr preferRelativeResize="0"/>
          <p:nvPr/>
        </p:nvPicPr>
        <p:blipFill rotWithShape="1">
          <a:blip r:embed="rId3">
            <a:alphaModFix amt="56000"/>
          </a:blip>
          <a:srcRect l="14508" t="32951" r="10161" b="23799"/>
          <a:stretch/>
        </p:blipFill>
        <p:spPr>
          <a:xfrm>
            <a:off x="713222" y="987903"/>
            <a:ext cx="4506477" cy="686658"/>
          </a:xfrm>
          <a:prstGeom prst="rect">
            <a:avLst/>
          </a:prstGeom>
          <a:noFill/>
          <a:ln>
            <a:noFill/>
          </a:ln>
        </p:spPr>
      </p:pic>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2. Related Work</a:t>
            </a:r>
            <a:endParaRPr/>
          </a:p>
        </p:txBody>
      </p:sp>
      <p:sp>
        <p:nvSpPr>
          <p:cNvPr id="1866" name="Google Shape;1866;p143"/>
          <p:cNvSpPr txBox="1">
            <a:spLocks noGrp="1"/>
          </p:cNvSpPr>
          <p:nvPr>
            <p:ph type="body" idx="1"/>
          </p:nvPr>
        </p:nvSpPr>
        <p:spPr>
          <a:xfrm>
            <a:off x="713224" y="1526661"/>
            <a:ext cx="8141215" cy="1467697"/>
          </a:xfrm>
          <a:prstGeom prst="rect">
            <a:avLst/>
          </a:prstGeom>
        </p:spPr>
        <p:txBody>
          <a:bodyPr spcFirstLastPara="1" wrap="square" lIns="91425" tIns="91425" rIns="91425" bIns="91425" anchor="t" anchorCtr="0">
            <a:noAutofit/>
          </a:bodyPr>
          <a:lstStyle/>
          <a:p>
            <a:pPr marL="0" indent="0">
              <a:buNone/>
            </a:pPr>
            <a:r>
              <a:rPr lang="en-US" sz="1300"/>
              <a:t>- Learning to recommend quotes for writing.</a:t>
            </a:r>
          </a:p>
          <a:p>
            <a:pPr marL="0" indent="0">
              <a:buNone/>
            </a:pPr>
            <a:r>
              <a:rPr lang="en-US" sz="1300"/>
              <a:t>- A neural network approach to quote recommendation in writings.</a:t>
            </a:r>
          </a:p>
          <a:p>
            <a:pPr marL="0" indent="0">
              <a:buNone/>
            </a:pPr>
            <a:r>
              <a:rPr lang="en-US" sz="1300"/>
              <a:t>- Quote recommendation for dialogs and writings.</a:t>
            </a:r>
          </a:p>
          <a:p>
            <a:pPr marL="0" indent="0">
              <a:buNone/>
            </a:pPr>
            <a:r>
              <a:rPr lang="en-US" sz="1300"/>
              <a:t>- Quote recommendation in dialogue using deep neural network.</a:t>
            </a:r>
          </a:p>
          <a:p>
            <a:pPr marL="0" indent="0">
              <a:buNone/>
            </a:pPr>
            <a:r>
              <a:rPr lang="en-US" sz="1300"/>
              <a:t>- Continuity of topic, interaction, and query: Learning to quote in online conversations.</a:t>
            </a:r>
          </a:p>
          <a:p>
            <a:pPr marL="0" indent="0">
              <a:buNone/>
            </a:pPr>
            <a:r>
              <a:rPr lang="en-US" sz="1300"/>
              <a:t>- Quotation recommendation and interpretation based on transformation from queries to quotations</a:t>
            </a:r>
          </a:p>
        </p:txBody>
      </p:sp>
      <p:pic>
        <p:nvPicPr>
          <p:cNvPr id="1878" name="Google Shape;1878;p143"/>
          <p:cNvPicPr preferRelativeResize="0"/>
          <p:nvPr/>
        </p:nvPicPr>
        <p:blipFill rotWithShape="1">
          <a:blip r:embed="rId4">
            <a:alphaModFix/>
          </a:blip>
          <a:srcRect l="357" r="347"/>
          <a:stretch/>
        </p:blipFill>
        <p:spPr>
          <a:xfrm>
            <a:off x="7778864" y="-1"/>
            <a:ext cx="1344700" cy="964301"/>
          </a:xfrm>
          <a:prstGeom prst="rect">
            <a:avLst/>
          </a:prstGeom>
          <a:noFill/>
          <a:ln>
            <a:noFill/>
          </a:ln>
        </p:spPr>
      </p:pic>
      <p:sp>
        <p:nvSpPr>
          <p:cNvPr id="3" name="Google Shape;940;p88">
            <a:extLst>
              <a:ext uri="{FF2B5EF4-FFF2-40B4-BE49-F238E27FC236}">
                <a16:creationId xmlns:a16="http://schemas.microsoft.com/office/drawing/2014/main" id="{76BEE0F3-3098-C245-A78F-B2231989DA1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600" b="1"/>
              <a:t>2.1 Quote Recommendation</a:t>
            </a:r>
          </a:p>
        </p:txBody>
      </p:sp>
      <p:pic>
        <p:nvPicPr>
          <p:cNvPr id="4" name="Google Shape;935;p88">
            <a:extLst>
              <a:ext uri="{FF2B5EF4-FFF2-40B4-BE49-F238E27FC236}">
                <a16:creationId xmlns:a16="http://schemas.microsoft.com/office/drawing/2014/main" id="{7E6A8F61-C53D-B037-6F03-0860EDD1D2CA}"/>
              </a:ext>
            </a:extLst>
          </p:cNvPr>
          <p:cNvPicPr preferRelativeResize="0"/>
          <p:nvPr/>
        </p:nvPicPr>
        <p:blipFill rotWithShape="1">
          <a:blip r:embed="rId3">
            <a:alphaModFix amt="56000"/>
          </a:blip>
          <a:srcRect l="14508" t="32951" r="10161" b="23799"/>
          <a:stretch/>
        </p:blipFill>
        <p:spPr>
          <a:xfrm>
            <a:off x="713223" y="2796540"/>
            <a:ext cx="4506477" cy="686658"/>
          </a:xfrm>
          <a:prstGeom prst="rect">
            <a:avLst/>
          </a:prstGeom>
          <a:noFill/>
          <a:ln>
            <a:noFill/>
          </a:ln>
        </p:spPr>
      </p:pic>
      <p:sp>
        <p:nvSpPr>
          <p:cNvPr id="5" name="Google Shape;940;p88">
            <a:extLst>
              <a:ext uri="{FF2B5EF4-FFF2-40B4-BE49-F238E27FC236}">
                <a16:creationId xmlns:a16="http://schemas.microsoft.com/office/drawing/2014/main" id="{DF54BC70-5B02-ABD5-5B08-3CF177FF5135}"/>
              </a:ext>
            </a:extLst>
          </p:cNvPr>
          <p:cNvSpPr txBox="1">
            <a:spLocks/>
          </p:cNvSpPr>
          <p:nvPr/>
        </p:nvSpPr>
        <p:spPr>
          <a:xfrm>
            <a:off x="1128523" y="2951880"/>
            <a:ext cx="44068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600" b="1"/>
              <a:t>2.2 Content-based Recommendation</a:t>
            </a:r>
          </a:p>
        </p:txBody>
      </p:sp>
      <p:sp>
        <p:nvSpPr>
          <p:cNvPr id="7" name="Google Shape;1866;p143">
            <a:extLst>
              <a:ext uri="{FF2B5EF4-FFF2-40B4-BE49-F238E27FC236}">
                <a16:creationId xmlns:a16="http://schemas.microsoft.com/office/drawing/2014/main" id="{0BE4DD98-6897-3A46-AA1D-DD8BD6926672}"/>
              </a:ext>
            </a:extLst>
          </p:cNvPr>
          <p:cNvSpPr txBox="1">
            <a:spLocks/>
          </p:cNvSpPr>
          <p:nvPr/>
        </p:nvSpPr>
        <p:spPr>
          <a:xfrm>
            <a:off x="713224" y="3340239"/>
            <a:ext cx="8141215" cy="12402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Font typeface="Nunito"/>
              <a:buNone/>
            </a:pPr>
            <a:r>
              <a:rPr lang="en-US" sz="1300"/>
              <a:t>- Contentbased recommendation systems.</a:t>
            </a:r>
          </a:p>
          <a:p>
            <a:pPr marL="0" indent="0">
              <a:buFont typeface="Nunito"/>
              <a:buNone/>
            </a:pPr>
            <a:r>
              <a:rPr lang="en-US" sz="1300"/>
              <a:t>- Recommending citations for academic papers.</a:t>
            </a:r>
          </a:p>
          <a:p>
            <a:pPr marL="0" indent="0">
              <a:buFont typeface="Nunito"/>
              <a:buNone/>
            </a:pPr>
            <a:r>
              <a:rPr lang="en-US" sz="1300"/>
              <a:t>- Context-aware citation recommendation.</a:t>
            </a:r>
          </a:p>
          <a:p>
            <a:pPr marL="0" indent="0">
              <a:buFont typeface="Nunito"/>
              <a:buNone/>
            </a:pPr>
            <a:r>
              <a:rPr lang="en-US" sz="1300"/>
              <a:t>- Neural-based chinese idiom recommendation for enhancing elegance in essay writing.</a:t>
            </a:r>
          </a:p>
          <a:p>
            <a:pPr marL="0" indent="0">
              <a:buFont typeface="Nunito"/>
              <a:buNone/>
            </a:pPr>
            <a:endParaRPr lang="vi-VN" sz="1300"/>
          </a:p>
        </p:txBody>
      </p:sp>
    </p:spTree>
    <p:extLst>
      <p:ext uri="{BB962C8B-B14F-4D97-AF65-F5344CB8AC3E}">
        <p14:creationId xmlns:p14="http://schemas.microsoft.com/office/powerpoint/2010/main" val="1472392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3. Task Formulation</a:t>
            </a:r>
            <a:endParaRPr/>
          </a:p>
        </p:txBody>
      </p:sp>
      <p:sp>
        <p:nvSpPr>
          <p:cNvPr id="1866" name="Google Shape;1866;p143"/>
          <p:cNvSpPr txBox="1">
            <a:spLocks noGrp="1"/>
          </p:cNvSpPr>
          <p:nvPr>
            <p:ph type="body" idx="1"/>
          </p:nvPr>
        </p:nvSpPr>
        <p:spPr>
          <a:xfrm>
            <a:off x="713225" y="1112200"/>
            <a:ext cx="7780800" cy="3406011"/>
          </a:xfrm>
          <a:prstGeom prst="rect">
            <a:avLst/>
          </a:prstGeom>
        </p:spPr>
        <p:txBody>
          <a:bodyPr spcFirstLastPara="1" wrap="square" lIns="91425" tIns="91425" rIns="91425" bIns="91425" anchor="t" anchorCtr="0">
            <a:noAutofit/>
          </a:bodyPr>
          <a:lstStyle/>
          <a:p>
            <a:pPr marL="171450" indent="-171450"/>
            <a:r>
              <a:rPr lang="vi-VN" sz="1800"/>
              <a:t>Đưa ra định nghĩa cho task đề xuất trích dẫn (quote recommendation)  và giới thiệu một số khái niệm cơ bản, phần lớn dựa theo các nghiên cứu trước đó (Tan et al., 2015).</a:t>
            </a:r>
          </a:p>
          <a:p>
            <a:pPr marL="171450" indent="-171450"/>
            <a:r>
              <a:rPr lang="vi-VN" sz="1800"/>
              <a:t>Với một đoạn văn bản chứa một trích dẫn q, phần văn bản xuất hiện trước trích dẫn là ngữ cảnh bên trái cl, phần văn bản xuất hiện sau trích dẫn là ngữ cảnh bên phải cr. Sự kết hợp của hai ngữ cảnh này tạo thành ngữ cảnh trích dẫn c = [cl ; cr]. Giả sử tập hợp các trích dẫn gồm tất cả các trích dẫn ứng cử viên đã biết Q = {q1, · · · , q|Q|}.</a:t>
            </a:r>
          </a:p>
          <a:p>
            <a:pPr marL="171450" indent="-171450"/>
            <a:r>
              <a:rPr lang="vi-VN" sz="1800"/>
              <a:t>Nhiệm vụ của mô hình là tính toán một điểm số cho mỗi trích dẫn ứng cử viên trong Q ứng với ngữ cảnh c và đưa ra một danh sách trích dẫn theo thứ tự giảm dần điểm số.</a:t>
            </a:r>
          </a:p>
          <a:p>
            <a:pPr marL="171450" indent="-171450"/>
            <a:endParaRPr lang="vi-VN" sz="1800"/>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spTree>
    <p:extLst>
      <p:ext uri="{BB962C8B-B14F-4D97-AF65-F5344CB8AC3E}">
        <p14:creationId xmlns:p14="http://schemas.microsoft.com/office/powerpoint/2010/main" val="118880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4. Dataset Construction</a:t>
            </a:r>
            <a:endParaRPr/>
          </a:p>
        </p:txBody>
      </p:sp>
      <p:sp>
        <p:nvSpPr>
          <p:cNvPr id="1866" name="Google Shape;1866;p143"/>
          <p:cNvSpPr txBox="1">
            <a:spLocks noGrp="1"/>
          </p:cNvSpPr>
          <p:nvPr>
            <p:ph type="body" idx="1"/>
          </p:nvPr>
        </p:nvSpPr>
        <p:spPr>
          <a:xfrm>
            <a:off x="713225" y="1651700"/>
            <a:ext cx="7780800" cy="2866511"/>
          </a:xfrm>
          <a:prstGeom prst="rect">
            <a:avLst/>
          </a:prstGeom>
        </p:spPr>
        <p:txBody>
          <a:bodyPr spcFirstLastPara="1" wrap="square" lIns="91425" tIns="91425" rIns="91425" bIns="91425" anchor="t" anchorCtr="0">
            <a:noAutofit/>
          </a:bodyPr>
          <a:lstStyle/>
          <a:p>
            <a:pPr marL="171450" indent="-171450"/>
            <a:r>
              <a:rPr lang="vi-VN" b="1"/>
              <a:t>Nguồn data: </a:t>
            </a:r>
            <a:r>
              <a:rPr lang="vi-VN"/>
              <a:t>Wikiquote</a:t>
            </a:r>
          </a:p>
          <a:p>
            <a:pPr marL="171450" indent="-171450"/>
            <a:r>
              <a:rPr lang="vi-VN"/>
              <a:t>Trích xuất hơn 60.000 trích dẫn tiếng Anh để tạo thành bộ trích dẫn</a:t>
            </a:r>
          </a:p>
          <a:p>
            <a:pPr marL="171450" indent="-171450"/>
            <a:r>
              <a:rPr lang="vi-VN"/>
              <a:t>Để có được ngữ cảnh thực tế của các trích dẫn,sử dụng ba bộ sưu tập văn bản</a:t>
            </a:r>
          </a:p>
          <a:p>
            <a:pPr marL="628650" lvl="1" indent="-171450"/>
            <a:r>
              <a:rPr lang="vi-VN"/>
              <a:t>Bộ Gutenberg Project</a:t>
            </a:r>
            <a:endParaRPr lang="en-US"/>
          </a:p>
          <a:p>
            <a:pPr marL="628650" lvl="1" indent="-171450"/>
            <a:r>
              <a:rPr lang="vi-VN"/>
              <a:t>Bộ BookCorpus  </a:t>
            </a:r>
          </a:p>
          <a:p>
            <a:pPr marL="628650" lvl="1" indent="-171450"/>
            <a:r>
              <a:rPr lang="vi-VN"/>
              <a:t>Bộ sưu tập OpenWebText </a:t>
            </a:r>
          </a:p>
          <a:p>
            <a:pPr marL="0" indent="0">
              <a:buNone/>
            </a:pPr>
            <a:r>
              <a:rPr lang="vi-VN"/>
              <a:t>=&gt;Tổng kích thước của văn bản thô của ba bộ sưu tập văn bản này đạt 48,8 GB.</a:t>
            </a:r>
          </a:p>
          <a:p>
            <a:pPr marL="171450" indent="-171450"/>
            <a:r>
              <a:rPr lang="vi-VN"/>
              <a:t>Lấy 40 từ trước và sau mỗi trích dẫn làm ngữ cảnh trái và phải tương ứng, kết hợp ngữ cảnh và trích dẫn tạo thành cặp ngữ cảnh-trích dẫn. Loại bỏ các cặp trùng và lọc bỏ các trích dẫn xuất hiện ít hơn 5 lần trong các bộ sưu tập văn bản.</a:t>
            </a:r>
          </a:p>
          <a:p>
            <a:pPr marL="171450" indent="-171450"/>
            <a:r>
              <a:rPr lang="vi-VN"/>
              <a:t>Để tránh sự mất cân bằng của tập dữ liệu, ngẫu nhiên chọn 200 cặp ngữ cảnh-trích dẫn cho một trích dẫn xuất hiện hơn 200 lần và loại bỏ các cặp ngữ cảnh-trích dẫn khác. =&gt; thu được 126.713 cặp ngữ cảnh-trích dẫn liên quan đến 6.108 trích dẫn khác nhau, tạo thành phần tiếng Anh của QuoteR.</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5" name="Google Shape;935;p88">
            <a:extLst>
              <a:ext uri="{FF2B5EF4-FFF2-40B4-BE49-F238E27FC236}">
                <a16:creationId xmlns:a16="http://schemas.microsoft.com/office/drawing/2014/main" id="{7BEE63CB-7542-F64B-A62D-A86826A20683}"/>
              </a:ext>
            </a:extLst>
          </p:cNvPr>
          <p:cNvPicPr preferRelativeResize="0"/>
          <p:nvPr/>
        </p:nvPicPr>
        <p:blipFill rotWithShape="1">
          <a:blip r:embed="rId4">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A4320300-63BE-95A2-86F3-84145B67DDB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800" b="1"/>
              <a:t>4.1 The English part </a:t>
            </a:r>
          </a:p>
        </p:txBody>
      </p:sp>
    </p:spTree>
    <p:extLst>
      <p:ext uri="{BB962C8B-B14F-4D97-AF65-F5344CB8AC3E}">
        <p14:creationId xmlns:p14="http://schemas.microsoft.com/office/powerpoint/2010/main" val="255857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4. Dataset Construction</a:t>
            </a:r>
            <a:endParaRPr/>
          </a:p>
        </p:txBody>
      </p:sp>
      <p:sp>
        <p:nvSpPr>
          <p:cNvPr id="1866" name="Google Shape;1866;p143"/>
          <p:cNvSpPr txBox="1">
            <a:spLocks noGrp="1"/>
          </p:cNvSpPr>
          <p:nvPr>
            <p:ph type="body" idx="1"/>
          </p:nvPr>
        </p:nvSpPr>
        <p:spPr>
          <a:xfrm>
            <a:off x="713225" y="1651700"/>
            <a:ext cx="7780800" cy="2866511"/>
          </a:xfrm>
          <a:prstGeom prst="rect">
            <a:avLst/>
          </a:prstGeom>
        </p:spPr>
        <p:txBody>
          <a:bodyPr spcFirstLastPara="1" wrap="square" lIns="91425" tIns="91425" rIns="91425" bIns="91425" anchor="t" anchorCtr="0">
            <a:noAutofit/>
          </a:bodyPr>
          <a:lstStyle/>
          <a:p>
            <a:pPr marL="171450" indent="-171450"/>
            <a:r>
              <a:rPr lang="vi-VN" sz="1600"/>
              <a:t>Nguồn: Juzimi</a:t>
            </a:r>
          </a:p>
          <a:p>
            <a:pPr marL="171450" indent="-171450"/>
            <a:r>
              <a:rPr lang="vi-VN" sz="1600"/>
              <a:t>Số lượng: 32000</a:t>
            </a:r>
          </a:p>
          <a:p>
            <a:pPr marL="628650" lvl="1" indent="-171450"/>
            <a:r>
              <a:rPr lang="vi-VN" sz="1600"/>
              <a:t>Để thu được ngữ cảnh, sử dụng hai bộ văn bản</a:t>
            </a:r>
          </a:p>
          <a:p>
            <a:pPr marL="628650" lvl="1" indent="-171450"/>
            <a:r>
              <a:rPr lang="en-US" sz="1600"/>
              <a:t>C</a:t>
            </a:r>
            <a:r>
              <a:rPr lang="vi-VN" sz="1600"/>
              <a:t>ác câu trả lời trong một trang web hỏi đáp tiếng Trung </a:t>
            </a:r>
          </a:p>
          <a:p>
            <a:pPr marL="171450" indent="-171450"/>
            <a:r>
              <a:rPr lang="en-US" sz="1600"/>
              <a:t>M</a:t>
            </a:r>
            <a:r>
              <a:rPr lang="vi-VN" sz="1600"/>
              <a:t>ột bộ sách lớn đã được xây dựng đặc biệt và bao gồm hơn 8.000 cuốn sách điện tử tiếng Trung miễn phí.</a:t>
            </a:r>
          </a:p>
          <a:p>
            <a:pPr marL="0" indent="0">
              <a:buNone/>
            </a:pPr>
            <a:r>
              <a:rPr lang="vi-VN" sz="1600"/>
              <a:t>=&gt; Tổng kích thước của hai bộ văn bản này là khoảng 32 GB.</a:t>
            </a:r>
          </a:p>
          <a:p>
            <a:pPr marL="171450" indent="-171450"/>
            <a:r>
              <a:rPr lang="vi-VN" sz="1600"/>
              <a:t>Xử lý  tương tự English Part (có sự điều chỉnh) =&gt;thu được 40.842 cặp ngữ cảnh-trích dẫn liên quan đến 3.004 trích dẫn.</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5" name="Google Shape;935;p88">
            <a:extLst>
              <a:ext uri="{FF2B5EF4-FFF2-40B4-BE49-F238E27FC236}">
                <a16:creationId xmlns:a16="http://schemas.microsoft.com/office/drawing/2014/main" id="{7BEE63CB-7542-F64B-A62D-A86826A20683}"/>
              </a:ext>
            </a:extLst>
          </p:cNvPr>
          <p:cNvPicPr preferRelativeResize="0"/>
          <p:nvPr/>
        </p:nvPicPr>
        <p:blipFill rotWithShape="1">
          <a:blip r:embed="rId4">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A4320300-63BE-95A2-86F3-84145B67DDB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800" b="1"/>
              <a:t>4.2 The Standard Chinese Part </a:t>
            </a:r>
          </a:p>
        </p:txBody>
      </p:sp>
    </p:spTree>
    <p:extLst>
      <p:ext uri="{BB962C8B-B14F-4D97-AF65-F5344CB8AC3E}">
        <p14:creationId xmlns:p14="http://schemas.microsoft.com/office/powerpoint/2010/main" val="356972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4. Dataset Construction</a:t>
            </a:r>
            <a:endParaRPr/>
          </a:p>
        </p:txBody>
      </p:sp>
      <p:sp>
        <p:nvSpPr>
          <p:cNvPr id="1866" name="Google Shape;1866;p143"/>
          <p:cNvSpPr txBox="1">
            <a:spLocks noGrp="1"/>
          </p:cNvSpPr>
          <p:nvPr>
            <p:ph type="body" idx="1"/>
          </p:nvPr>
        </p:nvSpPr>
        <p:spPr>
          <a:xfrm>
            <a:off x="530979" y="1529778"/>
            <a:ext cx="7920235" cy="2866511"/>
          </a:xfrm>
          <a:prstGeom prst="rect">
            <a:avLst/>
          </a:prstGeom>
        </p:spPr>
        <p:txBody>
          <a:bodyPr spcFirstLastPara="1" wrap="square" lIns="91425" tIns="91425" rIns="91425" bIns="91425" anchor="t" anchorCtr="0">
            <a:noAutofit/>
          </a:bodyPr>
          <a:lstStyle/>
          <a:p>
            <a:pPr marL="171450" indent="-171450"/>
            <a:r>
              <a:rPr lang="vi-VN" sz="1300"/>
              <a:t>Nguồn: Gushiwenwang, Juzimi</a:t>
            </a:r>
          </a:p>
          <a:p>
            <a:pPr marL="171450" indent="-171450"/>
            <a:r>
              <a:rPr lang="vi-VN" sz="1300"/>
              <a:t>Số lượng: 17000</a:t>
            </a:r>
          </a:p>
          <a:p>
            <a:pPr marL="171450" indent="-171450"/>
            <a:r>
              <a:rPr lang="vi-VN" sz="1300"/>
              <a:t>Xử lý tương tự Standard Chinese Part =&gt; thu được 116.537 cặp văn bản-trích dẫn của 4.438 trích dẫn.</a:t>
            </a:r>
          </a:p>
          <a:p>
            <a:pPr marL="0" indent="0">
              <a:buNone/>
            </a:pPr>
            <a:r>
              <a:rPr lang="vi-VN" sz="1300" b="1">
                <a:solidFill>
                  <a:srgbClr val="C00000"/>
                </a:solidFill>
              </a:rPr>
              <a:t>**Chia dữ liệu thành các tập Train, Validation, Test với tỉ lệ 8:1:1</a:t>
            </a:r>
            <a:endParaRPr lang="en-US" sz="1300" b="1">
              <a:solidFill>
                <a:srgbClr val="C00000"/>
              </a:solidFill>
            </a:endParaRPr>
          </a:p>
          <a:p>
            <a:pPr marL="0" marR="0" indent="0">
              <a:lnSpc>
                <a:spcPct val="107000"/>
              </a:lnSpc>
              <a:spcBef>
                <a:spcPts val="0"/>
              </a:spcBef>
              <a:spcAft>
                <a:spcPts val="800"/>
              </a:spcAft>
              <a:buNone/>
            </a:pPr>
            <a:endParaRPr lang="en-US" sz="1300" b="1">
              <a:solidFill>
                <a:srgbClr val="C00000"/>
              </a:solidFill>
              <a:effectLst/>
              <a:latin typeface="Nunito" pitchFamily="2"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endParaRPr lang="en-US" sz="1300" b="1">
              <a:solidFill>
                <a:srgbClr val="C00000"/>
              </a:solidFill>
              <a:effectLst/>
              <a:latin typeface="Nunito" pitchFamily="2" charset="0"/>
              <a:ea typeface="Calibri" panose="020F0502020204030204" pitchFamily="34" charset="0"/>
              <a:cs typeface="Arial" panose="020B0604020202020204" pitchFamily="34" charset="0"/>
            </a:endParaRPr>
          </a:p>
          <a:p>
            <a:pPr marL="0" marR="0" indent="0">
              <a:lnSpc>
                <a:spcPct val="107000"/>
              </a:lnSpc>
              <a:spcBef>
                <a:spcPts val="0"/>
              </a:spcBef>
              <a:spcAft>
                <a:spcPts val="800"/>
              </a:spcAft>
              <a:buNone/>
            </a:pPr>
            <a:r>
              <a:rPr lang="en-US" sz="1300" b="1">
                <a:solidFill>
                  <a:srgbClr val="C00000"/>
                </a:solidFill>
                <a:effectLst/>
                <a:latin typeface="Nunito" pitchFamily="2" charset="0"/>
                <a:ea typeface="Calibri" panose="020F0502020204030204" pitchFamily="34" charset="0"/>
                <a:cs typeface="Arial" panose="020B0604020202020204" pitchFamily="34" charset="0"/>
              </a:rPr>
              <a:t>Đánh giá dữ liệu:</a:t>
            </a:r>
            <a:endParaRPr lang="en-US" sz="1300">
              <a:effectLst/>
              <a:latin typeface="Nunito" pitchFamily="2" charset="0"/>
              <a:ea typeface="Arial" panose="020B0604020202020204" pitchFamily="34" charset="0"/>
              <a:cs typeface="Arial" panose="020B0604020202020204" pitchFamily="34" charset="0"/>
            </a:endParaRPr>
          </a:p>
          <a:p>
            <a:pPr marL="0" marR="0">
              <a:lnSpc>
                <a:spcPct val="107000"/>
              </a:lnSpc>
              <a:spcBef>
                <a:spcPts val="0"/>
              </a:spcBef>
              <a:spcAft>
                <a:spcPts val="800"/>
              </a:spcAft>
            </a:pPr>
            <a:r>
              <a:rPr lang="en-US" sz="1300">
                <a:effectLst/>
                <a:latin typeface="Calibri" panose="020F0502020204030204" pitchFamily="34" charset="0"/>
                <a:ea typeface="Calibri" panose="020F0502020204030204" pitchFamily="34" charset="0"/>
                <a:cs typeface="Arial" panose="020B0604020202020204" pitchFamily="34" charset="0"/>
              </a:rPr>
              <a:t>Lấy mẫu 100 cặp văn bản-trích dẫn, yêu cầu 3 annotator xác định độ phù hợp của mỗi trích dẫn với văn bản tương ứng. </a:t>
            </a:r>
            <a:endParaRPr lang="en-US" sz="1300">
              <a:effectLst/>
              <a:latin typeface="Arial" panose="020B0604020202020204" pitchFamily="34" charset="0"/>
              <a:ea typeface="Arial" panose="020B0604020202020204" pitchFamily="34" charset="0"/>
              <a:cs typeface="Arial" panose="020B0604020202020204" pitchFamily="34" charset="0"/>
            </a:endParaRPr>
          </a:p>
          <a:p>
            <a:pPr marL="0" marR="0" indent="0">
              <a:lnSpc>
                <a:spcPct val="107000"/>
              </a:lnSpc>
              <a:spcBef>
                <a:spcPts val="0"/>
              </a:spcBef>
              <a:spcAft>
                <a:spcPts val="800"/>
              </a:spcAft>
              <a:buNone/>
            </a:pPr>
            <a:r>
              <a:rPr lang="en-US" sz="1300">
                <a:effectLst/>
                <a:latin typeface="Calibri" panose="020F0502020204030204" pitchFamily="34" charset="0"/>
                <a:ea typeface="Calibri" panose="020F0502020204030204" pitchFamily="34" charset="0"/>
                <a:cs typeface="Arial" panose="020B0604020202020204" pitchFamily="34" charset="0"/>
              </a:rPr>
              <a:t>=&gt; Kết quả cuối cùng được tính dựa trên nguyên tắc bỏ phiếu. (Tương ứng 99/98/94 cặp văn bản-trích dẫn được coi là phù hợp)</a:t>
            </a:r>
            <a:endParaRPr lang="en-US" sz="1300">
              <a:effectLst/>
              <a:latin typeface="Arial" panose="020B0604020202020204" pitchFamily="34" charset="0"/>
              <a:ea typeface="Arial" panose="020B0604020202020204" pitchFamily="34" charset="0"/>
              <a:cs typeface="Arial" panose="020B0604020202020204" pitchFamily="34" charset="0"/>
            </a:endParaRPr>
          </a:p>
          <a:p>
            <a:pPr marL="0" indent="0">
              <a:buNone/>
            </a:pPr>
            <a:endParaRPr lang="vi-VN" sz="1300"/>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5" name="Google Shape;935;p88">
            <a:extLst>
              <a:ext uri="{FF2B5EF4-FFF2-40B4-BE49-F238E27FC236}">
                <a16:creationId xmlns:a16="http://schemas.microsoft.com/office/drawing/2014/main" id="{7BEE63CB-7542-F64B-A62D-A86826A20683}"/>
              </a:ext>
            </a:extLst>
          </p:cNvPr>
          <p:cNvPicPr preferRelativeResize="0"/>
          <p:nvPr/>
        </p:nvPicPr>
        <p:blipFill rotWithShape="1">
          <a:blip r:embed="rId4">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A4320300-63BE-95A2-86F3-84145B67DDB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sz="1800" b="1"/>
              <a:t>4.3 The Classical Chinese Part</a:t>
            </a:r>
          </a:p>
        </p:txBody>
      </p:sp>
      <p:pic>
        <p:nvPicPr>
          <p:cNvPr id="2" name="Picture 1">
            <a:extLst>
              <a:ext uri="{FF2B5EF4-FFF2-40B4-BE49-F238E27FC236}">
                <a16:creationId xmlns:a16="http://schemas.microsoft.com/office/drawing/2014/main" id="{A4681E11-E43A-950A-2625-03703D27A96A}"/>
              </a:ext>
            </a:extLst>
          </p:cNvPr>
          <p:cNvPicPr>
            <a:picLocks noChangeAspect="1"/>
          </p:cNvPicPr>
          <p:nvPr/>
        </p:nvPicPr>
        <p:blipFill rotWithShape="1">
          <a:blip r:embed="rId5">
            <a:extLst>
              <a:ext uri="{28A0092B-C50C-407E-A947-70E740481C1C}">
                <a14:useLocalDpi xmlns:a14="http://schemas.microsoft.com/office/drawing/2010/main" val="0"/>
              </a:ext>
            </a:extLst>
          </a:blip>
          <a:srcRect t="8316" b="7655"/>
          <a:stretch/>
        </p:blipFill>
        <p:spPr>
          <a:xfrm>
            <a:off x="2809850" y="2392359"/>
            <a:ext cx="3400450" cy="703231"/>
          </a:xfrm>
          <a:prstGeom prst="rect">
            <a:avLst/>
          </a:prstGeom>
        </p:spPr>
      </p:pic>
    </p:spTree>
    <p:extLst>
      <p:ext uri="{BB962C8B-B14F-4D97-AF65-F5344CB8AC3E}">
        <p14:creationId xmlns:p14="http://schemas.microsoft.com/office/powerpoint/2010/main" val="307802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5.1. Basic Framework</a:t>
            </a:r>
            <a:endParaRPr/>
          </a:p>
        </p:txBody>
      </p:sp>
      <p:sp>
        <p:nvSpPr>
          <p:cNvPr id="1866" name="Google Shape;1866;p143"/>
          <p:cNvSpPr txBox="1">
            <a:spLocks noGrp="1"/>
          </p:cNvSpPr>
          <p:nvPr>
            <p:ph type="body" idx="1"/>
          </p:nvPr>
        </p:nvSpPr>
        <p:spPr>
          <a:xfrm>
            <a:off x="713225" y="1651700"/>
            <a:ext cx="7780800" cy="286651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1. </a:t>
            </a:r>
            <a:r>
              <a:rPr lang="en-US" b="1"/>
              <a:t>Firstly</a:t>
            </a:r>
            <a:r>
              <a:rPr lang="en-US"/>
              <a:t>, They insert an additional separator token between [c</a:t>
            </a:r>
            <a:r>
              <a:rPr lang="en-US" baseline="-25000"/>
              <a:t>l</a:t>
            </a:r>
            <a:r>
              <a:rPr lang="en-US"/>
              <a:t>;c</a:t>
            </a:r>
            <a:r>
              <a:rPr lang="en-US" baseline="-25000"/>
              <a:t>r</a:t>
            </a:r>
            <a:r>
              <a:rPr lang="en-US"/>
              <a:t>] before feeding into BERT: </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171450" lvl="0" indent="-171450" algn="l" rtl="0">
              <a:spcBef>
                <a:spcPts val="0"/>
              </a:spcBef>
              <a:spcAft>
                <a:spcPts val="0"/>
              </a:spcAft>
              <a:buFontTx/>
              <a:buChar char="-"/>
            </a:pPr>
            <a:r>
              <a:rPr lang="en-US"/>
              <a:t>With every </a:t>
            </a:r>
            <a:r>
              <a:rPr lang="en-US" b="1"/>
              <a:t>Contexts</a:t>
            </a:r>
            <a:r>
              <a:rPr lang="en-US"/>
              <a:t>, they use [C] (CLS) as the representation of the </a:t>
            </a:r>
            <a:r>
              <a:rPr lang="en-US" b="1"/>
              <a:t>Context</a:t>
            </a:r>
            <a:r>
              <a:rPr lang="en-US"/>
              <a:t>. </a:t>
            </a:r>
            <a:r>
              <a:rPr lang="en-US" b="1"/>
              <a:t>c</a:t>
            </a:r>
            <a:r>
              <a:rPr lang="en-US"/>
              <a:t>=</a:t>
            </a:r>
            <a:r>
              <a:rPr lang="en-US" b="1"/>
              <a:t>h</a:t>
            </a:r>
            <a:r>
              <a:rPr lang="en-US" baseline="30000"/>
              <a:t>c</a:t>
            </a:r>
            <a:r>
              <a:rPr lang="en-US" baseline="-25000"/>
              <a:t>[c]</a:t>
            </a:r>
          </a:p>
          <a:p>
            <a:pPr marL="0" lvl="0" indent="0" algn="l" rtl="0">
              <a:spcBef>
                <a:spcPts val="0"/>
              </a:spcBef>
              <a:spcAft>
                <a:spcPts val="0"/>
              </a:spcAft>
              <a:buNone/>
            </a:pPr>
            <a:r>
              <a:rPr lang="en-US"/>
              <a:t>=&gt; </a:t>
            </a:r>
            <a:r>
              <a:rPr lang="en-US" b="1"/>
              <a:t>That solution not suitable for this task</a:t>
            </a:r>
            <a:r>
              <a:rPr lang="en-US"/>
              <a:t>. Because It only used to classify the relation </a:t>
            </a:r>
            <a:r>
              <a:rPr lang="en-US" noProof="1"/>
              <a:t>between</a:t>
            </a:r>
            <a:r>
              <a:rPr lang="en-US"/>
              <a:t> the two segments </a:t>
            </a:r>
            <a:r>
              <a:rPr lang="en-US" i="1"/>
              <a:t>(the next sentence prediction (NSP) pre-training task). </a:t>
            </a:r>
          </a:p>
          <a:p>
            <a:pPr marL="0" lvl="0" indent="0" algn="l" rtl="0">
              <a:spcBef>
                <a:spcPts val="0"/>
              </a:spcBef>
              <a:spcAft>
                <a:spcPts val="0"/>
              </a:spcAft>
              <a:buNone/>
            </a:pPr>
            <a:r>
              <a:rPr lang="en-US"/>
              <a:t>2. </a:t>
            </a:r>
            <a:r>
              <a:rPr lang="en-US" b="1"/>
              <a:t>After that</a:t>
            </a:r>
            <a:r>
              <a:rPr lang="en-US"/>
              <a:t>, They use other pre-training task of BERT, </a:t>
            </a:r>
            <a:r>
              <a:rPr lang="en-US" b="1"/>
              <a:t>masked language modeling (MLM), Aimed at predicting masked tokens. </a:t>
            </a:r>
          </a:p>
          <a:p>
            <a:pPr marL="171450" lvl="0" indent="-171450" algn="l" rtl="0">
              <a:spcBef>
                <a:spcPts val="0"/>
              </a:spcBef>
              <a:spcAft>
                <a:spcPts val="0"/>
              </a:spcAft>
              <a:buFontTx/>
              <a:buChar char="-"/>
            </a:pPr>
            <a:r>
              <a:rPr lang="en-US"/>
              <a:t>Inspired by the MLM pre-training task, </a:t>
            </a:r>
            <a:r>
              <a:rPr lang="en-US" b="1"/>
              <a:t>they propose another way to learn the context representation by inserting an additional [MASK] token: </a:t>
            </a:r>
          </a:p>
          <a:p>
            <a:pPr marL="171450" lvl="0" indent="-171450" algn="l" rtl="0">
              <a:spcBef>
                <a:spcPts val="0"/>
              </a:spcBef>
              <a:spcAft>
                <a:spcPts val="0"/>
              </a:spcAft>
              <a:buFontTx/>
              <a:buChar char="-"/>
            </a:pPr>
            <a:endParaRPr lang="en-US"/>
          </a:p>
          <a:p>
            <a:pPr marL="171450" lvl="0" indent="-171450" algn="l" rtl="0">
              <a:spcBef>
                <a:spcPts val="0"/>
              </a:spcBef>
              <a:spcAft>
                <a:spcPts val="0"/>
              </a:spcAft>
              <a:buFontTx/>
              <a:buChar char="-"/>
            </a:pPr>
            <a:endParaRPr lang="en-US"/>
          </a:p>
          <a:p>
            <a:pPr marL="171450" indent="-171450">
              <a:buFontTx/>
              <a:buChar char="-"/>
            </a:pPr>
            <a:r>
              <a:rPr lang="en-US"/>
              <a:t>With every </a:t>
            </a:r>
            <a:r>
              <a:rPr lang="en-US" b="1"/>
              <a:t>Contexts</a:t>
            </a:r>
            <a:r>
              <a:rPr lang="en-US"/>
              <a:t>, they use [M] (MASK) as the representation of the </a:t>
            </a:r>
            <a:r>
              <a:rPr lang="en-US" b="1"/>
              <a:t>Context</a:t>
            </a:r>
            <a:r>
              <a:rPr lang="en-US"/>
              <a:t>. </a:t>
            </a:r>
            <a:r>
              <a:rPr lang="en-US" b="1"/>
              <a:t>c</a:t>
            </a:r>
            <a:r>
              <a:rPr lang="en-US"/>
              <a:t>=</a:t>
            </a:r>
            <a:r>
              <a:rPr lang="en-US" b="1"/>
              <a:t>h</a:t>
            </a:r>
            <a:r>
              <a:rPr lang="en-US" baseline="30000"/>
              <a:t>c</a:t>
            </a:r>
            <a:r>
              <a:rPr lang="en-US" baseline="-25000"/>
              <a:t>[M]</a:t>
            </a:r>
          </a:p>
          <a:p>
            <a:pPr marL="0" lvl="0" indent="0" algn="l" rtl="0">
              <a:spcBef>
                <a:spcPts val="0"/>
              </a:spcBef>
              <a:spcAft>
                <a:spcPts val="0"/>
              </a:spcAft>
              <a:buNone/>
            </a:pPr>
            <a:endParaRPr lang="vi-VN" noProof="1"/>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5" name="Google Shape;935;p88">
            <a:extLst>
              <a:ext uri="{FF2B5EF4-FFF2-40B4-BE49-F238E27FC236}">
                <a16:creationId xmlns:a16="http://schemas.microsoft.com/office/drawing/2014/main" id="{7BEE63CB-7542-F64B-A62D-A86826A20683}"/>
              </a:ext>
            </a:extLst>
          </p:cNvPr>
          <p:cNvPicPr preferRelativeResize="0"/>
          <p:nvPr/>
        </p:nvPicPr>
        <p:blipFill rotWithShape="1">
          <a:blip r:embed="rId4">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A4320300-63BE-95A2-86F3-84145B67DDB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b="1"/>
              <a:t>Learning Representations of Contexts</a:t>
            </a:r>
          </a:p>
        </p:txBody>
      </p:sp>
      <p:pic>
        <p:nvPicPr>
          <p:cNvPr id="1032" name="Picture 8" descr="A picture containing text&#10;&#10;Description automatically generated">
            <a:extLst>
              <a:ext uri="{FF2B5EF4-FFF2-40B4-BE49-F238E27FC236}">
                <a16:creationId xmlns:a16="http://schemas.microsoft.com/office/drawing/2014/main" id="{9D77D410-E8C3-D2E1-DF72-990AD324DA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166" y="1927972"/>
            <a:ext cx="4542024" cy="3408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7671A96-1DFA-1672-5A82-35DB3D3575A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813" b="12215"/>
          <a:stretch/>
        </p:blipFill>
        <p:spPr bwMode="auto">
          <a:xfrm>
            <a:off x="1397166" y="3553928"/>
            <a:ext cx="5334997" cy="35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19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4"/>
        <p:cNvGrpSpPr/>
        <p:nvPr/>
      </p:nvGrpSpPr>
      <p:grpSpPr>
        <a:xfrm>
          <a:off x="0" y="0"/>
          <a:ext cx="0" cy="0"/>
          <a:chOff x="0" y="0"/>
          <a:chExt cx="0" cy="0"/>
        </a:xfrm>
      </p:grpSpPr>
      <p:sp>
        <p:nvSpPr>
          <p:cNvPr id="1865" name="Google Shape;1865;p143"/>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5.1. Basic Framework</a:t>
            </a:r>
            <a:endParaRPr dirty="0"/>
          </a:p>
        </p:txBody>
      </p:sp>
      <p:sp>
        <p:nvSpPr>
          <p:cNvPr id="1866" name="Google Shape;1866;p143"/>
          <p:cNvSpPr txBox="1">
            <a:spLocks noGrp="1"/>
          </p:cNvSpPr>
          <p:nvPr>
            <p:ph type="body" idx="1"/>
          </p:nvPr>
        </p:nvSpPr>
        <p:spPr>
          <a:xfrm>
            <a:off x="713225" y="2149451"/>
            <a:ext cx="7780800" cy="5228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With every </a:t>
            </a:r>
            <a:r>
              <a:rPr lang="en-US" b="1" dirty="0"/>
              <a:t>Quotes</a:t>
            </a:r>
            <a:r>
              <a:rPr lang="en-US" dirty="0"/>
              <a:t>, they use q = </a:t>
            </a:r>
            <a:r>
              <a:rPr lang="en-US" b="1" dirty="0"/>
              <a:t>h</a:t>
            </a:r>
            <a:r>
              <a:rPr lang="en-US" baseline="30000" dirty="0"/>
              <a:t>c</a:t>
            </a:r>
            <a:r>
              <a:rPr lang="en-US" baseline="-25000" dirty="0"/>
              <a:t>[M]</a:t>
            </a:r>
            <a:r>
              <a:rPr lang="en-US" dirty="0"/>
              <a:t>  ([CLS]) as the representation of the quote </a:t>
            </a:r>
          </a:p>
          <a:p>
            <a:pPr marL="0" lvl="0" indent="0" algn="l" rtl="0">
              <a:spcBef>
                <a:spcPts val="0"/>
              </a:spcBef>
              <a:spcAft>
                <a:spcPts val="0"/>
              </a:spcAft>
              <a:buNone/>
            </a:pPr>
            <a:r>
              <a:rPr lang="en-US" dirty="0"/>
              <a:t>=&gt; All quotes form: </a:t>
            </a:r>
            <a:r>
              <a:rPr lang="en-US" b="1" dirty="0"/>
              <a:t>Q</a:t>
            </a:r>
            <a:r>
              <a:rPr lang="en-US" dirty="0"/>
              <a:t>=</a:t>
            </a:r>
            <a:r>
              <a:rPr lang="en-US" b="1" dirty="0"/>
              <a:t> [q</a:t>
            </a:r>
            <a:r>
              <a:rPr lang="en-US" b="1" baseline="-25000" dirty="0"/>
              <a:t>1</a:t>
            </a:r>
            <a:r>
              <a:rPr lang="en-US" b="1" dirty="0"/>
              <a:t>, … ,</a:t>
            </a:r>
            <a:r>
              <a:rPr lang="en-US" b="1" baseline="-25000" dirty="0"/>
              <a:t> </a:t>
            </a:r>
            <a:r>
              <a:rPr lang="en-US" b="1" dirty="0" err="1"/>
              <a:t>q</a:t>
            </a:r>
            <a:r>
              <a:rPr lang="en-US" b="1" baseline="-25000" dirty="0" err="1"/>
              <a:t>|Q</a:t>
            </a:r>
            <a:r>
              <a:rPr lang="en-US" baseline="-25000"/>
              <a:t>|</a:t>
            </a:r>
            <a:r>
              <a:rPr lang="en-US"/>
              <a:t>]</a:t>
            </a:r>
          </a:p>
        </p:txBody>
      </p:sp>
      <p:pic>
        <p:nvPicPr>
          <p:cNvPr id="1878" name="Google Shape;1878;p143"/>
          <p:cNvPicPr preferRelativeResize="0"/>
          <p:nvPr/>
        </p:nvPicPr>
        <p:blipFill rotWithShape="1">
          <a:blip r:embed="rId3">
            <a:alphaModFix/>
          </a:blip>
          <a:srcRect l="357" r="347"/>
          <a:stretch/>
        </p:blipFill>
        <p:spPr>
          <a:xfrm>
            <a:off x="7778864" y="-1"/>
            <a:ext cx="1344700" cy="964301"/>
          </a:xfrm>
          <a:prstGeom prst="rect">
            <a:avLst/>
          </a:prstGeom>
          <a:noFill/>
          <a:ln>
            <a:noFill/>
          </a:ln>
        </p:spPr>
      </p:pic>
      <p:pic>
        <p:nvPicPr>
          <p:cNvPr id="5" name="Google Shape;935;p88">
            <a:extLst>
              <a:ext uri="{FF2B5EF4-FFF2-40B4-BE49-F238E27FC236}">
                <a16:creationId xmlns:a16="http://schemas.microsoft.com/office/drawing/2014/main" id="{7BEE63CB-7542-F64B-A62D-A86826A20683}"/>
              </a:ext>
            </a:extLst>
          </p:cNvPr>
          <p:cNvPicPr preferRelativeResize="0"/>
          <p:nvPr/>
        </p:nvPicPr>
        <p:blipFill rotWithShape="1">
          <a:blip r:embed="rId4">
            <a:alphaModFix amt="56000"/>
          </a:blip>
          <a:srcRect l="14508" t="32951" r="10161" b="23799"/>
          <a:stretch/>
        </p:blipFill>
        <p:spPr>
          <a:xfrm>
            <a:off x="713225" y="964300"/>
            <a:ext cx="4822100" cy="760350"/>
          </a:xfrm>
          <a:prstGeom prst="rect">
            <a:avLst/>
          </a:prstGeom>
          <a:noFill/>
          <a:ln>
            <a:noFill/>
          </a:ln>
        </p:spPr>
      </p:pic>
      <p:sp>
        <p:nvSpPr>
          <p:cNvPr id="6" name="Google Shape;940;p88">
            <a:extLst>
              <a:ext uri="{FF2B5EF4-FFF2-40B4-BE49-F238E27FC236}">
                <a16:creationId xmlns:a16="http://schemas.microsoft.com/office/drawing/2014/main" id="{A4320300-63BE-95A2-86F3-84145B67DDB1}"/>
              </a:ext>
            </a:extLst>
          </p:cNvPr>
          <p:cNvSpPr txBox="1">
            <a:spLocks/>
          </p:cNvSpPr>
          <p:nvPr/>
        </p:nvSpPr>
        <p:spPr>
          <a:xfrm>
            <a:off x="1128525" y="1132372"/>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b="1"/>
              <a:t>Learning Representations of Quotes</a:t>
            </a:r>
          </a:p>
        </p:txBody>
      </p:sp>
      <p:pic>
        <p:nvPicPr>
          <p:cNvPr id="2" name="Picture 1" descr="Text&#10;&#10;Description automatically generated">
            <a:extLst>
              <a:ext uri="{FF2B5EF4-FFF2-40B4-BE49-F238E27FC236}">
                <a16:creationId xmlns:a16="http://schemas.microsoft.com/office/drawing/2014/main" id="{82A06541-BE7F-E8DC-FAA2-FB2D6BB99924}"/>
              </a:ext>
            </a:extLst>
          </p:cNvPr>
          <p:cNvPicPr>
            <a:picLocks noChangeAspect="1"/>
          </p:cNvPicPr>
          <p:nvPr/>
        </p:nvPicPr>
        <p:blipFill>
          <a:blip r:embed="rId5">
            <a:extLst>
              <a:ext uri="{53640926-AAD7-44D8-BBD7-CCE9431645EC}">
                <a14:shadowObscured xmlns:lc="http://schemas.openxmlformats.org/drawingml/2006/lockedCanvas"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mc="http://schemas.openxmlformats.org/markup-compatibility/2006" xmlns:pic="http://schemas.openxmlformats.org/drawingml/2006/picture" xmlns:wp14="http://schemas.microsoft.com/office/word/2010/wordprocessingDrawing" xmlns:wp="http://schemas.openxmlformats.org/drawingml/2006/wordprocessingDrawing" xmlns:arto="http://schemas.microsoft.com/office/word/2006/arto"/>
              </a:ext>
            </a:extLst>
          </a:blip>
          <a:srcRect t="38828"/>
          <a:stretch>
            <a:fillRect/>
          </a:stretch>
        </p:blipFill>
        <p:spPr bwMode="auto">
          <a:xfrm>
            <a:off x="1478990" y="1660473"/>
            <a:ext cx="5365750" cy="463550"/>
          </a:xfrm>
          <a:prstGeom prst="rect">
            <a:avLst/>
          </a:prstGeom>
          <a:ln>
            <a:noFill/>
          </a:ln>
          <a:extLst>
            <a:ext uri="{53640926-AAD7-44D8-BBD7-CCE9431645EC}">
              <a14:shadowObscured xmlns:a14="http://schemas.microsoft.com/office/drawing/2010/main"/>
            </a:ext>
          </a:extLst>
        </p:spPr>
      </p:pic>
      <p:pic>
        <p:nvPicPr>
          <p:cNvPr id="3" name="Google Shape;935;p88">
            <a:extLst>
              <a:ext uri="{FF2B5EF4-FFF2-40B4-BE49-F238E27FC236}">
                <a16:creationId xmlns:a16="http://schemas.microsoft.com/office/drawing/2014/main" id="{BE975B11-8E0C-0E75-5B13-BE4BD3880E73}"/>
              </a:ext>
            </a:extLst>
          </p:cNvPr>
          <p:cNvPicPr preferRelativeResize="0"/>
          <p:nvPr/>
        </p:nvPicPr>
        <p:blipFill rotWithShape="1">
          <a:blip r:embed="rId4">
            <a:alphaModFix amt="56000"/>
          </a:blip>
          <a:srcRect l="14508" t="32951" r="10161" b="23799"/>
          <a:stretch/>
        </p:blipFill>
        <p:spPr>
          <a:xfrm>
            <a:off x="649975" y="2593829"/>
            <a:ext cx="4822100" cy="760350"/>
          </a:xfrm>
          <a:prstGeom prst="rect">
            <a:avLst/>
          </a:prstGeom>
          <a:noFill/>
          <a:ln>
            <a:noFill/>
          </a:ln>
        </p:spPr>
      </p:pic>
      <p:sp>
        <p:nvSpPr>
          <p:cNvPr id="4" name="Google Shape;940;p88">
            <a:extLst>
              <a:ext uri="{FF2B5EF4-FFF2-40B4-BE49-F238E27FC236}">
                <a16:creationId xmlns:a16="http://schemas.microsoft.com/office/drawing/2014/main" id="{28D74DFE-CAB5-685A-8D32-4AF6DA30A6B4}"/>
              </a:ext>
            </a:extLst>
          </p:cNvPr>
          <p:cNvSpPr txBox="1">
            <a:spLocks/>
          </p:cNvSpPr>
          <p:nvPr/>
        </p:nvSpPr>
        <p:spPr>
          <a:xfrm>
            <a:off x="1065275" y="2761901"/>
            <a:ext cx="3991500" cy="3160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lvl="0" indent="0" algn="l" rtl="0">
              <a:spcBef>
                <a:spcPts val="0"/>
              </a:spcBef>
              <a:spcAft>
                <a:spcPts val="0"/>
              </a:spcAft>
              <a:buNone/>
            </a:pPr>
            <a:r>
              <a:rPr lang="en-US" b="1"/>
              <a:t>Calculating Rank Scores of Candidate Quotes</a:t>
            </a:r>
          </a:p>
        </p:txBody>
      </p:sp>
      <p:sp>
        <p:nvSpPr>
          <p:cNvPr id="7" name="Google Shape;1866;p143">
            <a:extLst>
              <a:ext uri="{FF2B5EF4-FFF2-40B4-BE49-F238E27FC236}">
                <a16:creationId xmlns:a16="http://schemas.microsoft.com/office/drawing/2014/main" id="{57658D52-620F-0D0F-8782-475FAD0E65BA}"/>
              </a:ext>
            </a:extLst>
          </p:cNvPr>
          <p:cNvSpPr txBox="1">
            <a:spLocks/>
          </p:cNvSpPr>
          <p:nvPr/>
        </p:nvSpPr>
        <p:spPr>
          <a:xfrm>
            <a:off x="681575" y="3605652"/>
            <a:ext cx="7780800" cy="40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Nunito"/>
              <a:buChar char="●"/>
              <a:defRPr sz="1200" b="0" i="0" u="none" strike="noStrike" cap="none">
                <a:solidFill>
                  <a:schemeClr val="dk1"/>
                </a:solidFill>
                <a:latin typeface="Nunito"/>
                <a:ea typeface="Nunito"/>
                <a:cs typeface="Nunito"/>
                <a:sym typeface="Nunito"/>
              </a:defRPr>
            </a:lvl1pPr>
            <a:lvl2pPr marL="914400" marR="0" lvl="1"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2pPr>
            <a:lvl3pPr marL="1371600" marR="0" lvl="2"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3pPr>
            <a:lvl4pPr marL="1828800" marR="0" lvl="3"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4pPr>
            <a:lvl5pPr marL="2286000" marR="0" lvl="4"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5pPr>
            <a:lvl6pPr marL="2743200" marR="0" lvl="5"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6pPr>
            <a:lvl7pPr marL="3200400" marR="0" lvl="6"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7pPr>
            <a:lvl8pPr marL="3657600" marR="0" lvl="7"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8pPr>
            <a:lvl9pPr marL="4114800" marR="0" lvl="8" indent="-304800" algn="l" rtl="0">
              <a:lnSpc>
                <a:spcPct val="100000"/>
              </a:lnSpc>
              <a:spcBef>
                <a:spcPts val="0"/>
              </a:spcBef>
              <a:spcAft>
                <a:spcPts val="0"/>
              </a:spcAft>
              <a:buClr>
                <a:schemeClr val="dk1"/>
              </a:buClr>
              <a:buSzPts val="1200"/>
              <a:buFont typeface="Nunito"/>
              <a:buChar char="■"/>
              <a:defRPr sz="1200" b="0" i="0" u="none" strike="noStrike" cap="none">
                <a:solidFill>
                  <a:schemeClr val="dk1"/>
                </a:solidFill>
                <a:latin typeface="Nunito"/>
                <a:ea typeface="Nunito"/>
                <a:cs typeface="Nunito"/>
                <a:sym typeface="Nunito"/>
              </a:defRPr>
            </a:lvl9pPr>
          </a:lstStyle>
          <a:p>
            <a:pPr marL="0" indent="0">
              <a:buNone/>
            </a:pPr>
            <a:r>
              <a:rPr lang="en-US"/>
              <a:t>- </a:t>
            </a:r>
            <a:r>
              <a:rPr lang="en-US" b="1"/>
              <a:t>p</a:t>
            </a:r>
            <a:r>
              <a:rPr lang="en-US"/>
              <a:t> is </a:t>
            </a:r>
            <a:r>
              <a:rPr lang="en-US" b="1"/>
              <a:t>a normalized probability vector </a:t>
            </a:r>
            <a:r>
              <a:rPr lang="en-US"/>
              <a:t>whose </a:t>
            </a:r>
            <a:r>
              <a:rPr lang="en-US" b="1"/>
              <a:t>i-th element </a:t>
            </a:r>
            <a:r>
              <a:rPr lang="en-US"/>
              <a:t>is the rank score of the </a:t>
            </a:r>
            <a:r>
              <a:rPr lang="en-US" b="1"/>
              <a:t>i-th quote</a:t>
            </a:r>
            <a:r>
              <a:rPr lang="en-US"/>
              <a:t>.</a:t>
            </a:r>
          </a:p>
        </p:txBody>
      </p:sp>
      <p:pic>
        <p:nvPicPr>
          <p:cNvPr id="8" name="Picture 7" descr="Text&#10;&#10;Description automatically generated">
            <a:extLst>
              <a:ext uri="{FF2B5EF4-FFF2-40B4-BE49-F238E27FC236}">
                <a16:creationId xmlns:a16="http://schemas.microsoft.com/office/drawing/2014/main" id="{B6F3EC68-5338-8CFC-0169-2480DA36B7E5}"/>
              </a:ext>
            </a:extLst>
          </p:cNvPr>
          <p:cNvPicPr>
            <a:picLocks noChangeAspect="1"/>
          </p:cNvPicPr>
          <p:nvPr/>
        </p:nvPicPr>
        <p:blipFill rotWithShape="1">
          <a:blip r:embed="rId6"/>
          <a:srcRect t="14500" b="60430"/>
          <a:stretch/>
        </p:blipFill>
        <p:spPr bwMode="auto">
          <a:xfrm>
            <a:off x="2101888" y="3309780"/>
            <a:ext cx="4415790" cy="2711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22918781"/>
      </p:ext>
    </p:extLst>
  </p:cSld>
  <p:clrMapOvr>
    <a:masterClrMapping/>
  </p:clrMapOvr>
</p:sld>
</file>

<file path=ppt/theme/theme1.xml><?xml version="1.0" encoding="utf-8"?>
<a:theme xmlns:a="http://schemas.openxmlformats.org/drawingml/2006/main" name="Language Arts for High School - 9th Grade: POV and Narrative Voice by Slidesgo">
  <a:themeElements>
    <a:clrScheme name="Simple Light">
      <a:dk1>
        <a:srgbClr val="783F04"/>
      </a:dk1>
      <a:lt1>
        <a:srgbClr val="FFFFFF"/>
      </a:lt1>
      <a:dk2>
        <a:srgbClr val="C24445"/>
      </a:dk2>
      <a:lt2>
        <a:srgbClr val="FFFFFF"/>
      </a:lt2>
      <a:accent1>
        <a:srgbClr val="D3A245"/>
      </a:accent1>
      <a:accent2>
        <a:srgbClr val="72627C"/>
      </a:accent2>
      <a:accent3>
        <a:srgbClr val="FFFFFF"/>
      </a:accent3>
      <a:accent4>
        <a:srgbClr val="FFFFFF"/>
      </a:accent4>
      <a:accent5>
        <a:srgbClr val="FFFFFF"/>
      </a:accent5>
      <a:accent6>
        <a:srgbClr val="FFFFFF"/>
      </a:accent6>
      <a:hlink>
        <a:srgbClr val="783F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TotalTime>
  <Words>2422</Words>
  <Application>Microsoft Office PowerPoint</Application>
  <PresentationFormat>On-screen Show (16:9)</PresentationFormat>
  <Paragraphs>233</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Poppins</vt:lpstr>
      <vt:lpstr>Arial</vt:lpstr>
      <vt:lpstr>Cambria Math</vt:lpstr>
      <vt:lpstr>Calibri</vt:lpstr>
      <vt:lpstr>Anaheim</vt:lpstr>
      <vt:lpstr>Wingdings</vt:lpstr>
      <vt:lpstr>Symbol</vt:lpstr>
      <vt:lpstr>Aref Ruqaa</vt:lpstr>
      <vt:lpstr>Courier New</vt:lpstr>
      <vt:lpstr>Nunito</vt:lpstr>
      <vt:lpstr>Language Arts for High School - 9th Grade: POV and Narrative Voice by Slidesgo</vt:lpstr>
      <vt:lpstr>Scientific article:  QuoteR: A Benchmark of Quote Recommendation for Writing</vt:lpstr>
      <vt:lpstr>1. Introduction</vt:lpstr>
      <vt:lpstr>2. Related Work</vt:lpstr>
      <vt:lpstr>3. Task Formulation</vt:lpstr>
      <vt:lpstr>4. Dataset Construction</vt:lpstr>
      <vt:lpstr>4. Dataset Construction</vt:lpstr>
      <vt:lpstr>4. Dataset Construction</vt:lpstr>
      <vt:lpstr>5.1. Basic Framework</vt:lpstr>
      <vt:lpstr>5.1. Basic Framework</vt:lpstr>
      <vt:lpstr>5.2. Training Strategy</vt:lpstr>
      <vt:lpstr>5.2. Training Strategy</vt:lpstr>
      <vt:lpstr>5.3. Incorporation of Sememes</vt:lpstr>
      <vt:lpstr>5.3. Incorporation of Sememes</vt:lpstr>
      <vt:lpstr>6.1. Approaches for Comparison</vt:lpstr>
      <vt:lpstr>6.2. Evaluation Metrics</vt:lpstr>
      <vt:lpstr>Example Metrics</vt:lpstr>
      <vt:lpstr>Example Metrics</vt:lpstr>
      <vt:lpstr>6.4. Main Results</vt:lpstr>
      <vt:lpstr>6.4. Main Results</vt:lpstr>
      <vt:lpstr>6.5 Quote Recommendation with Left Context Only</vt:lpstr>
      <vt:lpstr>6.7 Effect of Negative Sample Number</vt:lpstr>
      <vt:lpstr>6.9 Case Study</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article:  QuoteR: A Benchmark of Quote Recommendation for Writing</dc:title>
  <cp:lastModifiedBy>Nguyễn Thiện Thuật</cp:lastModifiedBy>
  <cp:revision>39</cp:revision>
  <dcterms:modified xsi:type="dcterms:W3CDTF">2023-05-05T17:35:03Z</dcterms:modified>
</cp:coreProperties>
</file>