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7" r:id="rId4"/>
    <p:sldId id="268" r:id="rId5"/>
    <p:sldId id="296" r:id="rId6"/>
    <p:sldId id="269" r:id="rId7"/>
    <p:sldId id="283" r:id="rId8"/>
    <p:sldId id="287" r:id="rId9"/>
    <p:sldId id="288" r:id="rId10"/>
    <p:sldId id="289" r:id="rId11"/>
    <p:sldId id="290" r:id="rId12"/>
    <p:sldId id="291" r:id="rId13"/>
    <p:sldId id="292" r:id="rId14"/>
    <p:sldId id="293" r:id="rId15"/>
    <p:sldId id="294" r:id="rId16"/>
    <p:sldId id="295" r:id="rId17"/>
    <p:sldId id="281"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4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20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72DD6-0CF8-F066-5D5B-0D26AE53D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DE883-1AC9-1F4B-DF2D-952ED9DFB5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104CA7-B70C-0592-2DA3-A6B54A3F3E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F77771-4899-87E6-B386-A57DBF3A4BAA}"/>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3596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55591-B077-32E2-E0D5-95A504C780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349635-0CD2-71A9-E123-94B42983A2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F5C54-E5AD-3830-EA30-82351A8CC4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59B21B-FDDF-9FDB-357D-DE3164BEC059}"/>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900391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05919-27F8-8AD0-4A32-E03CFA7FDA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9E50D3-1703-E418-580C-ECFB10FD85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647749-AEE2-FCF1-2C39-459426CAF0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08CB27-18C3-01B1-D1AC-40D4DAD27175}"/>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8763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94B74-3D93-9B78-AC28-40AD82EF3E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B948F-71F9-3D52-5FB1-25FC587660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2C344-2494-DF8D-5BEB-7D21FD7849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B116F3-279A-FEA0-40D8-35F04C79DC9A}"/>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548456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E1B1-D628-A5A7-B615-9D71E2237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8DED34-37BE-9395-7BDD-431C4A169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69EEC3-36CB-6F5B-D8BC-5D684AA261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CE53E7-283D-B495-D63D-3B513CD90E3F}"/>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233777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F5589-C5EE-62FF-122A-88413418AB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B75EB9-350F-7FA9-AB0A-EFFBF0E1F8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F6545-95BC-B417-316F-CA032A5937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BE71F2-A139-18BD-F0FB-9BECEE25BBF5}"/>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975336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36A73-1C49-656A-90C8-6D64E03B10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8BD28-2A8D-54F4-CC61-EE438583E4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C0E82-6206-9886-EE65-AA26504C29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03B239-C54E-81B2-7DF9-61D5015F696D}"/>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597230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99839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23418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63971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B582B-5E28-1A63-69A2-613C5C5949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A8E433-795D-F791-6A6D-48D462BED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6C58D-32B9-785A-3F4B-DFB52A8266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80B675-CBCD-E064-FC9F-8B05EA577DCE}"/>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0108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94490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93652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9ECFA-18CC-8632-0FB7-EA09817EF4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8F4513-495B-393F-B99C-35B2C2869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1A8AA-A7A2-FC7F-5FB0-A5A8707E32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11ABDE-C703-B456-A4F5-88F65D3C9F0D}"/>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74991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9BCCC-113F-DC9C-4EC9-5BC8F1FF1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D32A5-2981-B584-245A-8313F73BB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C2B79C-F36D-B929-4A12-15C59F3FD6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245D3F-27A9-ABD9-5661-7D9242F423D9}"/>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3124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sp>
        <p:nvSpPr>
          <p:cNvPr id="5" name="Text 1"/>
          <p:cNvSpPr/>
          <p:nvPr/>
        </p:nvSpPr>
        <p:spPr>
          <a:xfrm>
            <a:off x="5812807" y="2125258"/>
            <a:ext cx="7869739" cy="2290625"/>
          </a:xfrm>
          <a:prstGeom prst="rect">
            <a:avLst/>
          </a:prstGeom>
          <a:noFill/>
          <a:ln/>
        </p:spPr>
        <p:txBody>
          <a:bodyPr wrap="square" rtlCol="0" anchor="t"/>
          <a:lstStyle/>
          <a:p>
            <a:pPr marL="0" indent="0">
              <a:lnSpc>
                <a:spcPts val="6561"/>
              </a:lnSpc>
              <a:buNone/>
            </a:pPr>
            <a:r>
              <a:rPr lang="en-US" sz="5249" b="1">
                <a:solidFill>
                  <a:srgbClr val="FFFFFF"/>
                </a:solidFill>
                <a:latin typeface="Montserrat" panose="00000500000000000000" pitchFamily="2" charset="0"/>
                <a:ea typeface="Nunito" pitchFamily="34" charset="-122"/>
                <a:cs typeface="Nunito" pitchFamily="34" charset="-120"/>
              </a:rPr>
              <a:t>Giải pháp phát hiện tấn công DDoS trong mạng SDN</a:t>
            </a:r>
            <a:endParaRPr lang="en-US" sz="5249" dirty="0">
              <a:latin typeface="Montserrat" panose="00000500000000000000" pitchFamily="2" charset="0"/>
            </a:endParaRPr>
          </a:p>
        </p:txBody>
      </p:sp>
      <p:sp>
        <p:nvSpPr>
          <p:cNvPr id="6" name="Text 2"/>
          <p:cNvSpPr/>
          <p:nvPr/>
        </p:nvSpPr>
        <p:spPr>
          <a:xfrm>
            <a:off x="6319599" y="4262080"/>
            <a:ext cx="7477601" cy="1066205"/>
          </a:xfrm>
          <a:prstGeom prst="rect">
            <a:avLst/>
          </a:prstGeom>
          <a:noFill/>
          <a:ln/>
        </p:spPr>
        <p:txBody>
          <a:bodyPr wrap="square" rtlCol="0" anchor="t"/>
          <a:lstStyle/>
          <a:p>
            <a:pPr marL="0" indent="0">
              <a:lnSpc>
                <a:spcPts val="2799"/>
              </a:lnSpc>
              <a:buNone/>
            </a:pPr>
            <a:endParaRPr lang="en-US" sz="1750" dirty="0">
              <a:latin typeface="Montserrat" panose="00000500000000000000" pitchFamily="2" charset="0"/>
            </a:endParaRPr>
          </a:p>
        </p:txBody>
      </p:sp>
      <p:pic>
        <p:nvPicPr>
          <p:cNvPr id="7" name="Image 0" descr="preencoded.png">
            <a:extLst>
              <a:ext uri="{FF2B5EF4-FFF2-40B4-BE49-F238E27FC236}">
                <a16:creationId xmlns:a16="http://schemas.microsoft.com/office/drawing/2014/main" id="{1EFDBAB5-D5F0-ECBD-2B18-6DBD6FE204D9}"/>
              </a:ext>
            </a:extLst>
          </p:cNvPr>
          <p:cNvPicPr>
            <a:picLocks noChangeAspect="1"/>
          </p:cNvPicPr>
          <p:nvPr/>
        </p:nvPicPr>
        <p:blipFill>
          <a:blip r:embed="rId4"/>
          <a:stretch>
            <a:fillRect/>
          </a:stretch>
        </p:blipFill>
        <p:spPr>
          <a:xfrm>
            <a:off x="0" y="0"/>
            <a:ext cx="5486400" cy="8229600"/>
          </a:xfrm>
          <a:prstGeom prst="rect">
            <a:avLst/>
          </a:prstGeom>
        </p:spPr>
      </p:pic>
      <p:pic>
        <p:nvPicPr>
          <p:cNvPr id="9" name="object 16">
            <a:extLst>
              <a:ext uri="{FF2B5EF4-FFF2-40B4-BE49-F238E27FC236}">
                <a16:creationId xmlns:a16="http://schemas.microsoft.com/office/drawing/2014/main" id="{04F9CF48-189F-19C2-65A6-B401EB32F589}"/>
              </a:ext>
            </a:extLst>
          </p:cNvPr>
          <p:cNvPicPr/>
          <p:nvPr/>
        </p:nvPicPr>
        <p:blipFill>
          <a:blip r:embed="rId5" cstate="print"/>
          <a:stretch>
            <a:fillRect/>
          </a:stretch>
        </p:blipFill>
        <p:spPr>
          <a:xfrm rot="10800000">
            <a:off x="6131168" y="4700691"/>
            <a:ext cx="5287108" cy="94491"/>
          </a:xfrm>
          <a:prstGeom prst="rect">
            <a:avLst/>
          </a:prstGeom>
        </p:spPr>
      </p:pic>
      <p:pic>
        <p:nvPicPr>
          <p:cNvPr id="10" name="Picture 9">
            <a:extLst>
              <a:ext uri="{FF2B5EF4-FFF2-40B4-BE49-F238E27FC236}">
                <a16:creationId xmlns:a16="http://schemas.microsoft.com/office/drawing/2014/main" id="{A77C5985-E193-CBCE-66F0-09C4A5705886}"/>
              </a:ext>
            </a:extLst>
          </p:cNvPr>
          <p:cNvPicPr>
            <a:picLocks noChangeAspect="1"/>
          </p:cNvPicPr>
          <p:nvPr/>
        </p:nvPicPr>
        <p:blipFill>
          <a:blip r:embed="rId6"/>
          <a:stretch>
            <a:fillRect/>
          </a:stretch>
        </p:blipFill>
        <p:spPr>
          <a:xfrm>
            <a:off x="13305692" y="143981"/>
            <a:ext cx="1266398" cy="6986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A9F5-E7BD-0003-54ED-506A288B609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315F51F-E6D3-CE9E-901B-EDB36E2460E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700C21E-B18A-865B-EFB5-11464A37C639}"/>
              </a:ext>
            </a:extLst>
          </p:cNvPr>
          <p:cNvSpPr/>
          <p:nvPr/>
        </p:nvSpPr>
        <p:spPr>
          <a:xfrm>
            <a:off x="3700"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3008E06D-E94C-59DD-B494-91F880D104C1}"/>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A00CA17E-D8BE-F020-57BC-592022846380}"/>
              </a:ext>
            </a:extLst>
          </p:cNvPr>
          <p:cNvSpPr/>
          <p:nvPr/>
        </p:nvSpPr>
        <p:spPr>
          <a:xfrm>
            <a:off x="1316515" y="295372"/>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MÔ HÌNH ĐỀ XUẤT</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12497C78-5CD3-A883-444F-69BBE4A9057A}"/>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6B10C60A-B75E-5108-849E-7322E640B488}"/>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277D8BB2-420B-5B79-7F7B-827F6E27F11B}"/>
              </a:ext>
            </a:extLst>
          </p:cNvPr>
          <p:cNvPicPr/>
          <p:nvPr/>
        </p:nvPicPr>
        <p:blipFill>
          <a:blip r:embed="rId5" cstate="print"/>
          <a:stretch>
            <a:fillRect/>
          </a:stretch>
        </p:blipFill>
        <p:spPr>
          <a:xfrm rot="10800000">
            <a:off x="169675" y="1131985"/>
            <a:ext cx="6323615" cy="95388"/>
          </a:xfrm>
          <a:prstGeom prst="rect">
            <a:avLst/>
          </a:prstGeom>
        </p:spPr>
      </p:pic>
      <p:sp>
        <p:nvSpPr>
          <p:cNvPr id="6" name="TextBox 5">
            <a:extLst>
              <a:ext uri="{FF2B5EF4-FFF2-40B4-BE49-F238E27FC236}">
                <a16:creationId xmlns:a16="http://schemas.microsoft.com/office/drawing/2014/main" id="{6010EE2D-F0DC-EE6F-A1C3-5B740C354A5F}"/>
              </a:ext>
            </a:extLst>
          </p:cNvPr>
          <p:cNvSpPr txBox="1"/>
          <p:nvPr/>
        </p:nvSpPr>
        <p:spPr>
          <a:xfrm>
            <a:off x="5625395" y="6764704"/>
            <a:ext cx="3421369" cy="665823"/>
          </a:xfrm>
          <a:prstGeom prst="rect">
            <a:avLst/>
          </a:prstGeom>
          <a:noFill/>
        </p:spPr>
        <p:txBody>
          <a:bodyPr wrap="square">
            <a:spAutoFit/>
          </a:bodyPr>
          <a:lstStyle/>
          <a:p>
            <a:pPr>
              <a:lnSpc>
                <a:spcPct val="150000"/>
              </a:lnSpc>
              <a:buSzPct val="100000"/>
            </a:pPr>
            <a:r>
              <a:rPr lang="en-US" sz="2800" b="1">
                <a:solidFill>
                  <a:srgbClr val="FFFFFF"/>
                </a:solidFill>
                <a:latin typeface="Montserrat" panose="00000500000000000000" pitchFamily="2" charset="0"/>
              </a:rPr>
              <a:t>Mô tả tập dữ liệu</a:t>
            </a:r>
            <a:endParaRPr lang="en-US" sz="2800" dirty="0">
              <a:latin typeface="Montserrat" panose="00000500000000000000" pitchFamily="2" charset="0"/>
            </a:endParaRPr>
          </a:p>
        </p:txBody>
      </p:sp>
      <p:graphicFrame>
        <p:nvGraphicFramePr>
          <p:cNvPr id="17" name="Table 16">
            <a:extLst>
              <a:ext uri="{FF2B5EF4-FFF2-40B4-BE49-F238E27FC236}">
                <a16:creationId xmlns:a16="http://schemas.microsoft.com/office/drawing/2014/main" id="{96BE9F37-E7C9-A45E-E49E-3A1C77790E7F}"/>
              </a:ext>
            </a:extLst>
          </p:cNvPr>
          <p:cNvGraphicFramePr>
            <a:graphicFrameLocks noGrp="1"/>
          </p:cNvGraphicFramePr>
          <p:nvPr>
            <p:extLst>
              <p:ext uri="{D42A27DB-BD31-4B8C-83A1-F6EECF244321}">
                <p14:modId xmlns:p14="http://schemas.microsoft.com/office/powerpoint/2010/main" val="1644694030"/>
              </p:ext>
            </p:extLst>
          </p:nvPr>
        </p:nvGraphicFramePr>
        <p:xfrm>
          <a:off x="1034219" y="1862253"/>
          <a:ext cx="12603722" cy="4436947"/>
        </p:xfrm>
        <a:graphic>
          <a:graphicData uri="http://schemas.openxmlformats.org/drawingml/2006/table">
            <a:tbl>
              <a:tblPr>
                <a:tableStyleId>{3C2FFA5D-87B4-456A-9821-1D502468CF0F}</a:tableStyleId>
              </a:tblPr>
              <a:tblGrid>
                <a:gridCol w="6301861">
                  <a:extLst>
                    <a:ext uri="{9D8B030D-6E8A-4147-A177-3AD203B41FA5}">
                      <a16:colId xmlns:a16="http://schemas.microsoft.com/office/drawing/2014/main" val="4238451897"/>
                    </a:ext>
                  </a:extLst>
                </a:gridCol>
                <a:gridCol w="6301861">
                  <a:extLst>
                    <a:ext uri="{9D8B030D-6E8A-4147-A177-3AD203B41FA5}">
                      <a16:colId xmlns:a16="http://schemas.microsoft.com/office/drawing/2014/main" val="2257006773"/>
                    </a:ext>
                  </a:extLst>
                </a:gridCol>
              </a:tblGrid>
              <a:tr h="611822">
                <a:tc>
                  <a:txBody>
                    <a:bodyPr/>
                    <a:lstStyle/>
                    <a:p>
                      <a:pPr algn="ctr"/>
                      <a:r>
                        <a:rPr lang="en-US" sz="2000">
                          <a:latin typeface="Montserrat" panose="00000500000000000000" pitchFamily="2" charset="0"/>
                        </a:rPr>
                        <a:t>Thuộc tính</a:t>
                      </a:r>
                      <a:endParaRPr lang="en-US" sz="2000">
                        <a:latin typeface="Montserrat" panose="00000500000000000000" pitchFamily="2"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000">
                          <a:latin typeface="Montserrat" panose="00000500000000000000" pitchFamily="2" charset="0"/>
                        </a:rPr>
                        <a:t>Giá trị</a:t>
                      </a:r>
                      <a:endParaRPr lang="en-US" sz="2000">
                        <a:latin typeface="Montserrat" panose="00000500000000000000" pitchFamily="2"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47733938"/>
                  </a:ext>
                </a:extLst>
              </a:tr>
              <a:tr h="611822">
                <a:tc>
                  <a:txBody>
                    <a:bodyPr/>
                    <a:lstStyle/>
                    <a:p>
                      <a:pPr algn="ctr"/>
                      <a:r>
                        <a:rPr lang="vi-VN" sz="2000" b="1">
                          <a:latin typeface="Montserrat" panose="00000500000000000000" pitchFamily="2" charset="0"/>
                        </a:rPr>
                        <a:t>Số lượng Feature</a:t>
                      </a:r>
                      <a:endParaRPr lang="vi-VN" sz="2000">
                        <a:latin typeface="Montserrat" panose="00000500000000000000" pitchFamily="2"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a:latin typeface="Montserrat" panose="00000500000000000000" pitchFamily="2" charset="0"/>
                        </a:rPr>
                        <a:t>22 feature</a:t>
                      </a:r>
                      <a:endParaRPr lang="en-US" sz="2000">
                        <a:latin typeface="Montserrat" panose="00000500000000000000" pitchFamily="2"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3395347"/>
                  </a:ext>
                </a:extLst>
              </a:tr>
              <a:tr h="3213303">
                <a:tc>
                  <a:txBody>
                    <a:bodyPr/>
                    <a:lstStyle/>
                    <a:p>
                      <a:pPr algn="ctr"/>
                      <a:r>
                        <a:rPr lang="vi-VN" sz="2000" b="1">
                          <a:latin typeface="Montserrat" panose="00000500000000000000" pitchFamily="2" charset="0"/>
                        </a:rPr>
                        <a:t>Các Feature được sử dụng:</a:t>
                      </a:r>
                      <a:endParaRPr lang="vi-VN" sz="2000">
                        <a:latin typeface="Montserrat" panose="00000500000000000000" pitchFamily="2"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a:latin typeface="Montserrat" panose="00000500000000000000" pitchFamily="2" charset="0"/>
                        </a:rPr>
                        <a:t>timestamp, datapath_id, flow_id, ip_src, tp_src, ip_dst, tp_dst, ip_proto, icmp_code, icmp_type, flow_duration_sec, flow_duration_nsec, idle_timeout, hard_timeout, flags, packet_count, byte_count, packet_count_per_second, packet_count_per_nsecond, byte_count_per_second, byte_count_per_nsecond, label</a:t>
                      </a:r>
                      <a:endParaRPr lang="en-US" sz="2000">
                        <a:latin typeface="Montserrat" panose="00000500000000000000" pitchFamily="2"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5849684"/>
                  </a:ext>
                </a:extLst>
              </a:tr>
            </a:tbl>
          </a:graphicData>
        </a:graphic>
      </p:graphicFrame>
    </p:spTree>
    <p:extLst>
      <p:ext uri="{BB962C8B-B14F-4D97-AF65-F5344CB8AC3E}">
        <p14:creationId xmlns:p14="http://schemas.microsoft.com/office/powerpoint/2010/main" val="26257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B7CA2-C518-26A2-7E29-527368F7C55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C099AEB-4A16-D584-C6EE-DA80079BD575}"/>
              </a:ext>
            </a:extLst>
          </p:cNvPr>
          <p:cNvPicPr>
            <a:picLocks noChangeAspect="1"/>
          </p:cNvPicPr>
          <p:nvPr/>
        </p:nvPicPr>
        <p:blipFill>
          <a:blip r:embed="rId3"/>
          <a:stretch>
            <a:fillRect/>
          </a:stretch>
        </p:blipFill>
        <p:spPr>
          <a:xfrm>
            <a:off x="3700" y="0"/>
            <a:ext cx="14630400" cy="8229600"/>
          </a:xfrm>
          <a:prstGeom prst="rect">
            <a:avLst/>
          </a:prstGeom>
        </p:spPr>
      </p:pic>
      <p:sp>
        <p:nvSpPr>
          <p:cNvPr id="3" name="Shape 0">
            <a:extLst>
              <a:ext uri="{FF2B5EF4-FFF2-40B4-BE49-F238E27FC236}">
                <a16:creationId xmlns:a16="http://schemas.microsoft.com/office/drawing/2014/main" id="{F60EE2E5-36A8-B3C7-9D44-5F48FA5E4B4C}"/>
              </a:ext>
            </a:extLst>
          </p:cNvPr>
          <p:cNvSpPr/>
          <p:nvPr/>
        </p:nvSpPr>
        <p:spPr>
          <a:xfrm>
            <a:off x="-43665" y="-1"/>
            <a:ext cx="14630400" cy="8085619"/>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C6F425E2-8E80-38D5-3E01-3DAB6CCFDD6A}"/>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BB10F030-5219-2709-FDA3-61F8DFE1B9B1}"/>
              </a:ext>
            </a:extLst>
          </p:cNvPr>
          <p:cNvSpPr/>
          <p:nvPr/>
        </p:nvSpPr>
        <p:spPr>
          <a:xfrm>
            <a:off x="1316515" y="295372"/>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MÔ HÌNH ĐỀ XUẤT</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979C2863-28AF-3290-967E-B08762930F45}"/>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3610CAFB-8795-D596-7A96-2C9546C4608B}"/>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31550483-DD46-7A08-00CC-75AA33E8E3D3}"/>
              </a:ext>
            </a:extLst>
          </p:cNvPr>
          <p:cNvPicPr/>
          <p:nvPr/>
        </p:nvPicPr>
        <p:blipFill>
          <a:blip r:embed="rId5" cstate="print"/>
          <a:stretch>
            <a:fillRect/>
          </a:stretch>
        </p:blipFill>
        <p:spPr>
          <a:xfrm rot="10800000">
            <a:off x="169675" y="1131985"/>
            <a:ext cx="6323615" cy="95388"/>
          </a:xfrm>
          <a:prstGeom prst="rect">
            <a:avLst/>
          </a:prstGeom>
        </p:spPr>
      </p:pic>
      <p:pic>
        <p:nvPicPr>
          <p:cNvPr id="8" name="Picture 7">
            <a:extLst>
              <a:ext uri="{FF2B5EF4-FFF2-40B4-BE49-F238E27FC236}">
                <a16:creationId xmlns:a16="http://schemas.microsoft.com/office/drawing/2014/main" id="{8BDF89D6-F777-BEF3-80AF-C48BC46A7719}"/>
              </a:ext>
            </a:extLst>
          </p:cNvPr>
          <p:cNvPicPr>
            <a:picLocks noChangeAspect="1"/>
          </p:cNvPicPr>
          <p:nvPr/>
        </p:nvPicPr>
        <p:blipFill>
          <a:blip r:embed="rId6"/>
          <a:stretch>
            <a:fillRect/>
          </a:stretch>
        </p:blipFill>
        <p:spPr>
          <a:xfrm>
            <a:off x="540868" y="1526873"/>
            <a:ext cx="5821832" cy="5094746"/>
          </a:xfrm>
          <a:prstGeom prst="rect">
            <a:avLst/>
          </a:prstGeom>
        </p:spPr>
      </p:pic>
      <p:pic>
        <p:nvPicPr>
          <p:cNvPr id="12" name="Picture 11">
            <a:extLst>
              <a:ext uri="{FF2B5EF4-FFF2-40B4-BE49-F238E27FC236}">
                <a16:creationId xmlns:a16="http://schemas.microsoft.com/office/drawing/2014/main" id="{B4834E98-DE4B-AE35-5370-417E26AFE489}"/>
              </a:ext>
            </a:extLst>
          </p:cNvPr>
          <p:cNvPicPr>
            <a:picLocks noChangeAspect="1"/>
          </p:cNvPicPr>
          <p:nvPr/>
        </p:nvPicPr>
        <p:blipFill>
          <a:blip r:embed="rId7"/>
          <a:stretch>
            <a:fillRect/>
          </a:stretch>
        </p:blipFill>
        <p:spPr>
          <a:xfrm>
            <a:off x="7493622" y="2220454"/>
            <a:ext cx="6230219" cy="4401164"/>
          </a:xfrm>
          <a:prstGeom prst="rect">
            <a:avLst/>
          </a:prstGeom>
        </p:spPr>
      </p:pic>
      <p:sp>
        <p:nvSpPr>
          <p:cNvPr id="13" name="TextBox 12">
            <a:extLst>
              <a:ext uri="{FF2B5EF4-FFF2-40B4-BE49-F238E27FC236}">
                <a16:creationId xmlns:a16="http://schemas.microsoft.com/office/drawing/2014/main" id="{4206D305-FA5D-32FE-CA93-EF0CB3DB5693}"/>
              </a:ext>
            </a:extLst>
          </p:cNvPr>
          <p:cNvSpPr txBox="1"/>
          <p:nvPr/>
        </p:nvSpPr>
        <p:spPr>
          <a:xfrm>
            <a:off x="5471950" y="6921118"/>
            <a:ext cx="3421369" cy="665823"/>
          </a:xfrm>
          <a:prstGeom prst="rect">
            <a:avLst/>
          </a:prstGeom>
          <a:noFill/>
        </p:spPr>
        <p:txBody>
          <a:bodyPr wrap="square">
            <a:spAutoFit/>
          </a:bodyPr>
          <a:lstStyle/>
          <a:p>
            <a:pPr>
              <a:lnSpc>
                <a:spcPct val="150000"/>
              </a:lnSpc>
              <a:buSzPct val="100000"/>
            </a:pPr>
            <a:r>
              <a:rPr lang="en-US" sz="2800" b="1">
                <a:solidFill>
                  <a:srgbClr val="FFFFFF"/>
                </a:solidFill>
                <a:latin typeface="Montserrat" panose="00000500000000000000" pitchFamily="2" charset="0"/>
              </a:rPr>
              <a:t>Thống kê dữ liệu</a:t>
            </a:r>
            <a:endParaRPr lang="en-US" sz="2800" dirty="0">
              <a:latin typeface="Montserrat" panose="00000500000000000000" pitchFamily="2" charset="0"/>
            </a:endParaRPr>
          </a:p>
        </p:txBody>
      </p:sp>
    </p:spTree>
    <p:extLst>
      <p:ext uri="{BB962C8B-B14F-4D97-AF65-F5344CB8AC3E}">
        <p14:creationId xmlns:p14="http://schemas.microsoft.com/office/powerpoint/2010/main" val="24351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8F7BE-BC69-7B54-E6E3-4658B21D52D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79098B3-71BA-2536-1569-26B867CD58A5}"/>
              </a:ext>
            </a:extLst>
          </p:cNvPr>
          <p:cNvPicPr>
            <a:picLocks noChangeAspect="1"/>
          </p:cNvPicPr>
          <p:nvPr/>
        </p:nvPicPr>
        <p:blipFill>
          <a:blip r:embed="rId3"/>
          <a:stretch>
            <a:fillRect/>
          </a:stretch>
        </p:blipFill>
        <p:spPr>
          <a:xfrm>
            <a:off x="8597" y="0"/>
            <a:ext cx="14630400" cy="8229600"/>
          </a:xfrm>
          <a:prstGeom prst="rect">
            <a:avLst/>
          </a:prstGeom>
        </p:spPr>
      </p:pic>
      <p:sp>
        <p:nvSpPr>
          <p:cNvPr id="3" name="Shape 0">
            <a:extLst>
              <a:ext uri="{FF2B5EF4-FFF2-40B4-BE49-F238E27FC236}">
                <a16:creationId xmlns:a16="http://schemas.microsoft.com/office/drawing/2014/main" id="{141BE5F0-6792-B2C2-8AD4-FA2CDA250C5E}"/>
              </a:ext>
            </a:extLst>
          </p:cNvPr>
          <p:cNvSpPr/>
          <p:nvPr/>
        </p:nvSpPr>
        <p:spPr>
          <a:xfrm>
            <a:off x="-8597" y="-143981"/>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32B0601D-8C04-864F-24C0-60B27E3549B1}"/>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10F1E340-0BA8-9B8E-69E2-04F101DB1E4C}"/>
              </a:ext>
            </a:extLst>
          </p:cNvPr>
          <p:cNvSpPr/>
          <p:nvPr/>
        </p:nvSpPr>
        <p:spPr>
          <a:xfrm>
            <a:off x="1316515" y="295372"/>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MÔ HÌNH ĐỀ XUẤT</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51EE35CA-A047-4570-B520-5105B746C508}"/>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F7F29371-C101-8696-3966-4510E9223937}"/>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2556FD31-3C9F-B802-769F-3BD9E21A179D}"/>
              </a:ext>
            </a:extLst>
          </p:cNvPr>
          <p:cNvPicPr/>
          <p:nvPr/>
        </p:nvPicPr>
        <p:blipFill>
          <a:blip r:embed="rId5" cstate="print"/>
          <a:stretch>
            <a:fillRect/>
          </a:stretch>
        </p:blipFill>
        <p:spPr>
          <a:xfrm rot="10800000">
            <a:off x="169675" y="1131985"/>
            <a:ext cx="6323615" cy="95388"/>
          </a:xfrm>
          <a:prstGeom prst="rect">
            <a:avLst/>
          </a:prstGeom>
        </p:spPr>
      </p:pic>
      <p:sp>
        <p:nvSpPr>
          <p:cNvPr id="6" name="TextBox 5">
            <a:extLst>
              <a:ext uri="{FF2B5EF4-FFF2-40B4-BE49-F238E27FC236}">
                <a16:creationId xmlns:a16="http://schemas.microsoft.com/office/drawing/2014/main" id="{44BF5DFB-CE0E-D4EC-AB16-8CAA8A54C234}"/>
              </a:ext>
            </a:extLst>
          </p:cNvPr>
          <p:cNvSpPr txBox="1"/>
          <p:nvPr/>
        </p:nvSpPr>
        <p:spPr>
          <a:xfrm>
            <a:off x="8452279" y="3458723"/>
            <a:ext cx="5979301" cy="1312154"/>
          </a:xfrm>
          <a:prstGeom prst="rect">
            <a:avLst/>
          </a:prstGeom>
          <a:noFill/>
        </p:spPr>
        <p:txBody>
          <a:bodyPr wrap="square">
            <a:spAutoFit/>
          </a:bodyPr>
          <a:lstStyle/>
          <a:p>
            <a:pPr algn="ctr">
              <a:lnSpc>
                <a:spcPct val="150000"/>
              </a:lnSpc>
              <a:buSzPct val="100000"/>
            </a:pPr>
            <a:r>
              <a:rPr lang="en-US" sz="2800" b="1">
                <a:solidFill>
                  <a:srgbClr val="FFFFFF"/>
                </a:solidFill>
                <a:latin typeface="Montserrat" panose="00000500000000000000" pitchFamily="2" charset="0"/>
              </a:rPr>
              <a:t>Kết quả huấn luyện các mô hình sau khi có được dataset</a:t>
            </a:r>
            <a:endParaRPr lang="en-US" sz="2800" dirty="0">
              <a:latin typeface="Montserrat" panose="00000500000000000000" pitchFamily="2" charset="0"/>
            </a:endParaRPr>
          </a:p>
        </p:txBody>
      </p:sp>
      <p:pic>
        <p:nvPicPr>
          <p:cNvPr id="5" name="Picture 4">
            <a:extLst>
              <a:ext uri="{FF2B5EF4-FFF2-40B4-BE49-F238E27FC236}">
                <a16:creationId xmlns:a16="http://schemas.microsoft.com/office/drawing/2014/main" id="{C8658B14-9524-0510-14B7-F983AD7D994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99" t="3191" r="3429" b="3039"/>
          <a:stretch/>
        </p:blipFill>
        <p:spPr bwMode="auto">
          <a:xfrm>
            <a:off x="178905" y="1389690"/>
            <a:ext cx="8103066" cy="63268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867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04DEA-5B90-7F83-F485-6F23448F065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FABED9E-1862-660F-77D9-78984E0A1B2E}"/>
              </a:ext>
            </a:extLst>
          </p:cNvPr>
          <p:cNvPicPr>
            <a:picLocks noChangeAspect="1"/>
          </p:cNvPicPr>
          <p:nvPr/>
        </p:nvPicPr>
        <p:blipFill>
          <a:blip r:embed="rId3"/>
          <a:stretch>
            <a:fillRect/>
          </a:stretch>
        </p:blipFill>
        <p:spPr>
          <a:xfrm>
            <a:off x="8597" y="0"/>
            <a:ext cx="14630400" cy="8229600"/>
          </a:xfrm>
          <a:prstGeom prst="rect">
            <a:avLst/>
          </a:prstGeom>
        </p:spPr>
      </p:pic>
      <p:sp>
        <p:nvSpPr>
          <p:cNvPr id="3" name="Shape 0">
            <a:extLst>
              <a:ext uri="{FF2B5EF4-FFF2-40B4-BE49-F238E27FC236}">
                <a16:creationId xmlns:a16="http://schemas.microsoft.com/office/drawing/2014/main" id="{AFF1C10E-253C-1BE4-8C03-A3E369ED0F0F}"/>
              </a:ext>
            </a:extLst>
          </p:cNvPr>
          <p:cNvSpPr/>
          <p:nvPr/>
        </p:nvSpPr>
        <p:spPr>
          <a:xfrm>
            <a:off x="-8597" y="-10352"/>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32CE17ED-499D-3A30-1A1F-77926E3B5025}"/>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3879D235-ECD7-67AF-23C9-62238B09344C}"/>
              </a:ext>
            </a:extLst>
          </p:cNvPr>
          <p:cNvSpPr/>
          <p:nvPr/>
        </p:nvSpPr>
        <p:spPr>
          <a:xfrm>
            <a:off x="1345675" y="307545"/>
            <a:ext cx="5820885"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KẾT QUẢ THỰC NGHIỆM</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BE5D5755-BED0-2604-A427-9B54921B96A6}"/>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8C14A9DD-84CC-AAAA-0A84-EE1EEFA3F964}"/>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4</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0A09FDAA-4B25-E8B7-8EB2-534527BE7E3F}"/>
              </a:ext>
            </a:extLst>
          </p:cNvPr>
          <p:cNvPicPr/>
          <p:nvPr/>
        </p:nvPicPr>
        <p:blipFill>
          <a:blip r:embed="rId5" cstate="print"/>
          <a:stretch>
            <a:fillRect/>
          </a:stretch>
        </p:blipFill>
        <p:spPr>
          <a:xfrm rot="10800000">
            <a:off x="169674" y="1131984"/>
            <a:ext cx="7145525" cy="95389"/>
          </a:xfrm>
          <a:prstGeom prst="rect">
            <a:avLst/>
          </a:prstGeom>
        </p:spPr>
      </p:pic>
      <p:pic>
        <p:nvPicPr>
          <p:cNvPr id="8" name="Picture 7">
            <a:extLst>
              <a:ext uri="{FF2B5EF4-FFF2-40B4-BE49-F238E27FC236}">
                <a16:creationId xmlns:a16="http://schemas.microsoft.com/office/drawing/2014/main" id="{7A7BE3B2-37F8-A3B8-DC7C-13A5001FA944}"/>
              </a:ext>
            </a:extLst>
          </p:cNvPr>
          <p:cNvPicPr>
            <a:picLocks noChangeAspect="1"/>
          </p:cNvPicPr>
          <p:nvPr/>
        </p:nvPicPr>
        <p:blipFill>
          <a:blip r:embed="rId6"/>
          <a:stretch>
            <a:fillRect/>
          </a:stretch>
        </p:blipFill>
        <p:spPr>
          <a:xfrm>
            <a:off x="178905" y="1566722"/>
            <a:ext cx="6633503" cy="5473970"/>
          </a:xfrm>
          <a:prstGeom prst="rect">
            <a:avLst/>
          </a:prstGeom>
        </p:spPr>
      </p:pic>
      <p:pic>
        <p:nvPicPr>
          <p:cNvPr id="11" name="Picture 10">
            <a:extLst>
              <a:ext uri="{FF2B5EF4-FFF2-40B4-BE49-F238E27FC236}">
                <a16:creationId xmlns:a16="http://schemas.microsoft.com/office/drawing/2014/main" id="{F3F26955-6351-F775-AA53-DF470AAFD448}"/>
              </a:ext>
            </a:extLst>
          </p:cNvPr>
          <p:cNvPicPr>
            <a:picLocks noChangeAspect="1"/>
          </p:cNvPicPr>
          <p:nvPr/>
        </p:nvPicPr>
        <p:blipFill>
          <a:blip r:embed="rId7"/>
          <a:stretch>
            <a:fillRect/>
          </a:stretch>
        </p:blipFill>
        <p:spPr>
          <a:xfrm>
            <a:off x="7409032" y="1593679"/>
            <a:ext cx="6776867" cy="5420057"/>
          </a:xfrm>
          <a:prstGeom prst="rect">
            <a:avLst/>
          </a:prstGeom>
        </p:spPr>
      </p:pic>
      <p:sp>
        <p:nvSpPr>
          <p:cNvPr id="12" name="TextBox 11">
            <a:extLst>
              <a:ext uri="{FF2B5EF4-FFF2-40B4-BE49-F238E27FC236}">
                <a16:creationId xmlns:a16="http://schemas.microsoft.com/office/drawing/2014/main" id="{D017DE3F-A894-DE8E-A513-A693958C4FAA}"/>
              </a:ext>
            </a:extLst>
          </p:cNvPr>
          <p:cNvSpPr txBox="1"/>
          <p:nvPr/>
        </p:nvSpPr>
        <p:spPr>
          <a:xfrm>
            <a:off x="4368456" y="7201380"/>
            <a:ext cx="6236044" cy="665823"/>
          </a:xfrm>
          <a:prstGeom prst="rect">
            <a:avLst/>
          </a:prstGeom>
          <a:noFill/>
        </p:spPr>
        <p:txBody>
          <a:bodyPr wrap="square">
            <a:spAutoFit/>
          </a:bodyPr>
          <a:lstStyle/>
          <a:p>
            <a:pPr algn="ctr">
              <a:lnSpc>
                <a:spcPct val="150000"/>
              </a:lnSpc>
              <a:buSzPct val="100000"/>
            </a:pPr>
            <a:r>
              <a:rPr lang="en-US" sz="2800" b="1">
                <a:solidFill>
                  <a:srgbClr val="FFFFFF"/>
                </a:solidFill>
                <a:latin typeface="Montserrat" panose="00000500000000000000" pitchFamily="2" charset="0"/>
              </a:rPr>
              <a:t>Kiểm tra lưu lượng bình thường</a:t>
            </a:r>
            <a:endParaRPr lang="en-US" sz="2800" dirty="0">
              <a:latin typeface="Montserrat" panose="00000500000000000000" pitchFamily="2" charset="0"/>
            </a:endParaRPr>
          </a:p>
        </p:txBody>
      </p:sp>
    </p:spTree>
    <p:extLst>
      <p:ext uri="{BB962C8B-B14F-4D97-AF65-F5344CB8AC3E}">
        <p14:creationId xmlns:p14="http://schemas.microsoft.com/office/powerpoint/2010/main" val="240139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54205-08ED-9107-08E0-B6956884467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1648B75-9512-296C-C401-C085BBD160DF}"/>
              </a:ext>
            </a:extLst>
          </p:cNvPr>
          <p:cNvPicPr>
            <a:picLocks noChangeAspect="1"/>
          </p:cNvPicPr>
          <p:nvPr/>
        </p:nvPicPr>
        <p:blipFill>
          <a:blip r:embed="rId3"/>
          <a:stretch>
            <a:fillRect/>
          </a:stretch>
        </p:blipFill>
        <p:spPr>
          <a:xfrm>
            <a:off x="8597" y="0"/>
            <a:ext cx="14630400" cy="8229600"/>
          </a:xfrm>
          <a:prstGeom prst="rect">
            <a:avLst/>
          </a:prstGeom>
        </p:spPr>
      </p:pic>
      <p:sp>
        <p:nvSpPr>
          <p:cNvPr id="3" name="Shape 0">
            <a:extLst>
              <a:ext uri="{FF2B5EF4-FFF2-40B4-BE49-F238E27FC236}">
                <a16:creationId xmlns:a16="http://schemas.microsoft.com/office/drawing/2014/main" id="{F26F47C0-D5E0-58E8-6601-CE62D65FDB3E}"/>
              </a:ext>
            </a:extLst>
          </p:cNvPr>
          <p:cNvSpPr/>
          <p:nvPr/>
        </p:nvSpPr>
        <p:spPr>
          <a:xfrm>
            <a:off x="-43665"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F802436B-5A72-1902-A16D-5A422A6F3ABC}"/>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44B8B552-2A8C-D136-8A95-200E6AA5BC08}"/>
              </a:ext>
            </a:extLst>
          </p:cNvPr>
          <p:cNvSpPr/>
          <p:nvPr/>
        </p:nvSpPr>
        <p:spPr>
          <a:xfrm>
            <a:off x="1345675" y="307545"/>
            <a:ext cx="5820885"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KẾT QUẢ THỰC NGHIỆM</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A5B6DC30-0161-87C2-44A5-EC91D3A3FDFA}"/>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AD33E9D7-16D0-167B-7D79-8F91F36A9419}"/>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09F6B4C4-F0CC-1D66-3219-09036C220983}"/>
              </a:ext>
            </a:extLst>
          </p:cNvPr>
          <p:cNvPicPr/>
          <p:nvPr/>
        </p:nvPicPr>
        <p:blipFill>
          <a:blip r:embed="rId5" cstate="print"/>
          <a:stretch>
            <a:fillRect/>
          </a:stretch>
        </p:blipFill>
        <p:spPr>
          <a:xfrm rot="10800000">
            <a:off x="169674" y="1131984"/>
            <a:ext cx="7145525" cy="95389"/>
          </a:xfrm>
          <a:prstGeom prst="rect">
            <a:avLst/>
          </a:prstGeom>
        </p:spPr>
      </p:pic>
      <p:pic>
        <p:nvPicPr>
          <p:cNvPr id="8" name="Picture 7">
            <a:extLst>
              <a:ext uri="{FF2B5EF4-FFF2-40B4-BE49-F238E27FC236}">
                <a16:creationId xmlns:a16="http://schemas.microsoft.com/office/drawing/2014/main" id="{588356F2-5A07-2559-7DEC-EF7F815A35C5}"/>
              </a:ext>
            </a:extLst>
          </p:cNvPr>
          <p:cNvPicPr>
            <a:picLocks noChangeAspect="1"/>
          </p:cNvPicPr>
          <p:nvPr/>
        </p:nvPicPr>
        <p:blipFill>
          <a:blip r:embed="rId6"/>
          <a:srcRect/>
          <a:stretch/>
        </p:blipFill>
        <p:spPr>
          <a:xfrm>
            <a:off x="320053" y="1625701"/>
            <a:ext cx="6633503" cy="5338598"/>
          </a:xfrm>
          <a:prstGeom prst="rect">
            <a:avLst/>
          </a:prstGeom>
        </p:spPr>
      </p:pic>
      <p:pic>
        <p:nvPicPr>
          <p:cNvPr id="11" name="Picture 10">
            <a:extLst>
              <a:ext uri="{FF2B5EF4-FFF2-40B4-BE49-F238E27FC236}">
                <a16:creationId xmlns:a16="http://schemas.microsoft.com/office/drawing/2014/main" id="{A4828847-CD19-4E83-DC9D-448F53785940}"/>
              </a:ext>
            </a:extLst>
          </p:cNvPr>
          <p:cNvPicPr>
            <a:picLocks noChangeAspect="1"/>
          </p:cNvPicPr>
          <p:nvPr/>
        </p:nvPicPr>
        <p:blipFill>
          <a:blip r:embed="rId7"/>
          <a:srcRect/>
          <a:stretch/>
        </p:blipFill>
        <p:spPr>
          <a:xfrm>
            <a:off x="7409032" y="1625701"/>
            <a:ext cx="6802267" cy="5356012"/>
          </a:xfrm>
          <a:prstGeom prst="rect">
            <a:avLst/>
          </a:prstGeom>
        </p:spPr>
      </p:pic>
      <p:sp>
        <p:nvSpPr>
          <p:cNvPr id="12" name="TextBox 11">
            <a:extLst>
              <a:ext uri="{FF2B5EF4-FFF2-40B4-BE49-F238E27FC236}">
                <a16:creationId xmlns:a16="http://schemas.microsoft.com/office/drawing/2014/main" id="{816D67E1-4007-A177-6715-5ABF8D216B37}"/>
              </a:ext>
            </a:extLst>
          </p:cNvPr>
          <p:cNvSpPr txBox="1"/>
          <p:nvPr/>
        </p:nvSpPr>
        <p:spPr>
          <a:xfrm>
            <a:off x="4368456" y="7201380"/>
            <a:ext cx="5596207" cy="665823"/>
          </a:xfrm>
          <a:prstGeom prst="rect">
            <a:avLst/>
          </a:prstGeom>
          <a:noFill/>
        </p:spPr>
        <p:txBody>
          <a:bodyPr wrap="square">
            <a:spAutoFit/>
          </a:bodyPr>
          <a:lstStyle/>
          <a:p>
            <a:pPr algn="ctr">
              <a:lnSpc>
                <a:spcPct val="150000"/>
              </a:lnSpc>
              <a:buSzPct val="100000"/>
            </a:pPr>
            <a:r>
              <a:rPr lang="en-US" sz="2800" b="1">
                <a:solidFill>
                  <a:srgbClr val="FFFFFF"/>
                </a:solidFill>
                <a:latin typeface="Montserrat" panose="00000500000000000000" pitchFamily="2" charset="0"/>
              </a:rPr>
              <a:t>Kiểm tra lưu lượng DDOS</a:t>
            </a:r>
            <a:endParaRPr lang="en-US" sz="2800" dirty="0">
              <a:latin typeface="Montserrat" panose="00000500000000000000" pitchFamily="2" charset="0"/>
            </a:endParaRPr>
          </a:p>
        </p:txBody>
      </p:sp>
    </p:spTree>
    <p:extLst>
      <p:ext uri="{BB962C8B-B14F-4D97-AF65-F5344CB8AC3E}">
        <p14:creationId xmlns:p14="http://schemas.microsoft.com/office/powerpoint/2010/main" val="403351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E90B3-3E75-0E93-3A27-BFABA893C34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B07E714-FCF7-5CC1-4551-BCF2BA1596F4}"/>
              </a:ext>
            </a:extLst>
          </p:cNvPr>
          <p:cNvPicPr>
            <a:picLocks noChangeAspect="1"/>
          </p:cNvPicPr>
          <p:nvPr/>
        </p:nvPicPr>
        <p:blipFill>
          <a:blip r:embed="rId3"/>
          <a:stretch>
            <a:fillRect/>
          </a:stretch>
        </p:blipFill>
        <p:spPr>
          <a:xfrm>
            <a:off x="8597" y="0"/>
            <a:ext cx="14630400" cy="8229600"/>
          </a:xfrm>
          <a:prstGeom prst="rect">
            <a:avLst/>
          </a:prstGeom>
        </p:spPr>
      </p:pic>
      <p:sp>
        <p:nvSpPr>
          <p:cNvPr id="3" name="Shape 0">
            <a:extLst>
              <a:ext uri="{FF2B5EF4-FFF2-40B4-BE49-F238E27FC236}">
                <a16:creationId xmlns:a16="http://schemas.microsoft.com/office/drawing/2014/main" id="{FC6BA8A5-F929-9405-7AE0-0DAAA33FF9D8}"/>
              </a:ext>
            </a:extLst>
          </p:cNvPr>
          <p:cNvSpPr/>
          <p:nvPr/>
        </p:nvSpPr>
        <p:spPr>
          <a:xfrm>
            <a:off x="-43665"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B226A7AF-D4EE-5055-7887-3C389EC6BD0B}"/>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813FB963-500D-7C89-BC12-12CF1E189258}"/>
              </a:ext>
            </a:extLst>
          </p:cNvPr>
          <p:cNvSpPr/>
          <p:nvPr/>
        </p:nvSpPr>
        <p:spPr>
          <a:xfrm>
            <a:off x="1345675" y="307545"/>
            <a:ext cx="5820885"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KẾT QUẢ THỰC NGHIỆM</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AAE14589-ECCB-86C2-D18D-D1A9F3800B01}"/>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9D76CAA0-6C98-D40E-E21C-CE501C2F3975}"/>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4</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06C735F2-C887-5126-A833-015BC35081E3}"/>
              </a:ext>
            </a:extLst>
          </p:cNvPr>
          <p:cNvPicPr/>
          <p:nvPr/>
        </p:nvPicPr>
        <p:blipFill>
          <a:blip r:embed="rId5" cstate="print"/>
          <a:stretch>
            <a:fillRect/>
          </a:stretch>
        </p:blipFill>
        <p:spPr>
          <a:xfrm rot="10800000">
            <a:off x="169674" y="1131984"/>
            <a:ext cx="7145525" cy="95389"/>
          </a:xfrm>
          <a:prstGeom prst="rect">
            <a:avLst/>
          </a:prstGeom>
        </p:spPr>
      </p:pic>
      <p:sp>
        <p:nvSpPr>
          <p:cNvPr id="12" name="TextBox 11">
            <a:extLst>
              <a:ext uri="{FF2B5EF4-FFF2-40B4-BE49-F238E27FC236}">
                <a16:creationId xmlns:a16="http://schemas.microsoft.com/office/drawing/2014/main" id="{D7871F25-F0AF-40EF-2B22-0F1FD72E59D7}"/>
              </a:ext>
            </a:extLst>
          </p:cNvPr>
          <p:cNvSpPr txBox="1"/>
          <p:nvPr/>
        </p:nvSpPr>
        <p:spPr>
          <a:xfrm>
            <a:off x="3828428" y="6809731"/>
            <a:ext cx="6990737" cy="665823"/>
          </a:xfrm>
          <a:prstGeom prst="rect">
            <a:avLst/>
          </a:prstGeom>
          <a:noFill/>
        </p:spPr>
        <p:txBody>
          <a:bodyPr wrap="square">
            <a:spAutoFit/>
          </a:bodyPr>
          <a:lstStyle/>
          <a:p>
            <a:pPr algn="ctr">
              <a:lnSpc>
                <a:spcPct val="150000"/>
              </a:lnSpc>
              <a:buSzPct val="100000"/>
            </a:pPr>
            <a:r>
              <a:rPr lang="en-US" sz="2800" b="1">
                <a:solidFill>
                  <a:srgbClr val="FFFFFF"/>
                </a:solidFill>
                <a:latin typeface="Montserrat" panose="00000500000000000000" pitchFamily="2" charset="0"/>
              </a:rPr>
              <a:t>Kết quả phát hiện bị tấn công DDOS</a:t>
            </a:r>
            <a:endParaRPr lang="en-US" sz="2800" dirty="0">
              <a:latin typeface="Montserrat" panose="00000500000000000000" pitchFamily="2" charset="0"/>
            </a:endParaRPr>
          </a:p>
        </p:txBody>
      </p:sp>
      <p:pic>
        <p:nvPicPr>
          <p:cNvPr id="5" name="Picture 4">
            <a:extLst>
              <a:ext uri="{FF2B5EF4-FFF2-40B4-BE49-F238E27FC236}">
                <a16:creationId xmlns:a16="http://schemas.microsoft.com/office/drawing/2014/main" id="{572AE9C0-DC68-ED03-5A39-E1383DAF17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2333307" y="1517119"/>
            <a:ext cx="10346431" cy="5204391"/>
          </a:xfrm>
          <a:prstGeom prst="rect">
            <a:avLst/>
          </a:prstGeom>
          <a:noFill/>
          <a:ln>
            <a:noFill/>
          </a:ln>
        </p:spPr>
      </p:pic>
    </p:spTree>
    <p:extLst>
      <p:ext uri="{BB962C8B-B14F-4D97-AF65-F5344CB8AC3E}">
        <p14:creationId xmlns:p14="http://schemas.microsoft.com/office/powerpoint/2010/main" val="134702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EBF7E-F9F1-A0C8-88B4-F52DB0B20C9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F3DDB2F-EB9B-0CF3-96DC-ED067C616E11}"/>
              </a:ext>
            </a:extLst>
          </p:cNvPr>
          <p:cNvPicPr>
            <a:picLocks noChangeAspect="1"/>
          </p:cNvPicPr>
          <p:nvPr/>
        </p:nvPicPr>
        <p:blipFill>
          <a:blip r:embed="rId3"/>
          <a:stretch>
            <a:fillRect/>
          </a:stretch>
        </p:blipFill>
        <p:spPr>
          <a:xfrm>
            <a:off x="8597" y="0"/>
            <a:ext cx="14630400" cy="8229600"/>
          </a:xfrm>
          <a:prstGeom prst="rect">
            <a:avLst/>
          </a:prstGeom>
        </p:spPr>
      </p:pic>
      <p:sp>
        <p:nvSpPr>
          <p:cNvPr id="3" name="Shape 0">
            <a:extLst>
              <a:ext uri="{FF2B5EF4-FFF2-40B4-BE49-F238E27FC236}">
                <a16:creationId xmlns:a16="http://schemas.microsoft.com/office/drawing/2014/main" id="{7516B39B-8DCC-41FE-48FE-4DBB2BED81E0}"/>
              </a:ext>
            </a:extLst>
          </p:cNvPr>
          <p:cNvSpPr/>
          <p:nvPr/>
        </p:nvSpPr>
        <p:spPr>
          <a:xfrm>
            <a:off x="-43665"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858D52B7-5DEA-4C01-7031-C5E69C391C57}"/>
              </a:ext>
            </a:extLst>
          </p:cNvPr>
          <p:cNvPicPr>
            <a:picLocks noChangeAspect="1"/>
          </p:cNvPicPr>
          <p:nvPr/>
        </p:nvPicPr>
        <p:blipFill>
          <a:blip r:embed="rId4"/>
          <a:stretch>
            <a:fillRect/>
          </a:stretch>
        </p:blipFill>
        <p:spPr>
          <a:xfrm>
            <a:off x="13367702" y="143981"/>
            <a:ext cx="1266398" cy="698630"/>
          </a:xfrm>
          <a:prstGeom prst="rect">
            <a:avLst/>
          </a:prstGeom>
        </p:spPr>
      </p:pic>
      <p:sp>
        <p:nvSpPr>
          <p:cNvPr id="4" name="Text 1">
            <a:extLst>
              <a:ext uri="{FF2B5EF4-FFF2-40B4-BE49-F238E27FC236}">
                <a16:creationId xmlns:a16="http://schemas.microsoft.com/office/drawing/2014/main" id="{83C5ADAA-5C6B-F16D-1C1E-07D4F7DA8425}"/>
              </a:ext>
            </a:extLst>
          </p:cNvPr>
          <p:cNvSpPr/>
          <p:nvPr/>
        </p:nvSpPr>
        <p:spPr>
          <a:xfrm>
            <a:off x="1345675" y="307545"/>
            <a:ext cx="5820885"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KẾT QUẢ THỰC NGHIỆM</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298A2C0E-DFDF-CFEB-896D-9796A3762880}"/>
              </a:ext>
            </a:extLst>
          </p:cNvPr>
          <p:cNvSpPr/>
          <p:nvPr/>
        </p:nvSpPr>
        <p:spPr bwMode="auto">
          <a:xfrm rot="5400000">
            <a:off x="28052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7047E310-971A-C3F1-5C24-9637CD5D2ED7}"/>
              </a:ext>
            </a:extLst>
          </p:cNvPr>
          <p:cNvSpPr txBox="1">
            <a:spLocks noGrp="1"/>
          </p:cNvSpPr>
          <p:nvPr/>
        </p:nvSpPr>
        <p:spPr bwMode="auto">
          <a:xfrm rot="1444">
            <a:off x="32013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4</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CBA49EF5-DA93-50A4-1D74-AFCAB1D5F58A}"/>
              </a:ext>
            </a:extLst>
          </p:cNvPr>
          <p:cNvPicPr/>
          <p:nvPr/>
        </p:nvPicPr>
        <p:blipFill>
          <a:blip r:embed="rId5" cstate="print"/>
          <a:stretch>
            <a:fillRect/>
          </a:stretch>
        </p:blipFill>
        <p:spPr>
          <a:xfrm rot="10800000">
            <a:off x="169674" y="1131984"/>
            <a:ext cx="7145525" cy="95389"/>
          </a:xfrm>
          <a:prstGeom prst="rect">
            <a:avLst/>
          </a:prstGeom>
        </p:spPr>
      </p:pic>
      <p:sp>
        <p:nvSpPr>
          <p:cNvPr id="12" name="TextBox 11">
            <a:extLst>
              <a:ext uri="{FF2B5EF4-FFF2-40B4-BE49-F238E27FC236}">
                <a16:creationId xmlns:a16="http://schemas.microsoft.com/office/drawing/2014/main" id="{89DC3358-8BF3-4838-3D92-CD00AD8DB5DE}"/>
              </a:ext>
            </a:extLst>
          </p:cNvPr>
          <p:cNvSpPr txBox="1"/>
          <p:nvPr/>
        </p:nvSpPr>
        <p:spPr>
          <a:xfrm>
            <a:off x="3306205" y="6939565"/>
            <a:ext cx="7720709" cy="665823"/>
          </a:xfrm>
          <a:prstGeom prst="rect">
            <a:avLst/>
          </a:prstGeom>
          <a:noFill/>
        </p:spPr>
        <p:txBody>
          <a:bodyPr wrap="square">
            <a:spAutoFit/>
          </a:bodyPr>
          <a:lstStyle/>
          <a:p>
            <a:pPr algn="ctr">
              <a:lnSpc>
                <a:spcPct val="150000"/>
              </a:lnSpc>
              <a:buSzPct val="100000"/>
            </a:pPr>
            <a:r>
              <a:rPr lang="en-US" sz="2800" b="1">
                <a:solidFill>
                  <a:srgbClr val="FFFFFF"/>
                </a:solidFill>
                <a:latin typeface="Montserrat" panose="00000500000000000000" pitchFamily="2" charset="0"/>
              </a:rPr>
              <a:t>Block port bị tấn công DDOS trên server</a:t>
            </a:r>
            <a:endParaRPr lang="en-US" sz="2800" dirty="0">
              <a:latin typeface="Montserrat" panose="00000500000000000000" pitchFamily="2" charset="0"/>
            </a:endParaRPr>
          </a:p>
        </p:txBody>
      </p:sp>
      <p:pic>
        <p:nvPicPr>
          <p:cNvPr id="5" name="Picture 4">
            <a:extLst>
              <a:ext uri="{FF2B5EF4-FFF2-40B4-BE49-F238E27FC236}">
                <a16:creationId xmlns:a16="http://schemas.microsoft.com/office/drawing/2014/main" id="{89CE7BD6-B793-5CB2-4F16-C041468A363D}"/>
              </a:ext>
            </a:extLst>
          </p:cNvPr>
          <p:cNvPicPr>
            <a:picLocks noChangeAspect="1"/>
          </p:cNvPicPr>
          <p:nvPr/>
        </p:nvPicPr>
        <p:blipFill>
          <a:blip r:embed="rId6"/>
          <a:srcRect/>
          <a:stretch/>
        </p:blipFill>
        <p:spPr bwMode="auto">
          <a:xfrm>
            <a:off x="2244111" y="1453222"/>
            <a:ext cx="10054848" cy="5323156"/>
          </a:xfrm>
          <a:prstGeom prst="rect">
            <a:avLst/>
          </a:prstGeom>
          <a:noFill/>
          <a:ln>
            <a:noFill/>
          </a:ln>
        </p:spPr>
      </p:pic>
    </p:spTree>
    <p:extLst>
      <p:ext uri="{BB962C8B-B14F-4D97-AF65-F5344CB8AC3E}">
        <p14:creationId xmlns:p14="http://schemas.microsoft.com/office/powerpoint/2010/main" val="425331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pic>
        <p:nvPicPr>
          <p:cNvPr id="21" name="Picture 20">
            <a:extLst>
              <a:ext uri="{FF2B5EF4-FFF2-40B4-BE49-F238E27FC236}">
                <a16:creationId xmlns:a16="http://schemas.microsoft.com/office/drawing/2014/main" id="{0B98A963-2CDD-8489-4D17-D5AC38A849B3}"/>
              </a:ext>
            </a:extLst>
          </p:cNvPr>
          <p:cNvPicPr>
            <a:picLocks noChangeAspect="1"/>
          </p:cNvPicPr>
          <p:nvPr/>
        </p:nvPicPr>
        <p:blipFill>
          <a:blip r:embed="rId4"/>
          <a:stretch>
            <a:fillRect/>
          </a:stretch>
        </p:blipFill>
        <p:spPr>
          <a:xfrm>
            <a:off x="13305692" y="143981"/>
            <a:ext cx="1266398" cy="698630"/>
          </a:xfrm>
          <a:prstGeom prst="rect">
            <a:avLst/>
          </a:prstGeom>
        </p:spPr>
      </p:pic>
      <p:sp>
        <p:nvSpPr>
          <p:cNvPr id="5" name="Google Shape;1131;p72">
            <a:extLst>
              <a:ext uri="{FF2B5EF4-FFF2-40B4-BE49-F238E27FC236}">
                <a16:creationId xmlns:a16="http://schemas.microsoft.com/office/drawing/2014/main" id="{75317310-BF4E-112E-83D9-A57347537E74}"/>
              </a:ext>
            </a:extLst>
          </p:cNvPr>
          <p:cNvSpPr txBox="1"/>
          <p:nvPr/>
        </p:nvSpPr>
        <p:spPr bwMode="auto">
          <a:xfrm>
            <a:off x="3312683" y="2712129"/>
            <a:ext cx="7578055" cy="1150612"/>
          </a:xfrm>
          <a:prstGeom prst="rect">
            <a:avLst/>
          </a:prstGeom>
          <a:noFill/>
          <a:ln>
            <a:noFill/>
          </a:ln>
        </p:spPr>
        <p:txBody>
          <a:bodyPr spcFirstLastPara="1" wrap="square" lIns="91425" tIns="91425" rIns="91425" bIns="91425" anchor="b"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9pPr>
          </a:lstStyle>
          <a:p>
            <a:pPr>
              <a:defRPr/>
            </a:pPr>
            <a:r>
              <a:rPr lang="en-US" sz="8000"/>
              <a:t>THANK YOU!</a:t>
            </a:r>
            <a:endParaRPr sz="8000"/>
          </a:p>
        </p:txBody>
      </p:sp>
      <p:cxnSp>
        <p:nvCxnSpPr>
          <p:cNvPr id="6" name="Google Shape;1134;p72">
            <a:extLst>
              <a:ext uri="{FF2B5EF4-FFF2-40B4-BE49-F238E27FC236}">
                <a16:creationId xmlns:a16="http://schemas.microsoft.com/office/drawing/2014/main" id="{C4D40CDF-2C05-84E9-482D-43D4D42ED5AB}"/>
              </a:ext>
            </a:extLst>
          </p:cNvPr>
          <p:cNvCxnSpPr>
            <a:cxnSpLocks/>
          </p:cNvCxnSpPr>
          <p:nvPr/>
        </p:nvCxnSpPr>
        <p:spPr bwMode="auto">
          <a:xfrm>
            <a:off x="3663228" y="4003308"/>
            <a:ext cx="6876966" cy="0"/>
          </a:xfrm>
          <a:prstGeom prst="straightConnector1">
            <a:avLst/>
          </a:prstGeom>
          <a:noFill/>
          <a:ln w="19050" cap="flat" cmpd="sng">
            <a:solidFill>
              <a:schemeClr val="accent5"/>
            </a:solidFill>
            <a:prstDash val="solid"/>
            <a:round/>
            <a:headEnd type="oval" w="med" len="med"/>
            <a:tailEnd type="oval" w="med" len="med"/>
          </a:ln>
        </p:spPr>
      </p:cxnSp>
      <p:sp>
        <p:nvSpPr>
          <p:cNvPr id="7" name="TextBox 6">
            <a:extLst>
              <a:ext uri="{FF2B5EF4-FFF2-40B4-BE49-F238E27FC236}">
                <a16:creationId xmlns:a16="http://schemas.microsoft.com/office/drawing/2014/main" id="{13D77EB0-F520-AFC6-C79A-DF7725D0139E}"/>
              </a:ext>
            </a:extLst>
          </p:cNvPr>
          <p:cNvSpPr txBox="1"/>
          <p:nvPr/>
        </p:nvSpPr>
        <p:spPr bwMode="auto">
          <a:xfrm>
            <a:off x="3131543" y="4849473"/>
            <a:ext cx="7940333" cy="492443"/>
          </a:xfrm>
          <a:prstGeom prst="rect">
            <a:avLst/>
          </a:prstGeom>
          <a:noFill/>
        </p:spPr>
        <p:txBody>
          <a:bodyPr wrap="square">
            <a:spAutoFit/>
          </a:bodyPr>
          <a:lstStyle/>
          <a:p>
            <a:pPr algn="ctr">
              <a:defRPr/>
            </a:pPr>
            <a:r>
              <a:rPr lang="en" sz="2600">
                <a:solidFill>
                  <a:schemeClr val="bg1"/>
                </a:solidFill>
                <a:latin typeface="Montserrat ExtraBold"/>
              </a:rPr>
              <a:t>CẢM ƠN THẦY VÀ CÁC BẠN ĐÃ LẮNG NGHE</a:t>
            </a:r>
            <a:endParaRPr lang="en-US" sz="2600"/>
          </a:p>
        </p:txBody>
      </p:sp>
    </p:spTree>
    <p:extLst>
      <p:ext uri="{BB962C8B-B14F-4D97-AF65-F5344CB8AC3E}">
        <p14:creationId xmlns:p14="http://schemas.microsoft.com/office/powerpoint/2010/main" val="319905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p>
        </p:txBody>
      </p:sp>
      <p:sp>
        <p:nvSpPr>
          <p:cNvPr id="5" name="Text 1"/>
          <p:cNvSpPr/>
          <p:nvPr/>
        </p:nvSpPr>
        <p:spPr>
          <a:xfrm>
            <a:off x="2779454" y="602349"/>
            <a:ext cx="8806453" cy="1073632"/>
          </a:xfrm>
          <a:prstGeom prst="rect">
            <a:avLst/>
          </a:prstGeom>
          <a:noFill/>
          <a:ln/>
        </p:spPr>
        <p:txBody>
          <a:bodyPr wrap="none" rtlCol="0" anchor="t"/>
          <a:lstStyle/>
          <a:p>
            <a:pPr marL="0" indent="0">
              <a:lnSpc>
                <a:spcPts val="5468"/>
              </a:lnSpc>
              <a:buNone/>
            </a:pPr>
            <a:r>
              <a:rPr lang="en-US" sz="4374" b="1">
                <a:solidFill>
                  <a:srgbClr val="FFFFFF"/>
                </a:solidFill>
                <a:latin typeface="Montserrat" panose="00000500000000000000" pitchFamily="2" charset="0"/>
              </a:rPr>
              <a:t>CÁC THÀNH VIÊN CỦA NHÓM</a:t>
            </a:r>
            <a:endParaRPr lang="en-US" sz="4374" dirty="0">
              <a:latin typeface="Montserrat" panose="00000500000000000000" pitchFamily="2" charset="0"/>
            </a:endParaRPr>
          </a:p>
        </p:txBody>
      </p:sp>
      <p:sp>
        <p:nvSpPr>
          <p:cNvPr id="6" name="Text 2"/>
          <p:cNvSpPr/>
          <p:nvPr/>
        </p:nvSpPr>
        <p:spPr>
          <a:xfrm>
            <a:off x="4800883" y="2769168"/>
            <a:ext cx="6836976" cy="2706624"/>
          </a:xfrm>
          <a:prstGeom prst="rect">
            <a:avLst/>
          </a:prstGeom>
          <a:noFill/>
          <a:ln/>
        </p:spPr>
        <p:txBody>
          <a:bodyPr wrap="square" rtlCol="0" anchor="t"/>
          <a:lstStyle/>
          <a:p>
            <a:pPr marL="0" indent="0">
              <a:lnSpc>
                <a:spcPts val="2799"/>
              </a:lnSpc>
              <a:buNone/>
            </a:pPr>
            <a:r>
              <a:rPr lang="en-US" sz="2500" b="1">
                <a:solidFill>
                  <a:srgbClr val="FFFFFF"/>
                </a:solidFill>
                <a:latin typeface="Montserrat" panose="00000500000000000000" pitchFamily="2" charset="0"/>
              </a:rPr>
              <a:t> 52100465 – Huỳnh Minh Phước</a:t>
            </a:r>
          </a:p>
          <a:p>
            <a:pPr marL="0" indent="0">
              <a:lnSpc>
                <a:spcPts val="2799"/>
              </a:lnSpc>
              <a:buNone/>
            </a:pPr>
            <a:endParaRPr lang="en-US" sz="2500" b="1">
              <a:solidFill>
                <a:srgbClr val="FFFFFF"/>
              </a:solidFill>
              <a:latin typeface="Montserrat" panose="00000500000000000000" pitchFamily="2" charset="0"/>
            </a:endParaRPr>
          </a:p>
          <a:p>
            <a:pPr marL="0" indent="0">
              <a:lnSpc>
                <a:spcPts val="2799"/>
              </a:lnSpc>
              <a:buNone/>
            </a:pPr>
            <a:r>
              <a:rPr lang="en-US" sz="2500" b="1">
                <a:solidFill>
                  <a:srgbClr val="FFFFFF"/>
                </a:solidFill>
                <a:latin typeface="Montserrat" panose="00000500000000000000" pitchFamily="2" charset="0"/>
              </a:rPr>
              <a:t> 52100694 – Mạc Gia Huy</a:t>
            </a:r>
          </a:p>
          <a:p>
            <a:pPr marL="0" indent="0">
              <a:lnSpc>
                <a:spcPts val="2799"/>
              </a:lnSpc>
              <a:buNone/>
            </a:pPr>
            <a:endParaRPr lang="en-US" sz="2500" b="1">
              <a:solidFill>
                <a:srgbClr val="FFFFFF"/>
              </a:solidFill>
              <a:latin typeface="Montserrat" panose="00000500000000000000" pitchFamily="2" charset="0"/>
            </a:endParaRPr>
          </a:p>
        </p:txBody>
      </p:sp>
      <p:pic>
        <p:nvPicPr>
          <p:cNvPr id="8" name="object 16">
            <a:extLst>
              <a:ext uri="{FF2B5EF4-FFF2-40B4-BE49-F238E27FC236}">
                <a16:creationId xmlns:a16="http://schemas.microsoft.com/office/drawing/2014/main" id="{87CF8562-D5AC-7F9A-4F77-967A15AE2915}"/>
              </a:ext>
            </a:extLst>
          </p:cNvPr>
          <p:cNvPicPr/>
          <p:nvPr/>
        </p:nvPicPr>
        <p:blipFill>
          <a:blip r:embed="rId4" cstate="print"/>
          <a:stretch>
            <a:fillRect/>
          </a:stretch>
        </p:blipFill>
        <p:spPr>
          <a:xfrm rot="10800000">
            <a:off x="3688113" y="1367837"/>
            <a:ext cx="6979888" cy="94489"/>
          </a:xfrm>
          <a:prstGeom prst="rect">
            <a:avLst/>
          </a:prstGeom>
        </p:spPr>
      </p:pic>
      <p:grpSp>
        <p:nvGrpSpPr>
          <p:cNvPr id="15" name="Google Shape;1565;p80">
            <a:extLst>
              <a:ext uri="{FF2B5EF4-FFF2-40B4-BE49-F238E27FC236}">
                <a16:creationId xmlns:a16="http://schemas.microsoft.com/office/drawing/2014/main" id="{E275B983-12A6-2D75-8793-D9A331896277}"/>
              </a:ext>
            </a:extLst>
          </p:cNvPr>
          <p:cNvGrpSpPr/>
          <p:nvPr/>
        </p:nvGrpSpPr>
        <p:grpSpPr bwMode="auto">
          <a:xfrm>
            <a:off x="-1111" y="5604902"/>
            <a:ext cx="4228795" cy="589827"/>
            <a:chOff x="6336018" y="3733725"/>
            <a:chExt cx="2566207" cy="351312"/>
          </a:xfrm>
        </p:grpSpPr>
        <p:sp>
          <p:nvSpPr>
            <p:cNvPr id="16" name="Google Shape;1566;p80">
              <a:extLst>
                <a:ext uri="{FF2B5EF4-FFF2-40B4-BE49-F238E27FC236}">
                  <a16:creationId xmlns:a16="http://schemas.microsoft.com/office/drawing/2014/main" id="{EA1E8FE9-CA08-16E5-E06F-9587CBA3F79C}"/>
                </a:ext>
              </a:extLst>
            </p:cNvPr>
            <p:cNvSpPr/>
            <p:nvPr/>
          </p:nvSpPr>
          <p:spPr bwMode="auto">
            <a:xfrm>
              <a:off x="6336018" y="3733737"/>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567;p80">
              <a:extLst>
                <a:ext uri="{FF2B5EF4-FFF2-40B4-BE49-F238E27FC236}">
                  <a16:creationId xmlns:a16="http://schemas.microsoft.com/office/drawing/2014/main" id="{7B46E360-1665-6EA4-697D-0BA4EF45A24F}"/>
                </a:ext>
              </a:extLst>
            </p:cNvPr>
            <p:cNvSpPr/>
            <p:nvPr/>
          </p:nvSpPr>
          <p:spPr bwMode="auto">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568;p80">
              <a:extLst>
                <a:ext uri="{FF2B5EF4-FFF2-40B4-BE49-F238E27FC236}">
                  <a16:creationId xmlns:a16="http://schemas.microsoft.com/office/drawing/2014/main" id="{4E8DCDCD-B6E9-D8F7-B522-6137F92440AE}"/>
                </a:ext>
              </a:extLst>
            </p:cNvPr>
            <p:cNvSpPr/>
            <p:nvPr/>
          </p:nvSpPr>
          <p:spPr bwMode="auto">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569;p80">
              <a:extLst>
                <a:ext uri="{FF2B5EF4-FFF2-40B4-BE49-F238E27FC236}">
                  <a16:creationId xmlns:a16="http://schemas.microsoft.com/office/drawing/2014/main" id="{234FE574-1BF3-6238-1512-350A6C41877B}"/>
                </a:ext>
              </a:extLst>
            </p:cNvPr>
            <p:cNvSpPr/>
            <p:nvPr/>
          </p:nvSpPr>
          <p:spPr bwMode="auto">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5" name="Google Shape;1565;p80">
            <a:extLst>
              <a:ext uri="{FF2B5EF4-FFF2-40B4-BE49-F238E27FC236}">
                <a16:creationId xmlns:a16="http://schemas.microsoft.com/office/drawing/2014/main" id="{10991EA2-15BA-99DC-1429-5A3BE43EEA90}"/>
              </a:ext>
            </a:extLst>
          </p:cNvPr>
          <p:cNvGrpSpPr/>
          <p:nvPr/>
        </p:nvGrpSpPr>
        <p:grpSpPr bwMode="auto">
          <a:xfrm rot="10800000">
            <a:off x="10925908" y="1599269"/>
            <a:ext cx="3704492" cy="501729"/>
            <a:chOff x="6336019" y="3733725"/>
            <a:chExt cx="2566206" cy="351310"/>
          </a:xfrm>
        </p:grpSpPr>
        <p:sp>
          <p:nvSpPr>
            <p:cNvPr id="26" name="Google Shape;1566;p80">
              <a:extLst>
                <a:ext uri="{FF2B5EF4-FFF2-40B4-BE49-F238E27FC236}">
                  <a16:creationId xmlns:a16="http://schemas.microsoft.com/office/drawing/2014/main" id="{BD6F150C-C430-7F99-248A-BC107CEF69ED}"/>
                </a:ext>
              </a:extLst>
            </p:cNvPr>
            <p:cNvSpPr/>
            <p:nvPr/>
          </p:nvSpPr>
          <p:spPr bwMode="auto">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1567;p80">
              <a:extLst>
                <a:ext uri="{FF2B5EF4-FFF2-40B4-BE49-F238E27FC236}">
                  <a16:creationId xmlns:a16="http://schemas.microsoft.com/office/drawing/2014/main" id="{C253E5ED-9A91-DE01-A044-4454DE2EC179}"/>
                </a:ext>
              </a:extLst>
            </p:cNvPr>
            <p:cNvSpPr/>
            <p:nvPr/>
          </p:nvSpPr>
          <p:spPr bwMode="auto">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1568;p80">
              <a:extLst>
                <a:ext uri="{FF2B5EF4-FFF2-40B4-BE49-F238E27FC236}">
                  <a16:creationId xmlns:a16="http://schemas.microsoft.com/office/drawing/2014/main" id="{3FED2FCB-86D2-B1EB-6E93-B0F39CDBC8A5}"/>
                </a:ext>
              </a:extLst>
            </p:cNvPr>
            <p:cNvSpPr/>
            <p:nvPr/>
          </p:nvSpPr>
          <p:spPr bwMode="auto">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1569;p80">
              <a:extLst>
                <a:ext uri="{FF2B5EF4-FFF2-40B4-BE49-F238E27FC236}">
                  <a16:creationId xmlns:a16="http://schemas.microsoft.com/office/drawing/2014/main" id="{12B384CA-7A99-EE3F-AAE4-F5BBA70B2DE5}"/>
                </a:ext>
              </a:extLst>
            </p:cNvPr>
            <p:cNvSpPr/>
            <p:nvPr/>
          </p:nvSpPr>
          <p:spPr bwMode="auto">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0" name="Google Shape;965;p67">
            <a:extLst>
              <a:ext uri="{FF2B5EF4-FFF2-40B4-BE49-F238E27FC236}">
                <a16:creationId xmlns:a16="http://schemas.microsoft.com/office/drawing/2014/main" id="{50C36215-B3DB-91A1-A79A-2D4929F36279}"/>
              </a:ext>
            </a:extLst>
          </p:cNvPr>
          <p:cNvSpPr/>
          <p:nvPr/>
        </p:nvSpPr>
        <p:spPr bwMode="auto">
          <a:xfrm>
            <a:off x="4404641" y="2861114"/>
            <a:ext cx="237697" cy="233778"/>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965;p67">
            <a:extLst>
              <a:ext uri="{FF2B5EF4-FFF2-40B4-BE49-F238E27FC236}">
                <a16:creationId xmlns:a16="http://schemas.microsoft.com/office/drawing/2014/main" id="{0E606A14-5D61-9670-36DF-E0A07D4BB93A}"/>
              </a:ext>
            </a:extLst>
          </p:cNvPr>
          <p:cNvSpPr/>
          <p:nvPr/>
        </p:nvSpPr>
        <p:spPr bwMode="auto">
          <a:xfrm>
            <a:off x="4404641" y="3514113"/>
            <a:ext cx="237697" cy="233778"/>
          </a:xfrm>
          <a:prstGeom prst="ellipse">
            <a:avLst/>
          </a:prstGeom>
          <a:gradFill>
            <a:gsLst>
              <a:gs pos="0">
                <a:schemeClr val="accent5"/>
              </a:gs>
              <a:gs pos="100000">
                <a:schemeClr val="accent2"/>
              </a:gs>
            </a:gsLst>
            <a:lin ang="5400700" scaled="0"/>
          </a:gra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33" name="Picture 32">
            <a:extLst>
              <a:ext uri="{FF2B5EF4-FFF2-40B4-BE49-F238E27FC236}">
                <a16:creationId xmlns:a16="http://schemas.microsoft.com/office/drawing/2014/main" id="{74095FDF-B9A5-A7CF-AF55-446D867E298A}"/>
              </a:ext>
            </a:extLst>
          </p:cNvPr>
          <p:cNvPicPr>
            <a:picLocks noChangeAspect="1"/>
          </p:cNvPicPr>
          <p:nvPr/>
        </p:nvPicPr>
        <p:blipFill>
          <a:blip r:embed="rId5"/>
          <a:stretch>
            <a:fillRect/>
          </a:stretch>
        </p:blipFill>
        <p:spPr>
          <a:xfrm>
            <a:off x="13305692" y="143981"/>
            <a:ext cx="1266398" cy="698630"/>
          </a:xfrm>
          <a:prstGeom prst="rect">
            <a:avLst/>
          </a:prstGeom>
        </p:spPr>
      </p:pic>
      <p:sp>
        <p:nvSpPr>
          <p:cNvPr id="34" name="Shape 2">
            <a:extLst>
              <a:ext uri="{FF2B5EF4-FFF2-40B4-BE49-F238E27FC236}">
                <a16:creationId xmlns:a16="http://schemas.microsoft.com/office/drawing/2014/main" id="{DD17EAAB-031B-EA26-F3C0-54E18FFA7531}"/>
              </a:ext>
            </a:extLst>
          </p:cNvPr>
          <p:cNvSpPr/>
          <p:nvPr/>
        </p:nvSpPr>
        <p:spPr>
          <a:xfrm>
            <a:off x="3271394" y="2095202"/>
            <a:ext cx="7592923" cy="2926413"/>
          </a:xfrm>
          <a:prstGeom prst="roundRect">
            <a:avLst>
              <a:gd name="adj" fmla="val 11820"/>
            </a:avLst>
          </a:prstGeom>
          <a:solidFill>
            <a:srgbClr val="00002E">
              <a:alpha val="0"/>
            </a:srgbClr>
          </a:solidFill>
          <a:ln w="53340">
            <a:solidFill>
              <a:srgbClr val="262654"/>
            </a:solidFill>
            <a:prstDash val="solid"/>
          </a:ln>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5478"/>
            <a:ext cx="14630400" cy="8229600"/>
          </a:xfrm>
          <a:prstGeom prst="rect">
            <a:avLst/>
          </a:prstGeom>
          <a:solidFill>
            <a:srgbClr val="00002E">
              <a:alpha val="75000"/>
            </a:srgbClr>
          </a:solidFill>
          <a:ln/>
        </p:spPr>
        <p:txBody>
          <a:bodyPr/>
          <a:lstStyle/>
          <a:p>
            <a:endParaRPr lang="en-US"/>
          </a:p>
        </p:txBody>
      </p:sp>
      <p:sp>
        <p:nvSpPr>
          <p:cNvPr id="5" name="Text 1"/>
          <p:cNvSpPr/>
          <p:nvPr/>
        </p:nvSpPr>
        <p:spPr>
          <a:xfrm>
            <a:off x="3010408" y="628367"/>
            <a:ext cx="8806453" cy="1073632"/>
          </a:xfrm>
          <a:prstGeom prst="rect">
            <a:avLst/>
          </a:prstGeom>
          <a:noFill/>
          <a:ln/>
        </p:spPr>
        <p:txBody>
          <a:bodyPr wrap="none" rtlCol="0" anchor="t"/>
          <a:lstStyle/>
          <a:p>
            <a:pPr marL="0" indent="0">
              <a:lnSpc>
                <a:spcPts val="5468"/>
              </a:lnSpc>
              <a:buNone/>
            </a:pPr>
            <a:endParaRPr lang="en-US" sz="4374" dirty="0">
              <a:latin typeface="Montserrat" panose="00000500000000000000" pitchFamily="2" charset="0"/>
            </a:endParaRPr>
          </a:p>
        </p:txBody>
      </p:sp>
      <p:pic>
        <p:nvPicPr>
          <p:cNvPr id="8" name="object 16">
            <a:extLst>
              <a:ext uri="{FF2B5EF4-FFF2-40B4-BE49-F238E27FC236}">
                <a16:creationId xmlns:a16="http://schemas.microsoft.com/office/drawing/2014/main" id="{87CF8562-D5AC-7F9A-4F77-967A15AE2915}"/>
              </a:ext>
            </a:extLst>
          </p:cNvPr>
          <p:cNvPicPr/>
          <p:nvPr/>
        </p:nvPicPr>
        <p:blipFill>
          <a:blip r:embed="rId4" cstate="print"/>
          <a:stretch>
            <a:fillRect/>
          </a:stretch>
        </p:blipFill>
        <p:spPr>
          <a:xfrm rot="10800000">
            <a:off x="4183318" y="1343132"/>
            <a:ext cx="6026875" cy="94490"/>
          </a:xfrm>
          <a:prstGeom prst="rect">
            <a:avLst/>
          </a:prstGeom>
        </p:spPr>
      </p:pic>
      <p:sp>
        <p:nvSpPr>
          <p:cNvPr id="19" name="Google Shape;387;p40">
            <a:extLst>
              <a:ext uri="{FF2B5EF4-FFF2-40B4-BE49-F238E27FC236}">
                <a16:creationId xmlns:a16="http://schemas.microsoft.com/office/drawing/2014/main" id="{79AB3C65-C27F-A988-25F2-F33D950B38D3}"/>
              </a:ext>
            </a:extLst>
          </p:cNvPr>
          <p:cNvSpPr txBox="1">
            <a:spLocks noGrp="1"/>
          </p:cNvSpPr>
          <p:nvPr/>
        </p:nvSpPr>
        <p:spPr bwMode="auto">
          <a:xfrm>
            <a:off x="3344755" y="729504"/>
            <a:ext cx="7704000" cy="3282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US" b="1">
                <a:solidFill>
                  <a:schemeClr val="bg1"/>
                </a:solidFill>
                <a:latin typeface="Montserrat" panose="00000500000000000000" pitchFamily="2" charset="0"/>
              </a:rPr>
              <a:t>TỔNG QUAN VỀ NỘI DUNG BÁO CÁO</a:t>
            </a:r>
            <a:endParaRPr b="1">
              <a:solidFill>
                <a:schemeClr val="bg1"/>
              </a:solidFill>
              <a:latin typeface="Montserrat" panose="00000500000000000000" pitchFamily="2" charset="0"/>
            </a:endParaRPr>
          </a:p>
        </p:txBody>
      </p:sp>
      <p:pic>
        <p:nvPicPr>
          <p:cNvPr id="16" name="Picture 15">
            <a:extLst>
              <a:ext uri="{FF2B5EF4-FFF2-40B4-BE49-F238E27FC236}">
                <a16:creationId xmlns:a16="http://schemas.microsoft.com/office/drawing/2014/main" id="{E863786D-E1BC-6AB5-EBD3-2325210F3347}"/>
              </a:ext>
            </a:extLst>
          </p:cNvPr>
          <p:cNvPicPr>
            <a:picLocks noChangeAspect="1"/>
          </p:cNvPicPr>
          <p:nvPr/>
        </p:nvPicPr>
        <p:blipFill>
          <a:blip r:embed="rId5"/>
          <a:stretch>
            <a:fillRect/>
          </a:stretch>
        </p:blipFill>
        <p:spPr>
          <a:xfrm>
            <a:off x="13305692" y="194974"/>
            <a:ext cx="1266398" cy="698630"/>
          </a:xfrm>
          <a:prstGeom prst="rect">
            <a:avLst/>
          </a:prstGeom>
        </p:spPr>
      </p:pic>
      <p:sp>
        <p:nvSpPr>
          <p:cNvPr id="58" name="Shape 2">
            <a:extLst>
              <a:ext uri="{FF2B5EF4-FFF2-40B4-BE49-F238E27FC236}">
                <a16:creationId xmlns:a16="http://schemas.microsoft.com/office/drawing/2014/main" id="{40A573AB-30FA-9E14-02A7-3E54A192985E}"/>
              </a:ext>
            </a:extLst>
          </p:cNvPr>
          <p:cNvSpPr/>
          <p:nvPr/>
        </p:nvSpPr>
        <p:spPr>
          <a:xfrm>
            <a:off x="2205055" y="2151459"/>
            <a:ext cx="1241584" cy="791527"/>
          </a:xfrm>
          <a:prstGeom prst="roundRect">
            <a:avLst>
              <a:gd name="adj" fmla="val 50530"/>
            </a:avLst>
          </a:prstGeom>
          <a:solidFill>
            <a:srgbClr val="00002E"/>
          </a:solidFill>
          <a:ln w="22860">
            <a:solidFill>
              <a:srgbClr val="FFFFFF"/>
            </a:solidFill>
            <a:prstDash val="solid"/>
          </a:ln>
        </p:spPr>
        <p:txBody>
          <a:bodyPr/>
          <a:lstStyle/>
          <a:p>
            <a:endParaRPr lang="en-US"/>
          </a:p>
        </p:txBody>
      </p:sp>
      <p:sp>
        <p:nvSpPr>
          <p:cNvPr id="59" name="Text 3">
            <a:extLst>
              <a:ext uri="{FF2B5EF4-FFF2-40B4-BE49-F238E27FC236}">
                <a16:creationId xmlns:a16="http://schemas.microsoft.com/office/drawing/2014/main" id="{C0C958A0-D49F-C420-15C4-89E8582F5B24}"/>
              </a:ext>
            </a:extLst>
          </p:cNvPr>
          <p:cNvSpPr/>
          <p:nvPr/>
        </p:nvSpPr>
        <p:spPr>
          <a:xfrm>
            <a:off x="2450085" y="2325052"/>
            <a:ext cx="166688" cy="444341"/>
          </a:xfrm>
          <a:prstGeom prst="rect">
            <a:avLst/>
          </a:prstGeom>
          <a:noFill/>
          <a:ln/>
        </p:spPr>
        <p:txBody>
          <a:bodyPr wrap="none" rtlCol="0" anchor="t"/>
          <a:lstStyle/>
          <a:p>
            <a:pPr marL="0" indent="0" algn="ctr">
              <a:lnSpc>
                <a:spcPts val="3499"/>
              </a:lnSpc>
              <a:buNone/>
            </a:pPr>
            <a:r>
              <a:rPr lang="en-US" sz="2187" b="1" dirty="0">
                <a:solidFill>
                  <a:srgbClr val="F2B42D"/>
                </a:solidFill>
                <a:latin typeface="Nunito" pitchFamily="34" charset="0"/>
                <a:ea typeface="Nunito" pitchFamily="34" charset="-122"/>
                <a:cs typeface="Nunito" pitchFamily="34" charset="-120"/>
              </a:rPr>
              <a:t>1</a:t>
            </a:r>
            <a:endParaRPr lang="en-US" sz="2187" dirty="0"/>
          </a:p>
        </p:txBody>
      </p:sp>
      <p:sp>
        <p:nvSpPr>
          <p:cNvPr id="60" name="Text 4">
            <a:extLst>
              <a:ext uri="{FF2B5EF4-FFF2-40B4-BE49-F238E27FC236}">
                <a16:creationId xmlns:a16="http://schemas.microsoft.com/office/drawing/2014/main" id="{D7A51E06-7B15-3AAF-5972-35ACB194E556}"/>
              </a:ext>
            </a:extLst>
          </p:cNvPr>
          <p:cNvSpPr/>
          <p:nvPr/>
        </p:nvSpPr>
        <p:spPr>
          <a:xfrm>
            <a:off x="3668809" y="2373630"/>
            <a:ext cx="2682716" cy="347186"/>
          </a:xfrm>
          <a:prstGeom prst="rect">
            <a:avLst/>
          </a:prstGeom>
          <a:noFill/>
          <a:ln/>
        </p:spPr>
        <p:txBody>
          <a:bodyPr wrap="none" rtlCol="0" anchor="t"/>
          <a:lstStyle/>
          <a:p>
            <a:pPr marL="0" indent="0" algn="l">
              <a:lnSpc>
                <a:spcPts val="2734"/>
              </a:lnSpc>
              <a:buNone/>
            </a:pPr>
            <a:r>
              <a:rPr lang="en-US" sz="2187" b="1">
                <a:solidFill>
                  <a:srgbClr val="F2B42D"/>
                </a:solidFill>
                <a:latin typeface="Nunito" pitchFamily="34" charset="0"/>
                <a:ea typeface="Nunito" pitchFamily="34" charset="-122"/>
                <a:cs typeface="Nunito" pitchFamily="34" charset="-120"/>
              </a:rPr>
              <a:t>MẠNG SDN VÀ TẤN CÔNG DDOS</a:t>
            </a:r>
            <a:endParaRPr lang="en-US" sz="2187" dirty="0"/>
          </a:p>
        </p:txBody>
      </p:sp>
      <p:sp>
        <p:nvSpPr>
          <p:cNvPr id="61" name="Shape 5">
            <a:extLst>
              <a:ext uri="{FF2B5EF4-FFF2-40B4-BE49-F238E27FC236}">
                <a16:creationId xmlns:a16="http://schemas.microsoft.com/office/drawing/2014/main" id="{3EFB3D57-4D77-416C-337E-47AF6EC1FA66}"/>
              </a:ext>
            </a:extLst>
          </p:cNvPr>
          <p:cNvSpPr/>
          <p:nvPr/>
        </p:nvSpPr>
        <p:spPr>
          <a:xfrm>
            <a:off x="3557724" y="2929801"/>
            <a:ext cx="8469749" cy="13871"/>
          </a:xfrm>
          <a:prstGeom prst="rect">
            <a:avLst/>
          </a:prstGeom>
          <a:solidFill>
            <a:srgbClr val="F2B42D"/>
          </a:solidFill>
          <a:ln/>
        </p:spPr>
        <p:txBody>
          <a:bodyPr/>
          <a:lstStyle/>
          <a:p>
            <a:endParaRPr lang="en-US"/>
          </a:p>
        </p:txBody>
      </p:sp>
      <p:sp>
        <p:nvSpPr>
          <p:cNvPr id="62" name="Shape 6">
            <a:extLst>
              <a:ext uri="{FF2B5EF4-FFF2-40B4-BE49-F238E27FC236}">
                <a16:creationId xmlns:a16="http://schemas.microsoft.com/office/drawing/2014/main" id="{F842659E-102B-3007-8D93-66C6408B3E01}"/>
              </a:ext>
            </a:extLst>
          </p:cNvPr>
          <p:cNvSpPr/>
          <p:nvPr/>
        </p:nvSpPr>
        <p:spPr>
          <a:xfrm>
            <a:off x="2205055" y="3054072"/>
            <a:ext cx="2483287" cy="791527"/>
          </a:xfrm>
          <a:prstGeom prst="roundRect">
            <a:avLst>
              <a:gd name="adj" fmla="val 50530"/>
            </a:avLst>
          </a:prstGeom>
          <a:solidFill>
            <a:srgbClr val="00002E"/>
          </a:solidFill>
          <a:ln w="22860">
            <a:solidFill>
              <a:srgbClr val="FFFFFF"/>
            </a:solidFill>
            <a:prstDash val="solid"/>
          </a:ln>
        </p:spPr>
        <p:txBody>
          <a:bodyPr/>
          <a:lstStyle/>
          <a:p>
            <a:endParaRPr lang="en-US"/>
          </a:p>
        </p:txBody>
      </p:sp>
      <p:sp>
        <p:nvSpPr>
          <p:cNvPr id="63" name="Text 7">
            <a:extLst>
              <a:ext uri="{FF2B5EF4-FFF2-40B4-BE49-F238E27FC236}">
                <a16:creationId xmlns:a16="http://schemas.microsoft.com/office/drawing/2014/main" id="{7D0C5061-3362-FBA8-A8E4-63A0690EC791}"/>
              </a:ext>
            </a:extLst>
          </p:cNvPr>
          <p:cNvSpPr/>
          <p:nvPr/>
        </p:nvSpPr>
        <p:spPr>
          <a:xfrm>
            <a:off x="2450085" y="3227665"/>
            <a:ext cx="166688" cy="444341"/>
          </a:xfrm>
          <a:prstGeom prst="rect">
            <a:avLst/>
          </a:prstGeom>
          <a:noFill/>
          <a:ln/>
        </p:spPr>
        <p:txBody>
          <a:bodyPr wrap="none" rtlCol="0" anchor="t"/>
          <a:lstStyle/>
          <a:p>
            <a:pPr marL="0" indent="0" algn="ctr">
              <a:lnSpc>
                <a:spcPts val="3499"/>
              </a:lnSpc>
              <a:buNone/>
            </a:pPr>
            <a:r>
              <a:rPr lang="en-US" sz="2187" b="1" dirty="0">
                <a:solidFill>
                  <a:srgbClr val="D7425E"/>
                </a:solidFill>
                <a:latin typeface="Nunito" pitchFamily="34" charset="0"/>
                <a:ea typeface="Nunito" pitchFamily="34" charset="-122"/>
                <a:cs typeface="Nunito" pitchFamily="34" charset="-120"/>
              </a:rPr>
              <a:t>2</a:t>
            </a:r>
            <a:endParaRPr lang="en-US" sz="2187" dirty="0"/>
          </a:p>
        </p:txBody>
      </p:sp>
      <p:sp>
        <p:nvSpPr>
          <p:cNvPr id="64" name="Text 8">
            <a:extLst>
              <a:ext uri="{FF2B5EF4-FFF2-40B4-BE49-F238E27FC236}">
                <a16:creationId xmlns:a16="http://schemas.microsoft.com/office/drawing/2014/main" id="{D1BCA2EC-C939-1DB6-9C43-961706038813}"/>
              </a:ext>
            </a:extLst>
          </p:cNvPr>
          <p:cNvSpPr/>
          <p:nvPr/>
        </p:nvSpPr>
        <p:spPr>
          <a:xfrm>
            <a:off x="4910512" y="3276243"/>
            <a:ext cx="2344817" cy="347186"/>
          </a:xfrm>
          <a:prstGeom prst="rect">
            <a:avLst/>
          </a:prstGeom>
          <a:noFill/>
          <a:ln/>
        </p:spPr>
        <p:txBody>
          <a:bodyPr wrap="none" rtlCol="0" anchor="t"/>
          <a:lstStyle/>
          <a:p>
            <a:pPr marL="0" indent="0" algn="l">
              <a:lnSpc>
                <a:spcPts val="2734"/>
              </a:lnSpc>
              <a:buNone/>
            </a:pPr>
            <a:r>
              <a:rPr lang="en-US" sz="2187" b="1">
                <a:solidFill>
                  <a:srgbClr val="D7425E"/>
                </a:solidFill>
                <a:latin typeface="Nunito" pitchFamily="34" charset="0"/>
              </a:rPr>
              <a:t>PHƯƠNG PHÁP HỌC MÁY</a:t>
            </a:r>
            <a:endParaRPr lang="en-US" sz="2187" dirty="0"/>
          </a:p>
        </p:txBody>
      </p:sp>
      <p:sp>
        <p:nvSpPr>
          <p:cNvPr id="65" name="Shape 9">
            <a:extLst>
              <a:ext uri="{FF2B5EF4-FFF2-40B4-BE49-F238E27FC236}">
                <a16:creationId xmlns:a16="http://schemas.microsoft.com/office/drawing/2014/main" id="{441F0B2A-1D00-2B1F-5444-7572AAFD211D}"/>
              </a:ext>
            </a:extLst>
          </p:cNvPr>
          <p:cNvSpPr/>
          <p:nvPr/>
        </p:nvSpPr>
        <p:spPr>
          <a:xfrm>
            <a:off x="4799427" y="3832414"/>
            <a:ext cx="7228046" cy="13871"/>
          </a:xfrm>
          <a:prstGeom prst="rect">
            <a:avLst/>
          </a:prstGeom>
          <a:solidFill>
            <a:srgbClr val="D7425E"/>
          </a:solidFill>
          <a:ln/>
        </p:spPr>
        <p:txBody>
          <a:bodyPr/>
          <a:lstStyle/>
          <a:p>
            <a:endParaRPr lang="en-US"/>
          </a:p>
        </p:txBody>
      </p:sp>
      <p:sp>
        <p:nvSpPr>
          <p:cNvPr id="66" name="Shape 10">
            <a:extLst>
              <a:ext uri="{FF2B5EF4-FFF2-40B4-BE49-F238E27FC236}">
                <a16:creationId xmlns:a16="http://schemas.microsoft.com/office/drawing/2014/main" id="{9288E0D5-269A-3E3D-9881-96CEC9414F1A}"/>
              </a:ext>
            </a:extLst>
          </p:cNvPr>
          <p:cNvSpPr/>
          <p:nvPr/>
        </p:nvSpPr>
        <p:spPr>
          <a:xfrm>
            <a:off x="2205055" y="3956685"/>
            <a:ext cx="3724989" cy="791527"/>
          </a:xfrm>
          <a:prstGeom prst="roundRect">
            <a:avLst>
              <a:gd name="adj" fmla="val 50530"/>
            </a:avLst>
          </a:prstGeom>
          <a:solidFill>
            <a:srgbClr val="00002E"/>
          </a:solidFill>
          <a:ln w="22860">
            <a:solidFill>
              <a:srgbClr val="FFFFFF"/>
            </a:solidFill>
            <a:prstDash val="solid"/>
          </a:ln>
        </p:spPr>
        <p:txBody>
          <a:bodyPr/>
          <a:lstStyle/>
          <a:p>
            <a:endParaRPr lang="en-US"/>
          </a:p>
        </p:txBody>
      </p:sp>
      <p:sp>
        <p:nvSpPr>
          <p:cNvPr id="67" name="Text 11">
            <a:extLst>
              <a:ext uri="{FF2B5EF4-FFF2-40B4-BE49-F238E27FC236}">
                <a16:creationId xmlns:a16="http://schemas.microsoft.com/office/drawing/2014/main" id="{D02856CA-AD84-A7D7-E146-44C153D0BEEF}"/>
              </a:ext>
            </a:extLst>
          </p:cNvPr>
          <p:cNvSpPr/>
          <p:nvPr/>
        </p:nvSpPr>
        <p:spPr>
          <a:xfrm>
            <a:off x="2450085" y="4130278"/>
            <a:ext cx="166688" cy="444341"/>
          </a:xfrm>
          <a:prstGeom prst="rect">
            <a:avLst/>
          </a:prstGeom>
          <a:noFill/>
          <a:ln/>
        </p:spPr>
        <p:txBody>
          <a:bodyPr wrap="none" rtlCol="0" anchor="t"/>
          <a:lstStyle/>
          <a:p>
            <a:pPr marL="0" indent="0" algn="ctr">
              <a:lnSpc>
                <a:spcPts val="3499"/>
              </a:lnSpc>
              <a:buNone/>
            </a:pPr>
            <a:r>
              <a:rPr lang="en-US" sz="2187" b="1" dirty="0">
                <a:solidFill>
                  <a:srgbClr val="DD785E"/>
                </a:solidFill>
                <a:latin typeface="Nunito" pitchFamily="34" charset="0"/>
                <a:ea typeface="Nunito" pitchFamily="34" charset="-122"/>
                <a:cs typeface="Nunito" pitchFamily="34" charset="-120"/>
              </a:rPr>
              <a:t>3</a:t>
            </a:r>
            <a:endParaRPr lang="en-US" sz="2187" dirty="0"/>
          </a:p>
        </p:txBody>
      </p:sp>
      <p:sp>
        <p:nvSpPr>
          <p:cNvPr id="68" name="Text 12">
            <a:extLst>
              <a:ext uri="{FF2B5EF4-FFF2-40B4-BE49-F238E27FC236}">
                <a16:creationId xmlns:a16="http://schemas.microsoft.com/office/drawing/2014/main" id="{B9EBC6C1-8AEA-E0C8-FDC3-64086960ADA4}"/>
              </a:ext>
            </a:extLst>
          </p:cNvPr>
          <p:cNvSpPr/>
          <p:nvPr/>
        </p:nvSpPr>
        <p:spPr>
          <a:xfrm>
            <a:off x="6152215" y="4178856"/>
            <a:ext cx="2605802" cy="347186"/>
          </a:xfrm>
          <a:prstGeom prst="rect">
            <a:avLst/>
          </a:prstGeom>
          <a:noFill/>
          <a:ln/>
        </p:spPr>
        <p:txBody>
          <a:bodyPr wrap="none" rtlCol="0" anchor="t"/>
          <a:lstStyle/>
          <a:p>
            <a:pPr marL="0" indent="0" algn="l">
              <a:lnSpc>
                <a:spcPts val="2734"/>
              </a:lnSpc>
              <a:buNone/>
            </a:pPr>
            <a:r>
              <a:rPr lang="en-US" sz="2187" b="1">
                <a:solidFill>
                  <a:srgbClr val="DD785E"/>
                </a:solidFill>
                <a:latin typeface="Nunito" pitchFamily="34" charset="0"/>
                <a:ea typeface="Nunito" pitchFamily="34" charset="-122"/>
                <a:cs typeface="Nunito" pitchFamily="34" charset="-120"/>
              </a:rPr>
              <a:t>MÔ HÌNH ĐỀ XUẤT</a:t>
            </a:r>
            <a:endParaRPr lang="en-US" sz="2187" dirty="0"/>
          </a:p>
        </p:txBody>
      </p:sp>
      <p:sp>
        <p:nvSpPr>
          <p:cNvPr id="69" name="Shape 13">
            <a:extLst>
              <a:ext uri="{FF2B5EF4-FFF2-40B4-BE49-F238E27FC236}">
                <a16:creationId xmlns:a16="http://schemas.microsoft.com/office/drawing/2014/main" id="{A25983F4-9F26-5777-118B-893481757843}"/>
              </a:ext>
            </a:extLst>
          </p:cNvPr>
          <p:cNvSpPr/>
          <p:nvPr/>
        </p:nvSpPr>
        <p:spPr>
          <a:xfrm>
            <a:off x="6041129" y="4735026"/>
            <a:ext cx="5986343" cy="13871"/>
          </a:xfrm>
          <a:prstGeom prst="rect">
            <a:avLst/>
          </a:prstGeom>
          <a:solidFill>
            <a:srgbClr val="DD785E"/>
          </a:solidFill>
          <a:ln/>
        </p:spPr>
        <p:txBody>
          <a:bodyPr/>
          <a:lstStyle/>
          <a:p>
            <a:endParaRPr lang="en-US"/>
          </a:p>
        </p:txBody>
      </p:sp>
      <p:sp>
        <p:nvSpPr>
          <p:cNvPr id="70" name="Shape 14">
            <a:extLst>
              <a:ext uri="{FF2B5EF4-FFF2-40B4-BE49-F238E27FC236}">
                <a16:creationId xmlns:a16="http://schemas.microsoft.com/office/drawing/2014/main" id="{41C86D74-A9D5-595F-D3FA-A44CFE362E5A}"/>
              </a:ext>
            </a:extLst>
          </p:cNvPr>
          <p:cNvSpPr/>
          <p:nvPr/>
        </p:nvSpPr>
        <p:spPr>
          <a:xfrm>
            <a:off x="2205055" y="4859298"/>
            <a:ext cx="4966692" cy="791527"/>
          </a:xfrm>
          <a:prstGeom prst="roundRect">
            <a:avLst>
              <a:gd name="adj" fmla="val 50530"/>
            </a:avLst>
          </a:prstGeom>
          <a:solidFill>
            <a:srgbClr val="00002E"/>
          </a:solidFill>
          <a:ln w="22860">
            <a:solidFill>
              <a:srgbClr val="FFFFFF"/>
            </a:solidFill>
            <a:prstDash val="solid"/>
          </a:ln>
        </p:spPr>
        <p:txBody>
          <a:bodyPr/>
          <a:lstStyle/>
          <a:p>
            <a:endParaRPr lang="en-US"/>
          </a:p>
        </p:txBody>
      </p:sp>
      <p:sp>
        <p:nvSpPr>
          <p:cNvPr id="71" name="Text 15">
            <a:extLst>
              <a:ext uri="{FF2B5EF4-FFF2-40B4-BE49-F238E27FC236}">
                <a16:creationId xmlns:a16="http://schemas.microsoft.com/office/drawing/2014/main" id="{51EABD91-7148-9644-E68B-0DFD4B106152}"/>
              </a:ext>
            </a:extLst>
          </p:cNvPr>
          <p:cNvSpPr/>
          <p:nvPr/>
        </p:nvSpPr>
        <p:spPr>
          <a:xfrm>
            <a:off x="2450085" y="5032891"/>
            <a:ext cx="166688" cy="444341"/>
          </a:xfrm>
          <a:prstGeom prst="rect">
            <a:avLst/>
          </a:prstGeom>
          <a:noFill/>
          <a:ln/>
        </p:spPr>
        <p:txBody>
          <a:bodyPr wrap="none" rtlCol="0" anchor="t"/>
          <a:lstStyle/>
          <a:p>
            <a:pPr marL="0" indent="0" algn="ctr">
              <a:lnSpc>
                <a:spcPts val="3499"/>
              </a:lnSpc>
              <a:buNone/>
            </a:pPr>
            <a:r>
              <a:rPr lang="en-US" sz="2187" b="1" dirty="0">
                <a:solidFill>
                  <a:srgbClr val="48A8E2"/>
                </a:solidFill>
                <a:latin typeface="Nunito" pitchFamily="34" charset="0"/>
                <a:ea typeface="Nunito" pitchFamily="34" charset="-122"/>
                <a:cs typeface="Nunito" pitchFamily="34" charset="-120"/>
              </a:rPr>
              <a:t>4</a:t>
            </a:r>
            <a:endParaRPr lang="en-US" sz="2187" dirty="0"/>
          </a:p>
        </p:txBody>
      </p:sp>
      <p:sp>
        <p:nvSpPr>
          <p:cNvPr id="72" name="Text 16">
            <a:extLst>
              <a:ext uri="{FF2B5EF4-FFF2-40B4-BE49-F238E27FC236}">
                <a16:creationId xmlns:a16="http://schemas.microsoft.com/office/drawing/2014/main" id="{0CB9EDF5-FBDB-DBBF-01DF-234BEC2E170A}"/>
              </a:ext>
            </a:extLst>
          </p:cNvPr>
          <p:cNvSpPr/>
          <p:nvPr/>
        </p:nvSpPr>
        <p:spPr>
          <a:xfrm>
            <a:off x="7393918" y="5081468"/>
            <a:ext cx="2453997" cy="347186"/>
          </a:xfrm>
          <a:prstGeom prst="rect">
            <a:avLst/>
          </a:prstGeom>
          <a:noFill/>
          <a:ln/>
        </p:spPr>
        <p:txBody>
          <a:bodyPr wrap="none" rtlCol="0" anchor="t"/>
          <a:lstStyle/>
          <a:p>
            <a:pPr marL="0" indent="0" algn="l">
              <a:lnSpc>
                <a:spcPts val="2734"/>
              </a:lnSpc>
              <a:buNone/>
            </a:pPr>
            <a:r>
              <a:rPr lang="en-US" sz="2187" b="1">
                <a:solidFill>
                  <a:srgbClr val="48A8E2"/>
                </a:solidFill>
                <a:latin typeface="Nunito" pitchFamily="34" charset="0"/>
              </a:rPr>
              <a:t>KẾT QUẢ</a:t>
            </a:r>
            <a:endParaRPr lang="en-US" sz="2187" dirty="0"/>
          </a:p>
        </p:txBody>
      </p:sp>
      <p:sp>
        <p:nvSpPr>
          <p:cNvPr id="4" name="Shape 13">
            <a:extLst>
              <a:ext uri="{FF2B5EF4-FFF2-40B4-BE49-F238E27FC236}">
                <a16:creationId xmlns:a16="http://schemas.microsoft.com/office/drawing/2014/main" id="{C5E57D07-61AD-E906-47D9-D4D95877C92F}"/>
              </a:ext>
            </a:extLst>
          </p:cNvPr>
          <p:cNvSpPr/>
          <p:nvPr/>
        </p:nvSpPr>
        <p:spPr>
          <a:xfrm>
            <a:off x="7063326" y="5567959"/>
            <a:ext cx="4964147" cy="45719"/>
          </a:xfrm>
          <a:prstGeom prst="rect">
            <a:avLst/>
          </a:prstGeom>
          <a:solidFill>
            <a:srgbClr val="0070C0"/>
          </a:solidFill>
          <a:ln/>
        </p:spPr>
        <p:txBody>
          <a:bodyPr/>
          <a:lstStyle/>
          <a:p>
            <a:endParaRPr lang="en-US"/>
          </a:p>
        </p:txBody>
      </p:sp>
      <p:sp>
        <p:nvSpPr>
          <p:cNvPr id="7" name="Shape 14">
            <a:extLst>
              <a:ext uri="{FF2B5EF4-FFF2-40B4-BE49-F238E27FC236}">
                <a16:creationId xmlns:a16="http://schemas.microsoft.com/office/drawing/2014/main" id="{CF63DBD1-339B-D707-1031-43819B8082E1}"/>
              </a:ext>
            </a:extLst>
          </p:cNvPr>
          <p:cNvSpPr/>
          <p:nvPr/>
        </p:nvSpPr>
        <p:spPr>
          <a:xfrm>
            <a:off x="2249034" y="5876488"/>
            <a:ext cx="4966692" cy="791527"/>
          </a:xfrm>
          <a:prstGeom prst="roundRect">
            <a:avLst>
              <a:gd name="adj" fmla="val 50530"/>
            </a:avLst>
          </a:prstGeom>
          <a:solidFill>
            <a:srgbClr val="00002E"/>
          </a:solidFill>
          <a:ln w="22860">
            <a:solidFill>
              <a:srgbClr val="FFFFFF"/>
            </a:solidFill>
            <a:prstDash val="solid"/>
          </a:ln>
        </p:spPr>
        <p:txBody>
          <a:bodyPr/>
          <a:lstStyle/>
          <a:p>
            <a:endParaRPr lang="en-US"/>
          </a:p>
        </p:txBody>
      </p:sp>
      <p:sp>
        <p:nvSpPr>
          <p:cNvPr id="9" name="Text 15">
            <a:extLst>
              <a:ext uri="{FF2B5EF4-FFF2-40B4-BE49-F238E27FC236}">
                <a16:creationId xmlns:a16="http://schemas.microsoft.com/office/drawing/2014/main" id="{547B903C-F57D-CF90-7D9F-BA89787AD554}"/>
              </a:ext>
            </a:extLst>
          </p:cNvPr>
          <p:cNvSpPr/>
          <p:nvPr/>
        </p:nvSpPr>
        <p:spPr>
          <a:xfrm>
            <a:off x="2494064" y="6050081"/>
            <a:ext cx="166688" cy="444341"/>
          </a:xfrm>
          <a:prstGeom prst="rect">
            <a:avLst/>
          </a:prstGeom>
          <a:noFill/>
          <a:ln/>
        </p:spPr>
        <p:txBody>
          <a:bodyPr wrap="none" rtlCol="0" anchor="t"/>
          <a:lstStyle/>
          <a:p>
            <a:pPr marL="0" indent="0" algn="ctr">
              <a:lnSpc>
                <a:spcPts val="3499"/>
              </a:lnSpc>
              <a:buNone/>
            </a:pPr>
            <a:r>
              <a:rPr lang="en-US" sz="2187" b="1" dirty="0">
                <a:solidFill>
                  <a:schemeClr val="accent6"/>
                </a:solidFill>
                <a:latin typeface="Nunito" pitchFamily="34" charset="0"/>
              </a:rPr>
              <a:t>5</a:t>
            </a:r>
            <a:endParaRPr lang="en-US" sz="2187" dirty="0">
              <a:solidFill>
                <a:schemeClr val="accent6"/>
              </a:solidFill>
            </a:endParaRPr>
          </a:p>
        </p:txBody>
      </p:sp>
      <p:sp>
        <p:nvSpPr>
          <p:cNvPr id="10" name="Text 16">
            <a:extLst>
              <a:ext uri="{FF2B5EF4-FFF2-40B4-BE49-F238E27FC236}">
                <a16:creationId xmlns:a16="http://schemas.microsoft.com/office/drawing/2014/main" id="{BEBE61B8-80F0-7DA8-58E7-EBF5A7735E82}"/>
              </a:ext>
            </a:extLst>
          </p:cNvPr>
          <p:cNvSpPr/>
          <p:nvPr/>
        </p:nvSpPr>
        <p:spPr>
          <a:xfrm>
            <a:off x="7437897" y="6098658"/>
            <a:ext cx="2453997" cy="347186"/>
          </a:xfrm>
          <a:prstGeom prst="rect">
            <a:avLst/>
          </a:prstGeom>
          <a:noFill/>
          <a:ln/>
        </p:spPr>
        <p:txBody>
          <a:bodyPr wrap="none" rtlCol="0" anchor="t"/>
          <a:lstStyle/>
          <a:p>
            <a:pPr marL="0" indent="0" algn="l">
              <a:lnSpc>
                <a:spcPts val="2734"/>
              </a:lnSpc>
              <a:buNone/>
            </a:pPr>
            <a:r>
              <a:rPr lang="en-US" sz="2187" b="1">
                <a:solidFill>
                  <a:schemeClr val="accent6"/>
                </a:solidFill>
                <a:latin typeface="Nunito" pitchFamily="34" charset="0"/>
              </a:rPr>
              <a:t>DEMO CHƯƠNG TRÌNH</a:t>
            </a:r>
            <a:endParaRPr lang="en-US" sz="2187" dirty="0">
              <a:solidFill>
                <a:schemeClr val="accent6"/>
              </a:solidFill>
            </a:endParaRPr>
          </a:p>
        </p:txBody>
      </p:sp>
      <p:sp>
        <p:nvSpPr>
          <p:cNvPr id="11" name="Shape 13">
            <a:extLst>
              <a:ext uri="{FF2B5EF4-FFF2-40B4-BE49-F238E27FC236}">
                <a16:creationId xmlns:a16="http://schemas.microsoft.com/office/drawing/2014/main" id="{FFF2E68E-178A-98D3-626C-210734BE846A}"/>
              </a:ext>
            </a:extLst>
          </p:cNvPr>
          <p:cNvSpPr/>
          <p:nvPr/>
        </p:nvSpPr>
        <p:spPr>
          <a:xfrm>
            <a:off x="7107305" y="6585149"/>
            <a:ext cx="4964147" cy="45719"/>
          </a:xfrm>
          <a:prstGeom prst="rect">
            <a:avLst/>
          </a:prstGeom>
          <a:solidFill>
            <a:schemeClr val="accent6"/>
          </a:solidFill>
          <a:ln/>
        </p:spPr>
        <p:txBody>
          <a:bodyPr/>
          <a:lstStyle/>
          <a:p>
            <a:endParaRPr lang="en-US"/>
          </a:p>
        </p:txBody>
      </p:sp>
    </p:spTree>
    <p:extLst>
      <p:ext uri="{BB962C8B-B14F-4D97-AF65-F5344CB8AC3E}">
        <p14:creationId xmlns:p14="http://schemas.microsoft.com/office/powerpoint/2010/main" val="26128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sp>
        <p:nvSpPr>
          <p:cNvPr id="5" name="Text 1"/>
          <p:cNvSpPr/>
          <p:nvPr/>
        </p:nvSpPr>
        <p:spPr>
          <a:xfrm>
            <a:off x="258043" y="258716"/>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MẠNG SDN</a:t>
            </a:r>
            <a:endParaRPr lang="en-US" sz="3800" dirty="0">
              <a:latin typeface="Montserrat" panose="00000500000000000000" pitchFamily="2" charset="0"/>
            </a:endParaRPr>
          </a:p>
        </p:txBody>
      </p:sp>
      <p:sp>
        <p:nvSpPr>
          <p:cNvPr id="6" name="Text 2"/>
          <p:cNvSpPr/>
          <p:nvPr/>
        </p:nvSpPr>
        <p:spPr>
          <a:xfrm>
            <a:off x="258043" y="1984627"/>
            <a:ext cx="5548397" cy="4705733"/>
          </a:xfrm>
          <a:prstGeom prst="rect">
            <a:avLst/>
          </a:prstGeom>
          <a:noFill/>
          <a:ln/>
        </p:spPr>
        <p:txBody>
          <a:bodyPr wrap="square" rtlCol="0" anchor="t"/>
          <a:lstStyle/>
          <a:p>
            <a:pPr>
              <a:lnSpc>
                <a:spcPct val="150000"/>
              </a:lnSpc>
              <a:buSzPct val="100000"/>
            </a:pPr>
            <a:r>
              <a:rPr lang="vi-VN" sz="2300" b="1">
                <a:solidFill>
                  <a:srgbClr val="FFFFFF"/>
                </a:solidFill>
                <a:latin typeface="Montserrat" panose="00000500000000000000" pitchFamily="2" charset="0"/>
              </a:rPr>
              <a:t>Mạng SDN phân tách việc lập trình khỏi phần cứng, điều này mang lại sự linh hoạt cao và khả năng quản lý mạng hiệu quả. Việc truyền tải thông tin trong SDN được thực hiện theo cách tập trung hóa, qua đó, quá trình điều khiển mạng có thể được lập trình trên lớp điều khiển</a:t>
            </a:r>
            <a:r>
              <a:rPr lang="en-US" sz="2300" b="1">
                <a:solidFill>
                  <a:srgbClr val="FFFFFF"/>
                </a:solidFill>
                <a:latin typeface="Montserrat" panose="00000500000000000000" pitchFamily="2" charset="0"/>
              </a:rPr>
              <a:t>.</a:t>
            </a:r>
            <a:endParaRPr lang="en-US" sz="2300" dirty="0">
              <a:latin typeface="Montserrat" panose="00000500000000000000" pitchFamily="2" charset="0"/>
            </a:endParaRPr>
          </a:p>
        </p:txBody>
      </p:sp>
      <p:sp>
        <p:nvSpPr>
          <p:cNvPr id="12" name="Google Shape;363;p40">
            <a:extLst>
              <a:ext uri="{FF2B5EF4-FFF2-40B4-BE49-F238E27FC236}">
                <a16:creationId xmlns:a16="http://schemas.microsoft.com/office/drawing/2014/main" id="{DA467A35-9018-CA49-E25C-B4CF11A129A8}"/>
              </a:ext>
            </a:extLst>
          </p:cNvPr>
          <p:cNvSpPr/>
          <p:nvPr/>
        </p:nvSpPr>
        <p:spPr bwMode="auto">
          <a:xfrm rot="5400000">
            <a:off x="21851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13" name="Google Shape;384;p40">
            <a:extLst>
              <a:ext uri="{FF2B5EF4-FFF2-40B4-BE49-F238E27FC236}">
                <a16:creationId xmlns:a16="http://schemas.microsoft.com/office/drawing/2014/main" id="{6A545071-7CB7-90D2-5357-15F98D7D13A8}"/>
              </a:ext>
            </a:extLst>
          </p:cNvPr>
          <p:cNvSpPr txBox="1">
            <a:spLocks noGrp="1"/>
          </p:cNvSpPr>
          <p:nvPr/>
        </p:nvSpPr>
        <p:spPr bwMode="auto">
          <a:xfrm rot="1444">
            <a:off x="25812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1</a:t>
            </a:r>
            <a:endParaRPr sz="4000">
              <a:latin typeface="Montserrat" panose="00000500000000000000" pitchFamily="2" charset="0"/>
            </a:endParaRPr>
          </a:p>
        </p:txBody>
      </p:sp>
      <p:pic>
        <p:nvPicPr>
          <p:cNvPr id="8" name="object 16">
            <a:extLst>
              <a:ext uri="{FF2B5EF4-FFF2-40B4-BE49-F238E27FC236}">
                <a16:creationId xmlns:a16="http://schemas.microsoft.com/office/drawing/2014/main" id="{16B1E8FB-D092-30D3-9088-BC9A4FE04BA1}"/>
              </a:ext>
            </a:extLst>
          </p:cNvPr>
          <p:cNvPicPr/>
          <p:nvPr/>
        </p:nvPicPr>
        <p:blipFill>
          <a:blip r:embed="rId4" cstate="print"/>
          <a:stretch>
            <a:fillRect/>
          </a:stretch>
        </p:blipFill>
        <p:spPr>
          <a:xfrm rot="10800000">
            <a:off x="107666" y="1131987"/>
            <a:ext cx="4754265" cy="90834"/>
          </a:xfrm>
          <a:prstGeom prst="rect">
            <a:avLst/>
          </a:prstGeom>
        </p:spPr>
      </p:pic>
      <p:pic>
        <p:nvPicPr>
          <p:cNvPr id="7" name="Picture 6">
            <a:extLst>
              <a:ext uri="{FF2B5EF4-FFF2-40B4-BE49-F238E27FC236}">
                <a16:creationId xmlns:a16="http://schemas.microsoft.com/office/drawing/2014/main" id="{E7F9856B-8392-5503-6DD5-3077BD4A898A}"/>
              </a:ext>
            </a:extLst>
          </p:cNvPr>
          <p:cNvPicPr>
            <a:picLocks noChangeAspect="1"/>
          </p:cNvPicPr>
          <p:nvPr/>
        </p:nvPicPr>
        <p:blipFill>
          <a:blip r:embed="rId5"/>
          <a:stretch>
            <a:fillRect/>
          </a:stretch>
        </p:blipFill>
        <p:spPr>
          <a:xfrm>
            <a:off x="13305692" y="143981"/>
            <a:ext cx="1266398" cy="698630"/>
          </a:xfrm>
          <a:prstGeom prst="rect">
            <a:avLst/>
          </a:prstGeom>
        </p:spPr>
      </p:pic>
      <p:pic>
        <p:nvPicPr>
          <p:cNvPr id="4" name="Picture 3">
            <a:extLst>
              <a:ext uri="{FF2B5EF4-FFF2-40B4-BE49-F238E27FC236}">
                <a16:creationId xmlns:a16="http://schemas.microsoft.com/office/drawing/2014/main" id="{1E94899F-30AE-835C-7BE8-01AE0CA2FB78}"/>
              </a:ext>
            </a:extLst>
          </p:cNvPr>
          <p:cNvPicPr>
            <a:picLocks noChangeAspect="1"/>
          </p:cNvPicPr>
          <p:nvPr/>
        </p:nvPicPr>
        <p:blipFill>
          <a:blip r:embed="rId6"/>
          <a:stretch>
            <a:fillRect/>
          </a:stretch>
        </p:blipFill>
        <p:spPr>
          <a:xfrm>
            <a:off x="6314584" y="1925369"/>
            <a:ext cx="7624307" cy="4978351"/>
          </a:xfrm>
          <a:prstGeom prst="rect">
            <a:avLst/>
          </a:prstGeom>
        </p:spPr>
      </p:pic>
    </p:spTree>
    <p:extLst>
      <p:ext uri="{BB962C8B-B14F-4D97-AF65-F5344CB8AC3E}">
        <p14:creationId xmlns:p14="http://schemas.microsoft.com/office/powerpoint/2010/main" val="393895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B6B82-2BED-F877-CD1B-996F001A331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CCC59F4-ACA0-17DC-2CC9-16075306DE77}"/>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03A5DE6-0E7B-7D5B-0D2F-D941EE9CC7E5}"/>
              </a:ext>
            </a:extLst>
          </p:cNvPr>
          <p:cNvSpPr/>
          <p:nvPr/>
        </p:nvSpPr>
        <p:spPr>
          <a:xfrm>
            <a:off x="0"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sp>
        <p:nvSpPr>
          <p:cNvPr id="5" name="Text 1">
            <a:extLst>
              <a:ext uri="{FF2B5EF4-FFF2-40B4-BE49-F238E27FC236}">
                <a16:creationId xmlns:a16="http://schemas.microsoft.com/office/drawing/2014/main" id="{1A7D87ED-2333-F135-9D07-09FCCE76AB74}"/>
              </a:ext>
            </a:extLst>
          </p:cNvPr>
          <p:cNvSpPr/>
          <p:nvPr/>
        </p:nvSpPr>
        <p:spPr>
          <a:xfrm>
            <a:off x="972209" y="276449"/>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TẤN CÔNG DDOS</a:t>
            </a:r>
            <a:endParaRPr lang="en-US" sz="3800" dirty="0">
              <a:latin typeface="Montserrat" panose="00000500000000000000" pitchFamily="2" charset="0"/>
            </a:endParaRPr>
          </a:p>
        </p:txBody>
      </p:sp>
      <p:sp>
        <p:nvSpPr>
          <p:cNvPr id="12" name="Google Shape;363;p40">
            <a:extLst>
              <a:ext uri="{FF2B5EF4-FFF2-40B4-BE49-F238E27FC236}">
                <a16:creationId xmlns:a16="http://schemas.microsoft.com/office/drawing/2014/main" id="{06220284-C73C-BD93-0078-868B3BFDB639}"/>
              </a:ext>
            </a:extLst>
          </p:cNvPr>
          <p:cNvSpPr/>
          <p:nvPr/>
        </p:nvSpPr>
        <p:spPr bwMode="auto">
          <a:xfrm rot="5400000">
            <a:off x="21851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13" name="Google Shape;384;p40">
            <a:extLst>
              <a:ext uri="{FF2B5EF4-FFF2-40B4-BE49-F238E27FC236}">
                <a16:creationId xmlns:a16="http://schemas.microsoft.com/office/drawing/2014/main" id="{7142DEC6-11FD-C9F8-1887-84CFA3119A51}"/>
              </a:ext>
            </a:extLst>
          </p:cNvPr>
          <p:cNvSpPr txBox="1">
            <a:spLocks noGrp="1"/>
          </p:cNvSpPr>
          <p:nvPr/>
        </p:nvSpPr>
        <p:spPr bwMode="auto">
          <a:xfrm rot="1444">
            <a:off x="25812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1</a:t>
            </a:r>
            <a:endParaRPr sz="4000">
              <a:latin typeface="Montserrat" panose="00000500000000000000" pitchFamily="2" charset="0"/>
            </a:endParaRPr>
          </a:p>
        </p:txBody>
      </p:sp>
      <p:pic>
        <p:nvPicPr>
          <p:cNvPr id="8" name="object 16">
            <a:extLst>
              <a:ext uri="{FF2B5EF4-FFF2-40B4-BE49-F238E27FC236}">
                <a16:creationId xmlns:a16="http://schemas.microsoft.com/office/drawing/2014/main" id="{8B4A0ECE-FAE9-FF4B-8D80-71C437C4C4B8}"/>
              </a:ext>
            </a:extLst>
          </p:cNvPr>
          <p:cNvPicPr/>
          <p:nvPr/>
        </p:nvPicPr>
        <p:blipFill>
          <a:blip r:embed="rId4" cstate="print"/>
          <a:stretch>
            <a:fillRect/>
          </a:stretch>
        </p:blipFill>
        <p:spPr>
          <a:xfrm rot="10800000">
            <a:off x="107665" y="1131987"/>
            <a:ext cx="5624061" cy="131714"/>
          </a:xfrm>
          <a:prstGeom prst="rect">
            <a:avLst/>
          </a:prstGeom>
        </p:spPr>
      </p:pic>
      <p:pic>
        <p:nvPicPr>
          <p:cNvPr id="7" name="Picture 6">
            <a:extLst>
              <a:ext uri="{FF2B5EF4-FFF2-40B4-BE49-F238E27FC236}">
                <a16:creationId xmlns:a16="http://schemas.microsoft.com/office/drawing/2014/main" id="{0673A7C1-2566-9995-A339-AF50BD5BEA05}"/>
              </a:ext>
            </a:extLst>
          </p:cNvPr>
          <p:cNvPicPr>
            <a:picLocks noChangeAspect="1"/>
          </p:cNvPicPr>
          <p:nvPr/>
        </p:nvPicPr>
        <p:blipFill>
          <a:blip r:embed="rId5"/>
          <a:stretch>
            <a:fillRect/>
          </a:stretch>
        </p:blipFill>
        <p:spPr>
          <a:xfrm>
            <a:off x="13305692" y="143981"/>
            <a:ext cx="1266398" cy="698630"/>
          </a:xfrm>
          <a:prstGeom prst="rect">
            <a:avLst/>
          </a:prstGeom>
        </p:spPr>
      </p:pic>
      <p:pic>
        <p:nvPicPr>
          <p:cNvPr id="9" name="Picture 8">
            <a:extLst>
              <a:ext uri="{FF2B5EF4-FFF2-40B4-BE49-F238E27FC236}">
                <a16:creationId xmlns:a16="http://schemas.microsoft.com/office/drawing/2014/main" id="{3BFB0D8E-4EB2-7A9A-FACD-0246CFE8C31A}"/>
              </a:ext>
            </a:extLst>
          </p:cNvPr>
          <p:cNvPicPr>
            <a:picLocks noChangeAspect="1"/>
          </p:cNvPicPr>
          <p:nvPr/>
        </p:nvPicPr>
        <p:blipFill>
          <a:blip r:embed="rId6"/>
          <a:stretch>
            <a:fillRect/>
          </a:stretch>
        </p:blipFill>
        <p:spPr>
          <a:xfrm>
            <a:off x="3749116" y="1408436"/>
            <a:ext cx="7132168" cy="6332750"/>
          </a:xfrm>
          <a:prstGeom prst="rect">
            <a:avLst/>
          </a:prstGeom>
        </p:spPr>
      </p:pic>
    </p:spTree>
    <p:extLst>
      <p:ext uri="{BB962C8B-B14F-4D97-AF65-F5344CB8AC3E}">
        <p14:creationId xmlns:p14="http://schemas.microsoft.com/office/powerpoint/2010/main" val="69186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7" name="Picture 16">
            <a:extLst>
              <a:ext uri="{FF2B5EF4-FFF2-40B4-BE49-F238E27FC236}">
                <a16:creationId xmlns:a16="http://schemas.microsoft.com/office/drawing/2014/main" id="{81F72705-7622-410B-7ADA-306DB94C0803}"/>
              </a:ext>
            </a:extLst>
          </p:cNvPr>
          <p:cNvPicPr>
            <a:picLocks noChangeAspect="1"/>
          </p:cNvPicPr>
          <p:nvPr/>
        </p:nvPicPr>
        <p:blipFill>
          <a:blip r:embed="rId4"/>
          <a:stretch>
            <a:fillRect/>
          </a:stretch>
        </p:blipFill>
        <p:spPr>
          <a:xfrm>
            <a:off x="13305692" y="143981"/>
            <a:ext cx="1266398" cy="698630"/>
          </a:xfrm>
          <a:prstGeom prst="rect">
            <a:avLst/>
          </a:prstGeom>
        </p:spPr>
      </p:pic>
      <p:sp>
        <p:nvSpPr>
          <p:cNvPr id="4" name="Text 1">
            <a:extLst>
              <a:ext uri="{FF2B5EF4-FFF2-40B4-BE49-F238E27FC236}">
                <a16:creationId xmlns:a16="http://schemas.microsoft.com/office/drawing/2014/main" id="{095FE9F4-9CA1-ADBD-B8B1-A17848037E12}"/>
              </a:ext>
            </a:extLst>
          </p:cNvPr>
          <p:cNvSpPr/>
          <p:nvPr/>
        </p:nvSpPr>
        <p:spPr>
          <a:xfrm>
            <a:off x="1955966" y="336583"/>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PHƯƠNG PHÁP HỌC MÁY</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23D45334-C0AF-343D-AA67-CB075D106C48}"/>
              </a:ext>
            </a:extLst>
          </p:cNvPr>
          <p:cNvSpPr/>
          <p:nvPr/>
        </p:nvSpPr>
        <p:spPr bwMode="auto">
          <a:xfrm rot="5400000">
            <a:off x="21851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8CCBE15F-6F9E-5667-B114-C3944F28DAEF}"/>
              </a:ext>
            </a:extLst>
          </p:cNvPr>
          <p:cNvSpPr txBox="1">
            <a:spLocks noGrp="1"/>
          </p:cNvSpPr>
          <p:nvPr/>
        </p:nvSpPr>
        <p:spPr bwMode="auto">
          <a:xfrm rot="1444">
            <a:off x="25812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2</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4D221E4D-C198-EB55-D757-C3F441E3D2C2}"/>
              </a:ext>
            </a:extLst>
          </p:cNvPr>
          <p:cNvPicPr/>
          <p:nvPr/>
        </p:nvPicPr>
        <p:blipFill>
          <a:blip r:embed="rId5" cstate="print"/>
          <a:stretch>
            <a:fillRect/>
          </a:stretch>
        </p:blipFill>
        <p:spPr>
          <a:xfrm rot="10800000">
            <a:off x="107665" y="1131986"/>
            <a:ext cx="7619014" cy="90835"/>
          </a:xfrm>
          <a:prstGeom prst="rect">
            <a:avLst/>
          </a:prstGeom>
        </p:spPr>
      </p:pic>
      <p:pic>
        <p:nvPicPr>
          <p:cNvPr id="5" name="Picture 4" descr="Applsci 13 03183 g004">
            <a:extLst>
              <a:ext uri="{FF2B5EF4-FFF2-40B4-BE49-F238E27FC236}">
                <a16:creationId xmlns:a16="http://schemas.microsoft.com/office/drawing/2014/main" id="{CBC4C12D-8419-6B58-5A74-28E73B57F66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70298" y="1560184"/>
            <a:ext cx="9079867" cy="5981182"/>
          </a:xfrm>
          <a:prstGeom prst="rect">
            <a:avLst/>
          </a:prstGeom>
          <a:noFill/>
          <a:ln>
            <a:noFill/>
          </a:ln>
        </p:spPr>
      </p:pic>
    </p:spTree>
    <p:extLst>
      <p:ext uri="{BB962C8B-B14F-4D97-AF65-F5344CB8AC3E}">
        <p14:creationId xmlns:p14="http://schemas.microsoft.com/office/powerpoint/2010/main" val="37587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4007"/>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D047069B-4C5D-9EE7-8302-A6943DFE2109}"/>
              </a:ext>
            </a:extLst>
          </p:cNvPr>
          <p:cNvPicPr>
            <a:picLocks noChangeAspect="1"/>
          </p:cNvPicPr>
          <p:nvPr/>
        </p:nvPicPr>
        <p:blipFill>
          <a:blip r:embed="rId4"/>
          <a:stretch>
            <a:fillRect/>
          </a:stretch>
        </p:blipFill>
        <p:spPr>
          <a:xfrm>
            <a:off x="13305692" y="143981"/>
            <a:ext cx="1266398" cy="698630"/>
          </a:xfrm>
          <a:prstGeom prst="rect">
            <a:avLst/>
          </a:prstGeom>
        </p:spPr>
      </p:pic>
      <p:sp>
        <p:nvSpPr>
          <p:cNvPr id="4" name="Text 1">
            <a:extLst>
              <a:ext uri="{FF2B5EF4-FFF2-40B4-BE49-F238E27FC236}">
                <a16:creationId xmlns:a16="http://schemas.microsoft.com/office/drawing/2014/main" id="{924AF24A-8562-C3C7-3DC2-BC9EE5554FBC}"/>
              </a:ext>
            </a:extLst>
          </p:cNvPr>
          <p:cNvSpPr/>
          <p:nvPr/>
        </p:nvSpPr>
        <p:spPr>
          <a:xfrm>
            <a:off x="1254505" y="295372"/>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MÔ HÌNH ĐỀ XUẤT</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92D2A527-0132-0EA3-4D00-98A2DBAED055}"/>
              </a:ext>
            </a:extLst>
          </p:cNvPr>
          <p:cNvSpPr/>
          <p:nvPr/>
        </p:nvSpPr>
        <p:spPr bwMode="auto">
          <a:xfrm rot="5400000">
            <a:off x="21851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0AEA9A3F-E1D6-8CAE-20A7-9BBB98699C0D}"/>
              </a:ext>
            </a:extLst>
          </p:cNvPr>
          <p:cNvSpPr txBox="1">
            <a:spLocks noGrp="1"/>
          </p:cNvSpPr>
          <p:nvPr/>
        </p:nvSpPr>
        <p:spPr bwMode="auto">
          <a:xfrm rot="1444">
            <a:off x="25812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D2149AE2-CA2E-B63D-D314-7F669859D2FA}"/>
              </a:ext>
            </a:extLst>
          </p:cNvPr>
          <p:cNvPicPr/>
          <p:nvPr/>
        </p:nvPicPr>
        <p:blipFill>
          <a:blip r:embed="rId5" cstate="print"/>
          <a:stretch>
            <a:fillRect/>
          </a:stretch>
        </p:blipFill>
        <p:spPr>
          <a:xfrm rot="10800000">
            <a:off x="107665" y="1131985"/>
            <a:ext cx="6323615" cy="95388"/>
          </a:xfrm>
          <a:prstGeom prst="rect">
            <a:avLst/>
          </a:prstGeom>
        </p:spPr>
      </p:pic>
      <p:pic>
        <p:nvPicPr>
          <p:cNvPr id="11" name="Picture 10">
            <a:extLst>
              <a:ext uri="{FF2B5EF4-FFF2-40B4-BE49-F238E27FC236}">
                <a16:creationId xmlns:a16="http://schemas.microsoft.com/office/drawing/2014/main" id="{D3545A91-39FB-490A-F56B-F0FB9755891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0441" y="1401986"/>
            <a:ext cx="9605639" cy="5916273"/>
          </a:xfrm>
          <a:prstGeom prst="rect">
            <a:avLst/>
          </a:prstGeom>
          <a:noFill/>
          <a:ln>
            <a:noFill/>
          </a:ln>
        </p:spPr>
      </p:pic>
      <p:sp>
        <p:nvSpPr>
          <p:cNvPr id="14" name="Text 2">
            <a:extLst>
              <a:ext uri="{FF2B5EF4-FFF2-40B4-BE49-F238E27FC236}">
                <a16:creationId xmlns:a16="http://schemas.microsoft.com/office/drawing/2014/main" id="{7E47D335-5097-980D-308A-B00E383DAED4}"/>
              </a:ext>
            </a:extLst>
          </p:cNvPr>
          <p:cNvSpPr/>
          <p:nvPr/>
        </p:nvSpPr>
        <p:spPr>
          <a:xfrm>
            <a:off x="5310441" y="7352625"/>
            <a:ext cx="4415917" cy="655461"/>
          </a:xfrm>
          <a:prstGeom prst="rect">
            <a:avLst/>
          </a:prstGeom>
          <a:noFill/>
          <a:ln/>
        </p:spPr>
        <p:txBody>
          <a:bodyPr wrap="square" rtlCol="0" anchor="t"/>
          <a:lstStyle/>
          <a:p>
            <a:pPr>
              <a:lnSpc>
                <a:spcPct val="150000"/>
              </a:lnSpc>
              <a:buSzPct val="100000"/>
            </a:pPr>
            <a:r>
              <a:rPr lang="en-US" sz="2800" b="1">
                <a:solidFill>
                  <a:srgbClr val="FFFFFF"/>
                </a:solidFill>
                <a:latin typeface="Montserrat" panose="00000500000000000000" pitchFamily="2" charset="0"/>
              </a:rPr>
              <a:t>Cấu trúc mô hình mạng</a:t>
            </a:r>
            <a:endParaRPr lang="en-US" sz="2800" dirty="0">
              <a:latin typeface="Montserrat" panose="00000500000000000000" pitchFamily="2" charset="0"/>
            </a:endParaRPr>
          </a:p>
        </p:txBody>
      </p:sp>
    </p:spTree>
    <p:extLst>
      <p:ext uri="{BB962C8B-B14F-4D97-AF65-F5344CB8AC3E}">
        <p14:creationId xmlns:p14="http://schemas.microsoft.com/office/powerpoint/2010/main" val="277530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7F19C-8025-7D1D-DAE3-96180EFF56A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51B69F2-FB71-5646-3D1C-FFD336171FF3}"/>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132A290-1AC1-2A83-D58C-25AA1F695925}"/>
              </a:ext>
            </a:extLst>
          </p:cNvPr>
          <p:cNvSpPr/>
          <p:nvPr/>
        </p:nvSpPr>
        <p:spPr>
          <a:xfrm>
            <a:off x="107665" y="0"/>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08EBA9B3-FD50-BD1E-7AAF-28DAB3329F22}"/>
              </a:ext>
            </a:extLst>
          </p:cNvPr>
          <p:cNvPicPr>
            <a:picLocks noChangeAspect="1"/>
          </p:cNvPicPr>
          <p:nvPr/>
        </p:nvPicPr>
        <p:blipFill>
          <a:blip r:embed="rId4"/>
          <a:stretch>
            <a:fillRect/>
          </a:stretch>
        </p:blipFill>
        <p:spPr>
          <a:xfrm>
            <a:off x="13305692" y="143981"/>
            <a:ext cx="1266398" cy="698630"/>
          </a:xfrm>
          <a:prstGeom prst="rect">
            <a:avLst/>
          </a:prstGeom>
        </p:spPr>
      </p:pic>
      <p:sp>
        <p:nvSpPr>
          <p:cNvPr id="4" name="Text 1">
            <a:extLst>
              <a:ext uri="{FF2B5EF4-FFF2-40B4-BE49-F238E27FC236}">
                <a16:creationId xmlns:a16="http://schemas.microsoft.com/office/drawing/2014/main" id="{79477996-41A8-FFE8-B533-32B3B2CA66E1}"/>
              </a:ext>
            </a:extLst>
          </p:cNvPr>
          <p:cNvSpPr/>
          <p:nvPr/>
        </p:nvSpPr>
        <p:spPr>
          <a:xfrm>
            <a:off x="1254505" y="295372"/>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MÔ HÌNH ĐỀ XUẤT</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CB8F5210-FB4B-A711-74EF-691BC75436BD}"/>
              </a:ext>
            </a:extLst>
          </p:cNvPr>
          <p:cNvSpPr/>
          <p:nvPr/>
        </p:nvSpPr>
        <p:spPr bwMode="auto">
          <a:xfrm rot="5400000">
            <a:off x="21851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9A49A3A5-508B-6C6C-8E86-AA2C33438B89}"/>
              </a:ext>
            </a:extLst>
          </p:cNvPr>
          <p:cNvSpPr txBox="1">
            <a:spLocks noGrp="1"/>
          </p:cNvSpPr>
          <p:nvPr/>
        </p:nvSpPr>
        <p:spPr bwMode="auto">
          <a:xfrm rot="1444">
            <a:off x="25812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B927C337-7398-9FE0-A6AE-C68E25A69D9C}"/>
              </a:ext>
            </a:extLst>
          </p:cNvPr>
          <p:cNvPicPr/>
          <p:nvPr/>
        </p:nvPicPr>
        <p:blipFill>
          <a:blip r:embed="rId5" cstate="print"/>
          <a:stretch>
            <a:fillRect/>
          </a:stretch>
        </p:blipFill>
        <p:spPr>
          <a:xfrm rot="10800000">
            <a:off x="107665" y="1131985"/>
            <a:ext cx="6323615" cy="95388"/>
          </a:xfrm>
          <a:prstGeom prst="rect">
            <a:avLst/>
          </a:prstGeom>
        </p:spPr>
      </p:pic>
      <p:sp>
        <p:nvSpPr>
          <p:cNvPr id="6" name="TextBox 5">
            <a:extLst>
              <a:ext uri="{FF2B5EF4-FFF2-40B4-BE49-F238E27FC236}">
                <a16:creationId xmlns:a16="http://schemas.microsoft.com/office/drawing/2014/main" id="{53B7AA3F-F943-8F1E-5BC6-4291DC24445D}"/>
              </a:ext>
            </a:extLst>
          </p:cNvPr>
          <p:cNvSpPr txBox="1"/>
          <p:nvPr/>
        </p:nvSpPr>
        <p:spPr>
          <a:xfrm>
            <a:off x="4637244" y="5400072"/>
            <a:ext cx="7315200" cy="665823"/>
          </a:xfrm>
          <a:prstGeom prst="rect">
            <a:avLst/>
          </a:prstGeom>
          <a:noFill/>
        </p:spPr>
        <p:txBody>
          <a:bodyPr wrap="square">
            <a:spAutoFit/>
          </a:bodyPr>
          <a:lstStyle/>
          <a:p>
            <a:pPr>
              <a:lnSpc>
                <a:spcPct val="150000"/>
              </a:lnSpc>
              <a:buSzPct val="100000"/>
            </a:pPr>
            <a:r>
              <a:rPr lang="en-US" sz="2800" b="1">
                <a:solidFill>
                  <a:srgbClr val="FFFFFF"/>
                </a:solidFill>
                <a:latin typeface="Montserrat" panose="00000500000000000000" pitchFamily="2" charset="0"/>
              </a:rPr>
              <a:t>Quy trình thu thập dữ liệu</a:t>
            </a:r>
            <a:endParaRPr lang="en-US" sz="2800" dirty="0">
              <a:latin typeface="Montserrat" panose="00000500000000000000" pitchFamily="2" charset="0"/>
            </a:endParaRPr>
          </a:p>
        </p:txBody>
      </p:sp>
      <p:pic>
        <p:nvPicPr>
          <p:cNvPr id="23" name="Picture 22">
            <a:extLst>
              <a:ext uri="{FF2B5EF4-FFF2-40B4-BE49-F238E27FC236}">
                <a16:creationId xmlns:a16="http://schemas.microsoft.com/office/drawing/2014/main" id="{DA623242-A2B2-DC5C-31E9-63DEFD6748B9}"/>
              </a:ext>
            </a:extLst>
          </p:cNvPr>
          <p:cNvPicPr>
            <a:picLocks noChangeAspect="1"/>
          </p:cNvPicPr>
          <p:nvPr/>
        </p:nvPicPr>
        <p:blipFill>
          <a:blip r:embed="rId6"/>
          <a:stretch>
            <a:fillRect/>
          </a:stretch>
        </p:blipFill>
        <p:spPr>
          <a:xfrm>
            <a:off x="739004" y="2765285"/>
            <a:ext cx="13367722" cy="2345753"/>
          </a:xfrm>
          <a:prstGeom prst="rect">
            <a:avLst/>
          </a:prstGeom>
        </p:spPr>
      </p:pic>
    </p:spTree>
    <p:extLst>
      <p:ext uri="{BB962C8B-B14F-4D97-AF65-F5344CB8AC3E}">
        <p14:creationId xmlns:p14="http://schemas.microsoft.com/office/powerpoint/2010/main" val="26039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0100F-AA94-66F6-7B93-F71BD3A0DE3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F3FF293-5295-57DB-3D20-B930E3C8419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C0674E0-22FD-CA8D-674D-6F7A5B4F8848}"/>
              </a:ext>
            </a:extLst>
          </p:cNvPr>
          <p:cNvSpPr/>
          <p:nvPr/>
        </p:nvSpPr>
        <p:spPr>
          <a:xfrm>
            <a:off x="107665" y="-12822"/>
            <a:ext cx="14630400" cy="8229600"/>
          </a:xfrm>
          <a:prstGeom prst="rect">
            <a:avLst/>
          </a:prstGeom>
          <a:solidFill>
            <a:srgbClr val="00002E">
              <a:alpha val="75000"/>
            </a:srgbClr>
          </a:solidFill>
          <a:ln/>
        </p:spPr>
        <p:txBody>
          <a:bodyPr/>
          <a:lstStyle/>
          <a:p>
            <a:endParaRPr lang="en-US">
              <a:latin typeface="Montserrat" panose="00000500000000000000" pitchFamily="2" charset="0"/>
            </a:endParaRPr>
          </a:p>
        </p:txBody>
      </p:sp>
      <p:pic>
        <p:nvPicPr>
          <p:cNvPr id="19" name="Picture 18">
            <a:extLst>
              <a:ext uri="{FF2B5EF4-FFF2-40B4-BE49-F238E27FC236}">
                <a16:creationId xmlns:a16="http://schemas.microsoft.com/office/drawing/2014/main" id="{E4FA24F6-D530-4590-9890-7DCFECF0C222}"/>
              </a:ext>
            </a:extLst>
          </p:cNvPr>
          <p:cNvPicPr>
            <a:picLocks noChangeAspect="1"/>
          </p:cNvPicPr>
          <p:nvPr/>
        </p:nvPicPr>
        <p:blipFill>
          <a:blip r:embed="rId4"/>
          <a:stretch>
            <a:fillRect/>
          </a:stretch>
        </p:blipFill>
        <p:spPr>
          <a:xfrm>
            <a:off x="13305692" y="143981"/>
            <a:ext cx="1266398" cy="698630"/>
          </a:xfrm>
          <a:prstGeom prst="rect">
            <a:avLst/>
          </a:prstGeom>
        </p:spPr>
      </p:pic>
      <p:sp>
        <p:nvSpPr>
          <p:cNvPr id="4" name="Text 1">
            <a:extLst>
              <a:ext uri="{FF2B5EF4-FFF2-40B4-BE49-F238E27FC236}">
                <a16:creationId xmlns:a16="http://schemas.microsoft.com/office/drawing/2014/main" id="{04523E57-ECD2-C32A-F05B-0E5D61095F8D}"/>
              </a:ext>
            </a:extLst>
          </p:cNvPr>
          <p:cNvSpPr/>
          <p:nvPr/>
        </p:nvSpPr>
        <p:spPr>
          <a:xfrm>
            <a:off x="1254505" y="295372"/>
            <a:ext cx="4955674" cy="710803"/>
          </a:xfrm>
          <a:prstGeom prst="rect">
            <a:avLst/>
          </a:prstGeom>
          <a:noFill/>
          <a:ln/>
        </p:spPr>
        <p:txBody>
          <a:bodyPr wrap="none" rtlCol="0" anchor="t"/>
          <a:lstStyle/>
          <a:p>
            <a:pPr marL="0" indent="0" algn="ctr">
              <a:lnSpc>
                <a:spcPts val="5468"/>
              </a:lnSpc>
              <a:buNone/>
            </a:pPr>
            <a:r>
              <a:rPr lang="en-US" sz="3800" b="1">
                <a:solidFill>
                  <a:srgbClr val="FFFFFF"/>
                </a:solidFill>
                <a:latin typeface="Montserrat" panose="00000500000000000000" pitchFamily="2" charset="0"/>
              </a:rPr>
              <a:t>MÔ HÌNH ĐỀ XUẤT</a:t>
            </a:r>
            <a:endParaRPr lang="en-US" sz="3800" dirty="0">
              <a:latin typeface="Montserrat" panose="00000500000000000000" pitchFamily="2" charset="0"/>
            </a:endParaRPr>
          </a:p>
        </p:txBody>
      </p:sp>
      <p:sp>
        <p:nvSpPr>
          <p:cNvPr id="7" name="Google Shape;363;p40">
            <a:extLst>
              <a:ext uri="{FF2B5EF4-FFF2-40B4-BE49-F238E27FC236}">
                <a16:creationId xmlns:a16="http://schemas.microsoft.com/office/drawing/2014/main" id="{7E14E379-3A00-DA0A-F8BB-8BC0E088CC88}"/>
              </a:ext>
            </a:extLst>
          </p:cNvPr>
          <p:cNvSpPr/>
          <p:nvPr/>
        </p:nvSpPr>
        <p:spPr bwMode="auto">
          <a:xfrm rot="5400000">
            <a:off x="218515" y="152543"/>
            <a:ext cx="793222" cy="996462"/>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lvl="0" indent="0" algn="l">
              <a:spcBef>
                <a:spcPts val="0"/>
              </a:spcBef>
              <a:spcAft>
                <a:spcPts val="0"/>
              </a:spcAft>
              <a:buNone/>
              <a:defRPr/>
            </a:pPr>
            <a:endParaRPr>
              <a:latin typeface="Montserrat" panose="00000500000000000000" pitchFamily="2" charset="0"/>
            </a:endParaRPr>
          </a:p>
        </p:txBody>
      </p:sp>
      <p:sp>
        <p:nvSpPr>
          <p:cNvPr id="9" name="Google Shape;384;p40">
            <a:extLst>
              <a:ext uri="{FF2B5EF4-FFF2-40B4-BE49-F238E27FC236}">
                <a16:creationId xmlns:a16="http://schemas.microsoft.com/office/drawing/2014/main" id="{D4D39C6D-BE66-0DF8-C4B9-0920C0B6D7DB}"/>
              </a:ext>
            </a:extLst>
          </p:cNvPr>
          <p:cNvSpPr txBox="1">
            <a:spLocks noGrp="1"/>
          </p:cNvSpPr>
          <p:nvPr/>
        </p:nvSpPr>
        <p:spPr bwMode="auto">
          <a:xfrm rot="1444">
            <a:off x="258126" y="434301"/>
            <a:ext cx="714000" cy="395100"/>
          </a:xfrm>
          <a:prstGeom prst="rect">
            <a:avLst/>
          </a:prstGeom>
          <a:noFill/>
          <a:ln>
            <a:noFill/>
          </a:ln>
        </p:spPr>
        <p:txBody>
          <a:bodyPr spcFirstLastPara="1" wrap="square" lIns="91425" tIns="91425" rIns="91425" bIns="91425" anchor="ctr" anchorCtr="0">
            <a:noAutofit/>
          </a:bodyPr>
          <a:lstStyle>
            <a:defPPr marR="0" lvl="0" algn="l">
              <a:lnSpc>
                <a:spcPct val="100000"/>
              </a:lnSpc>
              <a:spcBef>
                <a:spcPts val="0"/>
              </a:spcBef>
              <a:spcAft>
                <a:spcPts val="0"/>
              </a:spcAft>
            </a:defPPr>
            <a:lvl1pPr marR="0" lvl="0"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1pPr>
            <a:lvl2pPr marR="0" lvl="1"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2pPr>
            <a:lvl3pPr marR="0" lvl="2"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3pPr>
            <a:lvl4pPr marR="0" lvl="3"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4pPr>
            <a:lvl5pPr marR="0" lvl="4"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5pPr>
            <a:lvl6pPr marR="0" lvl="5"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6pPr>
            <a:lvl7pPr marR="0" lvl="6"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7pPr>
            <a:lvl8pPr marR="0" lvl="7"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8pPr>
            <a:lvl9pPr marR="0" lvl="8" algn="ctr">
              <a:lnSpc>
                <a:spcPct val="100000"/>
              </a:lnSpc>
              <a:spcBef>
                <a:spcPts val="0"/>
              </a:spcBef>
              <a:spcAft>
                <a:spcPts val="0"/>
              </a:spcAft>
              <a:buClr>
                <a:schemeClr val="lt1"/>
              </a:buClr>
              <a:buSzPts val="3000"/>
              <a:buFont typeface="Montserrat ExtraBold"/>
              <a:buNone/>
              <a:defRPr sz="3000" b="0" i="0" u="none" strike="noStrike" cap="none">
                <a:solidFill>
                  <a:schemeClr val="lt1"/>
                </a:solidFill>
                <a:latin typeface="Montserrat ExtraBold"/>
                <a:ea typeface="Montserrat ExtraBold"/>
                <a:cs typeface="Montserrat ExtraBold"/>
              </a:defRPr>
            </a:lvl9pPr>
          </a:lstStyle>
          <a:p>
            <a:pPr marL="0" lvl="0" indent="0" algn="ctr">
              <a:spcBef>
                <a:spcPts val="0"/>
              </a:spcBef>
              <a:spcAft>
                <a:spcPts val="0"/>
              </a:spcAft>
              <a:buNone/>
              <a:defRPr/>
            </a:pPr>
            <a:r>
              <a:rPr lang="en" sz="4000">
                <a:latin typeface="Montserrat" panose="00000500000000000000" pitchFamily="2" charset="0"/>
              </a:rPr>
              <a:t>3</a:t>
            </a:r>
            <a:endParaRPr sz="4000">
              <a:latin typeface="Montserrat" panose="00000500000000000000" pitchFamily="2" charset="0"/>
            </a:endParaRPr>
          </a:p>
        </p:txBody>
      </p:sp>
      <p:pic>
        <p:nvPicPr>
          <p:cNvPr id="10" name="object 16">
            <a:extLst>
              <a:ext uri="{FF2B5EF4-FFF2-40B4-BE49-F238E27FC236}">
                <a16:creationId xmlns:a16="http://schemas.microsoft.com/office/drawing/2014/main" id="{F6B3A65C-769B-3C99-B931-274756F3FBF0}"/>
              </a:ext>
            </a:extLst>
          </p:cNvPr>
          <p:cNvPicPr/>
          <p:nvPr/>
        </p:nvPicPr>
        <p:blipFill>
          <a:blip r:embed="rId5" cstate="print"/>
          <a:stretch>
            <a:fillRect/>
          </a:stretch>
        </p:blipFill>
        <p:spPr>
          <a:xfrm rot="10800000">
            <a:off x="107665" y="1131985"/>
            <a:ext cx="6323615" cy="95388"/>
          </a:xfrm>
          <a:prstGeom prst="rect">
            <a:avLst/>
          </a:prstGeom>
        </p:spPr>
      </p:pic>
      <p:sp>
        <p:nvSpPr>
          <p:cNvPr id="6" name="TextBox 5">
            <a:extLst>
              <a:ext uri="{FF2B5EF4-FFF2-40B4-BE49-F238E27FC236}">
                <a16:creationId xmlns:a16="http://schemas.microsoft.com/office/drawing/2014/main" id="{375E776F-B42E-D40E-5ED2-3FF736BB5C0C}"/>
              </a:ext>
            </a:extLst>
          </p:cNvPr>
          <p:cNvSpPr txBox="1"/>
          <p:nvPr/>
        </p:nvSpPr>
        <p:spPr>
          <a:xfrm>
            <a:off x="4820081" y="6720513"/>
            <a:ext cx="5205566" cy="665823"/>
          </a:xfrm>
          <a:prstGeom prst="rect">
            <a:avLst/>
          </a:prstGeom>
          <a:noFill/>
        </p:spPr>
        <p:txBody>
          <a:bodyPr wrap="square">
            <a:spAutoFit/>
          </a:bodyPr>
          <a:lstStyle/>
          <a:p>
            <a:pPr>
              <a:lnSpc>
                <a:spcPct val="150000"/>
              </a:lnSpc>
              <a:buSzPct val="100000"/>
            </a:pPr>
            <a:r>
              <a:rPr lang="en-US" sz="2800" b="1">
                <a:solidFill>
                  <a:srgbClr val="FFFFFF"/>
                </a:solidFill>
                <a:latin typeface="Montserrat" panose="00000500000000000000" pitchFamily="2" charset="0"/>
              </a:rPr>
              <a:t>Quy trình phát hiện DDOS </a:t>
            </a:r>
            <a:endParaRPr lang="en-US" sz="2800" dirty="0">
              <a:latin typeface="Montserrat" panose="00000500000000000000" pitchFamily="2" charset="0"/>
            </a:endParaRPr>
          </a:p>
        </p:txBody>
      </p:sp>
      <p:pic>
        <p:nvPicPr>
          <p:cNvPr id="8" name="Picture 7">
            <a:extLst>
              <a:ext uri="{FF2B5EF4-FFF2-40B4-BE49-F238E27FC236}">
                <a16:creationId xmlns:a16="http://schemas.microsoft.com/office/drawing/2014/main" id="{E1870F16-D341-7ECE-7EB6-BEA1941BD423}"/>
              </a:ext>
            </a:extLst>
          </p:cNvPr>
          <p:cNvPicPr>
            <a:picLocks noChangeAspect="1"/>
          </p:cNvPicPr>
          <p:nvPr/>
        </p:nvPicPr>
        <p:blipFill>
          <a:blip r:embed="rId6"/>
          <a:stretch>
            <a:fillRect/>
          </a:stretch>
        </p:blipFill>
        <p:spPr>
          <a:xfrm>
            <a:off x="2721599" y="1862815"/>
            <a:ext cx="9402531" cy="4755179"/>
          </a:xfrm>
          <a:prstGeom prst="rect">
            <a:avLst/>
          </a:prstGeom>
        </p:spPr>
      </p:pic>
    </p:spTree>
    <p:extLst>
      <p:ext uri="{BB962C8B-B14F-4D97-AF65-F5344CB8AC3E}">
        <p14:creationId xmlns:p14="http://schemas.microsoft.com/office/powerpoint/2010/main" val="384957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391</Words>
  <Application>Microsoft Office PowerPoint</Application>
  <PresentationFormat>Custom</PresentationFormat>
  <Paragraphs>78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Montserrat</vt:lpstr>
      <vt:lpstr>Montserrat ExtraBold</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Phuoc Minh</cp:lastModifiedBy>
  <cp:revision>123</cp:revision>
  <dcterms:created xsi:type="dcterms:W3CDTF">2024-03-23T13:31:52Z</dcterms:created>
  <dcterms:modified xsi:type="dcterms:W3CDTF">2025-03-10T13:20:39Z</dcterms:modified>
</cp:coreProperties>
</file>