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258" r:id="rId2"/>
    <p:sldId id="259" r:id="rId3"/>
    <p:sldId id="262" r:id="rId4"/>
    <p:sldId id="263" r:id="rId5"/>
    <p:sldId id="264" r:id="rId6"/>
    <p:sldId id="327" r:id="rId7"/>
    <p:sldId id="268" r:id="rId8"/>
    <p:sldId id="272" r:id="rId9"/>
    <p:sldId id="273" r:id="rId10"/>
    <p:sldId id="274" r:id="rId11"/>
    <p:sldId id="275" r:id="rId12"/>
    <p:sldId id="276" r:id="rId13"/>
    <p:sldId id="277" r:id="rId14"/>
    <p:sldId id="279" r:id="rId15"/>
    <p:sldId id="280" r:id="rId16"/>
    <p:sldId id="328" r:id="rId17"/>
    <p:sldId id="282" r:id="rId18"/>
    <p:sldId id="296" r:id="rId19"/>
    <p:sldId id="329" r:id="rId20"/>
    <p:sldId id="298" r:id="rId21"/>
    <p:sldId id="300" r:id="rId22"/>
    <p:sldId id="301" r:id="rId23"/>
    <p:sldId id="284" r:id="rId24"/>
    <p:sldId id="325" r:id="rId25"/>
    <p:sldId id="331" r:id="rId26"/>
    <p:sldId id="332" r:id="rId27"/>
    <p:sldId id="288" r:id="rId28"/>
    <p:sldId id="326" r:id="rId29"/>
    <p:sldId id="290" r:id="rId30"/>
    <p:sldId id="303" r:id="rId31"/>
    <p:sldId id="304" r:id="rId32"/>
    <p:sldId id="305" r:id="rId33"/>
    <p:sldId id="306" r:id="rId34"/>
    <p:sldId id="322" r:id="rId35"/>
    <p:sldId id="323" r:id="rId36"/>
    <p:sldId id="320" r:id="rId37"/>
    <p:sldId id="307" r:id="rId38"/>
    <p:sldId id="324" r:id="rId39"/>
    <p:sldId id="309" r:id="rId4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3" autoAdjust="0"/>
    <p:restoredTop sz="88204" autoAdjust="0"/>
  </p:normalViewPr>
  <p:slideViewPr>
    <p:cSldViewPr>
      <p:cViewPr varScale="1">
        <p:scale>
          <a:sx n="72" d="100"/>
          <a:sy n="72" d="100"/>
        </p:scale>
        <p:origin x="141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357" cy="479539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209" y="0"/>
            <a:ext cx="3170357" cy="479539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>
                <a:cs typeface="Arial" charset="0"/>
              </a:defRPr>
            </a:lvl1pPr>
          </a:lstStyle>
          <a:p>
            <a:pPr>
              <a:defRPr/>
            </a:pPr>
            <a:fld id="{7FFC1505-C9C2-4C24-9E20-4A9B811E52C2}" type="datetimeFigureOut">
              <a:rPr lang="en-US"/>
              <a:pPr>
                <a:defRPr/>
              </a:pPr>
              <a:t>4/8/2020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0867" y="4560086"/>
            <a:ext cx="5853468" cy="4320317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72"/>
            <a:ext cx="3170357" cy="479539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209" y="9120172"/>
            <a:ext cx="3170357" cy="479539"/>
          </a:xfrm>
          <a:prstGeom prst="rect">
            <a:avLst/>
          </a:prstGeom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AD739A6A-DC5E-475E-A65A-CBFD7D57D1A8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1127555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vi-VN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9A9B298-396E-4862-8FCF-5333C1E5034F}" type="slidenum">
              <a:rPr lang="en-US" altLang="vi-VN"/>
              <a:pPr eaLnBrk="1" hangingPunct="1"/>
              <a:t>6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98481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vi-VN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7C06850-9DA0-4A4C-9AA4-77CF3F98D724}" type="slidenum">
              <a:rPr lang="en-US" altLang="vi-VN"/>
              <a:pPr eaLnBrk="1" hangingPunct="1"/>
              <a:t>33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259239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9A6A-DC5E-475E-A65A-CBFD7D57D1A8}" type="slidenum">
              <a:rPr lang="en-US" altLang="vi-VN" smtClean="0"/>
              <a:pPr/>
              <a:t>38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051273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8D380-0C2D-4B28-BE9A-32AAB9A1F496}" type="datetime1">
              <a:rPr lang="en-US"/>
              <a:pPr>
                <a:defRPr/>
              </a:pPr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9434D8-7472-4294-94DC-A7F5E7989A90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9879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DE1C16-C53E-4972-986B-8D887EBF3B9A}" type="datetime1">
              <a:rPr lang="en-US"/>
              <a:pPr>
                <a:defRPr/>
              </a:pPr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4FE478-A6DD-4FCF-A5F5-F4004A57C538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06584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57E43F-D556-4823-86CA-050CF8AB764A}" type="datetime1">
              <a:rPr lang="en-US"/>
              <a:pPr>
                <a:defRPr/>
              </a:pPr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5D2F65-D948-4326-B713-32266F980D9E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67214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DEEF4-5912-4C63-8B61-C85C49EB4227}" type="datetime1">
              <a:rPr lang="en-US"/>
              <a:pPr>
                <a:defRPr/>
              </a:pPr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049593-3A79-437B-ACED-68F8A1BC77A0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28827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88E2B-75C2-4400-B4D6-E846D3E63C8A}" type="datetime1">
              <a:rPr lang="en-US"/>
              <a:pPr>
                <a:defRPr/>
              </a:pPr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38054-0267-4A28-B758-4CFCB19FF38B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400338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3C2AE-6EB1-4830-BDFB-F298BB470FB8}" type="datetime1">
              <a:rPr lang="en-US"/>
              <a:pPr>
                <a:defRPr/>
              </a:pPr>
              <a:t>4/8/2020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C1BA76-764E-442D-A3E5-09047B2A57C5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163453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37747-B019-4750-982A-CB282F7E6D77}" type="datetime1">
              <a:rPr lang="en-US"/>
              <a:pPr>
                <a:defRPr/>
              </a:pPr>
              <a:t>4/8/2020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280FC6-46FB-4C1E-9A73-A2DE2F71F672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6064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3516F-60BB-4ABF-A028-BFBD68A85E00}" type="datetime1">
              <a:rPr lang="en-US"/>
              <a:pPr>
                <a:defRPr/>
              </a:pPr>
              <a:t>4/8/2020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BFD50F-59B4-4DBD-92FA-3798E5C2EC7E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2879810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4558F-2DC9-4B02-95BA-B471636A04E1}" type="datetime1">
              <a:rPr lang="en-US"/>
              <a:pPr>
                <a:defRPr/>
              </a:pPr>
              <a:t>4/8/2020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F8696D-C4BC-455C-B176-B2548A1997D0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47407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2BC0B-4E76-4D07-AA0F-466008A5E2DB}" type="datetime1">
              <a:rPr lang="en-US"/>
              <a:pPr>
                <a:defRPr/>
              </a:pPr>
              <a:t>4/8/2020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8FA25C-1D8A-4964-B7E2-D97A0F056885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305548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EB86D0-1CED-49A6-8384-256C5380171E}" type="datetime1">
              <a:rPr lang="en-US"/>
              <a:pPr>
                <a:defRPr/>
              </a:pPr>
              <a:t>4/8/2020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6D35AC-F409-4804-AB4C-90AB87763FD0}" type="slidenum">
              <a:rPr lang="en-US" altLang="vi-VN"/>
              <a:pPr/>
              <a:t>‹#›</a:t>
            </a:fld>
            <a:endParaRPr lang="en-US" altLang="vi-VN"/>
          </a:p>
        </p:txBody>
      </p:sp>
    </p:spTree>
    <p:extLst>
      <p:ext uri="{BB962C8B-B14F-4D97-AF65-F5344CB8AC3E}">
        <p14:creationId xmlns:p14="http://schemas.microsoft.com/office/powerpoint/2010/main" val="51606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 smtClean="0"/>
              <a:t>Click to edit Master text styles</a:t>
            </a:r>
          </a:p>
          <a:p>
            <a:pPr lvl="1"/>
            <a:r>
              <a:rPr lang="en-US" altLang="vi-VN" smtClean="0"/>
              <a:t>Second level</a:t>
            </a:r>
          </a:p>
          <a:p>
            <a:pPr lvl="2"/>
            <a:r>
              <a:rPr lang="en-US" altLang="vi-VN" smtClean="0"/>
              <a:t>Third level</a:t>
            </a:r>
          </a:p>
          <a:p>
            <a:pPr lvl="3"/>
            <a:r>
              <a:rPr lang="en-US" altLang="vi-VN" smtClean="0"/>
              <a:t>Fourth level</a:t>
            </a:r>
          </a:p>
          <a:p>
            <a:pPr lvl="4"/>
            <a:r>
              <a:rPr lang="en-US" altLang="vi-V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fld id="{26D2E706-F263-437A-8BD4-815073E26971}" type="datetime1">
              <a:rPr lang="en-US"/>
              <a:pPr>
                <a:defRPr/>
              </a:pPr>
              <a:t>4/8/2020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27CA6C3-42C9-49FA-BBB3-7F67E41E2AE1}" type="slidenum">
              <a:rPr lang="en-US" altLang="vi-VN"/>
              <a:pPr/>
              <a:t>‹#›</a:t>
            </a:fld>
            <a:endParaRPr lang="en-US" alt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8.png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5029200"/>
          </a:xfrm>
        </p:spPr>
        <p:txBody>
          <a:bodyPr/>
          <a:lstStyle/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vi-VN" sz="2800" b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vi-VN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3.1. Quan hệ hai ngôi trên một tập hợp và các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vi-VN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 chất. Biểu diễn quan hệ hai ngôi.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endParaRPr lang="en-US" altLang="vi-VN" sz="2800" b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vi-VN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3.2. Quan hệ tương đương. Lớp tương đương.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vi-VN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 phân hoạch thành các lớp tương đương.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endParaRPr lang="en-US" altLang="vi-VN" sz="2800" b="1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vi-VN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3.3. Quan hệ thứ tự. Thứ tự toàn phần và bán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vi-VN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phần. Biểu đồ Hasse. Phần tử min và max. 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vi-VN" sz="2800" b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phần tử tối tiểu và tối đại.</a:t>
            </a:r>
          </a:p>
        </p:txBody>
      </p:sp>
      <p:sp>
        <p:nvSpPr>
          <p:cNvPr id="307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4CA0CF2-B62E-465F-8AFF-10B172FAF337}" type="slidenum">
              <a:rPr lang="en-US" altLang="vi-VN" sz="2000"/>
              <a:pPr eaLnBrk="1" hangingPunct="1"/>
              <a:t>1</a:t>
            </a:fld>
            <a:endParaRPr lang="en-US" altLang="vi-VN" sz="2000"/>
          </a:p>
        </p:txBody>
      </p:sp>
      <p:pic>
        <p:nvPicPr>
          <p:cNvPr id="3076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Line 3"/>
          <p:cNvSpPr>
            <a:spLocks noChangeShapeType="1"/>
          </p:cNvSpPr>
          <p:nvPr/>
        </p:nvSpPr>
        <p:spPr bwMode="auto">
          <a:xfrm>
            <a:off x="381000" y="9144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078" name="Rectangle 9"/>
          <p:cNvSpPr>
            <a:spLocks noChangeArrowheads="1"/>
          </p:cNvSpPr>
          <p:nvPr/>
        </p:nvSpPr>
        <p:spPr bwMode="auto">
          <a:xfrm>
            <a:off x="1981200" y="101600"/>
            <a:ext cx="4994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4000" b="1">
                <a:solidFill>
                  <a:srgbClr val="FF0000"/>
                </a:solidFill>
                <a:latin typeface="Arial" panose="020B0604020202020204" pitchFamily="34" charset="0"/>
              </a:rPr>
              <a:t>Chương 3. Quan hệ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vi-VN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Biểu diễn quan hệ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vi-VN" sz="28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E4E8216-0364-493A-98C3-E516B4AA2032}" type="slidenum">
              <a:rPr lang="en-US" altLang="vi-VN">
                <a:solidFill>
                  <a:srgbClr val="898989"/>
                </a:solidFill>
              </a:rPr>
              <a:pPr eaLnBrk="1" hangingPunct="1"/>
              <a:t>10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11268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pic>
        <p:nvPicPr>
          <p:cNvPr id="112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4876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42913" y="2946400"/>
            <a:ext cx="82343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Ví dụ: </a:t>
            </a:r>
            <a:r>
              <a:rPr lang="pt-BR" altLang="vi-VN" sz="2400">
                <a:solidFill>
                  <a:srgbClr val="0070C0"/>
                </a:solidFill>
                <a:latin typeface="Arial" panose="020B0604020202020204" pitchFamily="34" charset="0"/>
              </a:rPr>
              <a:t>Cho </a:t>
            </a:r>
            <a:r>
              <a:rPr lang="pt-BR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R </a:t>
            </a:r>
            <a:r>
              <a:rPr lang="pt-BR" altLang="vi-VN" sz="2400">
                <a:solidFill>
                  <a:srgbClr val="0070C0"/>
                </a:solidFill>
                <a:latin typeface="Arial" panose="020B0604020202020204" pitchFamily="34" charset="0"/>
              </a:rPr>
              <a:t>là quan hệ từ </a:t>
            </a:r>
            <a:r>
              <a:rPr lang="pt-BR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pt-BR" altLang="vi-VN" sz="2400">
                <a:solidFill>
                  <a:srgbClr val="0070C0"/>
                </a:solidFill>
                <a:latin typeface="Arial" panose="020B0604020202020204" pitchFamily="34" charset="0"/>
              </a:rPr>
              <a:t>= {</a:t>
            </a:r>
            <a:r>
              <a:rPr lang="pt-BR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pt-BR" altLang="vi-VN" sz="2400" baseline="-25000">
                <a:solidFill>
                  <a:srgbClr val="0070C0"/>
                </a:solidFill>
                <a:latin typeface="Arial" panose="020B0604020202020204" pitchFamily="34" charset="0"/>
              </a:rPr>
              <a:t>1</a:t>
            </a:r>
            <a:r>
              <a:rPr lang="pt-BR" altLang="vi-VN" sz="240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pt-BR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pt-BR" altLang="vi-VN" sz="2400" baseline="-25000">
                <a:solidFill>
                  <a:srgbClr val="0070C0"/>
                </a:solidFill>
                <a:latin typeface="Arial" panose="020B0604020202020204" pitchFamily="34" charset="0"/>
              </a:rPr>
              <a:t>2</a:t>
            </a:r>
            <a:r>
              <a:rPr lang="pt-BR" altLang="vi-VN" sz="240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pt-BR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pt-BR" altLang="vi-VN" sz="2400" baseline="-25000">
                <a:solidFill>
                  <a:srgbClr val="0070C0"/>
                </a:solidFill>
                <a:latin typeface="Arial" panose="020B0604020202020204" pitchFamily="34" charset="0"/>
              </a:rPr>
              <a:t>3</a:t>
            </a:r>
            <a:r>
              <a:rPr lang="pt-BR" altLang="vi-VN" sz="2400">
                <a:solidFill>
                  <a:srgbClr val="0070C0"/>
                </a:solidFill>
                <a:latin typeface="Arial" panose="020B0604020202020204" pitchFamily="34" charset="0"/>
              </a:rPr>
              <a:t>} đến </a:t>
            </a:r>
            <a:r>
              <a:rPr lang="vi-VN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B 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= {</a:t>
            </a:r>
            <a:r>
              <a:rPr lang="vi-VN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en-US" altLang="vi-VN" sz="2400" baseline="-25000">
                <a:solidFill>
                  <a:srgbClr val="0070C0"/>
                </a:solidFill>
                <a:latin typeface="Arial" panose="020B0604020202020204" pitchFamily="34" charset="0"/>
              </a:rPr>
              <a:t>1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vi-VN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en-US" altLang="vi-VN" sz="2400" baseline="-25000">
                <a:solidFill>
                  <a:srgbClr val="0070C0"/>
                </a:solidFill>
                <a:latin typeface="Arial" panose="020B0604020202020204" pitchFamily="34" charset="0"/>
              </a:rPr>
              <a:t>2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vi-VN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en-US" altLang="vi-VN" sz="2400" baseline="-25000">
                <a:solidFill>
                  <a:srgbClr val="0070C0"/>
                </a:solidFill>
                <a:latin typeface="Arial" panose="020B0604020202020204" pitchFamily="34" charset="0"/>
              </a:rPr>
              <a:t>3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vi-VN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en-US" altLang="vi-VN" sz="2400" baseline="-25000">
                <a:solidFill>
                  <a:srgbClr val="0070C0"/>
                </a:solidFill>
                <a:latin typeface="Arial" panose="020B0604020202020204" pitchFamily="34" charset="0"/>
              </a:rPr>
              <a:t>4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vi-VN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en-US" altLang="vi-VN" sz="2400" baseline="-25000">
                <a:solidFill>
                  <a:srgbClr val="0070C0"/>
                </a:solidFill>
                <a:latin typeface="Arial" panose="020B0604020202020204" pitchFamily="34" charset="0"/>
              </a:rPr>
              <a:t>5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} được biễu diễn bởi ma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trận</a:t>
            </a:r>
            <a:endParaRPr lang="en-US" altLang="vi-VN" sz="24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900488"/>
            <a:ext cx="49244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3" name="TextBox 9"/>
          <p:cNvSpPr txBox="1">
            <a:spLocks noChangeArrowheads="1"/>
          </p:cNvSpPr>
          <p:nvPr/>
        </p:nvSpPr>
        <p:spPr bwMode="auto">
          <a:xfrm>
            <a:off x="609600" y="6096000"/>
            <a:ext cx="693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vi-VN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1000" y="5500688"/>
            <a:ext cx="8686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Khi đó </a:t>
            </a:r>
            <a:endParaRPr lang="pt-BR" altLang="vi-VN" sz="2400" dirty="0" smtClean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pt-BR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  R </a:t>
            </a:r>
            <a:r>
              <a:rPr lang="pt-BR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={(</a:t>
            </a:r>
            <a:r>
              <a:rPr lang="pt-BR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pt-BR" altLang="vi-VN" sz="2400" baseline="-25000" dirty="0" smtClean="0">
                <a:solidFill>
                  <a:srgbClr val="0070C0"/>
                </a:solidFill>
                <a:latin typeface="Arial" panose="020B0604020202020204" pitchFamily="34" charset="0"/>
              </a:rPr>
              <a:t>1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pt-BR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2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), (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pt-BR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2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pt-BR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1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), (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pt-BR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2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pt-BR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3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), (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pt-BR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2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pt-BR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4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), (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pt-BR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3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pt-BR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1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), (</a:t>
            </a:r>
            <a:r>
              <a:rPr lang="pt-BR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pt-BR" altLang="vi-VN" sz="2400" baseline="-25000" dirty="0" smtClean="0">
                <a:solidFill>
                  <a:srgbClr val="0070C0"/>
                </a:solidFill>
                <a:latin typeface="Arial" panose="020B0604020202020204" pitchFamily="34" charset="0"/>
              </a:rPr>
              <a:t>3</a:t>
            </a:r>
            <a:r>
              <a:rPr lang="pt-BR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,</a:t>
            </a:r>
            <a:r>
              <a:rPr lang="pt-BR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pt-BR" altLang="vi-VN" sz="2400" baseline="-25000" dirty="0" smtClean="0">
                <a:solidFill>
                  <a:srgbClr val="0070C0"/>
                </a:solidFill>
                <a:latin typeface="Arial" panose="020B0604020202020204" pitchFamily="34" charset="0"/>
              </a:rPr>
              <a:t>3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), (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pt-BR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3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pt-BR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5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)}.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1275" name="TextBox 13"/>
          <p:cNvSpPr txBox="1">
            <a:spLocks noChangeArrowheads="1"/>
          </p:cNvSpPr>
          <p:nvPr/>
        </p:nvSpPr>
        <p:spPr bwMode="auto">
          <a:xfrm>
            <a:off x="1912938" y="123825"/>
            <a:ext cx="58594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hai ngôi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vi-VN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altLang="vi-VN" sz="28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altLang="vi-VN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 altLang="vi-VN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altLang="vi-VN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endParaRPr lang="en-US" altLang="vi-VN" sz="28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fr-FR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 </a:t>
            </a:r>
            <a:r>
              <a:rPr lang="fr-FR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fr-FR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 </a:t>
            </a:r>
            <a:r>
              <a:rPr lang="fr-FR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fr-FR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fr-FR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fr-FR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fr-FR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fr-FR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khi </a:t>
            </a:r>
            <a:r>
              <a:rPr lang="fr-FR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fr-FR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</a:t>
            </a:r>
            <a:r>
              <a:rPr lang="fr-FR" altLang="vi-VN" sz="2400" i="1" baseline="-25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fr-FR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 </a:t>
            </a:r>
            <a:r>
              <a:rPr lang="fr-FR" altLang="vi-VN" sz="24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 </a:t>
            </a:r>
            <a:r>
              <a:rPr lang="fr-FR" altLang="vi-VN" sz="24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trận</a:t>
            </a:r>
            <a:r>
              <a:rPr lang="fr-FR" altLang="vi-VN" sz="24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altLang="vi-VN" sz="2400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vuông</a:t>
            </a:r>
            <a:r>
              <a:rPr lang="fr-FR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vi-VN" sz="2400" i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+) </a:t>
            </a:r>
            <a:r>
              <a:rPr lang="vi-VN" altLang="vi-VN" sz="2400" i="1" dirty="0" smtClean="0">
                <a:solidFill>
                  <a:srgbClr val="0070C0"/>
                </a:solidFill>
                <a:cs typeface="Arial" panose="020B0604020202020204" pitchFamily="34" charset="0"/>
              </a:rPr>
              <a:t>R </a:t>
            </a:r>
            <a:r>
              <a:rPr lang="vi-VN" altLang="vi-VN" sz="24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là</a:t>
            </a:r>
            <a:r>
              <a:rPr lang="vi-VN" altLang="vi-VN" sz="24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400" i="1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phản</a:t>
            </a:r>
            <a:r>
              <a:rPr lang="vi-VN" altLang="vi-VN" sz="2400" i="1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vi-VN" altLang="vi-VN" sz="2400" i="1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xạ</a:t>
            </a:r>
            <a:r>
              <a:rPr lang="vi-VN" altLang="vi-VN" sz="2400" i="1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4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nếu</a:t>
            </a:r>
            <a:r>
              <a:rPr lang="vi-VN" altLang="vi-VN" sz="24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4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tất</a:t>
            </a:r>
            <a:r>
              <a:rPr lang="vi-VN" altLang="vi-VN" sz="24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4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cả</a:t>
            </a:r>
            <a:r>
              <a:rPr lang="vi-VN" altLang="vi-VN" sz="24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4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các</a:t>
            </a:r>
            <a:r>
              <a:rPr lang="vi-VN" altLang="vi-VN" sz="24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4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phần</a:t>
            </a:r>
            <a:r>
              <a:rPr lang="vi-VN" altLang="vi-VN" sz="24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4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tử</a:t>
            </a:r>
            <a:r>
              <a:rPr lang="vi-VN" altLang="vi-VN" sz="2400" dirty="0" smtClean="0">
                <a:solidFill>
                  <a:srgbClr val="0070C0"/>
                </a:solidFill>
                <a:cs typeface="Arial" panose="020B0604020202020204" pitchFamily="34" charset="0"/>
              </a:rPr>
              <a:t> trên </a:t>
            </a:r>
            <a:r>
              <a:rPr lang="vi-VN" altLang="vi-VN" sz="2400" i="1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đường</a:t>
            </a:r>
            <a:r>
              <a:rPr lang="vi-VN" altLang="vi-VN" sz="2400" i="1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vi-VN" altLang="vi-VN" sz="2400" i="1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chéo</a:t>
            </a:r>
            <a:r>
              <a:rPr lang="vi-VN" altLang="vi-VN" sz="2400" i="1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vi-VN" altLang="vi-VN" sz="24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của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vi-VN" sz="2400" dirty="0" smtClean="0">
                <a:solidFill>
                  <a:srgbClr val="0070C0"/>
                </a:solidFill>
                <a:cs typeface="Arial" panose="020B0604020202020204" pitchFamily="34" charset="0"/>
              </a:rPr>
              <a:t>M</a:t>
            </a:r>
            <a:r>
              <a:rPr lang="en-US" altLang="vi-VN" sz="2400" i="1" baseline="-25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vi-VN" altLang="vi-VN" sz="2400" i="1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4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đều</a:t>
            </a:r>
            <a:r>
              <a:rPr lang="vi-VN" altLang="vi-VN" sz="2400" dirty="0" smtClean="0">
                <a:solidFill>
                  <a:srgbClr val="0070C0"/>
                </a:solidFill>
                <a:cs typeface="Arial" panose="020B0604020202020204" pitchFamily="34" charset="0"/>
              </a:rPr>
              <a:t> bằng1: </a:t>
            </a:r>
            <a:r>
              <a:rPr lang="vi-VN" altLang="vi-VN" sz="2400" i="1" dirty="0" smtClean="0">
                <a:solidFill>
                  <a:srgbClr val="0070C0"/>
                </a:solidFill>
                <a:cs typeface="Arial" panose="020B0604020202020204" pitchFamily="34" charset="0"/>
              </a:rPr>
              <a:t>m</a:t>
            </a:r>
            <a:r>
              <a:rPr lang="en-US" altLang="vi-VN" sz="2400" i="1" baseline="-25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lang="vi-VN" altLang="vi-VN" sz="2400" i="1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400" dirty="0" smtClean="0">
                <a:solidFill>
                  <a:srgbClr val="0070C0"/>
                </a:solidFill>
                <a:cs typeface="Arial" panose="020B0604020202020204" pitchFamily="34" charset="0"/>
              </a:rPr>
              <a:t>= 1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</a:t>
            </a:r>
            <a:r>
              <a:rPr lang="vi-VN" altLang="vi-VN" sz="2400" i="1" dirty="0" smtClean="0">
                <a:solidFill>
                  <a:srgbClr val="0070C0"/>
                </a:solidFill>
                <a:cs typeface="Arial" panose="020B0604020202020204" pitchFamily="34" charset="0"/>
              </a:rPr>
              <a:t>i</a:t>
            </a:r>
            <a:r>
              <a:rPr lang="en-US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vi-VN" sz="24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073C9F7-08A7-475E-8B8D-34493D2A345E}" type="slidenum">
              <a:rPr lang="en-US" altLang="vi-VN">
                <a:solidFill>
                  <a:srgbClr val="898989"/>
                </a:solidFill>
              </a:rPr>
              <a:pPr eaLnBrk="1" hangingPunct="1"/>
              <a:t>11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12292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2295" name="TextBox 9"/>
          <p:cNvSpPr txBox="1">
            <a:spLocks noChangeArrowheads="1"/>
          </p:cNvSpPr>
          <p:nvPr/>
        </p:nvSpPr>
        <p:spPr bwMode="auto">
          <a:xfrm>
            <a:off x="1912938" y="123825"/>
            <a:ext cx="58594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hai ngôi</a:t>
            </a:r>
          </a:p>
        </p:txBody>
      </p:sp>
      <p:grpSp>
        <p:nvGrpSpPr>
          <p:cNvPr id="12" name="Nhóm 11"/>
          <p:cNvGrpSpPr/>
          <p:nvPr/>
        </p:nvGrpSpPr>
        <p:grpSpPr>
          <a:xfrm>
            <a:off x="4538041" y="3197225"/>
            <a:ext cx="3234359" cy="2952129"/>
            <a:chOff x="4538041" y="3197225"/>
            <a:chExt cx="3234359" cy="2952129"/>
          </a:xfrm>
        </p:grpSpPr>
        <p:pic>
          <p:nvPicPr>
            <p:cNvPr id="13" name="Ảnh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81600" y="3581400"/>
              <a:ext cx="2590800" cy="2567954"/>
            </a:xfrm>
            <a:prstGeom prst="rect">
              <a:avLst/>
            </a:prstGeom>
          </p:spPr>
        </p:pic>
        <p:pic>
          <p:nvPicPr>
            <p:cNvPr id="14" name="Ảnh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10200" y="3806619"/>
              <a:ext cx="2133600" cy="2136981"/>
            </a:xfrm>
            <a:prstGeom prst="rect">
              <a:avLst/>
            </a:prstGeom>
          </p:spPr>
        </p:pic>
        <p:pic>
          <p:nvPicPr>
            <p:cNvPr id="15" name="Ảnh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77070" y="3197225"/>
              <a:ext cx="1990725" cy="381000"/>
            </a:xfrm>
            <a:prstGeom prst="rect">
              <a:avLst/>
            </a:prstGeom>
          </p:spPr>
        </p:pic>
        <p:pic>
          <p:nvPicPr>
            <p:cNvPr id="16" name="Ảnh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38041" y="3912394"/>
              <a:ext cx="400050" cy="165020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vi-VN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Biểu diễn quan hệ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vi-VN" sz="2800" b="1" i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+) </a:t>
            </a:r>
            <a:r>
              <a:rPr lang="vi-VN" altLang="vi-VN" sz="2800" b="1" i="1" smtClean="0">
                <a:solidFill>
                  <a:srgbClr val="0070C0"/>
                </a:solidFill>
                <a:cs typeface="Arial" panose="020B0604020202020204" pitchFamily="34" charset="0"/>
              </a:rPr>
              <a:t>R </a:t>
            </a:r>
            <a:r>
              <a:rPr lang="vi-VN" altLang="vi-VN" sz="2800" b="1" smtClean="0">
                <a:solidFill>
                  <a:srgbClr val="0070C0"/>
                </a:solidFill>
                <a:cs typeface="Arial" panose="020B0604020202020204" pitchFamily="34" charset="0"/>
              </a:rPr>
              <a:t>là đối xứng nếu M</a:t>
            </a:r>
            <a:r>
              <a:rPr lang="en-US" altLang="vi-VN" sz="2800" b="1" i="1" baseline="-25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vi-VN" altLang="vi-VN" sz="2800" b="1" i="1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b="1" smtClean="0">
                <a:solidFill>
                  <a:srgbClr val="0070C0"/>
                </a:solidFill>
                <a:cs typeface="Arial" panose="020B0604020202020204" pitchFamily="34" charset="0"/>
              </a:rPr>
              <a:t>là </a:t>
            </a:r>
            <a:r>
              <a:rPr lang="vi-VN" altLang="vi-VN" sz="2800" b="1" i="1" smtClean="0">
                <a:solidFill>
                  <a:srgbClr val="FF0000"/>
                </a:solidFill>
                <a:cs typeface="Arial" panose="020B0604020202020204" pitchFamily="34" charset="0"/>
              </a:rPr>
              <a:t>đối xứng</a:t>
            </a:r>
            <a:endParaRPr lang="en-US" altLang="vi-VN" sz="2800" b="1" i="1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vi-VN" sz="2800" i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 m</a:t>
            </a:r>
            <a:r>
              <a:rPr lang="en-US" altLang="vi-VN" sz="2800" i="1" baseline="-25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r>
              <a:rPr lang="en-US" altLang="vi-VN" sz="2800" i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vi-VN" sz="2800" i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vi-VN" sz="2800" i="1" baseline="-25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  </a:t>
            </a:r>
            <a:r>
              <a:rPr lang="en-US" altLang="vi-VN" sz="28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vi-VN" sz="2800" i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 </a:t>
            </a:r>
            <a:r>
              <a:rPr lang="en-US" altLang="vi-VN" sz="28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 </a:t>
            </a:r>
            <a:r>
              <a:rPr lang="en-US" altLang="vi-VN" sz="2800" i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vi-VN" sz="28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vi-VN" sz="2800" i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j.</a:t>
            </a:r>
            <a:endParaRPr lang="en-US" altLang="vi-VN" sz="280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5C586AA-87AD-44C8-B26B-BDC82962B849}" type="slidenum">
              <a:rPr lang="en-US" altLang="vi-VN">
                <a:solidFill>
                  <a:srgbClr val="898989"/>
                </a:solidFill>
              </a:rPr>
              <a:pPr eaLnBrk="1" hangingPunct="1"/>
              <a:t>12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13316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3319" name="TextBox 9"/>
          <p:cNvSpPr txBox="1">
            <a:spLocks noChangeArrowheads="1"/>
          </p:cNvSpPr>
          <p:nvPr/>
        </p:nvSpPr>
        <p:spPr bwMode="auto">
          <a:xfrm>
            <a:off x="1912938" y="123825"/>
            <a:ext cx="58594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hai ngôi</a:t>
            </a:r>
          </a:p>
        </p:txBody>
      </p:sp>
      <p:grpSp>
        <p:nvGrpSpPr>
          <p:cNvPr id="6" name="Nhóm 5"/>
          <p:cNvGrpSpPr/>
          <p:nvPr/>
        </p:nvGrpSpPr>
        <p:grpSpPr>
          <a:xfrm>
            <a:off x="4538041" y="3197225"/>
            <a:ext cx="3234359" cy="2952129"/>
            <a:chOff x="4538041" y="3197225"/>
            <a:chExt cx="3234359" cy="2952129"/>
          </a:xfrm>
        </p:grpSpPr>
        <p:pic>
          <p:nvPicPr>
            <p:cNvPr id="14" name="Ảnh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81600" y="3581400"/>
              <a:ext cx="2590800" cy="2567954"/>
            </a:xfrm>
            <a:prstGeom prst="rect">
              <a:avLst/>
            </a:prstGeom>
          </p:spPr>
        </p:pic>
        <p:pic>
          <p:nvPicPr>
            <p:cNvPr id="16" name="Ảnh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77070" y="3197225"/>
              <a:ext cx="2166730" cy="381000"/>
            </a:xfrm>
            <a:prstGeom prst="rect">
              <a:avLst/>
            </a:prstGeom>
          </p:spPr>
        </p:pic>
        <p:pic>
          <p:nvPicPr>
            <p:cNvPr id="17" name="Ảnh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38041" y="3912394"/>
              <a:ext cx="400050" cy="1796256"/>
            </a:xfrm>
            <a:prstGeom prst="rect">
              <a:avLst/>
            </a:prstGeom>
          </p:spPr>
        </p:pic>
        <p:pic>
          <p:nvPicPr>
            <p:cNvPr id="4" name="Ảnh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10200" y="3912394"/>
              <a:ext cx="2133600" cy="179625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vi-VN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Biểu diễn quan hệ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vi-VN" sz="2800" i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+) R </a:t>
            </a:r>
            <a:r>
              <a:rPr lang="en-US" altLang="vi-VN" sz="28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 </a:t>
            </a:r>
            <a:r>
              <a:rPr lang="en-US" altLang="vi-VN" sz="2800" i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phản xứng </a:t>
            </a:r>
            <a:r>
              <a:rPr lang="en-US" altLang="vi-VN" sz="28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 M</a:t>
            </a:r>
            <a:r>
              <a:rPr lang="en-US" altLang="vi-VN" sz="2800" i="1" baseline="-25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vi-VN" sz="2800" i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thỏa: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vi-VN" sz="2800" i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m</a:t>
            </a:r>
            <a:r>
              <a:rPr lang="en-US" altLang="vi-VN" sz="2800" i="1" baseline="-25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r>
              <a:rPr lang="en-US" altLang="vi-VN" sz="2800" i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 hoặc </a:t>
            </a:r>
            <a:r>
              <a:rPr lang="en-US" altLang="vi-VN" sz="2800" i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vi-VN" sz="2800" i="1" baseline="-25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</a:t>
            </a:r>
            <a:r>
              <a:rPr lang="en-US" altLang="vi-VN" sz="2800" i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0 nếu </a:t>
            </a:r>
            <a:r>
              <a:rPr lang="en-US" altLang="vi-VN" sz="2800" i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altLang="vi-VN" sz="28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≠ </a:t>
            </a:r>
            <a:r>
              <a:rPr lang="en-US" altLang="vi-VN" sz="2800" i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vi-VN" sz="28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6F9B8DA-32DD-4C0B-81F6-FF0320E23BFA}" type="slidenum">
              <a:rPr lang="en-US" altLang="vi-VN">
                <a:solidFill>
                  <a:srgbClr val="898989"/>
                </a:solidFill>
              </a:rPr>
              <a:pPr eaLnBrk="1" hangingPunct="1"/>
              <a:t>13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14340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4343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hai ngôi</a:t>
            </a:r>
          </a:p>
        </p:txBody>
      </p:sp>
      <p:grpSp>
        <p:nvGrpSpPr>
          <p:cNvPr id="4" name="Nhóm 3"/>
          <p:cNvGrpSpPr/>
          <p:nvPr/>
        </p:nvGrpSpPr>
        <p:grpSpPr>
          <a:xfrm>
            <a:off x="4538041" y="3197225"/>
            <a:ext cx="3234359" cy="2952129"/>
            <a:chOff x="4538041" y="3197225"/>
            <a:chExt cx="3234359" cy="2952129"/>
          </a:xfrm>
        </p:grpSpPr>
        <p:grpSp>
          <p:nvGrpSpPr>
            <p:cNvPr id="8" name="Nhóm 7"/>
            <p:cNvGrpSpPr/>
            <p:nvPr/>
          </p:nvGrpSpPr>
          <p:grpSpPr>
            <a:xfrm>
              <a:off x="4538041" y="3197225"/>
              <a:ext cx="3234359" cy="2952129"/>
              <a:chOff x="4538041" y="3197225"/>
              <a:chExt cx="3234359" cy="2952129"/>
            </a:xfrm>
          </p:grpSpPr>
          <p:pic>
            <p:nvPicPr>
              <p:cNvPr id="9" name="Ảnh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81600" y="3581400"/>
                <a:ext cx="2590800" cy="2567954"/>
              </a:xfrm>
              <a:prstGeom prst="rect">
                <a:avLst/>
              </a:prstGeom>
            </p:spPr>
          </p:pic>
          <p:pic>
            <p:nvPicPr>
              <p:cNvPr id="10" name="Ảnh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77070" y="3197225"/>
                <a:ext cx="2166730" cy="381000"/>
              </a:xfrm>
              <a:prstGeom prst="rect">
                <a:avLst/>
              </a:prstGeom>
            </p:spPr>
          </p:pic>
          <p:pic>
            <p:nvPicPr>
              <p:cNvPr id="11" name="Ảnh 1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38041" y="3912394"/>
                <a:ext cx="400050" cy="1796256"/>
              </a:xfrm>
              <a:prstGeom prst="rect">
                <a:avLst/>
              </a:prstGeom>
            </p:spPr>
          </p:pic>
        </p:grpSp>
        <p:pic>
          <p:nvPicPr>
            <p:cNvPr id="2" name="Ảnh 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01102" y="3912394"/>
              <a:ext cx="1971675" cy="18288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vi-VN" sz="2800" b="1" smtClean="0">
                <a:solidFill>
                  <a:srgbClr val="FF0000"/>
                </a:solidFill>
              </a:rPr>
              <a:t>1</a:t>
            </a:r>
            <a:r>
              <a:rPr lang="vi-VN" altLang="vi-VN" sz="2800" b="1" smtClean="0">
                <a:solidFill>
                  <a:srgbClr val="FF0000"/>
                </a:solidFill>
              </a:rPr>
              <a:t>. </a:t>
            </a:r>
            <a:r>
              <a:rPr lang="en-US" altLang="vi-VN" sz="2800" b="1" smtClean="0">
                <a:solidFill>
                  <a:srgbClr val="FF0000"/>
                </a:solidFill>
                <a:latin typeface="Arial" panose="020B0604020202020204" pitchFamily="34" charset="0"/>
              </a:rPr>
              <a:t>Định nghĩa.</a:t>
            </a:r>
            <a:endParaRPr lang="en-US" altLang="vi-VN" sz="2800" b="1" smtClean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C864900-CD5E-4B9C-AF28-146B21693F8C}" type="slidenum">
              <a:rPr lang="en-US" altLang="vi-VN">
                <a:solidFill>
                  <a:srgbClr val="898989"/>
                </a:solidFill>
              </a:rPr>
              <a:pPr eaLnBrk="1" hangingPunct="1"/>
              <a:t>14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15364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93713" y="1720850"/>
            <a:ext cx="81930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800" b="1">
                <a:solidFill>
                  <a:srgbClr val="FF0000"/>
                </a:solidFill>
                <a:latin typeface="Arial" panose="020B0604020202020204" pitchFamily="34" charset="0"/>
              </a:rPr>
              <a:t>Ví dụ: </a:t>
            </a:r>
            <a:r>
              <a:rPr lang="en-US" altLang="vi-VN" sz="2800">
                <a:solidFill>
                  <a:srgbClr val="0070C0"/>
                </a:solidFill>
                <a:latin typeface="Arial" panose="020B0604020202020204" pitchFamily="34" charset="0"/>
              </a:rPr>
              <a:t>Cho </a:t>
            </a:r>
            <a:r>
              <a:rPr lang="en-US" altLang="vi-VN" sz="2800" i="1">
                <a:solidFill>
                  <a:srgbClr val="0070C0"/>
                </a:solidFill>
                <a:latin typeface="Arial" panose="020B0604020202020204" pitchFamily="34" charset="0"/>
              </a:rPr>
              <a:t>S </a:t>
            </a:r>
            <a:r>
              <a:rPr lang="en-US" altLang="vi-VN" sz="2800">
                <a:solidFill>
                  <a:srgbClr val="0070C0"/>
                </a:solidFill>
                <a:latin typeface="Arial" panose="020B0604020202020204" pitchFamily="34" charset="0"/>
              </a:rPr>
              <a:t>= {sinh viên của lớp}, gọi R là một quan hệ trên S với </a:t>
            </a:r>
            <a:r>
              <a:rPr lang="pt-BR" altLang="vi-VN" sz="2800" i="1">
                <a:solidFill>
                  <a:srgbClr val="0070C0"/>
                </a:solidFill>
                <a:latin typeface="Arial" panose="020B0604020202020204" pitchFamily="34" charset="0"/>
              </a:rPr>
              <a:t>R </a:t>
            </a:r>
            <a:r>
              <a:rPr lang="pt-BR" altLang="vi-VN" sz="2800">
                <a:solidFill>
                  <a:srgbClr val="0070C0"/>
                </a:solidFill>
                <a:latin typeface="Arial" panose="020B0604020202020204" pitchFamily="34" charset="0"/>
              </a:rPr>
              <a:t>= {(</a:t>
            </a:r>
            <a:r>
              <a:rPr lang="pt-BR" altLang="vi-VN" sz="2800" i="1">
                <a:solidFill>
                  <a:srgbClr val="0070C0"/>
                </a:solidFill>
                <a:latin typeface="Arial" panose="020B0604020202020204" pitchFamily="34" charset="0"/>
              </a:rPr>
              <a:t>a,b</a:t>
            </a:r>
            <a:r>
              <a:rPr lang="pt-BR" altLang="vi-VN" sz="2800">
                <a:solidFill>
                  <a:srgbClr val="0070C0"/>
                </a:solidFill>
                <a:latin typeface="Arial" panose="020B0604020202020204" pitchFamily="34" charset="0"/>
              </a:rPr>
              <a:t>): a có cùng họ với b}.</a:t>
            </a:r>
            <a:endParaRPr lang="en-US" altLang="vi-VN" sz="28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984500"/>
            <a:ext cx="25050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4572000"/>
            <a:ext cx="27527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5410200"/>
            <a:ext cx="24765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425" y="3617913"/>
            <a:ext cx="18573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506913"/>
            <a:ext cx="18573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410200"/>
            <a:ext cx="18573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75" y="3294063"/>
            <a:ext cx="3933825" cy="284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4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tương đương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vi-VN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vi-VN" altLang="vi-VN" sz="2800" b="1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Định</a:t>
            </a:r>
            <a:r>
              <a:rPr lang="vi-VN" altLang="vi-VN" sz="28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b="1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nghĩa</a:t>
            </a:r>
            <a:r>
              <a:rPr lang="en-US" altLang="vi-VN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vi-VN" altLang="vi-VN" sz="2800" b="1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Quan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hệ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i="1" dirty="0" smtClean="0">
                <a:solidFill>
                  <a:srgbClr val="0070C0"/>
                </a:solidFill>
                <a:cs typeface="Arial" panose="020B0604020202020204" pitchFamily="34" charset="0"/>
              </a:rPr>
              <a:t>R 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trên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tập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i="1" dirty="0" smtClean="0">
                <a:solidFill>
                  <a:srgbClr val="0070C0"/>
                </a:solidFill>
                <a:cs typeface="Arial" panose="020B0604020202020204" pitchFamily="34" charset="0"/>
              </a:rPr>
              <a:t>A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được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gọi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là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b="1" i="1" dirty="0" smtClean="0">
                <a:solidFill>
                  <a:srgbClr val="FF0000"/>
                </a:solidFill>
                <a:cs typeface="Arial" panose="020B0604020202020204" pitchFamily="34" charset="0"/>
              </a:rPr>
              <a:t>tương</a:t>
            </a:r>
            <a:r>
              <a:rPr lang="en-US" altLang="vi-VN" sz="28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vi-VN" sz="2800" b="1" i="1" dirty="0" smtClean="0">
                <a:solidFill>
                  <a:srgbClr val="FF0000"/>
                </a:solidFill>
                <a:cs typeface="Arial" panose="020B0604020202020204" pitchFamily="34" charset="0"/>
              </a:rPr>
              <a:t>đương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nếu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nó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có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tính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chất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phản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xạ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,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đối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xứng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và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bắc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vi-VN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vi-VN" altLang="vi-VN" sz="2800" b="1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Ví</a:t>
            </a:r>
            <a:r>
              <a:rPr lang="vi-VN" altLang="vi-VN" sz="28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b="1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dụ</a:t>
            </a:r>
            <a:r>
              <a:rPr lang="en-US" altLang="vi-VN" sz="28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:</a:t>
            </a:r>
            <a:r>
              <a:rPr lang="vi-VN" altLang="vi-VN" sz="28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Quan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hệ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i="1" dirty="0" smtClean="0">
                <a:solidFill>
                  <a:srgbClr val="0070C0"/>
                </a:solidFill>
                <a:cs typeface="Arial" panose="020B0604020202020204" pitchFamily="34" charset="0"/>
              </a:rPr>
              <a:t>R 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trên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các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chuỗi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ký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tự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xác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định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bởi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i="1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aRb</a:t>
            </a:r>
            <a:r>
              <a:rPr lang="en-US" altLang="vi-VN" sz="28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nếu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i="1" dirty="0" smtClean="0">
                <a:solidFill>
                  <a:srgbClr val="0070C0"/>
                </a:solidFill>
                <a:cs typeface="Arial" panose="020B0604020202020204" pitchFamily="34" charset="0"/>
              </a:rPr>
              <a:t>a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và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i="1" dirty="0" smtClean="0">
                <a:solidFill>
                  <a:srgbClr val="0070C0"/>
                </a:solidFill>
                <a:cs typeface="Arial" panose="020B0604020202020204" pitchFamily="34" charset="0"/>
              </a:rPr>
              <a:t>b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có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cùng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độ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dài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.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Khi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đó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i="1" dirty="0" smtClean="0">
                <a:solidFill>
                  <a:srgbClr val="0070C0"/>
                </a:solidFill>
                <a:cs typeface="Arial" panose="020B0604020202020204" pitchFamily="34" charset="0"/>
              </a:rPr>
              <a:t>R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là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quan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hệ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tương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đương.</a:t>
            </a:r>
            <a:endParaRPr lang="en-US" altLang="vi-VN" sz="28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vi-VN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dụ: </a:t>
            </a:r>
            <a:r>
              <a:rPr lang="pt-BR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 </a:t>
            </a:r>
            <a:r>
              <a:rPr lang="pt-BR" altLang="vi-VN" sz="28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pt-BR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 quan hệ trên tập </a:t>
            </a:r>
            <a:r>
              <a:rPr lang="pt-BR" altLang="vi-VN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pt-BR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sao cho </a:t>
            </a:r>
          </a:p>
          <a:p>
            <a:pPr marL="0" indent="0" eaLnBrk="1" hangingPunct="1">
              <a:buNone/>
            </a:pPr>
            <a:r>
              <a:rPr lang="pt-BR" altLang="vi-VN" sz="28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a,b</a:t>
            </a:r>
            <a:r>
              <a:rPr lang="pt-BR" altLang="vi-VN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pt-BR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pt-BR" altLang="vi-VN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altLang="vi-VN" sz="2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 </a:t>
            </a:r>
            <a:r>
              <a:rPr lang="pt-BR" altLang="vi-VN" sz="2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 </a:t>
            </a:r>
            <a:r>
              <a:rPr lang="pt-BR" altLang="vi-VN" sz="2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altLang="vi-V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pt-BR" altLang="vi-VN" sz="28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pt-BR" altLang="vi-VN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CM: </a:t>
            </a:r>
            <a:r>
              <a:rPr lang="vi-VN" altLang="vi-VN" sz="2800" i="1" dirty="0" smtClean="0">
                <a:solidFill>
                  <a:srgbClr val="0070C0"/>
                </a:solidFill>
                <a:cs typeface="Arial" panose="020B0604020202020204" pitchFamily="34" charset="0"/>
              </a:rPr>
              <a:t>R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là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quan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hệ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tương đương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trên </a:t>
            </a:r>
            <a:r>
              <a:rPr lang="vi-VN" altLang="vi-VN" sz="2800" b="1" dirty="0" smtClean="0">
                <a:solidFill>
                  <a:srgbClr val="0070C0"/>
                </a:solidFill>
                <a:cs typeface="Arial" panose="020B0604020202020204" pitchFamily="34" charset="0"/>
              </a:rPr>
              <a:t>R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.</a:t>
            </a:r>
            <a:endParaRPr lang="en-US" altLang="vi-VN" sz="28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C5C7069-E4C2-4578-80A7-3CC64FBD7702}" type="slidenum">
              <a:rPr lang="en-US" altLang="vi-VN">
                <a:solidFill>
                  <a:srgbClr val="898989"/>
                </a:solidFill>
              </a:rPr>
              <a:pPr eaLnBrk="1" hangingPunct="1"/>
              <a:t>15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16388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6390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tương đương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107" y="1066800"/>
            <a:ext cx="8384693" cy="5059363"/>
          </a:xfrm>
        </p:spPr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vi-VN" altLang="vi-VN" sz="2800" b="1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Định</a:t>
            </a:r>
            <a:r>
              <a:rPr lang="vi-VN" altLang="vi-VN" sz="28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b="1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nghĩa</a:t>
            </a:r>
            <a:r>
              <a:rPr lang="en-US" altLang="vi-VN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vi-VN" altLang="vi-VN" sz="2800" b="1" dirty="0">
              <a:solidFill>
                <a:srgbClr val="0070C0"/>
              </a:solidFill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r>
              <a:rPr lang="pt-BR" altLang="vi-VN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dụ: </a:t>
            </a:r>
            <a:r>
              <a:rPr lang="pt-BR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 </a:t>
            </a:r>
            <a:r>
              <a:rPr lang="pt-BR" altLang="vi-VN" sz="28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pt-BR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 quan hệ trên tập </a:t>
            </a:r>
            <a:r>
              <a:rPr lang="pt-BR" altLang="vi-VN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pt-BR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sao cho </a:t>
            </a:r>
          </a:p>
          <a:p>
            <a:pPr marL="0" indent="0" eaLnBrk="1" hangingPunct="1">
              <a:buNone/>
            </a:pPr>
            <a:r>
              <a:rPr lang="pt-BR" altLang="vi-VN" sz="28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a,b</a:t>
            </a:r>
            <a:r>
              <a:rPr lang="pt-BR" altLang="vi-VN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pt-BR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pt-BR" altLang="vi-VN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altLang="vi-VN" sz="28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 </a:t>
            </a:r>
            <a:r>
              <a:rPr lang="pt-BR" altLang="vi-VN" sz="28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 </a:t>
            </a:r>
            <a:r>
              <a:rPr lang="pt-BR" altLang="vi-VN" sz="28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pt-BR" altLang="vi-VN" sz="28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pt-BR" altLang="vi-VN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  <a:p>
            <a:pPr marL="0" indent="0" eaLnBrk="1" hangingPunct="1">
              <a:buNone/>
            </a:pPr>
            <a:r>
              <a:rPr lang="pt-BR" altLang="vi-VN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CM: </a:t>
            </a:r>
            <a:r>
              <a:rPr lang="vi-VN" altLang="vi-VN" sz="2800" i="1" dirty="0" smtClean="0">
                <a:solidFill>
                  <a:srgbClr val="0070C0"/>
                </a:solidFill>
                <a:cs typeface="Arial" panose="020B0604020202020204" pitchFamily="34" charset="0"/>
              </a:rPr>
              <a:t>R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là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quan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hệ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tương đương</a:t>
            </a:r>
            <a:r>
              <a:rPr lang="vi-VN" altLang="vi-VN" sz="2800" dirty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trên </a:t>
            </a:r>
            <a:r>
              <a:rPr lang="pt-BR" altLang="vi-VN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.</a:t>
            </a:r>
            <a:r>
              <a:rPr lang="vi-VN" altLang="vi-VN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eaLnBrk="1" hangingPunct="1">
              <a:buNone/>
            </a:pPr>
            <a:endParaRPr lang="vi-VN" altLang="vi-VN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endParaRPr lang="vi-VN" altLang="vi-VN" sz="28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endParaRPr lang="vi-VN" altLang="vi-VN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endParaRPr lang="vi-VN" altLang="vi-VN" sz="28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C5C7069-E4C2-4578-80A7-3CC64FBD7702}" type="slidenum">
              <a:rPr lang="en-US" altLang="vi-VN">
                <a:solidFill>
                  <a:srgbClr val="898989"/>
                </a:solidFill>
              </a:rPr>
              <a:pPr eaLnBrk="1" hangingPunct="1"/>
              <a:t>16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16388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6390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tương đương</a:t>
            </a:r>
          </a:p>
        </p:txBody>
      </p:sp>
      <p:pic>
        <p:nvPicPr>
          <p:cNvPr id="12" name="Ảnh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07" y="3297235"/>
            <a:ext cx="6686550" cy="400050"/>
          </a:xfrm>
          <a:prstGeom prst="rect">
            <a:avLst/>
          </a:prstGeom>
        </p:spPr>
      </p:pic>
      <p:pic>
        <p:nvPicPr>
          <p:cNvPr id="13" name="Ảnh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98" y="3900970"/>
            <a:ext cx="8258175" cy="371475"/>
          </a:xfrm>
          <a:prstGeom prst="rect">
            <a:avLst/>
          </a:prstGeom>
        </p:spPr>
      </p:pic>
      <p:pic>
        <p:nvPicPr>
          <p:cNvPr id="14" name="Ảnh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298" y="4264024"/>
            <a:ext cx="8734425" cy="895350"/>
          </a:xfrm>
          <a:prstGeom prst="rect">
            <a:avLst/>
          </a:prstGeom>
        </p:spPr>
      </p:pic>
      <p:pic>
        <p:nvPicPr>
          <p:cNvPr id="15" name="Ảnh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878" y="5231915"/>
            <a:ext cx="5390322" cy="69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5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04DEED-A11A-422A-B20F-3C5914B84F69}" type="slidenum">
              <a:rPr lang="en-US" altLang="vi-VN">
                <a:solidFill>
                  <a:srgbClr val="898989"/>
                </a:solidFill>
              </a:rPr>
              <a:pPr eaLnBrk="1" hangingPunct="1"/>
              <a:t>17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17411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81000" y="914400"/>
            <a:ext cx="8229600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Định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nghĩa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</a:p>
          <a:p>
            <a:pPr eaLnBrk="1" hangingPunct="1"/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Ví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dụ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Cho m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số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nguyên dương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và</a:t>
            </a:r>
            <a:r>
              <a:rPr lang="vi-VN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R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q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uan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trên </a:t>
            </a:r>
            <a:r>
              <a:rPr lang="vi-VN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Z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:</a:t>
            </a:r>
          </a:p>
          <a:p>
            <a:pPr eaLnBrk="1" hangingPunct="1"/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			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a,b</a:t>
            </a:r>
            <a:r>
              <a:rPr lang="pt-BR" altLang="vi-VN" sz="2400" dirty="0" smtClean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vi-VN" altLang="vi-VN" sz="2400" b="1" dirty="0" smtClean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pt-BR" altLang="vi-VN" sz="2400" dirty="0" smtClean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pt-BR" altLang="vi-VN" sz="2400" b="1" dirty="0" smtClean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vi-VN" altLang="vi-VN" sz="2400" i="1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aRb</a:t>
            </a:r>
            <a:r>
              <a:rPr lang="vi-VN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 (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–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)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chia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hết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endParaRPr lang="en-US" altLang="vi-VN" sz="2400" i="1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K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hi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đó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R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quan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t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ương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đương trên </a:t>
            </a:r>
            <a:r>
              <a:rPr lang="vi-VN" altLang="vi-VN" sz="24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Z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  <a:endParaRPr lang="vi-VN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-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Rõ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ràng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quan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này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tính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phản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xạ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và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đối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xứng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</a:p>
          <a:p>
            <a:pPr eaLnBrk="1" hangingPunct="1"/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- Cho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c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sao cho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–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 và b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–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c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chia hết cho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khi đó</a:t>
            </a:r>
          </a:p>
          <a:p>
            <a:pPr eaLnBrk="1" hangingPunct="1"/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–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c = a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–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 + b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–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c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cũng chia hết cho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. Suy ra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R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có tính</a:t>
            </a:r>
          </a:p>
          <a:p>
            <a:pPr eaLnBrk="1" hangingPunct="1"/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chất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bắc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cầu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</a:p>
          <a:p>
            <a:pPr eaLnBrk="1" hangingPunct="1">
              <a:buFontTx/>
              <a:buChar char="-"/>
            </a:pP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Quan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này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được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gọi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i="1" dirty="0" smtClean="0">
                <a:solidFill>
                  <a:srgbClr val="FF0000"/>
                </a:solidFill>
                <a:latin typeface="Arial" panose="020B0604020202020204" pitchFamily="34" charset="0"/>
              </a:rPr>
              <a:t>quan </a:t>
            </a:r>
            <a:r>
              <a:rPr lang="vi-VN" altLang="vi-VN" sz="2400" b="1" i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400" b="1" i="1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đồng</a:t>
            </a:r>
            <a:r>
              <a:rPr lang="vi-VN" altLang="vi-VN" sz="2400" b="1" i="1" dirty="0">
                <a:solidFill>
                  <a:srgbClr val="FF0000"/>
                </a:solidFill>
                <a:latin typeface="Arial" panose="020B0604020202020204" pitchFamily="34" charset="0"/>
              </a:rPr>
              <a:t> dư </a:t>
            </a:r>
            <a:r>
              <a:rPr lang="vi-VN" altLang="vi-VN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modulo</a:t>
            </a:r>
            <a:r>
              <a:rPr lang="vi-VN" altLang="vi-VN" sz="2400" b="1" i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i="1" dirty="0" smtClean="0">
                <a:solidFill>
                  <a:srgbClr val="FF0000"/>
                </a:solidFill>
                <a:latin typeface="Arial" panose="020B0604020202020204" pitchFamily="34" charset="0"/>
              </a:rPr>
              <a:t>m</a:t>
            </a:r>
            <a:endParaRPr lang="vi-VN" altLang="vi-VN" sz="2400" b="1" i="1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marL="0" indent="0" eaLnBrk="1" hangingPunct="1"/>
            <a:r>
              <a:rPr lang="vi-VN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và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chúng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ta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viết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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(mod 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thay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vì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i="1" dirty="0" err="1">
                <a:solidFill>
                  <a:srgbClr val="0070C0"/>
                </a:solidFill>
                <a:latin typeface="Arial" panose="020B0604020202020204" pitchFamily="34" charset="0"/>
              </a:rPr>
              <a:t>aRb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</a:p>
          <a:p>
            <a:pPr eaLnBrk="1" hangingPunct="1"/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Ví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dụ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: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Cho 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|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q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uan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trên </a:t>
            </a:r>
            <a:r>
              <a:rPr lang="vi-VN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Z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được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xác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định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như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sau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:</a:t>
            </a:r>
          </a:p>
          <a:p>
            <a:pPr eaLnBrk="1" hangingPunct="1"/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			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a,b</a:t>
            </a:r>
            <a:r>
              <a:rPr lang="vi-VN" altLang="vi-VN" sz="2400" b="1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pt-BR" altLang="vi-VN" sz="2400" b="1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vi-VN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en-US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|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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k</a:t>
            </a:r>
            <a:r>
              <a:rPr lang="pt-BR" altLang="vi-VN" sz="2400" b="1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: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b = </a:t>
            </a:r>
            <a:r>
              <a:rPr lang="en-US" altLang="vi-VN" sz="2400" i="1" dirty="0" err="1">
                <a:solidFill>
                  <a:srgbClr val="0070C0"/>
                </a:solidFill>
                <a:latin typeface="Arial" panose="020B0604020202020204" pitchFamily="34" charset="0"/>
              </a:rPr>
              <a:t>ka</a:t>
            </a:r>
            <a:endParaRPr lang="en-US" altLang="vi-VN" sz="2400" i="1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Quan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|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quan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tương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đương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?</a:t>
            </a:r>
          </a:p>
          <a:p>
            <a:pPr eaLnBrk="1" hangingPunct="1"/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7414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tương đương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vi-VN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vi-VN" altLang="vi-VN" sz="2800" b="1" dirty="0" err="1" smtClean="0">
                <a:solidFill>
                  <a:srgbClr val="FF0000"/>
                </a:solidFill>
              </a:rPr>
              <a:t>Lớp</a:t>
            </a:r>
            <a:r>
              <a:rPr lang="vi-VN" altLang="vi-VN" sz="2800" b="1" dirty="0" smtClean="0">
                <a:solidFill>
                  <a:srgbClr val="FF0000"/>
                </a:solidFill>
              </a:rPr>
              <a:t> tương đương</a:t>
            </a:r>
            <a:endParaRPr lang="en-US" altLang="vi-VN" sz="2800" b="1" dirty="0" smtClean="0">
              <a:solidFill>
                <a:srgbClr val="FF0000"/>
              </a:solidFill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vi-VN" altLang="vi-VN" sz="2800" b="1" dirty="0" err="1" smtClean="0">
                <a:solidFill>
                  <a:srgbClr val="FF0000"/>
                </a:solidFill>
              </a:rPr>
              <a:t>Định</a:t>
            </a:r>
            <a:r>
              <a:rPr lang="vi-VN" altLang="vi-VN" sz="2800" b="1" dirty="0" smtClean="0">
                <a:solidFill>
                  <a:srgbClr val="FF0000"/>
                </a:solidFill>
              </a:rPr>
              <a:t> </a:t>
            </a:r>
            <a:r>
              <a:rPr lang="vi-VN" altLang="vi-VN" sz="2800" b="1" dirty="0" err="1" smtClean="0">
                <a:solidFill>
                  <a:srgbClr val="FF0000"/>
                </a:solidFill>
              </a:rPr>
              <a:t>nghĩa</a:t>
            </a:r>
            <a:r>
              <a:rPr lang="vi-VN" altLang="vi-VN" sz="2800" b="1" dirty="0" smtClean="0">
                <a:solidFill>
                  <a:srgbClr val="FF0000"/>
                </a:solidFill>
              </a:rPr>
              <a:t>.</a:t>
            </a:r>
            <a:r>
              <a:rPr lang="vi-VN" altLang="vi-VN" sz="2800" b="1" dirty="0" smtClean="0">
                <a:solidFill>
                  <a:srgbClr val="0070C0"/>
                </a:solidFill>
              </a:rPr>
              <a:t> </a:t>
            </a:r>
            <a:r>
              <a:rPr lang="vi-VN" altLang="vi-VN" sz="2800" dirty="0" smtClean="0">
                <a:solidFill>
                  <a:srgbClr val="0070C0"/>
                </a:solidFill>
              </a:rPr>
              <a:t>Cho </a:t>
            </a:r>
            <a:r>
              <a:rPr lang="vi-VN" altLang="vi-VN" sz="2800" i="1" dirty="0" smtClean="0">
                <a:solidFill>
                  <a:srgbClr val="0070C0"/>
                </a:solidFill>
              </a:rPr>
              <a:t>R </a:t>
            </a:r>
            <a:r>
              <a:rPr lang="vi-VN" altLang="vi-VN" sz="2800" dirty="0" err="1" smtClean="0">
                <a:solidFill>
                  <a:srgbClr val="0070C0"/>
                </a:solidFill>
              </a:rPr>
              <a:t>là</a:t>
            </a:r>
            <a:r>
              <a:rPr lang="vi-VN" altLang="vi-VN" sz="2800" dirty="0" smtClean="0">
                <a:solidFill>
                  <a:srgbClr val="0070C0"/>
                </a:solidFill>
              </a:rPr>
              <a:t> quan </a:t>
            </a:r>
            <a:r>
              <a:rPr lang="vi-VN" altLang="vi-VN" sz="2800" dirty="0" err="1" smtClean="0">
                <a:solidFill>
                  <a:srgbClr val="0070C0"/>
                </a:solidFill>
              </a:rPr>
              <a:t>hệ</a:t>
            </a:r>
            <a:r>
              <a:rPr lang="vi-VN" altLang="vi-VN" sz="2800" dirty="0" smtClean="0">
                <a:solidFill>
                  <a:srgbClr val="0070C0"/>
                </a:solidFill>
              </a:rPr>
              <a:t> tương đương trên </a:t>
            </a:r>
            <a:r>
              <a:rPr lang="vi-VN" altLang="vi-VN" sz="2800" i="1" dirty="0" smtClean="0">
                <a:solidFill>
                  <a:srgbClr val="0070C0"/>
                </a:solidFill>
              </a:rPr>
              <a:t>A </a:t>
            </a:r>
            <a:r>
              <a:rPr lang="vi-VN" altLang="vi-VN" sz="2800" dirty="0" err="1" smtClean="0">
                <a:solidFill>
                  <a:srgbClr val="0070C0"/>
                </a:solidFill>
              </a:rPr>
              <a:t>và</a:t>
            </a:r>
            <a:r>
              <a:rPr lang="en-US" altLang="vi-VN" sz="2800" dirty="0" smtClean="0">
                <a:solidFill>
                  <a:srgbClr val="0070C0"/>
                </a:solidFill>
              </a:rPr>
              <a:t> </a:t>
            </a:r>
            <a:r>
              <a:rPr lang="vi-VN" altLang="vi-VN" sz="2800" i="1" dirty="0" err="1" smtClean="0">
                <a:solidFill>
                  <a:srgbClr val="0070C0"/>
                </a:solidFill>
              </a:rPr>
              <a:t>a</a:t>
            </a:r>
            <a:r>
              <a:rPr lang="vi-VN" altLang="vi-VN" sz="2800" dirty="0" err="1" smtClean="0">
                <a:solidFill>
                  <a:srgbClr val="0070C0"/>
                </a:solidFill>
                <a:sym typeface="Symbol" panose="05050102010706020507" pitchFamily="18" charset="2"/>
              </a:rPr>
              <a:t></a:t>
            </a:r>
            <a:r>
              <a:rPr lang="vi-VN" altLang="vi-VN" sz="2800" i="1" dirty="0" err="1" smtClean="0">
                <a:solidFill>
                  <a:srgbClr val="0070C0"/>
                </a:solidFill>
              </a:rPr>
              <a:t>A</a:t>
            </a:r>
            <a:r>
              <a:rPr lang="vi-VN" altLang="vi-VN" sz="2800" i="1" dirty="0" smtClean="0">
                <a:solidFill>
                  <a:srgbClr val="0070C0"/>
                </a:solidFill>
              </a:rPr>
              <a:t> </a:t>
            </a:r>
            <a:r>
              <a:rPr lang="vi-VN" altLang="vi-VN" sz="2800" dirty="0" smtClean="0">
                <a:solidFill>
                  <a:srgbClr val="0070C0"/>
                </a:solidFill>
              </a:rPr>
              <a:t>. </a:t>
            </a:r>
            <a:r>
              <a:rPr lang="vi-VN" altLang="vi-VN" sz="2800" b="1" i="1" dirty="0" err="1" smtClean="0">
                <a:solidFill>
                  <a:srgbClr val="FF0000"/>
                </a:solidFill>
              </a:rPr>
              <a:t>Lớp</a:t>
            </a:r>
            <a:r>
              <a:rPr lang="vi-VN" altLang="vi-VN" sz="2800" b="1" i="1" dirty="0" smtClean="0">
                <a:solidFill>
                  <a:srgbClr val="FF0000"/>
                </a:solidFill>
              </a:rPr>
              <a:t> tương đương </a:t>
            </a:r>
            <a:r>
              <a:rPr lang="vi-VN" altLang="vi-VN" sz="2800" b="1" i="1" dirty="0" err="1" smtClean="0">
                <a:solidFill>
                  <a:srgbClr val="FF0000"/>
                </a:solidFill>
              </a:rPr>
              <a:t>chứa</a:t>
            </a:r>
            <a:r>
              <a:rPr lang="vi-VN" altLang="vi-VN" sz="2800" b="1" i="1" dirty="0" smtClean="0">
                <a:solidFill>
                  <a:srgbClr val="FF0000"/>
                </a:solidFill>
              </a:rPr>
              <a:t> a</a:t>
            </a:r>
            <a:r>
              <a:rPr lang="vi-VN" altLang="vi-VN" sz="2800" b="1" i="1" dirty="0" smtClean="0">
                <a:solidFill>
                  <a:srgbClr val="0070C0"/>
                </a:solidFill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theo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quan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 R</a:t>
            </a:r>
            <a:r>
              <a:rPr lang="en-US" altLang="vi-VN" sz="2800" b="1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</a:rPr>
              <a:t>được</a:t>
            </a:r>
            <a:r>
              <a:rPr lang="vi-VN" altLang="vi-VN" sz="2800" dirty="0" smtClean="0">
                <a:solidFill>
                  <a:srgbClr val="0070C0"/>
                </a:solidFill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</a:rPr>
              <a:t>ký</a:t>
            </a:r>
            <a:r>
              <a:rPr lang="vi-VN" altLang="vi-VN" sz="2800" dirty="0" smtClean="0">
                <a:solidFill>
                  <a:srgbClr val="0070C0"/>
                </a:solidFill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</a:rPr>
              <a:t>hiệu</a:t>
            </a:r>
            <a:r>
              <a:rPr lang="en-US" altLang="vi-VN" sz="2800" dirty="0" smtClean="0">
                <a:solidFill>
                  <a:srgbClr val="0070C0"/>
                </a:solidFill>
              </a:rPr>
              <a:t> </a:t>
            </a:r>
            <a:r>
              <a:rPr lang="pt-BR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bởi [</a:t>
            </a:r>
            <a:r>
              <a:rPr lang="pt-BR" altLang="vi-VN" sz="28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pt-BR" altLang="vi-VN" sz="2800" i="1" baseline="-25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pt-BR" altLang="vi-VN" sz="28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 [</a:t>
            </a:r>
            <a:r>
              <a:rPr lang="pt-BR" altLang="vi-VN" sz="28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là tập hợp tất cả những phần tử có quan hệ R với a.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[</a:t>
            </a:r>
            <a:r>
              <a:rPr lang="pt-BR" altLang="vi-VN" sz="28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pt-BR" altLang="vi-VN" sz="2800" i="1" baseline="-25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pt-BR" altLang="vi-VN" sz="28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{</a:t>
            </a:r>
            <a:r>
              <a:rPr lang="pt-BR" altLang="vi-VN" sz="28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pt-BR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pt-BR" altLang="vi-VN" sz="28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A| bRa</a:t>
            </a:r>
            <a:r>
              <a:rPr lang="pt-BR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/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pt-BR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pt-BR" altLang="vi-VN" sz="2400" i="1" baseline="-25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pt-BR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đương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pt-BR" altLang="vi-VN" sz="2400" i="1" baseline="-25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pt-BR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endParaRPr lang="ru-RU" altLang="vi-VN" sz="24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/>
            <a:r>
              <a:rPr lang="en-US" altLang="vi-VN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altLang="vi-VN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thương</a:t>
            </a:r>
            <a:r>
              <a:rPr lang="en-US" altLang="vi-VN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R,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A/R,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đương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A,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A/R = {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pt-BR" altLang="vi-VN" sz="2400" i="1" baseline="-25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pt-BR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</a:t>
            </a:r>
            <a:r>
              <a:rPr lang="pt-BR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aA}</a:t>
            </a:r>
            <a:endParaRPr lang="en-US" altLang="vi-VN" sz="24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vi-VN" sz="28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C27C3F4-0FFC-438B-9AEC-91E4978BD5F0}" type="slidenum">
              <a:rPr lang="en-US" altLang="vi-VN">
                <a:solidFill>
                  <a:srgbClr val="898989"/>
                </a:solidFill>
              </a:rPr>
              <a:pPr eaLnBrk="1" hangingPunct="1"/>
              <a:t>18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18436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8438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tương đương</a:t>
            </a:r>
          </a:p>
        </p:txBody>
      </p:sp>
      <p:sp>
        <p:nvSpPr>
          <p:cNvPr id="1843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ru-RU" altLang="vi-V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04DEED-A11A-422A-B20F-3C5914B84F69}" type="slidenum">
              <a:rPr lang="en-US" altLang="vi-VN">
                <a:solidFill>
                  <a:srgbClr val="898989"/>
                </a:solidFill>
              </a:rPr>
              <a:pPr eaLnBrk="1" hangingPunct="1"/>
              <a:t>19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17411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81000" y="914400"/>
            <a:ext cx="82296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indent="0" eaLnBrk="1" hangingPunct="1"/>
            <a:r>
              <a:rPr lang="en-US" altLang="vi-VN" sz="24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2. </a:t>
            </a:r>
            <a:r>
              <a:rPr lang="en-US" altLang="vi-VN" sz="24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Lớp</a:t>
            </a:r>
            <a:r>
              <a:rPr lang="en-US" altLang="vi-VN" sz="24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tương</a:t>
            </a:r>
            <a:r>
              <a:rPr lang="en-US" altLang="vi-VN" sz="24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đương</a:t>
            </a:r>
            <a:endParaRPr lang="en-US" altLang="vi-VN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vi-VN" altLang="vi-VN" sz="2000" b="1" dirty="0" err="1">
                <a:solidFill>
                  <a:srgbClr val="FF0000"/>
                </a:solidFill>
                <a:latin typeface="Arial" panose="020B0604020202020204" pitchFamily="34" charset="0"/>
              </a:rPr>
              <a:t>Ví</a:t>
            </a:r>
            <a:r>
              <a:rPr lang="vi-VN" altLang="vi-V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000" b="1" dirty="0" err="1">
                <a:solidFill>
                  <a:srgbClr val="FF0000"/>
                </a:solidFill>
                <a:latin typeface="Arial" panose="020B0604020202020204" pitchFamily="34" charset="0"/>
              </a:rPr>
              <a:t>dụ</a:t>
            </a:r>
            <a:r>
              <a:rPr lang="en-US" altLang="vi-V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vi-VN" altLang="vi-V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Cho m </a:t>
            </a:r>
            <a:r>
              <a:rPr lang="vi-VN" altLang="vi-VN" sz="20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vi-VN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000" dirty="0" err="1">
                <a:solidFill>
                  <a:srgbClr val="0070C0"/>
                </a:solidFill>
                <a:latin typeface="Arial" panose="020B0604020202020204" pitchFamily="34" charset="0"/>
              </a:rPr>
              <a:t>số</a:t>
            </a:r>
            <a:r>
              <a:rPr lang="vi-VN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 nguyên dương </a:t>
            </a:r>
            <a:r>
              <a:rPr lang="vi-VN" altLang="vi-VN" sz="2000" dirty="0" err="1">
                <a:solidFill>
                  <a:srgbClr val="0070C0"/>
                </a:solidFill>
                <a:latin typeface="Arial" panose="020B0604020202020204" pitchFamily="34" charset="0"/>
              </a:rPr>
              <a:t>và</a:t>
            </a:r>
            <a:r>
              <a:rPr lang="vi-VN" altLang="vi-VN" sz="20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000" i="1" dirty="0">
                <a:solidFill>
                  <a:srgbClr val="0070C0"/>
                </a:solidFill>
                <a:latin typeface="Arial" panose="020B0604020202020204" pitchFamily="34" charset="0"/>
              </a:rPr>
              <a:t>R </a:t>
            </a:r>
            <a:r>
              <a:rPr lang="en-US" altLang="vi-VN" sz="20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 q</a:t>
            </a:r>
            <a:r>
              <a:rPr lang="vi-VN" altLang="vi-VN" sz="2000" dirty="0" err="1">
                <a:solidFill>
                  <a:srgbClr val="0070C0"/>
                </a:solidFill>
                <a:latin typeface="Arial" panose="020B0604020202020204" pitchFamily="34" charset="0"/>
              </a:rPr>
              <a:t>uan</a:t>
            </a:r>
            <a:r>
              <a:rPr lang="vi-VN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0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 trên </a:t>
            </a:r>
            <a:r>
              <a:rPr lang="vi-VN" altLang="vi-VN" sz="2000" b="1" dirty="0">
                <a:solidFill>
                  <a:srgbClr val="0070C0"/>
                </a:solidFill>
                <a:latin typeface="Arial" panose="020B0604020202020204" pitchFamily="34" charset="0"/>
              </a:rPr>
              <a:t>Z</a:t>
            </a:r>
            <a:r>
              <a:rPr lang="en-US" altLang="vi-VN" sz="20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:</a:t>
            </a:r>
          </a:p>
          <a:p>
            <a:pPr eaLnBrk="1" hangingPunct="1"/>
            <a:r>
              <a:rPr lang="en-US" altLang="vi-VN" sz="2000" i="1" dirty="0">
                <a:solidFill>
                  <a:srgbClr val="0070C0"/>
                </a:solidFill>
                <a:latin typeface="Arial" panose="020B0604020202020204" pitchFamily="34" charset="0"/>
              </a:rPr>
              <a:t>			</a:t>
            </a:r>
            <a:r>
              <a:rPr lang="pt-BR" altLang="vi-VN" sz="20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a,b</a:t>
            </a:r>
            <a:r>
              <a:rPr lang="vi-VN" altLang="vi-VN" sz="2000" b="1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pt-BR" altLang="vi-VN" sz="20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pt-BR" altLang="vi-VN" sz="2000" b="1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vi-VN" altLang="vi-VN" sz="2000" i="1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aRb</a:t>
            </a:r>
            <a:r>
              <a:rPr lang="vi-VN" altLang="vi-VN" sz="2000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pt-BR" altLang="vi-VN" sz="2000" i="1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 (</a:t>
            </a:r>
            <a:r>
              <a:rPr lang="vi-VN" altLang="vi-VN" sz="2000" i="1" dirty="0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vi-VN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– </a:t>
            </a:r>
            <a:r>
              <a:rPr lang="vi-VN" altLang="vi-VN" sz="2000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en-US" altLang="vi-VN" sz="2000" i="1" dirty="0">
                <a:solidFill>
                  <a:srgbClr val="0070C0"/>
                </a:solidFill>
                <a:latin typeface="Arial" panose="020B0604020202020204" pitchFamily="34" charset="0"/>
              </a:rPr>
              <a:t>)</a:t>
            </a:r>
            <a:r>
              <a:rPr lang="vi-VN" altLang="vi-VN" sz="20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chia </a:t>
            </a:r>
            <a:r>
              <a:rPr lang="vi-VN" altLang="vi-VN" sz="2000" dirty="0" err="1">
                <a:solidFill>
                  <a:srgbClr val="0070C0"/>
                </a:solidFill>
                <a:latin typeface="Arial" panose="020B0604020202020204" pitchFamily="34" charset="0"/>
              </a:rPr>
              <a:t>hết</a:t>
            </a:r>
            <a:r>
              <a:rPr lang="vi-VN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000" i="1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endParaRPr lang="en-US" altLang="vi-VN" sz="2000" i="1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K</a:t>
            </a:r>
            <a:r>
              <a:rPr lang="vi-VN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hi </a:t>
            </a:r>
            <a:r>
              <a:rPr lang="vi-VN" altLang="vi-VN" sz="2000" dirty="0" err="1">
                <a:solidFill>
                  <a:srgbClr val="0070C0"/>
                </a:solidFill>
                <a:latin typeface="Arial" panose="020B0604020202020204" pitchFamily="34" charset="0"/>
              </a:rPr>
              <a:t>đó</a:t>
            </a:r>
            <a:r>
              <a:rPr lang="vi-VN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000" i="1" dirty="0">
                <a:solidFill>
                  <a:srgbClr val="0070C0"/>
                </a:solidFill>
                <a:latin typeface="Arial" panose="020B0604020202020204" pitchFamily="34" charset="0"/>
              </a:rPr>
              <a:t>R </a:t>
            </a:r>
            <a:r>
              <a:rPr lang="vi-VN" altLang="vi-VN" sz="20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vi-VN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 quan </a:t>
            </a:r>
            <a:r>
              <a:rPr lang="vi-VN" altLang="vi-VN" sz="20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en-US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 t</a:t>
            </a:r>
            <a:r>
              <a:rPr lang="vi-VN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ương</a:t>
            </a:r>
            <a:r>
              <a:rPr lang="en-US" altLang="vi-VN" sz="20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000" dirty="0" smtClean="0">
                <a:solidFill>
                  <a:srgbClr val="0070C0"/>
                </a:solidFill>
                <a:latin typeface="Arial" panose="020B0604020202020204" pitchFamily="34" charset="0"/>
              </a:rPr>
              <a:t>đương trên </a:t>
            </a:r>
            <a:r>
              <a:rPr lang="vi-VN" altLang="vi-VN" sz="20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Z</a:t>
            </a:r>
            <a:r>
              <a:rPr lang="vi-VN" altLang="vi-VN" sz="2000" dirty="0" smtClean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  <a:endParaRPr lang="vi-VN" altLang="vi-VN" sz="20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vi-VN" altLang="vi-VN" sz="2000" dirty="0" smtClean="0">
                <a:solidFill>
                  <a:srgbClr val="0070C0"/>
                </a:solidFill>
                <a:latin typeface="Arial" panose="020B0604020202020204" pitchFamily="34" charset="0"/>
              </a:rPr>
              <a:t>- Quan </a:t>
            </a:r>
            <a:r>
              <a:rPr lang="vi-VN" altLang="vi-VN" sz="20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0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0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này</a:t>
            </a:r>
            <a:r>
              <a:rPr lang="vi-VN" altLang="vi-VN" sz="20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0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được</a:t>
            </a:r>
            <a:r>
              <a:rPr lang="vi-VN" altLang="vi-VN" sz="20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0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gọi</a:t>
            </a:r>
            <a:r>
              <a:rPr lang="vi-VN" altLang="vi-VN" sz="20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0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vi-VN" altLang="vi-VN" sz="20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000" b="1" i="1" dirty="0">
                <a:solidFill>
                  <a:srgbClr val="FF0000"/>
                </a:solidFill>
                <a:latin typeface="Arial" panose="020B0604020202020204" pitchFamily="34" charset="0"/>
              </a:rPr>
              <a:t>quan </a:t>
            </a:r>
            <a:r>
              <a:rPr lang="vi-VN" altLang="vi-VN" sz="20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000" b="1" i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0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đồng</a:t>
            </a:r>
            <a:r>
              <a:rPr lang="vi-VN" altLang="vi-VN" sz="2000" b="1" i="1" dirty="0">
                <a:solidFill>
                  <a:srgbClr val="FF0000"/>
                </a:solidFill>
                <a:latin typeface="Arial" panose="020B0604020202020204" pitchFamily="34" charset="0"/>
              </a:rPr>
              <a:t> dư </a:t>
            </a:r>
            <a:r>
              <a:rPr lang="vi-VN" altLang="vi-VN" sz="2000" b="1" i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modulo</a:t>
            </a:r>
            <a:r>
              <a:rPr lang="vi-VN" altLang="vi-VN" sz="2000" b="1" i="1" dirty="0" smtClean="0">
                <a:solidFill>
                  <a:srgbClr val="FF0000"/>
                </a:solidFill>
                <a:latin typeface="Arial" panose="020B0604020202020204" pitchFamily="34" charset="0"/>
              </a:rPr>
              <a:t> m</a:t>
            </a:r>
            <a:r>
              <a:rPr lang="vi-VN" altLang="vi-VN" sz="2000" b="1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0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và</a:t>
            </a:r>
            <a:r>
              <a:rPr lang="vi-VN" altLang="vi-VN" sz="20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0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chúng</a:t>
            </a:r>
            <a:endParaRPr lang="vi-VN" altLang="vi-VN" sz="2000" dirty="0" smtClean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000" dirty="0" smtClean="0">
                <a:solidFill>
                  <a:srgbClr val="0070C0"/>
                </a:solidFill>
                <a:latin typeface="Arial" panose="020B0604020202020204" pitchFamily="34" charset="0"/>
              </a:rPr>
              <a:t>ta </a:t>
            </a:r>
            <a:r>
              <a:rPr lang="en-US" altLang="vi-VN" sz="20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viết</a:t>
            </a:r>
            <a:r>
              <a:rPr lang="en-US" altLang="vi-VN" sz="20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000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en-US" altLang="vi-VN" sz="2000" dirty="0" smtClean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</a:t>
            </a:r>
            <a:r>
              <a:rPr lang="en-US" altLang="vi-VN" sz="20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000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b </a:t>
            </a:r>
            <a:r>
              <a:rPr lang="en-US" altLang="vi-VN" sz="2000" dirty="0" smtClean="0">
                <a:solidFill>
                  <a:srgbClr val="0070C0"/>
                </a:solidFill>
                <a:latin typeface="Arial" panose="020B0604020202020204" pitchFamily="34" charset="0"/>
              </a:rPr>
              <a:t>(mod </a:t>
            </a:r>
            <a:r>
              <a:rPr lang="en-US" altLang="vi-VN" sz="2000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en-US" altLang="vi-VN" sz="2000" dirty="0" smtClean="0">
                <a:solidFill>
                  <a:srgbClr val="0070C0"/>
                </a:solidFill>
                <a:latin typeface="Arial" panose="020B0604020202020204" pitchFamily="34" charset="0"/>
              </a:rPr>
              <a:t>) </a:t>
            </a:r>
            <a:r>
              <a:rPr lang="en-US" altLang="vi-VN" sz="20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thay</a:t>
            </a:r>
            <a:r>
              <a:rPr lang="en-US" altLang="vi-VN" sz="20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0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vì</a:t>
            </a:r>
            <a:r>
              <a:rPr lang="en-US" altLang="vi-VN" sz="20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000" i="1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aRb</a:t>
            </a:r>
            <a:r>
              <a:rPr lang="en-US" altLang="vi-VN" sz="2000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7414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tương đương</a:t>
            </a:r>
          </a:p>
        </p:txBody>
      </p:sp>
      <p:sp>
        <p:nvSpPr>
          <p:cNvPr id="2" name="Hình chữ nhật 1"/>
          <p:cNvSpPr/>
          <p:nvPr/>
        </p:nvSpPr>
        <p:spPr>
          <a:xfrm>
            <a:off x="381000" y="3230741"/>
            <a:ext cx="7848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Ví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dụ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Tìm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các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lớp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tương đương 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theo quan </a:t>
            </a:r>
            <a:r>
              <a:rPr lang="vi-VN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đồng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dư </a:t>
            </a:r>
            <a:r>
              <a:rPr lang="vi-VN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modulo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8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chứa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0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và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1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?</a:t>
            </a:r>
          </a:p>
          <a:p>
            <a:endParaRPr lang="en-US" altLang="vi-VN" sz="2400" dirty="0" smtClean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[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0]</a:t>
            </a:r>
            <a:r>
              <a:rPr lang="en-US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8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= </a:t>
            </a:r>
            <a:r>
              <a:rPr lang="pt-BR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{</a:t>
            </a:r>
            <a:r>
              <a:rPr lang="pt-BR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pt-BR" altLang="vi-VN" sz="2400" dirty="0" smtClean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vi-VN" altLang="vi-VN" sz="2400" b="1" dirty="0" smtClean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vi-VN" sz="2400" b="1" dirty="0" smtClean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|</a:t>
            </a:r>
            <a:r>
              <a:rPr lang="vi-VN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pt-BR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bR</a:t>
            </a:r>
            <a:r>
              <a:rPr lang="pt-BR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0}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=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{</a:t>
            </a:r>
            <a:r>
              <a:rPr lang="pt-BR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pt-BR" altLang="vi-VN" sz="2400" dirty="0" smtClean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vi-VN" altLang="vi-VN" sz="2400" b="1" dirty="0" smtClean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vi-VN" sz="2400" b="1" dirty="0" smtClean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|</a:t>
            </a:r>
            <a:r>
              <a:rPr lang="pt-BR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(</a:t>
            </a:r>
            <a:r>
              <a:rPr lang="pt-BR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vi-VN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-</a:t>
            </a:r>
            <a:r>
              <a:rPr lang="pt-BR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0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)= </a:t>
            </a:r>
            <a:r>
              <a:rPr lang="vi-VN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b 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chia </a:t>
            </a:r>
            <a:r>
              <a:rPr lang="vi-VN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hết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cho 8</a:t>
            </a:r>
            <a:r>
              <a:rPr lang="pt-BR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}</a:t>
            </a:r>
            <a:endParaRPr lang="pt-BR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    = {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…, – 16, – 8, 0, 8, 16, … 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}</a:t>
            </a:r>
          </a:p>
          <a:p>
            <a:pPr eaLnBrk="1" hangingPunct="1"/>
            <a:endParaRPr lang="vi-VN" altLang="vi-VN" sz="2400" dirty="0" smtClean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Tương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tự</a:t>
            </a:r>
            <a:endParaRPr lang="vi-VN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r>
              <a:rPr lang="it-IT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	[1]</a:t>
            </a:r>
            <a:r>
              <a:rPr lang="it-IT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8</a:t>
            </a:r>
            <a:r>
              <a:rPr lang="it-IT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=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{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pt-BR" altLang="vi-VN" sz="2400" dirty="0" smtClean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vi-VN" altLang="vi-VN" sz="2400" b="1" dirty="0" smtClean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vi-VN" sz="2400" b="1" dirty="0" smtClean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|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(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vi-VN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-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1)</a:t>
            </a:r>
            <a:r>
              <a:rPr lang="vi-VN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chia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hết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cho 8</a:t>
            </a:r>
            <a:r>
              <a:rPr lang="pt-BR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}</a:t>
            </a:r>
            <a:endParaRPr lang="vi-VN" altLang="vi-VN" sz="2400" dirty="0" smtClean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	      =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{ …, – 15, – 7, 1, 9, 17, 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…} </a:t>
            </a:r>
            <a:endParaRPr lang="vi-VN" altLang="vi-VN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3" name="Hình chữ nhật 2"/>
          <p:cNvSpPr/>
          <p:nvPr/>
        </p:nvSpPr>
        <p:spPr>
          <a:xfrm>
            <a:off x="400878" y="2861409"/>
            <a:ext cx="228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vi-VN" dirty="0">
                <a:solidFill>
                  <a:srgbClr val="0070C0"/>
                </a:solidFill>
                <a:latin typeface="Arial" panose="020B0604020202020204" pitchFamily="34" charset="0"/>
              </a:rPr>
              <a:t>[</a:t>
            </a:r>
            <a:r>
              <a:rPr lang="pt-BR" altLang="vi-VN" i="1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pt-BR" altLang="vi-VN" dirty="0">
                <a:solidFill>
                  <a:srgbClr val="0070C0"/>
                </a:solidFill>
                <a:latin typeface="Arial" panose="020B0604020202020204" pitchFamily="34" charset="0"/>
              </a:rPr>
              <a:t>]</a:t>
            </a:r>
            <a:r>
              <a:rPr lang="pt-BR" altLang="vi-VN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R</a:t>
            </a:r>
            <a:r>
              <a:rPr lang="pt-BR" altLang="vi-VN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pt-BR" altLang="vi-VN" dirty="0">
                <a:solidFill>
                  <a:srgbClr val="0070C0"/>
                </a:solidFill>
                <a:latin typeface="Arial" panose="020B0604020202020204" pitchFamily="34" charset="0"/>
              </a:rPr>
              <a:t>= {</a:t>
            </a:r>
            <a:r>
              <a:rPr lang="pt-BR" altLang="vi-VN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pt-BR" altLang="vi-VN" dirty="0" smtClean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pt-BR" altLang="vi-VN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pt-BR" altLang="vi-VN" i="1" dirty="0">
                <a:solidFill>
                  <a:srgbClr val="0070C0"/>
                </a:solidFill>
                <a:latin typeface="Arial" panose="020B0604020202020204" pitchFamily="34" charset="0"/>
              </a:rPr>
              <a:t>| </a:t>
            </a:r>
            <a:r>
              <a:rPr lang="pt-BR" altLang="vi-VN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bRa</a:t>
            </a:r>
            <a:r>
              <a:rPr lang="pt-BR" altLang="vi-VN" dirty="0">
                <a:solidFill>
                  <a:srgbClr val="0070C0"/>
                </a:solidFill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118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55F7E2C-7BA4-4972-89D6-CA9D2561096B}" type="slidenum">
              <a:rPr lang="en-US" altLang="vi-VN">
                <a:solidFill>
                  <a:srgbClr val="898989"/>
                </a:solidFill>
              </a:rPr>
              <a:pPr eaLnBrk="1" hangingPunct="1"/>
              <a:t>2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1028" name="Picture 59" descr="citdlogo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030" name="TextBox 8"/>
          <p:cNvSpPr txBox="1">
            <a:spLocks noChangeArrowheads="1"/>
          </p:cNvSpPr>
          <p:nvPr/>
        </p:nvSpPr>
        <p:spPr bwMode="auto">
          <a:xfrm>
            <a:off x="1912938" y="123825"/>
            <a:ext cx="58594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hai ngôi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57200" y="1066800"/>
            <a:ext cx="838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Định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nghĩa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: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Cho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hai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A, B. Ta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gọi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R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ột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quan</a:t>
            </a:r>
            <a:endParaRPr lang="en-US" altLang="vi-VN" sz="2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vi-VN" altLang="vi-V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 hai</a:t>
            </a:r>
            <a:r>
              <a:rPr lang="en-US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ngôi</a:t>
            </a:r>
            <a:r>
              <a:rPr lang="vi-VN" altLang="vi-VN" sz="2400" i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từ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đến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nếu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R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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x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. </a:t>
            </a:r>
          </a:p>
          <a:p>
            <a:pPr eaLnBrk="1" hangingPunct="1"/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	</a:t>
            </a:r>
            <a:endParaRPr lang="en-US" altLang="vi-VN" sz="2400" dirty="0">
              <a:latin typeface="Arial" panose="020B0604020202020204" pitchFamily="34" charset="0"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533400" y="1828802"/>
            <a:ext cx="8229600" cy="863472"/>
            <a:chOff x="533400" y="1828800"/>
            <a:chExt cx="8229600" cy="863600"/>
          </a:xfrm>
        </p:grpSpPr>
        <p:graphicFrame>
          <p:nvGraphicFramePr>
            <p:cNvPr id="1026" name="Object 7"/>
            <p:cNvGraphicFramePr>
              <a:graphicFrameLocks noChangeAspect="1"/>
            </p:cNvGraphicFramePr>
            <p:nvPr/>
          </p:nvGraphicFramePr>
          <p:xfrm>
            <a:off x="6553200" y="2133600"/>
            <a:ext cx="838200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4" name="Equation" r:id="rId4" imgW="419040" imgH="279360" progId="">
                    <p:embed/>
                  </p:oleObj>
                </mc:Choice>
                <mc:Fallback>
                  <p:oleObj name="Equation" r:id="rId4" imgW="419040" imgH="279360" progId="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3200" y="2133600"/>
                          <a:ext cx="838200" cy="558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6" name="Rectangle 23"/>
            <p:cNvSpPr>
              <a:spLocks noChangeArrowheads="1"/>
            </p:cNvSpPr>
            <p:nvPr/>
          </p:nvSpPr>
          <p:spPr bwMode="auto">
            <a:xfrm>
              <a:off x="533400" y="1828800"/>
              <a:ext cx="8229600" cy="831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pt-BR" altLang="vi-VN" sz="2400" dirty="0">
                  <a:solidFill>
                    <a:srgbClr val="0070C0"/>
                  </a:solidFill>
                  <a:latin typeface="Arial" panose="020B0604020202020204" pitchFamily="34" charset="0"/>
                </a:rPr>
                <a:t>	Nếu (a, b)</a:t>
              </a:r>
              <a:r>
                <a:rPr lang="en-US" altLang="vi-VN" sz="2400" dirty="0">
                  <a:solidFill>
                    <a:srgbClr val="0070C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</a:t>
              </a:r>
              <a:r>
                <a:rPr lang="pt-BR" altLang="vi-VN" sz="2400" dirty="0">
                  <a:solidFill>
                    <a:srgbClr val="0070C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R thì</a:t>
              </a:r>
              <a:r>
                <a:rPr lang="pt-BR" altLang="vi-VN" sz="2400" i="1" dirty="0">
                  <a:solidFill>
                    <a:srgbClr val="0070C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 </a:t>
              </a:r>
              <a:r>
                <a:rPr lang="pt-BR" altLang="vi-VN" sz="2400" dirty="0">
                  <a:solidFill>
                    <a:srgbClr val="0070C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ta nói a có quan hệ R với b và ký hiệu </a:t>
              </a:r>
            </a:p>
            <a:p>
              <a:pPr eaLnBrk="1" hangingPunct="1"/>
              <a:r>
                <a:rPr lang="pt-BR" altLang="vi-VN" sz="2400" dirty="0">
                  <a:latin typeface="Arial" panose="020B0604020202020204" pitchFamily="34" charset="0"/>
                </a:rPr>
                <a:t>a R b</a:t>
              </a:r>
              <a:r>
                <a:rPr lang="pt-BR" altLang="vi-VN" sz="2400" dirty="0">
                  <a:solidFill>
                    <a:srgbClr val="0070C0"/>
                  </a:solidFill>
                  <a:latin typeface="Arial" panose="020B0604020202020204" pitchFamily="34" charset="0"/>
                </a:rPr>
                <a:t>; ngược lại nếu (a, b)</a:t>
              </a:r>
              <a:r>
                <a:rPr lang="en-US" altLang="vi-VN" sz="2400" dirty="0">
                  <a:solidFill>
                    <a:srgbClr val="0070C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 </a:t>
              </a:r>
              <a:r>
                <a:rPr lang="pt-BR" altLang="vi-VN" sz="2400" dirty="0">
                  <a:solidFill>
                    <a:srgbClr val="0070C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R thì ta kí hiệu  </a:t>
              </a:r>
              <a:endPara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" name="Hình chữ nhật 3"/>
          <p:cNvSpPr/>
          <p:nvPr/>
        </p:nvSpPr>
        <p:spPr>
          <a:xfrm>
            <a:off x="765313" y="2657782"/>
            <a:ext cx="7391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K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hi A = B, ta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gọi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R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một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quan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hai ngôi trên A.</a:t>
            </a:r>
            <a:endParaRPr lang="vi-VN" sz="2400" dirty="0"/>
          </a:p>
        </p:txBody>
      </p: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533400" y="3200400"/>
            <a:ext cx="7086600" cy="2133600"/>
            <a:chOff x="533400" y="3200400"/>
            <a:chExt cx="7086600" cy="2133600"/>
          </a:xfrm>
        </p:grpSpPr>
        <p:grpSp>
          <p:nvGrpSpPr>
            <p:cNvPr id="24" name="Group 13"/>
            <p:cNvGrpSpPr>
              <a:grpSpLocks/>
            </p:cNvGrpSpPr>
            <p:nvPr/>
          </p:nvGrpSpPr>
          <p:grpSpPr bwMode="auto">
            <a:xfrm>
              <a:off x="1600200" y="3429000"/>
              <a:ext cx="6019800" cy="1905000"/>
              <a:chOff x="1646839" y="3255412"/>
              <a:chExt cx="4035551" cy="2465274"/>
            </a:xfrm>
          </p:grpSpPr>
          <p:sp>
            <p:nvSpPr>
              <p:cNvPr id="26" name="Oval 14"/>
              <p:cNvSpPr/>
              <p:nvPr/>
            </p:nvSpPr>
            <p:spPr>
              <a:xfrm>
                <a:off x="1646839" y="3641638"/>
                <a:ext cx="1109990" cy="2079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</a:rPr>
                  <a:t>a1</a:t>
                </a:r>
              </a:p>
              <a:p>
                <a:pPr algn="ctr">
                  <a:defRPr/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</a:rPr>
                  <a:t>a2</a:t>
                </a:r>
              </a:p>
              <a:p>
                <a:pPr algn="ctr">
                  <a:defRPr/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</a:rPr>
                  <a:t>a3</a:t>
                </a:r>
              </a:p>
              <a:p>
                <a:pPr algn="ctr">
                  <a:defRPr/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Oval 15"/>
              <p:cNvSpPr/>
              <p:nvPr/>
            </p:nvSpPr>
            <p:spPr>
              <a:xfrm>
                <a:off x="4572401" y="3641638"/>
                <a:ext cx="1109989" cy="2079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</a:rPr>
                  <a:t>b1</a:t>
                </a:r>
              </a:p>
              <a:p>
                <a:pPr algn="ctr">
                  <a:defRPr/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</a:rPr>
                  <a:t>b2</a:t>
                </a:r>
              </a:p>
              <a:p>
                <a:pPr algn="ctr">
                  <a:defRPr/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</a:rPr>
                  <a:t>b3</a:t>
                </a:r>
              </a:p>
              <a:p>
                <a:pPr algn="ctr">
                  <a:defRPr/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28" name="Group 30"/>
              <p:cNvGrpSpPr>
                <a:grpSpLocks/>
              </p:cNvGrpSpPr>
              <p:nvPr/>
            </p:nvGrpSpPr>
            <p:grpSpPr bwMode="auto">
              <a:xfrm>
                <a:off x="2384534" y="4001637"/>
                <a:ext cx="2467245" cy="1086134"/>
                <a:chOff x="2409555" y="3714466"/>
                <a:chExt cx="2467245" cy="1086134"/>
              </a:xfrm>
            </p:grpSpPr>
            <p:cxnSp>
              <p:nvCxnSpPr>
                <p:cNvPr id="31" name="Straight Arrow Connector 19"/>
                <p:cNvCxnSpPr/>
                <p:nvPr/>
              </p:nvCxnSpPr>
              <p:spPr>
                <a:xfrm>
                  <a:off x="2409370" y="3713987"/>
                  <a:ext cx="246794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20"/>
                <p:cNvCxnSpPr/>
                <p:nvPr/>
              </p:nvCxnSpPr>
              <p:spPr>
                <a:xfrm>
                  <a:off x="2438104" y="3713987"/>
                  <a:ext cx="2439210" cy="108677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21"/>
                <p:cNvCxnSpPr/>
                <p:nvPr/>
              </p:nvCxnSpPr>
              <p:spPr>
                <a:xfrm>
                  <a:off x="2451939" y="4800762"/>
                  <a:ext cx="242537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Rectangle 17"/>
              <p:cNvSpPr>
                <a:spLocks noChangeArrowheads="1"/>
              </p:cNvSpPr>
              <p:nvPr/>
            </p:nvSpPr>
            <p:spPr bwMode="auto">
              <a:xfrm>
                <a:off x="2032757" y="3255412"/>
                <a:ext cx="33855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vi-VN" altLang="vi-VN" i="1">
                    <a:solidFill>
                      <a:srgbClr val="000000"/>
                    </a:solidFill>
                  </a:rPr>
                  <a:t>A</a:t>
                </a:r>
                <a:endParaRPr lang="en-US" altLang="vi-VN"/>
              </a:p>
            </p:txBody>
          </p:sp>
          <p:sp>
            <p:nvSpPr>
              <p:cNvPr id="30" name="Rectangle 18"/>
              <p:cNvSpPr>
                <a:spLocks noChangeArrowheads="1"/>
              </p:cNvSpPr>
              <p:nvPr/>
            </p:nvSpPr>
            <p:spPr bwMode="auto">
              <a:xfrm>
                <a:off x="4957918" y="3255412"/>
                <a:ext cx="3097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vi-VN" i="1">
                    <a:solidFill>
                      <a:srgbClr val="000000"/>
                    </a:solidFill>
                  </a:rPr>
                  <a:t>B</a:t>
                </a:r>
                <a:endParaRPr lang="en-US" altLang="vi-VN"/>
              </a:p>
            </p:txBody>
          </p:sp>
        </p:grp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533400" y="3200400"/>
              <a:ext cx="112242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vi-VN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Ví dụ: </a:t>
              </a:r>
              <a:endParaRPr lang="ru-RU" altLang="vi-VN" sz="2400">
                <a:solidFill>
                  <a:srgbClr val="FF0000"/>
                </a:solidFill>
              </a:endParaRPr>
            </a:p>
          </p:txBody>
        </p:sp>
      </p:grpSp>
      <p:sp>
        <p:nvSpPr>
          <p:cNvPr id="34" name="TextBox 12"/>
          <p:cNvSpPr txBox="1">
            <a:spLocks noChangeArrowheads="1"/>
          </p:cNvSpPr>
          <p:nvPr/>
        </p:nvSpPr>
        <p:spPr bwMode="auto">
          <a:xfrm>
            <a:off x="1676400" y="5715000"/>
            <a:ext cx="533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R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= { (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1,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1), (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1,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3), (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3,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3) }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/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EDFF9FA-2E0F-4ABC-BB97-F0D9110DAB7A}" type="slidenum">
              <a:rPr lang="en-US" altLang="vi-VN">
                <a:solidFill>
                  <a:srgbClr val="898989"/>
                </a:solidFill>
              </a:rPr>
              <a:pPr eaLnBrk="1" hangingPunct="1"/>
              <a:t>20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20483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81000" y="914400"/>
            <a:ext cx="8382000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3.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Sự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phân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hoạch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thành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các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lớp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tương đương</a:t>
            </a:r>
            <a:endParaRPr lang="en-US" altLang="vi-VN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Nhận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xét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Trong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ví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dụ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cuối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các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lớp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tương đương [0]</a:t>
            </a:r>
            <a:r>
              <a:rPr lang="en-US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8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và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[1]</a:t>
            </a:r>
            <a:r>
              <a:rPr lang="en-US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8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rời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nhau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</a:p>
          <a:p>
            <a:pPr eaLnBrk="1" hangingPunct="1"/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Mệnh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đề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Cho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R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quan </a:t>
            </a:r>
            <a:r>
              <a:rPr lang="vi-VN" altLang="vi-V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 tương đương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trên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.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Với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mọi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a,b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các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điều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kiện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sau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đây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tương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đương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với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nhau</a:t>
            </a:r>
            <a:endParaRPr lang="vi-VN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>
              <a:buFontTx/>
              <a:buAutoNum type="romanLcParenBoth"/>
            </a:pPr>
            <a:r>
              <a:rPr lang="pt-BR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aRb </a:t>
            </a:r>
            <a:endParaRPr lang="pt-BR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>
              <a:buFontTx/>
              <a:buAutoNum type="romanLcParenBoth"/>
            </a:pP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[a]</a:t>
            </a:r>
            <a:r>
              <a:rPr lang="pt-BR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R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= [b]</a:t>
            </a:r>
            <a:r>
              <a:rPr lang="pt-BR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R</a:t>
            </a:r>
            <a:endParaRPr lang="pt-BR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(iii) [a]</a:t>
            </a:r>
            <a:r>
              <a:rPr lang="pt-BR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R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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[b]</a:t>
            </a:r>
            <a:r>
              <a:rPr lang="pt-BR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R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≠ 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</a:t>
            </a:r>
          </a:p>
          <a:p>
            <a:pPr eaLnBrk="1" hangingPunct="1"/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Chú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ý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Từ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mệnh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đề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trên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ta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thấy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rằng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các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lớp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tương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đương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của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các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tử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của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hoặc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trùng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nhau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hoặc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rời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nhau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</a:p>
          <a:p>
            <a:pPr eaLnBrk="1" hangingPunct="1"/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Hơn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nữa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hợp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của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tất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cả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các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lớp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tương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đương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này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trùng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với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A,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cho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nên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hợp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rời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rạc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của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các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lớp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tương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đương.Ta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cũng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nói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rằng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được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phân</a:t>
            </a:r>
            <a:r>
              <a:rPr lang="en-US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hoạch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thành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các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lớp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tương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đương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theo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quan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R.</a:t>
            </a:r>
          </a:p>
        </p:txBody>
      </p:sp>
      <p:sp>
        <p:nvSpPr>
          <p:cNvPr id="20486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tương đương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2759B92-44F5-420E-A838-D06F20EF9515}" type="slidenum">
              <a:rPr lang="en-US" altLang="vi-VN">
                <a:solidFill>
                  <a:srgbClr val="898989"/>
                </a:solidFill>
              </a:rPr>
              <a:pPr eaLnBrk="1" hangingPunct="1"/>
              <a:t>21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21507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63" y="4419600"/>
            <a:ext cx="5715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81000" y="914400"/>
            <a:ext cx="8305800" cy="384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3.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Sự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phân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hoạch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thành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các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l</a:t>
            </a:r>
            <a:r>
              <a:rPr lang="vi-VN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ớp</a:t>
            </a:r>
            <a:r>
              <a:rPr lang="vi-VN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tương đương</a:t>
            </a:r>
            <a:endParaRPr lang="en-US" altLang="vi-VN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vi-VN" sz="2400" b="1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Chú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ý: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Cho {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en-US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1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en-US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2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… }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phân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hoạch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thành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các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con</a:t>
            </a:r>
          </a:p>
          <a:p>
            <a:pPr eaLnBrk="1" hangingPunct="1"/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không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rỗng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rời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nhau. Khi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đó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duy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nhất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quan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tương</a:t>
            </a:r>
          </a:p>
          <a:p>
            <a:pPr eaLnBrk="1" hangingPunct="1"/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đương trên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sao cho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mỗi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en-US" altLang="vi-VN" sz="2400" i="1" baseline="-25000" dirty="0" err="1">
                <a:solidFill>
                  <a:srgbClr val="0070C0"/>
                </a:solidFill>
                <a:latin typeface="Arial" panose="020B0604020202020204" pitchFamily="34" charset="0"/>
              </a:rPr>
              <a:t>i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một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lớp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tương đương.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Thật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vậy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với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mỗi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vi-VN" altLang="vi-VN" sz="2400" i="1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vi-VN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vi-VN" altLang="vi-VN" sz="2400" i="1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ta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đặt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i="1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aRb</a:t>
            </a:r>
            <a:r>
              <a:rPr lang="vi-VN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nếu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con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en-US" altLang="vi-VN" sz="2400" i="1" baseline="-25000" dirty="0" err="1">
                <a:solidFill>
                  <a:srgbClr val="0070C0"/>
                </a:solidFill>
                <a:latin typeface="Arial" panose="020B0604020202020204" pitchFamily="34" charset="0"/>
              </a:rPr>
              <a:t>i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sao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cho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en-US" altLang="vi-VN" sz="2400" i="1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vi-VN" sz="2400" i="1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en-US" altLang="vi-VN" sz="2400" i="1" baseline="-250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i</a:t>
            </a:r>
            <a:r>
              <a:rPr lang="en-US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</a:p>
          <a:p>
            <a:pPr eaLnBrk="1" hangingPunct="1"/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Dễ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dàng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chứng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minh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rằng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R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quan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tương đương trên</a:t>
            </a:r>
          </a:p>
          <a:p>
            <a:pPr eaLnBrk="1" hangingPunct="1"/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[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]</a:t>
            </a:r>
            <a:r>
              <a:rPr lang="en-US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R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= 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en-US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i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nếu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i="1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vi-VN" sz="2400" i="1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en-US" altLang="vi-VN" sz="2400" i="1" baseline="-250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i</a:t>
            </a:r>
            <a:r>
              <a:rPr lang="en-US" altLang="vi-VN" sz="2400" i="1" baseline="-250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1511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tương đương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154D992-DC3F-4036-AF59-1EABE3C50073}" type="slidenum">
              <a:rPr lang="en-US" altLang="vi-VN">
                <a:solidFill>
                  <a:srgbClr val="898989"/>
                </a:solidFill>
              </a:rPr>
              <a:pPr eaLnBrk="1" hangingPunct="1"/>
              <a:t>22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22531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8600" y="914400"/>
            <a:ext cx="8763000" cy="606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3.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Sự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phân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hoạch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thành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các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l</a:t>
            </a:r>
            <a:r>
              <a:rPr lang="vi-VN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ớp</a:t>
            </a:r>
            <a:r>
              <a:rPr lang="vi-VN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tương đương</a:t>
            </a:r>
            <a:endParaRPr lang="en-US" altLang="vi-VN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Ví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dụ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Cho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m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số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nguyên dương, khi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đó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m </a:t>
            </a:r>
            <a:r>
              <a:rPr lang="vi-VN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lớp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tương đương theo quan </a:t>
            </a:r>
            <a:r>
              <a:rPr lang="vi-VN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đồng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fr-FR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dư</a:t>
            </a:r>
            <a:r>
              <a:rPr lang="fr-F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modulo </a:t>
            </a:r>
            <a:r>
              <a:rPr lang="fr-F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m </a:t>
            </a:r>
            <a:r>
              <a:rPr lang="fr-F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là [0]</a:t>
            </a:r>
            <a:r>
              <a:rPr lang="fr-FR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fr-F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fr-F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[1]</a:t>
            </a:r>
            <a:r>
              <a:rPr lang="fr-FR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fr-F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fr-F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…, [</a:t>
            </a:r>
            <a:r>
              <a:rPr lang="fr-F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m </a:t>
            </a:r>
            <a:r>
              <a:rPr lang="fr-F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– 1]</a:t>
            </a:r>
            <a:r>
              <a:rPr lang="fr-FR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fr-F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fr-F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</a:p>
          <a:p>
            <a:pPr eaLnBrk="1" hangingPunct="1"/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Chúng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phân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hoạch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Z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thành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các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con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rời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nhau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</a:p>
          <a:p>
            <a:pPr eaLnBrk="1" hangingPunct="1"/>
            <a:r>
              <a:rPr lang="en-US" altLang="vi-VN" sz="2400" i="1" dirty="0" err="1">
                <a:solidFill>
                  <a:srgbClr val="FF0000"/>
                </a:solidFill>
                <a:latin typeface="Arial" panose="020B0604020202020204" pitchFamily="34" charset="0"/>
              </a:rPr>
              <a:t>Chú</a:t>
            </a:r>
            <a:r>
              <a:rPr lang="en-US" altLang="vi-VN" sz="2400" i="1" dirty="0">
                <a:solidFill>
                  <a:srgbClr val="FF0000"/>
                </a:solidFill>
                <a:latin typeface="Arial" panose="020B0604020202020204" pitchFamily="34" charset="0"/>
              </a:rPr>
              <a:t> ý </a:t>
            </a:r>
            <a:r>
              <a:rPr lang="en-US" altLang="vi-VN" sz="2400" i="1" dirty="0" err="1">
                <a:solidFill>
                  <a:srgbClr val="FF0000"/>
                </a:solidFill>
                <a:latin typeface="Arial" panose="020B0604020202020204" pitchFamily="34" charset="0"/>
              </a:rPr>
              <a:t>rằng</a:t>
            </a:r>
            <a:r>
              <a:rPr lang="en-US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</a:p>
          <a:p>
            <a:pPr eaLnBrk="1" hangingPunct="1"/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[0]</a:t>
            </a:r>
            <a:r>
              <a:rPr lang="en-US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= [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]</a:t>
            </a:r>
            <a:r>
              <a:rPr lang="en-US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= [2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]</a:t>
            </a:r>
            <a:r>
              <a:rPr lang="en-US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= …</a:t>
            </a:r>
          </a:p>
          <a:p>
            <a:pPr eaLnBrk="1" hangingPunct="1"/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[1]</a:t>
            </a:r>
            <a:r>
              <a:rPr lang="en-US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= [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m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+ 1]</a:t>
            </a:r>
            <a:r>
              <a:rPr lang="en-US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= [2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m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+1]</a:t>
            </a:r>
            <a:r>
              <a:rPr lang="en-US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= …</a:t>
            </a:r>
          </a:p>
          <a:p>
            <a:pPr eaLnBrk="1" hangingPunct="1"/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…………………………………</a:t>
            </a:r>
          </a:p>
          <a:p>
            <a:pPr eaLnBrk="1" hangingPunct="1"/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[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m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– 1]</a:t>
            </a:r>
            <a:r>
              <a:rPr lang="en-US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= [2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m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– 1]</a:t>
            </a:r>
            <a:r>
              <a:rPr lang="en-US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= [3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m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– 1]</a:t>
            </a:r>
            <a:r>
              <a:rPr lang="en-US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= …</a:t>
            </a:r>
          </a:p>
          <a:p>
            <a:pPr eaLnBrk="1" hangingPunct="1"/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Mỗi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lớp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tương đương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này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được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gọi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số</a:t>
            </a:r>
            <a:r>
              <a:rPr lang="vi-VN" altLang="vi-VN" sz="2400" b="1" i="1" dirty="0">
                <a:solidFill>
                  <a:srgbClr val="FF0000"/>
                </a:solidFill>
                <a:latin typeface="Arial" panose="020B0604020202020204" pitchFamily="34" charset="0"/>
              </a:rPr>
              <a:t> nguyên</a:t>
            </a:r>
            <a:r>
              <a:rPr lang="en-US" altLang="vi-VN" sz="2400" b="1" i="1" dirty="0">
                <a:solidFill>
                  <a:srgbClr val="FF0000"/>
                </a:solidFill>
                <a:latin typeface="Arial" panose="020B0604020202020204" pitchFamily="34" charset="0"/>
              </a:rPr>
              <a:t> modulo m.</a:t>
            </a:r>
          </a:p>
          <a:p>
            <a:pPr eaLnBrk="1" hangingPunct="1"/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hợp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các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số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nguyên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modulo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m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được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ký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hiệu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bởi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Z</a:t>
            </a:r>
            <a:r>
              <a:rPr lang="en-US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m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chính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thương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của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Z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theo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quan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đồng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dư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modulo m.</a:t>
            </a:r>
            <a:endParaRPr lang="vi-VN" altLang="vi-VN" sz="2400" i="1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		</a:t>
            </a:r>
            <a:r>
              <a:rPr lang="pl-PL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Z</a:t>
            </a:r>
            <a:r>
              <a:rPr lang="en-US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pl-PL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pl-PL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=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Z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/R</a:t>
            </a:r>
            <a:r>
              <a:rPr lang="pl-PL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= </a:t>
            </a:r>
            <a:r>
              <a:rPr lang="pl-PL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{[0]</a:t>
            </a:r>
            <a:r>
              <a:rPr lang="en-US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pl-PL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pl-PL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[1]</a:t>
            </a:r>
            <a:r>
              <a:rPr lang="en-US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pl-PL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pl-PL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…, [</a:t>
            </a:r>
            <a:r>
              <a:rPr lang="pl-PL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m </a:t>
            </a:r>
            <a:r>
              <a:rPr lang="pl-PL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– 1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]</a:t>
            </a:r>
            <a:r>
              <a:rPr lang="en-US" altLang="vi-VN" sz="2400" i="1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en-US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},</a:t>
            </a:r>
          </a:p>
          <a:p>
            <a:pPr eaLnBrk="1" hangingPunct="1"/>
            <a:r>
              <a:rPr lang="en-US" altLang="vi-VN" sz="24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		Z</a:t>
            </a:r>
            <a:r>
              <a:rPr lang="pl-PL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= </a:t>
            </a:r>
            <a:r>
              <a:rPr lang="pl-PL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[0]</a:t>
            </a:r>
            <a:r>
              <a:rPr lang="en-US" altLang="vi-VN" sz="2400" i="1" baseline="-25000" dirty="0" smtClean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pl-PL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pl-PL" altLang="vi-VN" sz="2400" dirty="0" smtClean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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l-PL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[1]</a:t>
            </a:r>
            <a:r>
              <a:rPr lang="en-US" altLang="vi-VN" sz="2400" i="1" baseline="-25000" dirty="0" smtClean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pl-PL" altLang="vi-VN" sz="2400" dirty="0" smtClean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 </a:t>
            </a:r>
            <a:r>
              <a:rPr lang="pl-PL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…</a:t>
            </a:r>
            <a:r>
              <a:rPr lang="pl-PL" altLang="vi-VN" sz="2400" dirty="0" smtClean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</a:t>
            </a:r>
            <a:r>
              <a:rPr lang="pl-PL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[</a:t>
            </a:r>
            <a:r>
              <a:rPr lang="pl-PL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m </a:t>
            </a:r>
            <a:r>
              <a:rPr lang="pl-PL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– 1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]</a:t>
            </a:r>
            <a:r>
              <a:rPr lang="en-US" altLang="vi-VN" sz="2400" i="1" baseline="-25000" dirty="0" smtClean="0">
                <a:solidFill>
                  <a:srgbClr val="0070C0"/>
                </a:solidFill>
                <a:latin typeface="Arial" panose="020B0604020202020204" pitchFamily="34" charset="0"/>
              </a:rPr>
              <a:t>m</a:t>
            </a:r>
            <a:r>
              <a:rPr lang="en-US" altLang="vi-VN" sz="2400" baseline="-250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2534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tương đương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vi-VN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altLang="vi-VN" sz="28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altLang="vi-VN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endParaRPr lang="en-US" altLang="vi-VN" sz="28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vi-VN" sz="28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altLang="vi-VN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altLang="vi-VN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 </a:t>
            </a:r>
            <a:r>
              <a:rPr lang="en-US" altLang="vi-VN" sz="28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eaLnBrk="1" hangingPunct="1">
              <a:buNone/>
            </a:pP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</a:t>
            </a:r>
            <a:r>
              <a:rPr lang="pt-BR" altLang="vi-VN" sz="28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a,b</a:t>
            </a:r>
            <a:r>
              <a:rPr lang="pt-BR" altLang="vi-VN" sz="2800" dirty="0" smtClean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vi-VN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pt-BR" altLang="vi-VN" sz="2800" dirty="0" smtClean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pt-BR" altLang="vi-VN" sz="2800" b="1" dirty="0" smtClean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altLang="vi-VN" sz="28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 b </a:t>
            </a:r>
            <a:r>
              <a:rPr lang="pt-BR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pt-BR" altLang="vi-VN" sz="28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altLang="vi-VN" sz="28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≤ </a:t>
            </a:r>
            <a:r>
              <a:rPr lang="pt-BR" altLang="vi-VN" sz="28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pt-BR" altLang="vi-VN" sz="28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Hỏi: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vi-V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BC0A7F6-BB65-4A94-BCEF-80CFD186F850}" type="slidenum">
              <a:rPr lang="en-US" altLang="vi-VN">
                <a:solidFill>
                  <a:srgbClr val="898989"/>
                </a:solidFill>
              </a:rPr>
              <a:pPr eaLnBrk="1" hangingPunct="1"/>
              <a:t>23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23556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3363913"/>
            <a:ext cx="37719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4008438"/>
            <a:ext cx="39528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760913"/>
            <a:ext cx="42767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5386388"/>
            <a:ext cx="36861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488" y="3255963"/>
            <a:ext cx="19716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725" y="4591050"/>
            <a:ext cx="19716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357813"/>
            <a:ext cx="19716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0" y="3851275"/>
            <a:ext cx="18764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6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thứ tự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vi-VN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vi-VN" altLang="vi-VN" sz="2800" b="1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Định</a:t>
            </a:r>
            <a:r>
              <a:rPr lang="vi-VN" altLang="vi-VN" sz="28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b="1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nghĩa</a:t>
            </a:r>
            <a:r>
              <a:rPr lang="en-US" altLang="vi-VN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vi-VN" altLang="vi-VN" sz="2800" b="1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Quan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hệ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i="1" dirty="0" smtClean="0">
                <a:solidFill>
                  <a:srgbClr val="0070C0"/>
                </a:solidFill>
                <a:cs typeface="Arial" panose="020B0604020202020204" pitchFamily="34" charset="0"/>
              </a:rPr>
              <a:t>R 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trên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tập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i="1" dirty="0" smtClean="0">
                <a:solidFill>
                  <a:srgbClr val="0070C0"/>
                </a:solidFill>
                <a:cs typeface="Arial" panose="020B0604020202020204" pitchFamily="34" charset="0"/>
              </a:rPr>
              <a:t>A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được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gọi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là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en-US" altLang="vi-VN" sz="2800" b="1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altLang="vi-VN" sz="28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b="1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altLang="vi-VN" sz="28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b="1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altLang="vi-VN" sz="28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b="1" i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altLang="vi-VN" sz="28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nếu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nó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có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tính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chất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phản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xạ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,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xứng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và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bắc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kí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vi-VN" sz="2800" dirty="0" smtClean="0">
                <a:solidFill>
                  <a:srgbClr val="0070C0"/>
                </a:solidFill>
              </a:rPr>
              <a:t>≺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Cặp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(A,</a:t>
            </a:r>
            <a:r>
              <a:rPr lang="vi-VN" altLang="vi-VN" sz="2800" dirty="0" smtClean="0">
                <a:solidFill>
                  <a:srgbClr val="0070C0"/>
                </a:solidFill>
              </a:rPr>
              <a:t> ≺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)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được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gọi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sắp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thứ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tự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 (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được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sắp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) hay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poset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  <a:endParaRPr lang="en-US" altLang="vi-VN" sz="28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60187E-5C40-4622-8AA4-4C72EB1E99E8}" type="slidenum">
              <a:rPr lang="en-US" altLang="vi-VN">
                <a:solidFill>
                  <a:srgbClr val="898989"/>
                </a:solidFill>
              </a:rPr>
              <a:pPr eaLnBrk="1" hangingPunct="1"/>
              <a:t>24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24580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4582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thứ tự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vi-VN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altLang="vi-VN" sz="28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altLang="vi-VN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altLang="vi-VN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vi-VN" altLang="vi-VN" sz="2800" b="1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Ví</a:t>
            </a:r>
            <a:r>
              <a:rPr lang="vi-VN" altLang="vi-VN" sz="28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b="1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dụ</a:t>
            </a:r>
            <a:r>
              <a:rPr lang="en-US" altLang="vi-VN" sz="28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:</a:t>
            </a:r>
            <a:r>
              <a:rPr lang="vi-VN" altLang="vi-VN" sz="28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Quan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hệ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ước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số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“ | ”trên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tập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số</a:t>
            </a:r>
            <a:r>
              <a:rPr lang="vi-VN" altLang="vi-VN" sz="2800" dirty="0" smtClean="0">
                <a:solidFill>
                  <a:srgbClr val="0070C0"/>
                </a:solidFill>
                <a:cs typeface="Arial" panose="020B0604020202020204" pitchFamily="34" charset="0"/>
              </a:rPr>
              <a:t> nguyên dương </a:t>
            </a:r>
            <a:r>
              <a:rPr lang="vi-VN" altLang="vi-VN" sz="2800" dirty="0" err="1" smtClean="0">
                <a:solidFill>
                  <a:srgbClr val="0070C0"/>
                </a:solidFill>
                <a:cs typeface="Arial" panose="020B0604020202020204" pitchFamily="34" charset="0"/>
              </a:rPr>
              <a:t>là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vi-VN" sz="2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altLang="vi-VN" sz="2800" b="1" baseline="30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| )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vi-VN" sz="28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8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poset</a:t>
            </a:r>
            <a:endParaRPr lang="en-US" altLang="vi-VN" sz="28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vi-VN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071BFEB-49CD-482F-84F5-0F7C21CEE51E}" type="slidenum">
              <a:rPr lang="en-US" altLang="vi-VN">
                <a:solidFill>
                  <a:srgbClr val="898989"/>
                </a:solidFill>
              </a:rPr>
              <a:pPr eaLnBrk="1" hangingPunct="1"/>
              <a:t>25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25604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5607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thứ tự</a:t>
            </a:r>
          </a:p>
        </p:txBody>
      </p:sp>
      <p:pic>
        <p:nvPicPr>
          <p:cNvPr id="4" name="Ảnh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507359"/>
            <a:ext cx="5410200" cy="432594"/>
          </a:xfrm>
          <a:prstGeom prst="rect">
            <a:avLst/>
          </a:prstGeom>
        </p:spPr>
      </p:pic>
      <p:pic>
        <p:nvPicPr>
          <p:cNvPr id="2" name="Ảnh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701" y="3197992"/>
            <a:ext cx="6057900" cy="914400"/>
          </a:xfrm>
          <a:prstGeom prst="rect">
            <a:avLst/>
          </a:prstGeom>
        </p:spPr>
      </p:pic>
      <p:pic>
        <p:nvPicPr>
          <p:cNvPr id="6" name="Ảnh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271" y="4099866"/>
            <a:ext cx="3267075" cy="657225"/>
          </a:xfrm>
          <a:prstGeom prst="rect">
            <a:avLst/>
          </a:prstGeom>
        </p:spPr>
      </p:pic>
      <p:grpSp>
        <p:nvGrpSpPr>
          <p:cNvPr id="9" name="Nhóm 8"/>
          <p:cNvGrpSpPr/>
          <p:nvPr/>
        </p:nvGrpSpPr>
        <p:grpSpPr>
          <a:xfrm>
            <a:off x="735838" y="4917510"/>
            <a:ext cx="7467665" cy="1390481"/>
            <a:chOff x="735838" y="4917510"/>
            <a:chExt cx="7467665" cy="1390481"/>
          </a:xfrm>
        </p:grpSpPr>
        <p:pic>
          <p:nvPicPr>
            <p:cNvPr id="7" name="Ảnh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5838" y="4936391"/>
              <a:ext cx="6905625" cy="1371600"/>
            </a:xfrm>
            <a:prstGeom prst="rect">
              <a:avLst/>
            </a:prstGeom>
          </p:spPr>
        </p:pic>
        <p:pic>
          <p:nvPicPr>
            <p:cNvPr id="8" name="Ảnh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67704" y="4917510"/>
              <a:ext cx="935799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938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49C3571-8ED1-4B58-9CEC-15808A83CE1B}" type="slidenum">
              <a:rPr lang="en-US" altLang="vi-VN">
                <a:solidFill>
                  <a:srgbClr val="898989"/>
                </a:solidFill>
              </a:rPr>
              <a:pPr eaLnBrk="1" hangingPunct="1"/>
              <a:t>26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26627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1295400"/>
            <a:ext cx="22955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1270000"/>
            <a:ext cx="31337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7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thứ tự</a:t>
            </a:r>
          </a:p>
        </p:txBody>
      </p:sp>
      <p:grpSp>
        <p:nvGrpSpPr>
          <p:cNvPr id="16" name="Nhóm 15"/>
          <p:cNvGrpSpPr/>
          <p:nvPr/>
        </p:nvGrpSpPr>
        <p:grpSpPr>
          <a:xfrm>
            <a:off x="172830" y="1922670"/>
            <a:ext cx="8686800" cy="2128837"/>
            <a:chOff x="187325" y="2214563"/>
            <a:chExt cx="8686800" cy="2128837"/>
          </a:xfrm>
        </p:grpSpPr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25" y="2214563"/>
              <a:ext cx="8686800" cy="2128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Ảnh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96200" y="3150394"/>
              <a:ext cx="852292" cy="354806"/>
            </a:xfrm>
            <a:prstGeom prst="rect">
              <a:avLst/>
            </a:prstGeom>
          </p:spPr>
        </p:pic>
      </p:grpSp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8" y="4362450"/>
            <a:ext cx="393541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8" y="4970463"/>
            <a:ext cx="22002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14" y="5589209"/>
            <a:ext cx="29337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918" y="5080243"/>
            <a:ext cx="4627562" cy="141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252" y="4110935"/>
            <a:ext cx="41148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696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5" y="990600"/>
            <a:ext cx="8696325" cy="51355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vi-VN" sz="24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Ví</a:t>
            </a:r>
            <a:r>
              <a:rPr lang="en-US" altLang="vi-VN" sz="24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dụ</a:t>
            </a:r>
            <a:r>
              <a:rPr lang="en-US" altLang="vi-VN" sz="24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altLang="vi-VN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smtClean="0">
                <a:solidFill>
                  <a:srgbClr val="0070C0"/>
                </a:solidFill>
              </a:rPr>
              <a:t>(P(S), </a:t>
            </a:r>
            <a:r>
              <a:rPr lang="vi-VN" altLang="vi-VN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</a:t>
            </a:r>
            <a:r>
              <a:rPr lang="vi-VN" altLang="vi-VN" sz="2400" dirty="0" smtClean="0">
                <a:solidFill>
                  <a:srgbClr val="0070C0"/>
                </a:solidFill>
              </a:rPr>
              <a:t> ), ở đây P(S) </a:t>
            </a:r>
            <a:r>
              <a:rPr lang="vi-VN" altLang="vi-VN" sz="2400" dirty="0" err="1" smtClean="0">
                <a:solidFill>
                  <a:srgbClr val="0070C0"/>
                </a:solidFill>
              </a:rPr>
              <a:t>là</a:t>
            </a:r>
            <a:r>
              <a:rPr lang="vi-VN" altLang="vi-VN" sz="2400" dirty="0" smtClean="0">
                <a:solidFill>
                  <a:srgbClr val="0070C0"/>
                </a:solidFill>
              </a:rPr>
              <a:t> </a:t>
            </a:r>
            <a:r>
              <a:rPr lang="vi-VN" altLang="vi-VN" sz="2400" dirty="0" err="1" smtClean="0">
                <a:solidFill>
                  <a:srgbClr val="0070C0"/>
                </a:solidFill>
              </a:rPr>
              <a:t>tập</a:t>
            </a:r>
            <a:r>
              <a:rPr lang="vi-VN" altLang="vi-VN" sz="2400" dirty="0" smtClean="0">
                <a:solidFill>
                  <a:srgbClr val="0070C0"/>
                </a:solidFill>
              </a:rPr>
              <a:t> </a:t>
            </a:r>
            <a:r>
              <a:rPr lang="vi-VN" altLang="vi-VN" sz="2400" dirty="0" err="1" smtClean="0">
                <a:solidFill>
                  <a:srgbClr val="0070C0"/>
                </a:solidFill>
              </a:rPr>
              <a:t>hợp</a:t>
            </a:r>
            <a:r>
              <a:rPr lang="vi-VN" altLang="vi-VN" sz="2400" dirty="0" smtClean="0">
                <a:solidFill>
                  <a:srgbClr val="0070C0"/>
                </a:solidFill>
              </a:rPr>
              <a:t> </a:t>
            </a:r>
            <a:r>
              <a:rPr lang="vi-VN" altLang="vi-VN" sz="2400" dirty="0" err="1" smtClean="0">
                <a:solidFill>
                  <a:srgbClr val="0070C0"/>
                </a:solidFill>
              </a:rPr>
              <a:t>các</a:t>
            </a:r>
            <a:r>
              <a:rPr lang="vi-VN" altLang="vi-VN" sz="2400" dirty="0" smtClean="0">
                <a:solidFill>
                  <a:srgbClr val="0070C0"/>
                </a:solidFill>
              </a:rPr>
              <a:t> con </a:t>
            </a:r>
            <a:r>
              <a:rPr lang="vi-VN" altLang="vi-VN" sz="2400" dirty="0" err="1" smtClean="0">
                <a:solidFill>
                  <a:srgbClr val="0070C0"/>
                </a:solidFill>
              </a:rPr>
              <a:t>của</a:t>
            </a:r>
            <a:r>
              <a:rPr lang="vi-VN" altLang="vi-VN" sz="2400" dirty="0" smtClean="0">
                <a:solidFill>
                  <a:srgbClr val="0070C0"/>
                </a:solidFill>
              </a:rPr>
              <a:t> S, </a:t>
            </a:r>
            <a:r>
              <a:rPr lang="vi-VN" altLang="vi-VN" sz="2400" dirty="0" err="1" smtClean="0">
                <a:solidFill>
                  <a:srgbClr val="0070C0"/>
                </a:solidFill>
              </a:rPr>
              <a:t>là</a:t>
            </a:r>
            <a:r>
              <a:rPr lang="vi-VN" altLang="vi-VN" sz="2400" dirty="0" smtClean="0">
                <a:solidFill>
                  <a:srgbClr val="0070C0"/>
                </a:solidFill>
              </a:rPr>
              <a:t> </a:t>
            </a:r>
            <a:r>
              <a:rPr lang="vi-VN" altLang="vi-VN" sz="2400" dirty="0" err="1" smtClean="0">
                <a:solidFill>
                  <a:srgbClr val="0070C0"/>
                </a:solidFill>
              </a:rPr>
              <a:t>một</a:t>
            </a:r>
            <a:r>
              <a:rPr lang="en-US" altLang="vi-VN" sz="2400" dirty="0" smtClean="0">
                <a:solidFill>
                  <a:srgbClr val="0070C0"/>
                </a:solidFill>
              </a:rPr>
              <a:t> </a:t>
            </a:r>
            <a:r>
              <a:rPr lang="vi-VN" altLang="vi-VN" sz="2400" dirty="0" err="1" smtClean="0">
                <a:solidFill>
                  <a:srgbClr val="0070C0"/>
                </a:solidFill>
              </a:rPr>
              <a:t>poset</a:t>
            </a:r>
            <a:r>
              <a:rPr lang="vi-VN" altLang="vi-VN" sz="2400" dirty="0" smtClean="0">
                <a:solidFill>
                  <a:srgbClr val="0070C0"/>
                </a:solidFill>
              </a:rPr>
              <a:t>?</a:t>
            </a:r>
            <a:endParaRPr lang="en-US" altLang="vi-VN" sz="2400" dirty="0" smtClean="0">
              <a:solidFill>
                <a:srgbClr val="0070C0"/>
              </a:solidFill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vi-VN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276DD8C-5137-4EF1-90FC-1D4349BA4E32}" type="slidenum">
              <a:rPr lang="en-US" altLang="vi-VN">
                <a:solidFill>
                  <a:srgbClr val="898989"/>
                </a:solidFill>
              </a:rPr>
              <a:pPr eaLnBrk="1" hangingPunct="1"/>
              <a:t>27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27652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8305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thứ tự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4B9BF90-1B7A-4519-A079-8C5CF9AC141D}" type="slidenum">
              <a:rPr lang="en-US" altLang="vi-VN">
                <a:solidFill>
                  <a:srgbClr val="898989"/>
                </a:solidFill>
              </a:rPr>
              <a:pPr eaLnBrk="1" hangingPunct="1"/>
              <a:t>28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28675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8677" name="TextBox 9"/>
          <p:cNvSpPr txBox="1">
            <a:spLocks noChangeArrowheads="1"/>
          </p:cNvSpPr>
          <p:nvPr/>
        </p:nvSpPr>
        <p:spPr bwMode="auto">
          <a:xfrm>
            <a:off x="381000" y="1143000"/>
            <a:ext cx="8305800" cy="458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2.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Thứ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tự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toàn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và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bán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phần</a:t>
            </a:r>
            <a:endParaRPr lang="en-US" altLang="vi-VN" sz="2800" b="1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Định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nghĩa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.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Các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tử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b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của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poset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(S,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≺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gọi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so </a:t>
            </a:r>
            <a:r>
              <a:rPr lang="en-US" altLang="vi-V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sánh</a:t>
            </a:r>
            <a:r>
              <a:rPr lang="en-US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được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nếu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a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≺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b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hoặc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b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≺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a .</a:t>
            </a:r>
          </a:p>
          <a:p>
            <a:pPr eaLnBrk="1" hangingPunct="1"/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Trái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lại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thì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ta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nói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b </a:t>
            </a:r>
            <a:r>
              <a:rPr lang="en-US" altLang="vi-V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không</a:t>
            </a:r>
            <a:r>
              <a:rPr lang="en-US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 so </a:t>
            </a:r>
            <a:r>
              <a:rPr lang="en-US" altLang="vi-V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sánh</a:t>
            </a:r>
            <a:r>
              <a:rPr lang="en-US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được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</a:p>
          <a:p>
            <a:pPr eaLnBrk="1" hangingPunct="1"/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Cho (S,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≺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).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Nếu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hai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tử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tùy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ý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của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S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đều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so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sánh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được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với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nhau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thì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ta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gọi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(S,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≺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sắp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thự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tự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toàn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</a:p>
          <a:p>
            <a:pPr eaLnBrk="1" hangingPunct="1"/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Ta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cũng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nói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rằng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≺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thứ</a:t>
            </a:r>
            <a:r>
              <a:rPr lang="en-US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tự</a:t>
            </a:r>
            <a:r>
              <a:rPr lang="en-US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toàn</a:t>
            </a:r>
            <a:r>
              <a:rPr lang="en-US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hay </a:t>
            </a:r>
            <a:r>
              <a:rPr lang="en-US" altLang="vi-V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thứ</a:t>
            </a:r>
            <a:r>
              <a:rPr lang="en-US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tự</a:t>
            </a:r>
            <a:r>
              <a:rPr lang="en-US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tuyến</a:t>
            </a:r>
            <a:r>
              <a:rPr lang="en-US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tính</a:t>
            </a:r>
            <a:r>
              <a:rPr lang="en-US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trên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S.</a:t>
            </a:r>
          </a:p>
          <a:p>
            <a:pPr eaLnBrk="1" hangingPunct="1"/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Trái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lại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thì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ta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nói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≺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thứ</a:t>
            </a:r>
            <a:r>
              <a:rPr lang="en-US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tự</a:t>
            </a:r>
            <a:r>
              <a:rPr lang="en-US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bán</a:t>
            </a:r>
            <a:r>
              <a:rPr lang="en-US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8678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thứ tự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58494C2-C843-4F44-8DA8-2A9F300B2E07}" type="slidenum">
              <a:rPr lang="en-US" altLang="vi-VN">
                <a:solidFill>
                  <a:srgbClr val="898989"/>
                </a:solidFill>
              </a:rPr>
              <a:pPr eaLnBrk="1" hangingPunct="1"/>
              <a:t>29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29699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81000" y="1143000"/>
            <a:ext cx="8458200" cy="495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2. </a:t>
            </a:r>
            <a:r>
              <a:rPr lang="en-US" altLang="vi-VN" sz="28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Thứ</a:t>
            </a:r>
            <a:r>
              <a:rPr lang="en-US" altLang="vi-VN" sz="2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tự</a:t>
            </a:r>
            <a:r>
              <a:rPr lang="en-US" altLang="vi-VN" sz="2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toàn</a:t>
            </a:r>
            <a:r>
              <a:rPr lang="en-US" altLang="vi-VN" sz="2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và</a:t>
            </a:r>
            <a:r>
              <a:rPr lang="en-US" altLang="vi-VN" sz="2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bán</a:t>
            </a:r>
            <a:r>
              <a:rPr lang="en-US" altLang="vi-VN" sz="2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phần</a:t>
            </a:r>
            <a:endParaRPr lang="en-US" altLang="vi-VN" sz="2800" b="1" dirty="0" smtClean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vi-VN" altLang="vi-VN" sz="24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Ví</a:t>
            </a:r>
            <a:r>
              <a:rPr lang="vi-VN" altLang="vi-VN" sz="24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dụ</a:t>
            </a:r>
            <a:r>
              <a:rPr lang="en-US" altLang="vi-VN" sz="24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endParaRPr lang="en-US" altLang="vi-VN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-</a:t>
            </a:r>
            <a:r>
              <a:rPr lang="en-US" altLang="vi-VN" sz="24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Quan </a:t>
            </a:r>
            <a:r>
              <a:rPr lang="vi-VN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“≤ ” trên </a:t>
            </a:r>
            <a:r>
              <a:rPr lang="vi-VN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số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Z</a:t>
            </a:r>
            <a:r>
              <a:rPr lang="en-US" altLang="vi-VN" sz="2400" b="1" baseline="30000" dirty="0" smtClean="0">
                <a:solidFill>
                  <a:srgbClr val="0070C0"/>
                </a:solidFill>
                <a:latin typeface="Arial" panose="020B0604020202020204" pitchFamily="34" charset="0"/>
              </a:rPr>
              <a:t>+</a:t>
            </a:r>
            <a:r>
              <a:rPr lang="en-US" altLang="vi-VN" sz="24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thứ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tự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toàn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</a:p>
          <a:p>
            <a:pPr eaLnBrk="1" hangingPunct="1"/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- 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Quan </a:t>
            </a:r>
            <a:r>
              <a:rPr lang="vi-VN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ước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số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“ | ”trên </a:t>
            </a:r>
            <a:r>
              <a:rPr lang="vi-VN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hợp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số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Z</a:t>
            </a:r>
            <a:r>
              <a:rPr lang="en-US" altLang="vi-VN" sz="2400" b="1" baseline="30000" dirty="0" smtClean="0">
                <a:solidFill>
                  <a:srgbClr val="0070C0"/>
                </a:solidFill>
                <a:latin typeface="Arial" panose="020B0604020202020204" pitchFamily="34" charset="0"/>
              </a:rPr>
              <a:t>+</a:t>
            </a:r>
            <a:r>
              <a:rPr lang="en-US" altLang="vi-VN" sz="2400" b="1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thứ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tự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bán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vì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các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số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5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và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7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không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so </a:t>
            </a:r>
            <a:r>
              <a:rPr lang="vi-VN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sánh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được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vi-VN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tức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endParaRPr lang="vi-VN" altLang="vi-VN" sz="2400" dirty="0" smtClean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endParaRPr lang="vi-VN" altLang="vi-VN" sz="2400" dirty="0" smtClean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endParaRPr lang="vi-VN" altLang="vi-VN" sz="2400" dirty="0" smtClean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vi-VN" sz="2400" dirty="0" smtClean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-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Với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cho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trước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P(A)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tất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cả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các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con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của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với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quan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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một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được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sắp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nhưng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không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toàn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khi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nhiều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hơn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một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tử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</a:p>
          <a:p>
            <a:pPr eaLnBrk="1" hangingPunct="1"/>
            <a:endParaRPr lang="en-US" altLang="vi-VN" sz="2400" dirty="0" smtClean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9702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thứ tự</a:t>
            </a:r>
          </a:p>
        </p:txBody>
      </p:sp>
      <p:pic>
        <p:nvPicPr>
          <p:cNvPr id="2" name="Ảnh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3101431"/>
            <a:ext cx="1066800" cy="10144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295400"/>
          </a:xfrm>
        </p:spPr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vi-VN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altLang="vi-VN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altLang="vi-VN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altLang="vi-VN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vi-VN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altLang="vi-VN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altLang="vi-VN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 </a:t>
            </a:r>
            <a:r>
              <a:rPr lang="en-US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{1, 2, 3, 4}, R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ngôi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pt-BR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{(</a:t>
            </a:r>
            <a:r>
              <a:rPr lang="pt-BR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pt-BR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 A</a:t>
            </a:r>
            <a:r>
              <a:rPr lang="vi-VN" altLang="vi-VN" sz="2400" baseline="30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pt-BR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pt-BR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 ước của </a:t>
            </a:r>
            <a:r>
              <a:rPr lang="pt-BR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pt-BR" altLang="vi-VN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}.</a:t>
            </a:r>
          </a:p>
          <a:p>
            <a:pPr marL="0" indent="0" eaLnBrk="1" hangingPunct="1">
              <a:buNone/>
            </a:pPr>
            <a:endParaRPr lang="en-US" altLang="vi-V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775E2DF-9BCB-4C92-B663-266FBC9A6DC3}" type="slidenum">
              <a:rPr lang="en-US" altLang="vi-VN">
                <a:solidFill>
                  <a:srgbClr val="898989"/>
                </a:solidFill>
              </a:rPr>
              <a:pPr eaLnBrk="1" hangingPunct="1"/>
              <a:t>3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4100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4103" name="TextBox 10"/>
          <p:cNvSpPr txBox="1">
            <a:spLocks noChangeArrowheads="1"/>
          </p:cNvSpPr>
          <p:nvPr/>
        </p:nvSpPr>
        <p:spPr bwMode="auto">
          <a:xfrm>
            <a:off x="1981200" y="152400"/>
            <a:ext cx="4343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hai ngôi</a:t>
            </a:r>
          </a:p>
        </p:txBody>
      </p:sp>
      <p:sp>
        <p:nvSpPr>
          <p:cNvPr id="2" name="Hình chữ nhật 1"/>
          <p:cNvSpPr/>
          <p:nvPr/>
        </p:nvSpPr>
        <p:spPr>
          <a:xfrm>
            <a:off x="452436" y="2581415"/>
            <a:ext cx="82343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eaLnBrk="1" hangingPunct="1">
              <a:buNone/>
            </a:pPr>
            <a:r>
              <a:rPr lang="vi-VN" altLang="vi-VN" sz="2400" dirty="0">
                <a:solidFill>
                  <a:srgbClr val="0070C0"/>
                </a:solidFill>
                <a:latin typeface="+mn-lt"/>
              </a:rPr>
              <a:t>Khi </a:t>
            </a:r>
            <a:r>
              <a:rPr lang="vi-VN" altLang="vi-VN" sz="2400" dirty="0" err="1">
                <a:solidFill>
                  <a:srgbClr val="0070C0"/>
                </a:solidFill>
                <a:latin typeface="+mn-lt"/>
              </a:rPr>
              <a:t>đó</a:t>
            </a:r>
            <a:endParaRPr lang="vi-VN" altLang="vi-VN" sz="2400" dirty="0">
              <a:solidFill>
                <a:srgbClr val="0070C0"/>
              </a:solidFill>
              <a:latin typeface="+mn-lt"/>
            </a:endParaRPr>
          </a:p>
          <a:p>
            <a:pPr marL="514350" indent="-514350" eaLnBrk="1" hangingPunct="1">
              <a:buNone/>
            </a:pP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    R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= {(1, 1), (1, 2), (1, 3), (1, 4), (2, 2), (2, 4), (3, 3), (4,4)}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23250"/>
            <a:ext cx="38100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uiExpand="1" build="p"/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424FA00-5214-4A05-AE08-259AA10D052F}" type="slidenum">
              <a:rPr lang="en-US" altLang="vi-VN">
                <a:solidFill>
                  <a:srgbClr val="898989"/>
                </a:solidFill>
              </a:rPr>
              <a:pPr eaLnBrk="1" hangingPunct="1"/>
              <a:t>30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36867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6869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thứ tự</a:t>
            </a:r>
          </a:p>
        </p:txBody>
      </p:sp>
      <p:pic>
        <p:nvPicPr>
          <p:cNvPr id="3687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031874"/>
            <a:ext cx="3124200" cy="42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Ảnh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466281"/>
            <a:ext cx="7639050" cy="781050"/>
          </a:xfrm>
          <a:prstGeom prst="rect">
            <a:avLst/>
          </a:prstGeom>
        </p:spPr>
      </p:pic>
      <p:pic>
        <p:nvPicPr>
          <p:cNvPr id="4" name="Ảnh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862" y="2361997"/>
            <a:ext cx="8315325" cy="800100"/>
          </a:xfrm>
          <a:prstGeom prst="rect">
            <a:avLst/>
          </a:prstGeom>
        </p:spPr>
      </p:pic>
      <p:pic>
        <p:nvPicPr>
          <p:cNvPr id="3" name="Ảnh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343" y="4284906"/>
            <a:ext cx="6381750" cy="342900"/>
          </a:xfrm>
          <a:prstGeom prst="rect">
            <a:avLst/>
          </a:prstGeom>
        </p:spPr>
      </p:pic>
      <p:grpSp>
        <p:nvGrpSpPr>
          <p:cNvPr id="13" name="Nhóm 12"/>
          <p:cNvGrpSpPr/>
          <p:nvPr/>
        </p:nvGrpSpPr>
        <p:grpSpPr>
          <a:xfrm>
            <a:off x="517769" y="3413939"/>
            <a:ext cx="7553325" cy="790575"/>
            <a:chOff x="517769" y="3413939"/>
            <a:chExt cx="7553325" cy="790575"/>
          </a:xfrm>
        </p:grpSpPr>
        <p:grpSp>
          <p:nvGrpSpPr>
            <p:cNvPr id="10" name="Nhóm 9"/>
            <p:cNvGrpSpPr/>
            <p:nvPr/>
          </p:nvGrpSpPr>
          <p:grpSpPr>
            <a:xfrm>
              <a:off x="517769" y="3413939"/>
              <a:ext cx="7553325" cy="790575"/>
              <a:chOff x="517769" y="3413939"/>
              <a:chExt cx="7553325" cy="790575"/>
            </a:xfrm>
          </p:grpSpPr>
          <p:pic>
            <p:nvPicPr>
              <p:cNvPr id="6" name="Ảnh 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7769" y="3413939"/>
                <a:ext cx="7553325" cy="790575"/>
              </a:xfrm>
              <a:prstGeom prst="rect">
                <a:avLst/>
              </a:prstGeom>
            </p:spPr>
          </p:pic>
          <p:pic>
            <p:nvPicPr>
              <p:cNvPr id="9" name="Ảnh 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63387" y="3523886"/>
                <a:ext cx="171450" cy="161925"/>
              </a:xfrm>
              <a:prstGeom prst="rect">
                <a:avLst/>
              </a:prstGeom>
            </p:spPr>
          </p:pic>
        </p:grpSp>
        <p:pic>
          <p:nvPicPr>
            <p:cNvPr id="12" name="Ảnh 1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962544" y="4068080"/>
              <a:ext cx="66675" cy="57150"/>
            </a:xfrm>
            <a:prstGeom prst="rect">
              <a:avLst/>
            </a:prstGeom>
          </p:spPr>
        </p:pic>
      </p:grpSp>
      <p:grpSp>
        <p:nvGrpSpPr>
          <p:cNvPr id="21" name="Nhóm 20"/>
          <p:cNvGrpSpPr/>
          <p:nvPr/>
        </p:nvGrpSpPr>
        <p:grpSpPr>
          <a:xfrm>
            <a:off x="517769" y="4764927"/>
            <a:ext cx="8176289" cy="1346257"/>
            <a:chOff x="517769" y="4764927"/>
            <a:chExt cx="8176289" cy="1346257"/>
          </a:xfrm>
        </p:grpSpPr>
        <p:pic>
          <p:nvPicPr>
            <p:cNvPr id="14" name="Ảnh 1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90600" y="4780369"/>
              <a:ext cx="1504950" cy="333375"/>
            </a:xfrm>
            <a:prstGeom prst="rect">
              <a:avLst/>
            </a:prstGeom>
          </p:spPr>
        </p:pic>
        <p:pic>
          <p:nvPicPr>
            <p:cNvPr id="15" name="Ảnh 1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445658" y="4764927"/>
              <a:ext cx="6248400" cy="352425"/>
            </a:xfrm>
            <a:prstGeom prst="rect">
              <a:avLst/>
            </a:prstGeom>
          </p:spPr>
        </p:pic>
        <p:pic>
          <p:nvPicPr>
            <p:cNvPr id="17" name="Ảnh 1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7769" y="5170160"/>
              <a:ext cx="819150" cy="314325"/>
            </a:xfrm>
            <a:prstGeom prst="rect">
              <a:avLst/>
            </a:prstGeom>
          </p:spPr>
        </p:pic>
        <p:pic>
          <p:nvPicPr>
            <p:cNvPr id="18" name="Ảnh 1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440316" y="5196828"/>
              <a:ext cx="409575" cy="276225"/>
            </a:xfrm>
            <a:prstGeom prst="rect">
              <a:avLst/>
            </a:prstGeom>
          </p:spPr>
        </p:pic>
        <p:pic>
          <p:nvPicPr>
            <p:cNvPr id="19" name="Ảnh 18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822662" y="5162273"/>
              <a:ext cx="3857625" cy="390525"/>
            </a:xfrm>
            <a:prstGeom prst="rect">
              <a:avLst/>
            </a:prstGeom>
          </p:spPr>
        </p:pic>
        <p:pic>
          <p:nvPicPr>
            <p:cNvPr id="20" name="Ảnh 19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926726" y="5739709"/>
              <a:ext cx="3038475" cy="37147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4AB31F6-1270-4E16-AF3A-836A37DCC011}" type="slidenum">
              <a:rPr lang="en-US" altLang="vi-VN">
                <a:solidFill>
                  <a:srgbClr val="898989"/>
                </a:solidFill>
              </a:rPr>
              <a:pPr eaLnBrk="1" hangingPunct="1"/>
              <a:t>31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37891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7895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thứ tự</a:t>
            </a:r>
          </a:p>
        </p:txBody>
      </p:sp>
      <p:pic>
        <p:nvPicPr>
          <p:cNvPr id="6" name="Ảnh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36" y="953766"/>
            <a:ext cx="8643088" cy="990600"/>
          </a:xfrm>
          <a:prstGeom prst="rect">
            <a:avLst/>
          </a:prstGeom>
        </p:spPr>
      </p:pic>
      <p:pic>
        <p:nvPicPr>
          <p:cNvPr id="7" name="Ảnh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99" y="2048450"/>
            <a:ext cx="8505825" cy="866775"/>
          </a:xfrm>
          <a:prstGeom prst="rect">
            <a:avLst/>
          </a:prstGeom>
        </p:spPr>
      </p:pic>
      <p:pic>
        <p:nvPicPr>
          <p:cNvPr id="8" name="Ảnh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525" y="3043237"/>
            <a:ext cx="8362950" cy="771525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95" y="3954440"/>
            <a:ext cx="48577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Ảnh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2200" y="5364140"/>
            <a:ext cx="2209800" cy="352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9E9C49B-3438-472C-95EC-636FA3C0E2A0}" type="slidenum">
              <a:rPr lang="en-US" altLang="vi-VN">
                <a:solidFill>
                  <a:srgbClr val="898989"/>
                </a:solidFill>
              </a:rPr>
              <a:pPr eaLnBrk="1" hangingPunct="1"/>
              <a:t>32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38915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38918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thứ tự</a:t>
            </a:r>
          </a:p>
        </p:txBody>
      </p:sp>
      <p:pic>
        <p:nvPicPr>
          <p:cNvPr id="3" name="Ảnh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50" y="1181099"/>
            <a:ext cx="6181725" cy="1371600"/>
          </a:xfrm>
          <a:prstGeom prst="rect">
            <a:avLst/>
          </a:prstGeom>
        </p:spPr>
      </p:pic>
      <p:pic>
        <p:nvPicPr>
          <p:cNvPr id="4" name="Ảnh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463" y="2971800"/>
            <a:ext cx="742950" cy="2962275"/>
          </a:xfrm>
          <a:prstGeom prst="rect">
            <a:avLst/>
          </a:prstGeom>
        </p:spPr>
      </p:pic>
      <p:pic>
        <p:nvPicPr>
          <p:cNvPr id="7" name="Ảnh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400" y="2735332"/>
            <a:ext cx="5267325" cy="3162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3000A6-8C7C-459E-86CE-28091D7489B3}" type="slidenum">
              <a:rPr lang="en-US" altLang="vi-VN">
                <a:solidFill>
                  <a:srgbClr val="898989"/>
                </a:solidFill>
              </a:rPr>
              <a:pPr eaLnBrk="1" hangingPunct="1"/>
              <a:t>33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39939" name="Picture 59" descr="citdlogo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" name="TextBox 1"/>
          <p:cNvSpPr txBox="1"/>
          <p:nvPr/>
        </p:nvSpPr>
        <p:spPr>
          <a:xfrm>
            <a:off x="452438" y="990600"/>
            <a:ext cx="8234362" cy="8925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FF0000"/>
                </a:solidFill>
                <a:latin typeface="Arial" pitchFamily="34" charset="0"/>
              </a:rPr>
              <a:t>3. </a:t>
            </a:r>
            <a:r>
              <a:rPr lang="vi-VN" sz="2800" b="1" dirty="0">
                <a:solidFill>
                  <a:srgbClr val="FF0000"/>
                </a:solidFill>
                <a:latin typeface="Arial" pitchFamily="34" charset="0"/>
              </a:rPr>
              <a:t>Biểu đồ Hasse</a:t>
            </a:r>
            <a:endParaRPr lang="en-US" sz="2800" b="1" dirty="0">
              <a:solidFill>
                <a:srgbClr val="0070C0"/>
              </a:solidFill>
              <a:latin typeface="Arial" pitchFamily="34" charset="0"/>
            </a:endParaRPr>
          </a:p>
          <a:p>
            <a:pPr>
              <a:defRPr/>
            </a:pPr>
            <a:r>
              <a:rPr lang="vi-VN" sz="2400" b="1" dirty="0">
                <a:solidFill>
                  <a:srgbClr val="FF0000"/>
                </a:solidFill>
                <a:latin typeface="+mn-lt"/>
                <a:cs typeface="Arial" charset="0"/>
              </a:rPr>
              <a:t>Ví dụ</a:t>
            </a:r>
            <a:r>
              <a:rPr lang="en-US" sz="2400" b="1" dirty="0">
                <a:solidFill>
                  <a:srgbClr val="FF0000"/>
                </a:solidFill>
                <a:latin typeface="+mn-lt"/>
                <a:cs typeface="Arial" charset="0"/>
              </a:rPr>
              <a:t>:</a:t>
            </a:r>
            <a:r>
              <a:rPr lang="vi-VN" sz="2400" b="1" dirty="0">
                <a:solidFill>
                  <a:srgbClr val="FF0000"/>
                </a:solidFill>
                <a:latin typeface="+mn-lt"/>
                <a:cs typeface="Arial" charset="0"/>
              </a:rPr>
              <a:t> 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Biểu đồ Hasse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charset="0"/>
              </a:rPr>
              <a:t>của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 </a:t>
            </a:r>
            <a:r>
              <a:rPr lang="vi-VN" altLang="vi-VN" sz="2400" dirty="0" smtClean="0">
                <a:solidFill>
                  <a:srgbClr val="0070C0"/>
                </a:solidFill>
                <a:latin typeface="+mn-lt"/>
              </a:rPr>
              <a:t>(</a:t>
            </a:r>
            <a:r>
              <a:rPr lang="vi-VN" altLang="vi-VN" sz="2400" dirty="0">
                <a:solidFill>
                  <a:srgbClr val="0070C0"/>
                </a:solidFill>
                <a:latin typeface="+mn-lt"/>
              </a:rPr>
              <a:t>P(S), </a:t>
            </a:r>
            <a:r>
              <a:rPr lang="vi-VN" altLang="vi-VN" sz="2400" dirty="0">
                <a:solidFill>
                  <a:srgbClr val="0070C0"/>
                </a:solidFill>
                <a:latin typeface="+mn-lt"/>
                <a:sym typeface="Symbol" panose="05050102010706020507" pitchFamily="18" charset="2"/>
              </a:rPr>
              <a:t></a:t>
            </a:r>
            <a:r>
              <a:rPr lang="vi-VN" altLang="vi-VN" sz="2400" dirty="0">
                <a:solidFill>
                  <a:srgbClr val="0070C0"/>
                </a:solidFill>
                <a:latin typeface="+mn-lt"/>
              </a:rPr>
              <a:t> </a:t>
            </a:r>
            <a:r>
              <a:rPr lang="vi-VN" altLang="vi-VN" sz="2400" dirty="0" smtClean="0">
                <a:solidFill>
                  <a:srgbClr val="0070C0"/>
                </a:solidFill>
                <a:latin typeface="+mn-lt"/>
              </a:rPr>
              <a:t>), </a:t>
            </a:r>
            <a:r>
              <a:rPr lang="vi-VN" altLang="vi-VN" sz="2400" dirty="0" smtClean="0">
                <a:solidFill>
                  <a:srgbClr val="0070C0"/>
                </a:solidFill>
                <a:latin typeface="+mn-lt"/>
                <a:cs typeface="Arial" charset="0"/>
              </a:rPr>
              <a:t>S = </a:t>
            </a:r>
            <a:r>
              <a:rPr lang="vi-VN" sz="2400" dirty="0" smtClean="0">
                <a:solidFill>
                  <a:srgbClr val="0070C0"/>
                </a:solidFill>
                <a:latin typeface="+mn-lt"/>
                <a:cs typeface="Arial" charset="0"/>
              </a:rPr>
              <a:t>{</a:t>
            </a:r>
            <a:r>
              <a:rPr lang="vi-VN" sz="2400" dirty="0" err="1" smtClean="0">
                <a:solidFill>
                  <a:srgbClr val="0070C0"/>
                </a:solidFill>
                <a:latin typeface="+mn-lt"/>
                <a:cs typeface="Arial" charset="0"/>
              </a:rPr>
              <a:t>a,b,c</a:t>
            </a:r>
            <a:r>
              <a:rPr lang="vi-VN" sz="2400" dirty="0" smtClean="0">
                <a:solidFill>
                  <a:srgbClr val="0070C0"/>
                </a:solidFill>
                <a:latin typeface="+mn-lt"/>
                <a:cs typeface="Arial" charset="0"/>
              </a:rPr>
              <a:t>}.</a:t>
            </a:r>
            <a:endParaRPr lang="en-US" sz="2400" dirty="0">
              <a:solidFill>
                <a:srgbClr val="0070C0"/>
              </a:solidFill>
              <a:latin typeface="+mn-lt"/>
              <a:cs typeface="Arial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09800"/>
            <a:ext cx="38068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5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thứ tự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537F918B-55E9-43FF-9F87-B3D28A0E15AA}" type="slidenum">
              <a:rPr lang="en-US" altLang="vi-VN" sz="1200">
                <a:solidFill>
                  <a:srgbClr val="898989"/>
                </a:solidFill>
              </a:rPr>
              <a:pPr algn="r" eaLnBrk="1" hangingPunct="1"/>
              <a:t>34</a:t>
            </a:fld>
            <a:endParaRPr lang="en-US" altLang="vi-VN" sz="1200">
              <a:solidFill>
                <a:srgbClr val="898989"/>
              </a:solidFill>
            </a:endParaRPr>
          </a:p>
        </p:txBody>
      </p:sp>
      <p:pic>
        <p:nvPicPr>
          <p:cNvPr id="40963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40965" name="TextBox 9"/>
          <p:cNvSpPr txBox="1">
            <a:spLocks noChangeArrowheads="1"/>
          </p:cNvSpPr>
          <p:nvPr/>
        </p:nvSpPr>
        <p:spPr bwMode="auto">
          <a:xfrm>
            <a:off x="457200" y="914400"/>
            <a:ext cx="83058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4. </a:t>
            </a:r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Phần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tử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nhỏ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nhất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và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phần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tử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lớn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nhất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endParaRPr lang="en-US" altLang="vi-VN" sz="2400" b="1" dirty="0">
              <a:solidFill>
                <a:srgbClr val="FF0000"/>
              </a:solidFill>
            </a:endParaRPr>
          </a:p>
          <a:p>
            <a:pPr eaLnBrk="1" hangingPunct="1"/>
            <a:r>
              <a:rPr lang="vi-VN" altLang="vi-VN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Định</a:t>
            </a:r>
            <a:r>
              <a:rPr lang="vi-VN" altLang="vi-VN" sz="2400" b="1" i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nghĩa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: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Một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phần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tử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a trong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sắp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thứ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tự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(S, ≺)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được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gọi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:</a:t>
            </a:r>
          </a:p>
          <a:p>
            <a:pPr lvl="1" eaLnBrk="1" hangingPunct="1">
              <a:buClr>
                <a:schemeClr val="bg1"/>
              </a:buClr>
              <a:buFont typeface="Wingdings 2" panose="05020102010507070707" pitchFamily="18" charset="2"/>
              <a:buChar char="P"/>
            </a:pPr>
            <a:r>
              <a:rPr lang="en-US" altLang="vi-VN" sz="2400" i="1" dirty="0" err="1">
                <a:solidFill>
                  <a:srgbClr val="0070C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i="1" dirty="0" err="1">
                <a:solidFill>
                  <a:srgbClr val="0070C0"/>
                </a:solidFill>
                <a:latin typeface="Arial" panose="020B0604020202020204" pitchFamily="34" charset="0"/>
              </a:rPr>
              <a:t>tử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i="1" dirty="0" err="1">
                <a:solidFill>
                  <a:srgbClr val="0070C0"/>
                </a:solidFill>
                <a:latin typeface="Arial" panose="020B0604020202020204" pitchFamily="34" charset="0"/>
              </a:rPr>
              <a:t>nhỏ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i="1" dirty="0" err="1">
                <a:solidFill>
                  <a:srgbClr val="0070C0"/>
                </a:solidFill>
                <a:latin typeface="Arial" panose="020B0604020202020204" pitchFamily="34" charset="0"/>
              </a:rPr>
              <a:t>nhất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nếu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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x</a:t>
            </a:r>
            <a:r>
              <a:rPr lang="en-US" altLang="vi-VN" dirty="0"/>
              <a:t>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 S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a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≺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x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lvl="1" eaLnBrk="1" hangingPunct="1">
              <a:buClr>
                <a:schemeClr val="bg1"/>
              </a:buClr>
              <a:buFont typeface="Wingdings 2" panose="05020102010507070707" pitchFamily="18" charset="2"/>
              <a:buChar char="P"/>
            </a:pPr>
            <a:r>
              <a:rPr lang="en-US" altLang="vi-VN" sz="2400" i="1" dirty="0" err="1">
                <a:solidFill>
                  <a:srgbClr val="0070C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i="1" dirty="0" err="1">
                <a:solidFill>
                  <a:srgbClr val="0070C0"/>
                </a:solidFill>
                <a:latin typeface="Arial" panose="020B0604020202020204" pitchFamily="34" charset="0"/>
              </a:rPr>
              <a:t>tử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i="1" dirty="0" err="1">
                <a:solidFill>
                  <a:srgbClr val="0070C0"/>
                </a:solidFill>
                <a:latin typeface="Arial" panose="020B0604020202020204" pitchFamily="34" charset="0"/>
              </a:rPr>
              <a:t>lớn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i="1" dirty="0" err="1">
                <a:solidFill>
                  <a:srgbClr val="0070C0"/>
                </a:solidFill>
                <a:latin typeface="Arial" panose="020B0604020202020204" pitchFamily="34" charset="0"/>
              </a:rPr>
              <a:t>nhất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nếu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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x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 S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x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≺ a.</a:t>
            </a:r>
            <a:endParaRPr lang="en-US" altLang="vi-VN" dirty="0"/>
          </a:p>
        </p:txBody>
      </p:sp>
      <p:sp>
        <p:nvSpPr>
          <p:cNvPr id="40966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thứ tự</a:t>
            </a:r>
          </a:p>
        </p:txBody>
      </p:sp>
      <p:sp>
        <p:nvSpPr>
          <p:cNvPr id="40967" name="TextBox 9"/>
          <p:cNvSpPr txBox="1">
            <a:spLocks noChangeArrowheads="1"/>
          </p:cNvSpPr>
          <p:nvPr/>
        </p:nvSpPr>
        <p:spPr bwMode="auto">
          <a:xfrm>
            <a:off x="533400" y="2819400"/>
            <a:ext cx="8229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Nhận</a:t>
            </a:r>
            <a:r>
              <a:rPr lang="en-US" altLang="vi-VN" sz="2400" b="1" i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xét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: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tử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nhỏ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nhất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(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lớn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nhất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của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một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hợp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(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nếu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duy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nhất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. Ta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kí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hiệu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tử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của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hợp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S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min(S),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kí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hiệu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tử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lớn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nhất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của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S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max(S).</a:t>
            </a:r>
            <a:endParaRPr lang="en-US" altLang="vi-VN" dirty="0"/>
          </a:p>
        </p:txBody>
      </p:sp>
      <p:sp>
        <p:nvSpPr>
          <p:cNvPr id="40968" name="TextBox 9"/>
          <p:cNvSpPr txBox="1">
            <a:spLocks noChangeArrowheads="1"/>
          </p:cNvSpPr>
          <p:nvPr/>
        </p:nvSpPr>
        <p:spPr bwMode="auto">
          <a:xfrm>
            <a:off x="609600" y="4114800"/>
            <a:ext cx="8229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Ví</a:t>
            </a:r>
            <a:r>
              <a:rPr lang="en-US" altLang="vi-VN" sz="2400" b="1" i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dụ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: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Trong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thứ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tự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(S,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), S={m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|m^2 &lt;100}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 eaLnBrk="1" hangingPunct="1"/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			min(S) = -9, max(S) = 9.</a:t>
            </a:r>
          </a:p>
          <a:p>
            <a:pPr eaLnBrk="1" hangingPunct="1"/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Trong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thứ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tự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(A,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), A={x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|x^2 &lt;100}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không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phần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tử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nhỏ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nhất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và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cũng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không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phần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tử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lớn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nhất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 eaLnBrk="1" hangingPunct="1"/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	Cho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B, ta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biết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(P(B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),</a:t>
            </a:r>
            <a:r>
              <a:rPr lang="vi-VN" altLang="vi-VN" sz="2400" dirty="0">
                <a:solidFill>
                  <a:srgbClr val="0070C0"/>
                </a:solidFill>
                <a:sym typeface="Symbol" panose="05050102010706020507" pitchFamily="18" charset="2"/>
              </a:rPr>
              <a:t> </a:t>
            </a:r>
            <a:r>
              <a:rPr lang="vi-VN" altLang="vi-VN" sz="2400" dirty="0" smtClean="0">
                <a:solidFill>
                  <a:srgbClr val="0070C0"/>
                </a:solidFill>
                <a:sym typeface="Symbol" panose="05050102010706020507" pitchFamily="18" charset="2"/>
              </a:rPr>
              <a:t>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thứ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tự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.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Với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thứ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tự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này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thì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min(P(B))=, max(P(B)) = B.</a:t>
            </a:r>
            <a:endParaRPr lang="en-US" altLang="vi-VN" sz="24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09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09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09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/>
      <p:bldP spid="4096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9EDBA31-93C6-4142-9EAB-899120280218}" type="slidenum">
              <a:rPr lang="en-US" altLang="vi-VN" sz="1200">
                <a:solidFill>
                  <a:srgbClr val="898989"/>
                </a:solidFill>
              </a:rPr>
              <a:pPr algn="r" eaLnBrk="1" hangingPunct="1"/>
              <a:t>35</a:t>
            </a:fld>
            <a:endParaRPr lang="en-US" altLang="vi-VN" sz="1200">
              <a:solidFill>
                <a:srgbClr val="898989"/>
              </a:solidFill>
            </a:endParaRPr>
          </a:p>
        </p:txBody>
      </p:sp>
      <p:pic>
        <p:nvPicPr>
          <p:cNvPr id="41987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41989" name="TextBox 9"/>
          <p:cNvSpPr txBox="1">
            <a:spLocks noChangeArrowheads="1"/>
          </p:cNvSpPr>
          <p:nvPr/>
        </p:nvSpPr>
        <p:spPr bwMode="auto">
          <a:xfrm>
            <a:off x="457200" y="914400"/>
            <a:ext cx="83058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4. </a:t>
            </a:r>
            <a:r>
              <a:rPr lang="vi-VN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Phần tử </a:t>
            </a:r>
            <a:r>
              <a:rPr lang="en-US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nhỏ nhất</a:t>
            </a:r>
            <a:r>
              <a:rPr lang="vi-VN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 và phần tử </a:t>
            </a:r>
            <a:r>
              <a:rPr lang="en-US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lớn nhất</a:t>
            </a:r>
            <a:r>
              <a:rPr lang="vi-VN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endParaRPr lang="en-US" altLang="vi-VN" sz="2400" b="1">
              <a:solidFill>
                <a:srgbClr val="FF0000"/>
              </a:solidFill>
            </a:endParaRPr>
          </a:p>
          <a:p>
            <a:pPr eaLnBrk="1" hangingPunct="1"/>
            <a:r>
              <a:rPr lang="vi-VN" altLang="vi-VN" sz="2400" b="1" i="1">
                <a:solidFill>
                  <a:srgbClr val="FF0000"/>
                </a:solidFill>
                <a:latin typeface="Arial" panose="020B0604020202020204" pitchFamily="34" charset="0"/>
              </a:rPr>
              <a:t>Định nghĩa</a:t>
            </a:r>
            <a:r>
              <a:rPr lang="vi-VN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: </a:t>
            </a:r>
            <a:r>
              <a:rPr lang="en-US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(Thứ tự tốt)</a:t>
            </a:r>
          </a:p>
          <a:p>
            <a:pPr eaLnBrk="1" hangingPunct="1"/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	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Một 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tập hợp có thứ tự được gọi là có thứ tự tốt (hay được sắp tốt) nếu mọi tập con khác rỗng đều có phần tử nhỏ nhất.</a:t>
            </a:r>
            <a:endParaRPr lang="en-US" altLang="vi-VN"/>
          </a:p>
        </p:txBody>
      </p:sp>
      <p:sp>
        <p:nvSpPr>
          <p:cNvPr id="41990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thứ tự</a:t>
            </a:r>
          </a:p>
        </p:txBody>
      </p:sp>
      <p:sp>
        <p:nvSpPr>
          <p:cNvPr id="41991" name="TextBox 9"/>
          <p:cNvSpPr txBox="1">
            <a:spLocks noChangeArrowheads="1"/>
          </p:cNvSpPr>
          <p:nvPr/>
        </p:nvSpPr>
        <p:spPr bwMode="auto">
          <a:xfrm>
            <a:off x="609600" y="3200400"/>
            <a:ext cx="8229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 i="1">
                <a:solidFill>
                  <a:srgbClr val="FF0000"/>
                </a:solidFill>
                <a:latin typeface="Arial" panose="020B0604020202020204" pitchFamily="34" charset="0"/>
              </a:rPr>
              <a:t>Ví dụ</a:t>
            </a:r>
            <a:r>
              <a:rPr lang="vi-VN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</a:p>
          <a:p>
            <a:pPr eaLnBrk="1" hangingPunct="1"/>
            <a:r>
              <a:rPr lang="en-US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     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- Tập hợp có thứ tự (</a:t>
            </a:r>
            <a:r>
              <a:rPr lang="en-US" altLang="vi-VN" sz="2400" b="1">
                <a:solidFill>
                  <a:srgbClr val="0070C0"/>
                </a:solidFill>
                <a:latin typeface="Arial" panose="020B0604020202020204" pitchFamily="34" charset="0"/>
              </a:rPr>
              <a:t>N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) là một tập hợp được sắp tốt.</a:t>
            </a:r>
          </a:p>
          <a:p>
            <a:pPr eaLnBrk="1" hangingPunct="1"/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   - 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Tập hợp có thứ tự (</a:t>
            </a:r>
            <a:r>
              <a:rPr lang="en-US" altLang="vi-VN" sz="2400" b="1">
                <a:solidFill>
                  <a:srgbClr val="0070C0"/>
                </a:solidFill>
                <a:latin typeface="Arial" panose="020B0604020202020204" pitchFamily="34" charset="0"/>
              </a:rPr>
              <a:t>Z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) không phải là một tập hợp được sắp tốt vì </a:t>
            </a:r>
            <a:r>
              <a:rPr lang="en-US" altLang="vi-VN" sz="2400" b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không có phần tử nhỏ nhất.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19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289F86-88AC-4A1C-915B-5269DA69E9CB}" type="slidenum">
              <a:rPr lang="en-US" altLang="vi-VN">
                <a:solidFill>
                  <a:srgbClr val="898989"/>
                </a:solidFill>
              </a:rPr>
              <a:pPr eaLnBrk="1" hangingPunct="1"/>
              <a:t>36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43011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43013" name="TextBox 9"/>
          <p:cNvSpPr txBox="1">
            <a:spLocks noChangeArrowheads="1"/>
          </p:cNvSpPr>
          <p:nvPr/>
        </p:nvSpPr>
        <p:spPr bwMode="auto">
          <a:xfrm>
            <a:off x="228600" y="990600"/>
            <a:ext cx="87630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7338" indent="-2873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5. </a:t>
            </a:r>
            <a:r>
              <a:rPr lang="vi-VN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Phần tử tối </a:t>
            </a:r>
            <a:r>
              <a:rPr lang="en-US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tiểu</a:t>
            </a:r>
            <a:r>
              <a:rPr lang="vi-VN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 và phần tử tối </a:t>
            </a:r>
            <a:r>
              <a:rPr lang="en-US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đại</a:t>
            </a:r>
            <a:r>
              <a:rPr lang="vi-VN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endParaRPr lang="en-US" altLang="vi-VN" sz="2400" b="1">
              <a:solidFill>
                <a:srgbClr val="FF0000"/>
              </a:solidFill>
            </a:endParaRPr>
          </a:p>
          <a:p>
            <a:pPr eaLnBrk="1" hangingPunct="1"/>
            <a:r>
              <a:rPr lang="vi-VN" altLang="vi-VN" sz="2400" b="1" i="1">
                <a:solidFill>
                  <a:srgbClr val="FF0000"/>
                </a:solidFill>
                <a:latin typeface="Arial" panose="020B0604020202020204" pitchFamily="34" charset="0"/>
              </a:rPr>
              <a:t>Định nghĩa</a:t>
            </a:r>
            <a:r>
              <a:rPr lang="vi-VN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: 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Một phần tử a trong tập sắp thứ tự (S, ≺) được</a:t>
            </a:r>
            <a:endParaRPr lang="en-US" altLang="vi-VN" sz="240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g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ọi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là:</a:t>
            </a:r>
            <a:endParaRPr lang="en-US" altLang="vi-VN" sz="240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    </a:t>
            </a:r>
            <a:r>
              <a:rPr lang="en-US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Phần tử t</a:t>
            </a:r>
            <a:r>
              <a:rPr lang="vi-VN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ối tiểu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 nếu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 không tồn tại x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S 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sao cho x 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a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và x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≺ a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                  </a:t>
            </a:r>
            <a:r>
              <a:rPr lang="en-US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Phần tử t</a:t>
            </a:r>
            <a:r>
              <a:rPr lang="vi-VN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ối đại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 nếu không tồn tại 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x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S 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sao cho x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 a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và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a 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≺ 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x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  <a:endParaRPr lang="en-US" altLang="vi-VN" sz="24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43014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thứ tự</a:t>
            </a:r>
          </a:p>
        </p:txBody>
      </p:sp>
      <p:sp>
        <p:nvSpPr>
          <p:cNvPr id="43015" name="TextBox 9"/>
          <p:cNvSpPr txBox="1">
            <a:spLocks noChangeArrowheads="1"/>
          </p:cNvSpPr>
          <p:nvPr/>
        </p:nvSpPr>
        <p:spPr bwMode="auto">
          <a:xfrm>
            <a:off x="228600" y="3048000"/>
            <a:ext cx="86868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Nhận</a:t>
            </a:r>
            <a:r>
              <a:rPr lang="en-US" altLang="vi-VN" sz="2400" b="1" i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xét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</a:p>
          <a:p>
            <a:pPr eaLnBrk="1" hangingPunct="1"/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	-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tử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tối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tiểu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(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tối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đại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của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một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thứ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tự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không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nhất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thiết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duy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nhất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</a:p>
          <a:p>
            <a:pPr eaLnBrk="1" hangingPunct="1"/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       </a:t>
            </a:r>
            <a:r>
              <a:rPr lang="en-US" altLang="vi-VN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Ví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dụ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: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Xét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S = {1, 2, 3}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với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quan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R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cho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bởi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</a:p>
          <a:p>
            <a:pPr eaLnBrk="1" hangingPunct="1"/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R = {(1,1), (2,2), (3,3), (1,2), (3,2)}.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Dễ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dàng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kiểm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chứng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rằng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(S,R)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thứ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tự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.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Với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thứ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tự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R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này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S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hai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tử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tối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tiểu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1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3;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một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tử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tối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đại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2.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	-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tử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lớn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nhất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(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nhỏ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nhất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của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một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thứ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tự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nếu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tử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tối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đại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(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tối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tiểu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duy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nhất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của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hợp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. </a:t>
            </a:r>
            <a:endParaRPr lang="en-US" altLang="vi-VN" sz="2400" dirty="0">
              <a:latin typeface="Arial" panose="020B0604020202020204" pitchFamily="34" charset="0"/>
            </a:endParaRPr>
          </a:p>
          <a:p>
            <a:pPr eaLnBrk="1" hangingPunct="1"/>
            <a:endParaRPr lang="en-US" altLang="vi-VN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30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30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30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30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A1B5531-9336-454B-A697-611CDF088745}" type="slidenum">
              <a:rPr lang="en-US" altLang="vi-VN">
                <a:solidFill>
                  <a:srgbClr val="898989"/>
                </a:solidFill>
              </a:rPr>
              <a:pPr eaLnBrk="1" hangingPunct="1"/>
              <a:t>37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44035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81000" y="1066800"/>
            <a:ext cx="8305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5. </a:t>
            </a:r>
            <a:r>
              <a:rPr lang="vi-VN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Phần tử tối </a:t>
            </a:r>
            <a:r>
              <a:rPr lang="en-US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tiểu</a:t>
            </a:r>
            <a:r>
              <a:rPr lang="vi-VN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 và phần tử tối </a:t>
            </a:r>
            <a:r>
              <a:rPr lang="en-US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đại</a:t>
            </a:r>
            <a:r>
              <a:rPr lang="vi-VN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endParaRPr lang="en-US" altLang="vi-VN" sz="2400" b="1">
              <a:solidFill>
                <a:srgbClr val="FF0000"/>
              </a:solidFill>
            </a:endParaRPr>
          </a:p>
          <a:p>
            <a:pPr eaLnBrk="1" hangingPunct="1"/>
            <a:r>
              <a:rPr lang="en-US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Ví dụ: </a:t>
            </a:r>
            <a:r>
              <a:rPr lang="vi-VN" altLang="vi-VN" sz="2400" b="1">
                <a:solidFill>
                  <a:srgbClr val="0070C0"/>
                </a:solidFill>
                <a:latin typeface="Arial" panose="020B0604020202020204" pitchFamily="34" charset="0"/>
              </a:rPr>
              <a:t>Xét poset có biểu đồ Hasse dưới đây:</a:t>
            </a:r>
            <a:endParaRPr lang="en-US" altLang="vi-VN" sz="2400" b="1">
              <a:solidFill>
                <a:srgbClr val="0070C0"/>
              </a:solidFill>
            </a:endParaRPr>
          </a:p>
          <a:p>
            <a:pPr eaLnBrk="1" hangingPunct="1"/>
            <a:r>
              <a:rPr lang="en-US" altLang="vi-VN" sz="2400">
                <a:solidFill>
                  <a:srgbClr val="0070C0"/>
                </a:solidFill>
              </a:rPr>
              <a:t>	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05000"/>
            <a:ext cx="39624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9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thứ tự</a:t>
            </a:r>
          </a:p>
        </p:txBody>
      </p:sp>
      <p:sp>
        <p:nvSpPr>
          <p:cNvPr id="44040" name="Rectangle 11"/>
          <p:cNvSpPr>
            <a:spLocks noChangeArrowheads="1"/>
          </p:cNvSpPr>
          <p:nvPr/>
        </p:nvSpPr>
        <p:spPr bwMode="auto">
          <a:xfrm>
            <a:off x="838200" y="4648200"/>
            <a:ext cx="7467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	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Mỗi đỉnh màu đỏ là </a:t>
            </a:r>
            <a:r>
              <a:rPr lang="vi-VN" altLang="vi-VN" sz="2400" b="1" i="1">
                <a:solidFill>
                  <a:srgbClr val="FF0000"/>
                </a:solidFill>
                <a:latin typeface="Arial" panose="020B0604020202020204" pitchFamily="34" charset="0"/>
              </a:rPr>
              <a:t>tối đại.</a:t>
            </a:r>
            <a:endParaRPr lang="en-US" altLang="vi-VN" sz="2400" b="1" i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b="1" i="1">
                <a:solidFill>
                  <a:srgbClr val="0070C0"/>
                </a:solidFill>
                <a:latin typeface="Arial" panose="020B0604020202020204" pitchFamily="34" charset="0"/>
              </a:rPr>
              <a:t>	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Mỗi đỉnh màu xanh là </a:t>
            </a:r>
            <a:r>
              <a:rPr lang="vi-VN" altLang="vi-VN" sz="2400" b="1" i="1">
                <a:solidFill>
                  <a:srgbClr val="FF0000"/>
                </a:solidFill>
                <a:latin typeface="Arial" panose="020B0604020202020204" pitchFamily="34" charset="0"/>
              </a:rPr>
              <a:t>tối tiểu.</a:t>
            </a:r>
            <a:endParaRPr lang="en-US" altLang="vi-VN" sz="2400" b="1" i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b="1" i="1">
                <a:solidFill>
                  <a:srgbClr val="0070C0"/>
                </a:solidFill>
                <a:latin typeface="Arial" panose="020B0604020202020204" pitchFamily="34" charset="0"/>
              </a:rPr>
              <a:t>	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Không có cung nào xuất phát từ điểm tối đại.</a:t>
            </a:r>
            <a:endParaRPr lang="en-US" altLang="vi-VN" sz="240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	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Không có cung nào kết thúc ở điểm tối tiểu.</a:t>
            </a:r>
            <a:endParaRPr lang="en-US" altLang="vi-VN" sz="24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8DF9459-85D7-4711-ACF2-1BB200BC9C9C}" type="slidenum">
              <a:rPr lang="en-US" altLang="vi-VN">
                <a:solidFill>
                  <a:srgbClr val="898989"/>
                </a:solidFill>
              </a:rPr>
              <a:pPr eaLnBrk="1" hangingPunct="1"/>
              <a:t>38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45059" name="Picture 59" descr="citdlogo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3810000"/>
            <a:ext cx="3643313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thứ tự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81000" y="1066800"/>
            <a:ext cx="83058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5. </a:t>
            </a:r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Phần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tử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tối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tiểu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và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phần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tử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tối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đại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endParaRPr lang="en-US" altLang="vi-VN" sz="2400" b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Chú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ý: </a:t>
            </a:r>
            <a:r>
              <a:rPr lang="en-US" altLang="vi-VN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Trong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một</a:t>
            </a:r>
            <a:r>
              <a:rPr lang="vi-VN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poset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S </a:t>
            </a:r>
            <a:r>
              <a:rPr lang="en-US" altLang="vi-VN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hữu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hạn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en-US" altLang="vi-VN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tử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tối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tiểu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và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phần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tử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tối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đại</a:t>
            </a:r>
            <a:r>
              <a:rPr lang="vi-VN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luôn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luôn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tồn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0070C0"/>
                </a:solidFill>
                <a:latin typeface="Arial" panose="020B0604020202020204" pitchFamily="34" charset="0"/>
              </a:rPr>
              <a:t>tại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endParaRPr lang="en-US" altLang="vi-VN" sz="2400" i="1" dirty="0" smtClean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dirty="0" err="1" smtClean="0">
                <a:solidFill>
                  <a:srgbClr val="0070C0"/>
                </a:solidFill>
                <a:latin typeface="Arial" panose="020B0604020202020204" pitchFamily="34" charset="0"/>
              </a:rPr>
              <a:t>Thật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vậy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chúng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ta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xuất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phát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từ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điểm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bất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kỳ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a</a:t>
            </a:r>
            <a:r>
              <a:rPr lang="en-US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0</a:t>
            </a:r>
            <a:r>
              <a:rPr lang="en-US" altLang="vi-VN" sz="2400" baseline="-250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 S.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Nếu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en-US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0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không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phần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tử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tối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tiểu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thì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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en-US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1</a:t>
            </a:r>
            <a:r>
              <a:rPr lang="en-US" altLang="vi-VN" sz="2400" baseline="-250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 S: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en-US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1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≺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en-US" altLang="vi-VN" sz="2400" baseline="-25000" dirty="0">
                <a:solidFill>
                  <a:srgbClr val="0070C0"/>
                </a:solidFill>
                <a:latin typeface="Arial" panose="020B0604020202020204" pitchFamily="34" charset="0"/>
              </a:rPr>
              <a:t>0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.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Tiếp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tục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như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vậy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cho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đến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khi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tìm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được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phần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tử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tối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tiểu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. </a:t>
            </a:r>
          </a:p>
          <a:p>
            <a:pPr eaLnBrk="1" hangingPunct="1"/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Phần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tử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tối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đại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cũng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tìm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được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bằng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phương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pháp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tương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tự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1F4EAE-CBF9-4195-82DC-9116E8756083}" type="slidenum">
              <a:rPr lang="en-US" altLang="vi-VN">
                <a:solidFill>
                  <a:srgbClr val="898989"/>
                </a:solidFill>
              </a:rPr>
              <a:pPr eaLnBrk="1" hangingPunct="1"/>
              <a:t>39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46083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" name="TextBox 1"/>
          <p:cNvSpPr txBox="1"/>
          <p:nvPr/>
        </p:nvSpPr>
        <p:spPr>
          <a:xfrm>
            <a:off x="381000" y="1066800"/>
            <a:ext cx="8458200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FF0000"/>
                </a:solidFill>
                <a:latin typeface="Arial" pitchFamily="34" charset="0"/>
              </a:rPr>
              <a:t>5. </a:t>
            </a:r>
            <a:r>
              <a:rPr lang="vi-VN" sz="2400" b="1" dirty="0">
                <a:solidFill>
                  <a:srgbClr val="FF0000"/>
                </a:solidFill>
                <a:latin typeface="Arial" pitchFamily="34" charset="0"/>
              </a:rPr>
              <a:t>Phần tử </a:t>
            </a:r>
            <a:r>
              <a:rPr lang="vi-VN" sz="2400" b="1" dirty="0">
                <a:solidFill>
                  <a:srgbClr val="FF0000"/>
                </a:solidFill>
                <a:latin typeface="+mn-lt"/>
                <a:cs typeface="Arial" charset="0"/>
              </a:rPr>
              <a:t>tối </a:t>
            </a:r>
            <a:r>
              <a:rPr lang="en-US" sz="2400" b="1" dirty="0" err="1">
                <a:solidFill>
                  <a:srgbClr val="FF0000"/>
                </a:solidFill>
                <a:latin typeface="+mn-lt"/>
                <a:cs typeface="Arial" charset="0"/>
              </a:rPr>
              <a:t>tiểu</a:t>
            </a:r>
            <a:r>
              <a:rPr lang="vi-VN" sz="2400" b="1" dirty="0">
                <a:solidFill>
                  <a:srgbClr val="FF0000"/>
                </a:solidFill>
                <a:latin typeface="+mn-lt"/>
                <a:cs typeface="Arial" charset="0"/>
              </a:rPr>
              <a:t> và phần tử tối </a:t>
            </a:r>
            <a:r>
              <a:rPr lang="en-US" sz="2400" b="1" dirty="0" err="1">
                <a:solidFill>
                  <a:srgbClr val="FF0000"/>
                </a:solidFill>
                <a:latin typeface="+mn-lt"/>
                <a:cs typeface="Arial" charset="0"/>
              </a:rPr>
              <a:t>đại</a:t>
            </a:r>
            <a:r>
              <a:rPr lang="vi-VN" sz="2400" b="1" dirty="0">
                <a:solidFill>
                  <a:srgbClr val="FF0000"/>
                </a:solidFill>
                <a:latin typeface="+mn-lt"/>
                <a:cs typeface="Arial" charset="0"/>
              </a:rPr>
              <a:t>.</a:t>
            </a:r>
            <a:endParaRPr lang="en-US" sz="2400" b="1" dirty="0">
              <a:solidFill>
                <a:srgbClr val="FF0000"/>
              </a:solidFill>
              <a:latin typeface="+mn-lt"/>
              <a:cs typeface="Arial" charset="0"/>
            </a:endParaRPr>
          </a:p>
          <a:p>
            <a:pPr>
              <a:defRPr/>
            </a:pPr>
            <a:r>
              <a:rPr lang="vi-VN" sz="2400" b="1" dirty="0">
                <a:solidFill>
                  <a:srgbClr val="FF0000"/>
                </a:solidFill>
                <a:latin typeface="+mn-lt"/>
                <a:cs typeface="Arial" charset="0"/>
              </a:rPr>
              <a:t>Ví dụ</a:t>
            </a:r>
            <a:r>
              <a:rPr lang="vi-VN" sz="2400" b="1" dirty="0">
                <a:solidFill>
                  <a:srgbClr val="0070C0"/>
                </a:solidFill>
                <a:latin typeface="+mn-lt"/>
                <a:cs typeface="Arial" charset="0"/>
              </a:rPr>
              <a:t>. 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Tìm phần tử tối đại, tối tiểu của poset ({2, 4, 5, 10, 12,</a:t>
            </a:r>
          </a:p>
          <a:p>
            <a:pPr>
              <a:defRPr/>
            </a:pPr>
            <a:r>
              <a:rPr lang="en-US" sz="2400" dirty="0">
                <a:solidFill>
                  <a:srgbClr val="0070C0"/>
                </a:solidFill>
                <a:latin typeface="+mn-lt"/>
                <a:cs typeface="Arial" charset="0"/>
              </a:rPr>
              <a:t>20, 25}, | ) </a:t>
            </a:r>
            <a:r>
              <a:rPr lang="en-US" sz="2400" dirty="0" smtClean="0">
                <a:solidFill>
                  <a:srgbClr val="0070C0"/>
                </a:solidFill>
                <a:latin typeface="+mn-lt"/>
                <a:cs typeface="Arial" charset="0"/>
              </a:rPr>
              <a:t>?</a:t>
            </a:r>
            <a:endParaRPr lang="en-US" sz="2400" dirty="0">
              <a:solidFill>
                <a:srgbClr val="0070C0"/>
              </a:solidFill>
              <a:latin typeface="+mn-lt"/>
              <a:cs typeface="Arial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381573"/>
            <a:ext cx="419100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7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6067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thứ tự</a:t>
            </a:r>
          </a:p>
        </p:txBody>
      </p:sp>
      <p:sp>
        <p:nvSpPr>
          <p:cNvPr id="3" name="Hình chữ nhật 2"/>
          <p:cNvSpPr/>
          <p:nvPr/>
        </p:nvSpPr>
        <p:spPr>
          <a:xfrm>
            <a:off x="381000" y="5148764"/>
            <a:ext cx="8458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vi-VN" sz="2400" dirty="0" err="1">
                <a:solidFill>
                  <a:srgbClr val="0070C0"/>
                </a:solidFill>
                <a:latin typeface="+mn-lt"/>
                <a:cs typeface="Arial" charset="0"/>
              </a:rPr>
              <a:t>Từ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charset="0"/>
              </a:rPr>
              <a:t>biểu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charset="0"/>
              </a:rPr>
              <a:t>đồ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charset="0"/>
              </a:rPr>
              <a:t>Hasse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,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charset="0"/>
              </a:rPr>
              <a:t>chúng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 ta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charset="0"/>
              </a:rPr>
              <a:t>thấy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charset="0"/>
              </a:rPr>
              <a:t>rằng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 12, 20, 25 </a:t>
            </a:r>
            <a:r>
              <a:rPr lang="vi-VN" sz="2400" dirty="0" err="1" smtClean="0">
                <a:solidFill>
                  <a:srgbClr val="0070C0"/>
                </a:solidFill>
                <a:latin typeface="+mn-lt"/>
                <a:cs typeface="Arial" charset="0"/>
              </a:rPr>
              <a:t>là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 </a:t>
            </a:r>
            <a:r>
              <a:rPr lang="vi-VN" sz="2400" dirty="0" err="1" smtClean="0">
                <a:solidFill>
                  <a:srgbClr val="0070C0"/>
                </a:solidFill>
                <a:latin typeface="+mn-lt"/>
                <a:cs typeface="Arial" charset="0"/>
              </a:rPr>
              <a:t>các</a:t>
            </a:r>
            <a:r>
              <a:rPr lang="vi-VN" sz="2400" dirty="0" smtClean="0">
                <a:solidFill>
                  <a:srgbClr val="0070C0"/>
                </a:solidFill>
                <a:latin typeface="+mn-lt"/>
                <a:cs typeface="Arial" charset="0"/>
              </a:rPr>
              <a:t>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charset="0"/>
              </a:rPr>
              <a:t>phần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charset="0"/>
              </a:rPr>
              <a:t>tử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charset="0"/>
              </a:rPr>
              <a:t>tối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charset="0"/>
              </a:rPr>
              <a:t>đại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,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charset="0"/>
              </a:rPr>
              <a:t>còn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 2, 5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charset="0"/>
              </a:rPr>
              <a:t>là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charset="0"/>
              </a:rPr>
              <a:t>các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charset="0"/>
              </a:rPr>
              <a:t>phần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charset="0"/>
              </a:rPr>
              <a:t>tử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charset="0"/>
              </a:rPr>
              <a:t>tối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 </a:t>
            </a:r>
            <a:r>
              <a:rPr lang="vi-VN" sz="2400" dirty="0" err="1" smtClean="0">
                <a:solidFill>
                  <a:srgbClr val="0070C0"/>
                </a:solidFill>
                <a:latin typeface="+mn-lt"/>
                <a:cs typeface="Arial" charset="0"/>
              </a:rPr>
              <a:t>tiểu</a:t>
            </a:r>
            <a:r>
              <a:rPr lang="vi-VN" sz="2400" dirty="0" smtClean="0">
                <a:solidFill>
                  <a:srgbClr val="0070C0"/>
                </a:solidFill>
                <a:latin typeface="+mn-lt"/>
                <a:cs typeface="Arial" charset="0"/>
              </a:rPr>
              <a:t>. Như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charset="0"/>
              </a:rPr>
              <a:t>vậy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charset="0"/>
              </a:rPr>
              <a:t>phần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charset="0"/>
              </a:rPr>
              <a:t>tử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charset="0"/>
              </a:rPr>
              <a:t>tối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charset="0"/>
              </a:rPr>
              <a:t>đại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,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charset="0"/>
              </a:rPr>
              <a:t>tối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charset="0"/>
              </a:rPr>
              <a:t>tiểu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charset="0"/>
              </a:rPr>
              <a:t>của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charset="0"/>
              </a:rPr>
              <a:t>poset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charset="0"/>
              </a:rPr>
              <a:t>có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 </a:t>
            </a:r>
            <a:r>
              <a:rPr lang="vi-VN" sz="2400" dirty="0" err="1">
                <a:solidFill>
                  <a:srgbClr val="0070C0"/>
                </a:solidFill>
                <a:latin typeface="+mn-lt"/>
                <a:cs typeface="Arial" charset="0"/>
              </a:rPr>
              <a:t>thể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 </a:t>
            </a:r>
            <a:r>
              <a:rPr lang="vi-VN" sz="2400" dirty="0" smtClean="0">
                <a:solidFill>
                  <a:srgbClr val="0070C0"/>
                </a:solidFill>
                <a:latin typeface="+mn-lt"/>
                <a:cs typeface="Arial" charset="0"/>
              </a:rPr>
              <a:t>không duy </a:t>
            </a:r>
            <a:r>
              <a:rPr lang="vi-VN" sz="2400" dirty="0" err="1" smtClean="0">
                <a:solidFill>
                  <a:srgbClr val="0070C0"/>
                </a:solidFill>
                <a:latin typeface="+mn-lt"/>
                <a:cs typeface="Arial" charset="0"/>
              </a:rPr>
              <a:t>nhất</a:t>
            </a:r>
            <a:r>
              <a:rPr lang="vi-VN" sz="2400" dirty="0" smtClean="0">
                <a:solidFill>
                  <a:srgbClr val="0070C0"/>
                </a:solidFill>
                <a:latin typeface="+mn-lt"/>
                <a:cs typeface="Arial" charset="0"/>
              </a:rPr>
              <a:t>.</a:t>
            </a:r>
            <a:endParaRPr lang="vi-VN" sz="2400" dirty="0">
              <a:solidFill>
                <a:srgbClr val="0070C0"/>
              </a:solidFill>
              <a:latin typeface="+mn-lt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A6218B4-9827-446B-8AF6-64B7CDBDD719}" type="slidenum">
              <a:rPr lang="en-US" altLang="vi-VN">
                <a:solidFill>
                  <a:srgbClr val="898989"/>
                </a:solidFill>
              </a:rPr>
              <a:pPr eaLnBrk="1" hangingPunct="1"/>
              <a:t>4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5123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81000" y="1143000"/>
            <a:ext cx="8305800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800" b="1">
                <a:solidFill>
                  <a:srgbClr val="FF0000"/>
                </a:solidFill>
                <a:latin typeface="Arial" panose="020B0604020202020204" pitchFamily="34" charset="0"/>
              </a:rPr>
              <a:t>2. Các tính chất của quan hệ.</a:t>
            </a:r>
          </a:p>
          <a:p>
            <a:pPr eaLnBrk="1" hangingPunct="1"/>
            <a:r>
              <a:rPr lang="vi-VN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Định nghĩa</a:t>
            </a:r>
            <a:r>
              <a:rPr lang="en-US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 Giả sử R là một quan hệ hai ngôi trên tập A.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     (a) Ta nói q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uan hệ </a:t>
            </a:r>
            <a:r>
              <a:rPr lang="vi-VN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R 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en-US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i="1">
                <a:solidFill>
                  <a:srgbClr val="FF0000"/>
                </a:solidFill>
                <a:latin typeface="Arial" panose="020B0604020202020204" pitchFamily="34" charset="0"/>
              </a:rPr>
              <a:t>tính</a:t>
            </a:r>
            <a:r>
              <a:rPr lang="en-US" altLang="vi-VN" sz="2400" i="1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i="1">
                <a:solidFill>
                  <a:srgbClr val="FF0000"/>
                </a:solidFill>
                <a:latin typeface="Arial" panose="020B0604020202020204" pitchFamily="34" charset="0"/>
              </a:rPr>
              <a:t>phản xạ 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nếu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 và chỉ nếu</a:t>
            </a:r>
            <a:endParaRPr lang="vi-VN" altLang="vi-VN" sz="240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pt-BR" altLang="vi-VN" sz="2400" b="1" i="1">
                <a:solidFill>
                  <a:srgbClr val="0070C0"/>
                </a:solidFill>
                <a:latin typeface="Arial" panose="020B0604020202020204" pitchFamily="34" charset="0"/>
              </a:rPr>
              <a:t>  			</a:t>
            </a:r>
            <a:r>
              <a:rPr lang="pt-BR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a R a , 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</a:t>
            </a:r>
            <a:r>
              <a:rPr lang="pt-BR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pt-BR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 A</a:t>
            </a:r>
            <a:r>
              <a:rPr lang="pt-BR" altLang="vi-VN" sz="2400" b="1" i="1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  <a:endParaRPr lang="pt-BR" altLang="vi-VN" sz="2400" i="1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endParaRPr lang="pt-BR" altLang="vi-VN" sz="2400" i="1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Ví dụ: 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Trên tập </a:t>
            </a:r>
            <a:r>
              <a:rPr lang="en-US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= {1, 2, 3, 4}, quan hệ</a:t>
            </a:r>
          </a:p>
          <a:p>
            <a:pPr eaLnBrk="1" hangingPunct="1"/>
            <a:endParaRPr lang="pt-BR" altLang="vi-VN" sz="2400" i="1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pt-BR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	R</a:t>
            </a:r>
            <a:r>
              <a:rPr lang="pt-BR" altLang="vi-VN" sz="2400">
                <a:solidFill>
                  <a:srgbClr val="0070C0"/>
                </a:solidFill>
                <a:latin typeface="Arial" panose="020B0604020202020204" pitchFamily="34" charset="0"/>
              </a:rPr>
              <a:t>1 </a:t>
            </a:r>
            <a:r>
              <a:rPr lang="pt-BR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= </a:t>
            </a:r>
            <a:r>
              <a:rPr lang="pt-BR" altLang="vi-VN" sz="2400">
                <a:solidFill>
                  <a:srgbClr val="0070C0"/>
                </a:solidFill>
                <a:latin typeface="Arial" panose="020B0604020202020204" pitchFamily="34" charset="0"/>
              </a:rPr>
              <a:t>{(1,1), (1,2), (2,1), (2, 2), (3, 4), (4, 1), (4, 4)}</a:t>
            </a:r>
          </a:p>
          <a:p>
            <a:pPr eaLnBrk="1" hangingPunct="1"/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không phản xạ vì (3, 3)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</a:t>
            </a:r>
            <a:r>
              <a:rPr lang="en-US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R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1</a:t>
            </a:r>
          </a:p>
          <a:p>
            <a:pPr eaLnBrk="1" hangingPunct="1"/>
            <a:r>
              <a:rPr lang="pt-BR" altLang="vi-VN" sz="2400">
                <a:solidFill>
                  <a:srgbClr val="0070C0"/>
                </a:solidFill>
                <a:latin typeface="Arial" panose="020B0604020202020204" pitchFamily="34" charset="0"/>
              </a:rPr>
              <a:t>	</a:t>
            </a:r>
            <a:endParaRPr lang="pt-BR" altLang="vi-VN" sz="2400" i="1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pt-BR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	R</a:t>
            </a:r>
            <a:r>
              <a:rPr lang="pt-BR" altLang="vi-VN" sz="2400">
                <a:solidFill>
                  <a:srgbClr val="0070C0"/>
                </a:solidFill>
                <a:latin typeface="Arial" panose="020B0604020202020204" pitchFamily="34" charset="0"/>
              </a:rPr>
              <a:t>2 </a:t>
            </a:r>
            <a:r>
              <a:rPr lang="pt-BR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= </a:t>
            </a:r>
            <a:r>
              <a:rPr lang="pt-BR" altLang="vi-VN" sz="2400">
                <a:solidFill>
                  <a:srgbClr val="0070C0"/>
                </a:solidFill>
                <a:latin typeface="Arial" panose="020B0604020202020204" pitchFamily="34" charset="0"/>
              </a:rPr>
              <a:t>{(1,1), (1,2), (1,4), (2, 2), (3, 3), (4, 1), (4, 4)} phản xạ vì (1,1), (2, 2), (3, 3), (4, 4)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pt-BR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R</a:t>
            </a:r>
            <a:r>
              <a:rPr lang="pt-BR" altLang="vi-VN" sz="2400">
                <a:solidFill>
                  <a:srgbClr val="0070C0"/>
                </a:solidFill>
                <a:latin typeface="Arial" panose="020B0604020202020204" pitchFamily="34" charset="0"/>
              </a:rPr>
              <a:t>2</a:t>
            </a:r>
            <a:endParaRPr lang="en-US" altLang="vi-VN" sz="24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5126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hai ngôi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D3F7A1C-AFB7-43F8-A443-61E04C105D45}" type="slidenum">
              <a:rPr lang="en-US" altLang="vi-VN">
                <a:solidFill>
                  <a:srgbClr val="898989"/>
                </a:solidFill>
              </a:rPr>
              <a:pPr eaLnBrk="1" hangingPunct="1"/>
              <a:t>5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6147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1000" y="1143000"/>
            <a:ext cx="8382000" cy="237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800" b="1">
                <a:solidFill>
                  <a:srgbClr val="FF0000"/>
                </a:solidFill>
                <a:latin typeface="Arial" panose="020B0604020202020204" pitchFamily="34" charset="0"/>
              </a:rPr>
              <a:t>2. Các tính chất của quan hệ</a:t>
            </a:r>
          </a:p>
          <a:p>
            <a:pPr eaLnBrk="1" hangingPunct="1"/>
            <a:r>
              <a:rPr lang="en-US" altLang="vi-VN" sz="2400" b="1">
                <a:solidFill>
                  <a:srgbClr val="FF0000"/>
                </a:solidFill>
                <a:latin typeface="Arial" panose="020B0604020202020204" pitchFamily="34" charset="0"/>
              </a:rPr>
              <a:t>Ví dụ: </a:t>
            </a:r>
          </a:p>
          <a:p>
            <a:pPr eaLnBrk="1" hangingPunct="1"/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     - Quan hệ  ≤  trên </a:t>
            </a:r>
            <a:r>
              <a:rPr lang="en-US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Z 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phản xạ vì </a:t>
            </a:r>
            <a:r>
              <a:rPr lang="en-US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 ≤  </a:t>
            </a:r>
            <a:r>
              <a:rPr lang="en-US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a, 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</a:t>
            </a:r>
            <a:r>
              <a:rPr lang="en-US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  </a:t>
            </a:r>
            <a:r>
              <a:rPr lang="en-US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Z.</a:t>
            </a:r>
          </a:p>
          <a:p>
            <a:pPr eaLnBrk="1" hangingPunct="1"/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     - Quan hệ &gt; trên </a:t>
            </a:r>
            <a:r>
              <a:rPr lang="en-US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Z 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không phản xạ vì 1 không lớn hơn 1.</a:t>
            </a:r>
          </a:p>
          <a:p>
            <a:pPr eaLnBrk="1" hangingPunct="1"/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     - 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Quan hệ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“ | ” (“ước số”) trê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n 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vi-VN" sz="2400" baseline="300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là phản xạ vì mọi số</a:t>
            </a:r>
          </a:p>
          <a:p>
            <a:pPr eaLnBrk="1" hangingPunct="1"/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nguyên </a:t>
            </a:r>
            <a:r>
              <a:rPr lang="en-US" altLang="vi-VN" sz="2400">
                <a:solidFill>
                  <a:srgbClr val="0070C0"/>
                </a:solidFill>
                <a:latin typeface="Arial" panose="020B0604020202020204" pitchFamily="34" charset="0"/>
              </a:rPr>
              <a:t>dương </a:t>
            </a:r>
            <a:r>
              <a:rPr lang="vi-VN" altLang="vi-VN" sz="2400" i="1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vi-VN" altLang="vi-VN" sz="2400">
                <a:solidFill>
                  <a:srgbClr val="0070C0"/>
                </a:solidFill>
                <a:latin typeface="Arial" panose="020B0604020202020204" pitchFamily="34" charset="0"/>
              </a:rPr>
              <a:t>là ước của chính nó.</a:t>
            </a:r>
            <a:endParaRPr lang="en-US" altLang="vi-VN" sz="240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6150" name="TextBox 9"/>
          <p:cNvSpPr txBox="1">
            <a:spLocks noChangeArrowheads="1"/>
          </p:cNvSpPr>
          <p:nvPr/>
        </p:nvSpPr>
        <p:spPr bwMode="auto">
          <a:xfrm>
            <a:off x="1912938" y="123825"/>
            <a:ext cx="58594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hai ngôi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9732BF7-F129-4CCF-B2D5-703AFEEAF04E}" type="slidenum">
              <a:rPr lang="en-US" altLang="vi-VN">
                <a:solidFill>
                  <a:srgbClr val="898989"/>
                </a:solidFill>
              </a:rPr>
              <a:pPr eaLnBrk="1" hangingPunct="1"/>
              <a:t>6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7171" name="Picture 59" descr="citdlogo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81000" y="914400"/>
            <a:ext cx="83058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2.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Các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tính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chất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của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quan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hệ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</a:p>
          <a:p>
            <a:pPr eaLnBrk="1" hangingPunct="1"/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Định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nghĩa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Giả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sử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R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một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quan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hai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ngôi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trên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A.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(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b) Ta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nói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q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uan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R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tính</a:t>
            </a:r>
            <a:r>
              <a:rPr lang="en-US" altLang="vi-VN" sz="2400" i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đối</a:t>
            </a:r>
            <a:r>
              <a:rPr lang="en-US" altLang="vi-VN" sz="2400" b="1" i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xứng</a:t>
            </a:r>
            <a:r>
              <a:rPr lang="en-US" altLang="vi-VN" sz="2400" b="1" i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nếu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chỉ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nếu</a:t>
            </a:r>
            <a:endParaRPr lang="vi-VN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pt-BR" altLang="vi-VN" sz="2400" b="1" i="1" dirty="0">
                <a:solidFill>
                  <a:srgbClr val="0070C0"/>
                </a:solidFill>
                <a:latin typeface="Arial" panose="020B0604020202020204" pitchFamily="34" charset="0"/>
              </a:rPr>
              <a:t>  		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</a:t>
            </a:r>
            <a:r>
              <a:rPr lang="pt-BR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a, b 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pt-BR" altLang="vi-VN" sz="2400" dirty="0" smtClean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pt-BR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A, a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R b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 R a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7174" name="TextBox 10"/>
          <p:cNvSpPr txBox="1">
            <a:spLocks noChangeArrowheads="1"/>
          </p:cNvSpPr>
          <p:nvPr/>
        </p:nvSpPr>
        <p:spPr bwMode="auto">
          <a:xfrm>
            <a:off x="1912938" y="123825"/>
            <a:ext cx="58594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hai ngôi</a:t>
            </a:r>
          </a:p>
        </p:txBody>
      </p:sp>
      <p:sp>
        <p:nvSpPr>
          <p:cNvPr id="2" name="Hình chữ nhật 1"/>
          <p:cNvSpPr/>
          <p:nvPr/>
        </p:nvSpPr>
        <p:spPr>
          <a:xfrm>
            <a:off x="381000" y="2709568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(c) Ta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nói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q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uan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R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tính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phản</a:t>
            </a:r>
            <a:r>
              <a:rPr lang="vi-VN" altLang="vi-VN" sz="2400" b="1" i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xứng</a:t>
            </a:r>
            <a:r>
              <a:rPr lang="vi-VN" altLang="vi-VN" sz="2400" b="1" i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nếu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chỉ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nếu</a:t>
            </a:r>
            <a:endParaRPr lang="vi-VN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		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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a, b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A,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(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 R b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sym typeface="Symbol" panose="05050102010706020507" pitchFamily="18" charset="2"/>
              </a:rPr>
              <a:t>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 R a)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 = b</a:t>
            </a:r>
            <a:endParaRPr lang="pt-BR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404191" y="3543174"/>
            <a:ext cx="8305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Ví</a:t>
            </a:r>
            <a:r>
              <a:rPr lang="en-US" altLang="vi-VN" sz="24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dụ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</a:p>
          <a:p>
            <a:pPr eaLnBrk="1" hangingPunct="1"/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-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Quan hệ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R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1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=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{(1,1), (1,2), (2,1)} trên tập </a:t>
            </a:r>
            <a:r>
              <a:rPr lang="fr-F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fr-F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= {1, 2, 3, 4} là </a:t>
            </a:r>
            <a:r>
              <a:rPr lang="fr-FR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đối</a:t>
            </a:r>
            <a:r>
              <a:rPr lang="fr-F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fr-FR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xứng</a:t>
            </a:r>
            <a:r>
              <a:rPr lang="fr-FR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  <a:endParaRPr lang="fr-FR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6" name="Hình chữ nhật 5"/>
          <p:cNvSpPr/>
          <p:nvPr/>
        </p:nvSpPr>
        <p:spPr>
          <a:xfrm>
            <a:off x="327992" y="4760068"/>
            <a:ext cx="8534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-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Quan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≤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trên </a:t>
            </a:r>
            <a:r>
              <a:rPr lang="vi-VN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Z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không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đối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xứng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tuy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nhiên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phản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xứng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vì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pt-BR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(</a:t>
            </a:r>
            <a:r>
              <a:rPr lang="pt-BR" altLang="vi-VN" sz="2400" b="1" i="1" dirty="0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≤</a:t>
            </a:r>
            <a:r>
              <a:rPr lang="pt-BR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 </a:t>
            </a:r>
            <a:r>
              <a:rPr lang="pt-BR" altLang="vi-VN" sz="2400" b="1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pt-BR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) </a:t>
            </a:r>
            <a:r>
              <a:rPr lang="en-US" altLang="vi-VN" sz="2400" b="1" dirty="0">
                <a:solidFill>
                  <a:srgbClr val="0070C0"/>
                </a:solidFill>
                <a:sym typeface="Symbol" panose="05050102010706020507" pitchFamily="18" charset="2"/>
              </a:rPr>
              <a:t></a:t>
            </a:r>
            <a:r>
              <a:rPr lang="pt-BR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 (</a:t>
            </a:r>
            <a:r>
              <a:rPr lang="pt-BR" altLang="vi-VN" sz="2400" b="1" i="1" dirty="0">
                <a:solidFill>
                  <a:srgbClr val="0070C0"/>
                </a:solidFill>
                <a:latin typeface="Arial" panose="020B0604020202020204" pitchFamily="34" charset="0"/>
              </a:rPr>
              <a:t>b </a:t>
            </a:r>
            <a:r>
              <a:rPr lang="pt-BR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≤</a:t>
            </a:r>
            <a:r>
              <a:rPr lang="pt-BR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 </a:t>
            </a:r>
            <a:r>
              <a:rPr lang="pt-BR" altLang="vi-VN" sz="2400" b="1" i="1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pt-BR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) </a:t>
            </a:r>
            <a:r>
              <a:rPr lang="en-US" altLang="vi-VN" sz="2400" b="1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pt-BR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 (</a:t>
            </a:r>
            <a:r>
              <a:rPr lang="pt-BR" altLang="vi-VN" sz="2400" b="1" i="1" dirty="0">
                <a:solidFill>
                  <a:srgbClr val="0070C0"/>
                </a:solidFill>
                <a:latin typeface="Arial" panose="020B0604020202020204" pitchFamily="34" charset="0"/>
              </a:rPr>
              <a:t>a = b</a:t>
            </a:r>
            <a:r>
              <a:rPr lang="pt-BR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).</a:t>
            </a:r>
            <a:endParaRPr lang="vi-VN" sz="2400" dirty="0"/>
          </a:p>
        </p:txBody>
      </p:sp>
      <p:sp>
        <p:nvSpPr>
          <p:cNvPr id="7" name="Hình chữ nhật 6"/>
          <p:cNvSpPr/>
          <p:nvPr/>
        </p:nvSpPr>
        <p:spPr>
          <a:xfrm>
            <a:off x="425932" y="5624460"/>
            <a:ext cx="84099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- Quan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“ | ” (“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ước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số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”) trên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vi-VN" sz="2400" baseline="300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không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đối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xứng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tuy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nhiên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tính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phản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xứng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vì</a:t>
            </a:r>
            <a:r>
              <a:rPr lang="pt-BR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(</a:t>
            </a:r>
            <a:r>
              <a:rPr lang="pt-BR" altLang="vi-VN" sz="2400" b="1" i="1" dirty="0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pt-BR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| </a:t>
            </a:r>
            <a:r>
              <a:rPr lang="pt-BR" altLang="vi-VN" sz="2400" b="1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pt-BR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) </a:t>
            </a:r>
            <a:r>
              <a:rPr lang="en-US" altLang="vi-VN" sz="2400" dirty="0">
                <a:solidFill>
                  <a:srgbClr val="0070C0"/>
                </a:solidFill>
                <a:sym typeface="Symbol" panose="05050102010706020507" pitchFamily="18" charset="2"/>
              </a:rPr>
              <a:t></a:t>
            </a:r>
            <a:r>
              <a:rPr lang="pt-BR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 (</a:t>
            </a:r>
            <a:r>
              <a:rPr lang="pt-BR" altLang="vi-VN" sz="2400" b="1" i="1" dirty="0">
                <a:solidFill>
                  <a:srgbClr val="0070C0"/>
                </a:solidFill>
                <a:latin typeface="Arial" panose="020B0604020202020204" pitchFamily="34" charset="0"/>
              </a:rPr>
              <a:t>b </a:t>
            </a:r>
            <a:r>
              <a:rPr lang="pt-BR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| </a:t>
            </a:r>
            <a:r>
              <a:rPr lang="pt-BR" altLang="vi-VN" sz="2400" b="1" i="1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pt-BR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)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pt-BR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 (</a:t>
            </a:r>
            <a:r>
              <a:rPr lang="pt-BR" altLang="vi-VN" sz="2400" b="1" i="1" dirty="0">
                <a:solidFill>
                  <a:srgbClr val="0070C0"/>
                </a:solidFill>
                <a:latin typeface="Arial" panose="020B0604020202020204" pitchFamily="34" charset="0"/>
              </a:rPr>
              <a:t>a = b</a:t>
            </a:r>
            <a:r>
              <a:rPr lang="pt-BR" altLang="vi-VN" sz="2400" b="1" dirty="0">
                <a:solidFill>
                  <a:srgbClr val="0070C0"/>
                </a:solidFill>
                <a:latin typeface="Arial" panose="020B0604020202020204" pitchFamily="34" charset="0"/>
              </a:rPr>
              <a:t>).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77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7035630-0FB6-4F27-BB07-6DE5FD0D3CE4}" type="slidenum">
              <a:rPr lang="en-US" altLang="vi-VN">
                <a:solidFill>
                  <a:srgbClr val="898989"/>
                </a:solidFill>
              </a:rPr>
              <a:pPr eaLnBrk="1" hangingPunct="1"/>
              <a:t>7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8195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1000" y="914400"/>
            <a:ext cx="8305800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2.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Các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tính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chất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của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quan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hệ</a:t>
            </a:r>
            <a:endParaRPr lang="en-US" altLang="vi-VN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Định</a:t>
            </a:r>
            <a:r>
              <a:rPr lang="vi-VN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nghĩa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Giả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sử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R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một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quan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hai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ngôi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trên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A.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    (d) Ta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nói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q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uan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R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tính</a:t>
            </a:r>
            <a:r>
              <a:rPr lang="en-US" altLang="vi-VN" sz="2400" i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bắc</a:t>
            </a:r>
            <a:r>
              <a:rPr lang="en-US" altLang="vi-VN" sz="2400" b="1" i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cầu</a:t>
            </a:r>
            <a:r>
              <a:rPr lang="en-US" altLang="vi-VN" sz="2400" b="1" i="1" dirty="0">
                <a:solidFill>
                  <a:srgbClr val="FF0000"/>
                </a:solidFill>
                <a:latin typeface="Arial" panose="020B0604020202020204" pitchFamily="34" charset="0"/>
              </a:rPr>
              <a:t> (</a:t>
            </a:r>
            <a:r>
              <a:rPr lang="en-US" altLang="vi-VN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truyền</a:t>
            </a:r>
            <a:r>
              <a:rPr lang="en-US" altLang="vi-VN" sz="2400" b="1" i="1" dirty="0">
                <a:solidFill>
                  <a:srgbClr val="FF0000"/>
                </a:solidFill>
                <a:latin typeface="Arial" panose="020B0604020202020204" pitchFamily="34" charset="0"/>
              </a:rPr>
              <a:t>)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nếu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chỉ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nếu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		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a,b,c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pt-BR" altLang="vi-VN" sz="2400" i="1" dirty="0" smtClean="0">
                <a:solidFill>
                  <a:srgbClr val="0070C0"/>
                </a:solidFill>
                <a:latin typeface="Arial" panose="020B0604020202020204" pitchFamily="34" charset="0"/>
              </a:rPr>
              <a:t>A,  </a:t>
            </a:r>
            <a:r>
              <a:rPr lang="en-US" altLang="vi-VN" sz="2400" dirty="0" smtClean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 R b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 </a:t>
            </a:r>
            <a:r>
              <a:rPr lang="en-US" altLang="vi-VN" sz="2400" dirty="0">
                <a:solidFill>
                  <a:srgbClr val="0070C0"/>
                </a:solidFill>
                <a:sym typeface="Symbol" panose="05050102010706020507" pitchFamily="18" charset="2"/>
              </a:rPr>
              <a:t>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 R c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 R c </a:t>
            </a:r>
            <a:endParaRPr lang="pt-BR" altLang="vi-VN" sz="2400" i="1" dirty="0" smtClean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vi-VN" sz="24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Ví</a:t>
            </a:r>
            <a:r>
              <a:rPr lang="en-US" altLang="vi-VN" sz="24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dụ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</a:p>
          <a:p>
            <a:pPr eaLnBrk="1" hangingPunct="1"/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    - Quan hệ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R =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{(1,1), (1,2), (2,1), (2, 2), (1, 3), (2, 3)}</a:t>
            </a:r>
          </a:p>
          <a:p>
            <a:pPr eaLnBrk="1" hangingPunct="1"/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trên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tập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= {1, 2, 3, 4}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tính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bắc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cầu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.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    -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Quan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≤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“|”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trên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Z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tính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bắc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cầu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vì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		(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≤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 </a:t>
            </a:r>
            <a:r>
              <a:rPr lang="en-US" altLang="vi-VN" sz="2400" dirty="0">
                <a:solidFill>
                  <a:srgbClr val="0070C0"/>
                </a:solidFill>
                <a:sym typeface="Symbol" panose="05050102010706020507" pitchFamily="18" charset="2"/>
              </a:rPr>
              <a:t>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(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≤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c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(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≤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c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</a:t>
            </a:r>
          </a:p>
          <a:p>
            <a:pPr eaLnBrk="1" hangingPunct="1"/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		(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|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 </a:t>
            </a:r>
            <a:r>
              <a:rPr lang="en-US" altLang="vi-VN" sz="2400" dirty="0">
                <a:solidFill>
                  <a:srgbClr val="0070C0"/>
                </a:solidFill>
                <a:sym typeface="Symbol" panose="05050102010706020507" pitchFamily="18" charset="2"/>
              </a:rPr>
              <a:t>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(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|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c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 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(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| </a:t>
            </a:r>
            <a:r>
              <a:rPr lang="pt-BR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c</a:t>
            </a:r>
            <a:r>
              <a:rPr lang="pt-BR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)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8198" name="TextBox 9"/>
          <p:cNvSpPr txBox="1">
            <a:spLocks noChangeArrowheads="1"/>
          </p:cNvSpPr>
          <p:nvPr/>
        </p:nvSpPr>
        <p:spPr bwMode="auto">
          <a:xfrm>
            <a:off x="1912938" y="123825"/>
            <a:ext cx="58594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hai ngôi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1090EB-76CF-4B74-84A6-92D9BFB912B4}" type="slidenum">
              <a:rPr lang="en-US" altLang="vi-VN">
                <a:solidFill>
                  <a:srgbClr val="898989"/>
                </a:solidFill>
              </a:rPr>
              <a:pPr eaLnBrk="1" hangingPunct="1"/>
              <a:t>8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9219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1000" y="914400"/>
            <a:ext cx="84582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3.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Biểu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diễn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quan</a:t>
            </a:r>
            <a:r>
              <a:rPr lang="en-US" altLang="vi-V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hệ</a:t>
            </a:r>
            <a:endParaRPr lang="en-US" altLang="vi-VN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Định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nghĩa</a:t>
            </a:r>
            <a:r>
              <a:rPr lang="en-US" altLang="vi-V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. </a:t>
            </a:r>
          </a:p>
          <a:p>
            <a:pPr eaLnBrk="1" hangingPunct="1"/>
            <a:r>
              <a:rPr lang="en-US" altLang="vi-VN" sz="2400" b="1" i="1" dirty="0">
                <a:solidFill>
                  <a:srgbClr val="FF0000"/>
                </a:solidFill>
                <a:latin typeface="Arial" panose="020B0604020202020204" pitchFamily="34" charset="0"/>
              </a:rPr>
              <a:t>	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C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ho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R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quan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từ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A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= {1,2,3,4}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đến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B 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= {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u,v,w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}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,</a:t>
            </a:r>
            <a:endParaRPr lang="vi-VN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pl-PL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R </a:t>
            </a:r>
            <a:r>
              <a:rPr lang="pl-PL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= {(1,u),(1,v),(2,w),(3,w),(4,u)}.</a:t>
            </a:r>
          </a:p>
          <a:p>
            <a:pPr eaLnBrk="1" hangingPunct="1"/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	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Khi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đó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R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có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thể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biễu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vi-VN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diễn</a:t>
            </a:r>
            <a:r>
              <a:rPr lang="vi-VN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như </a:t>
            </a:r>
            <a:r>
              <a:rPr lang="vi-VN" altLang="vi-VN" sz="2400" dirty="0" smtClean="0">
                <a:solidFill>
                  <a:srgbClr val="0070C0"/>
                </a:solidFill>
                <a:latin typeface="Arial" panose="020B0604020202020204" pitchFamily="34" charset="0"/>
              </a:rPr>
              <a:t>sau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9225" name="TextBox 11"/>
          <p:cNvSpPr txBox="1">
            <a:spLocks noChangeArrowheads="1"/>
          </p:cNvSpPr>
          <p:nvPr/>
        </p:nvSpPr>
        <p:spPr bwMode="auto">
          <a:xfrm>
            <a:off x="1912938" y="123825"/>
            <a:ext cx="58594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hai ngôi</a:t>
            </a:r>
          </a:p>
        </p:txBody>
      </p:sp>
      <p:grpSp>
        <p:nvGrpSpPr>
          <p:cNvPr id="7" name="Nhóm 6"/>
          <p:cNvGrpSpPr/>
          <p:nvPr/>
        </p:nvGrpSpPr>
        <p:grpSpPr>
          <a:xfrm>
            <a:off x="1143000" y="3119437"/>
            <a:ext cx="1833771" cy="2209800"/>
            <a:chOff x="1440758" y="2852737"/>
            <a:chExt cx="1833771" cy="2209800"/>
          </a:xfrm>
        </p:grpSpPr>
        <p:pic>
          <p:nvPicPr>
            <p:cNvPr id="3" name="Ảnh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28800" y="3233737"/>
              <a:ext cx="1419225" cy="1828800"/>
            </a:xfrm>
            <a:prstGeom prst="rect">
              <a:avLst/>
            </a:prstGeom>
          </p:spPr>
        </p:pic>
        <p:pic>
          <p:nvPicPr>
            <p:cNvPr id="4" name="Ảnh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3404" y="2852737"/>
              <a:ext cx="1381125" cy="381000"/>
            </a:xfrm>
            <a:prstGeom prst="rect">
              <a:avLst/>
            </a:prstGeom>
          </p:spPr>
        </p:pic>
        <p:pic>
          <p:nvPicPr>
            <p:cNvPr id="6" name="Ảnh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40758" y="3299997"/>
              <a:ext cx="361950" cy="1762125"/>
            </a:xfrm>
            <a:prstGeom prst="rect">
              <a:avLst/>
            </a:prstGeom>
          </p:spPr>
        </p:pic>
      </p:grp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1600200" y="5534025"/>
            <a:ext cx="4800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Đây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là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ma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trận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cấp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4×3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biễu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diễn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cho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quan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hệ</a:t>
            </a:r>
            <a:r>
              <a:rPr lang="en-US" altLang="vi-VN" sz="2400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vi-VN" sz="2400" i="1" dirty="0">
                <a:solidFill>
                  <a:srgbClr val="0070C0"/>
                </a:solidFill>
                <a:latin typeface="Arial" panose="020B0604020202020204" pitchFamily="34" charset="0"/>
              </a:rPr>
              <a:t>R</a:t>
            </a:r>
            <a:endParaRPr lang="en-US" altLang="vi-VN" sz="2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876756"/>
            <a:ext cx="2800350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440635" y="856456"/>
            <a:ext cx="8229600" cy="521176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vi-VN" sz="28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Biểu diễn Quan hệ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775096A-53D2-4FBE-A1CE-EF3F46F44446}" type="slidenum">
              <a:rPr lang="en-US" altLang="vi-VN">
                <a:solidFill>
                  <a:srgbClr val="898989"/>
                </a:solidFill>
              </a:rPr>
              <a:pPr eaLnBrk="1" hangingPunct="1"/>
              <a:t>9</a:t>
            </a:fld>
            <a:endParaRPr lang="en-US" altLang="vi-VN">
              <a:solidFill>
                <a:srgbClr val="898989"/>
              </a:solidFill>
            </a:endParaRPr>
          </a:p>
        </p:txBody>
      </p:sp>
      <p:pic>
        <p:nvPicPr>
          <p:cNvPr id="10244" name="Picture 59" descr="citdlogo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42875"/>
            <a:ext cx="619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Line 3"/>
          <p:cNvSpPr>
            <a:spLocks noChangeShapeType="1"/>
          </p:cNvSpPr>
          <p:nvPr/>
        </p:nvSpPr>
        <p:spPr bwMode="auto">
          <a:xfrm>
            <a:off x="381000" y="800100"/>
            <a:ext cx="8763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10" name="TextBox 9"/>
          <p:cNvSpPr txBox="1"/>
          <p:nvPr/>
        </p:nvSpPr>
        <p:spPr>
          <a:xfrm>
            <a:off x="739775" y="1524000"/>
            <a:ext cx="7543800" cy="1938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vi-VN" sz="2400" b="1" dirty="0">
                <a:solidFill>
                  <a:srgbClr val="FF0000"/>
                </a:solidFill>
                <a:latin typeface="+mn-lt"/>
                <a:cs typeface="Arial" charset="0"/>
              </a:rPr>
              <a:t>Định nghĩa. 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Cho </a:t>
            </a:r>
            <a:r>
              <a:rPr lang="vi-VN" sz="2400" i="1" dirty="0">
                <a:solidFill>
                  <a:srgbClr val="0070C0"/>
                </a:solidFill>
                <a:latin typeface="+mn-lt"/>
                <a:cs typeface="Arial" charset="0"/>
              </a:rPr>
              <a:t>R 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là quan hệ từ </a:t>
            </a:r>
            <a:r>
              <a:rPr lang="vi-VN" sz="2400" i="1" dirty="0">
                <a:solidFill>
                  <a:srgbClr val="0070C0"/>
                </a:solidFill>
                <a:latin typeface="+mn-lt"/>
                <a:cs typeface="Arial" charset="0"/>
              </a:rPr>
              <a:t>A 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= {</a:t>
            </a:r>
            <a:r>
              <a:rPr lang="en-US" sz="2400" i="1" dirty="0">
                <a:solidFill>
                  <a:srgbClr val="0070C0"/>
                </a:solidFill>
                <a:latin typeface="Arial" pitchFamily="34" charset="0"/>
              </a:rPr>
              <a:t>a</a:t>
            </a:r>
            <a:r>
              <a:rPr lang="en-US" sz="2400" i="1" baseline="-25000" dirty="0">
                <a:solidFill>
                  <a:srgbClr val="0070C0"/>
                </a:solidFill>
                <a:latin typeface="Arial" pitchFamily="34" charset="0"/>
              </a:rPr>
              <a:t>1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, </a:t>
            </a:r>
            <a:r>
              <a:rPr lang="vi-VN" sz="2400" i="1" dirty="0">
                <a:solidFill>
                  <a:srgbClr val="0070C0"/>
                </a:solidFill>
                <a:latin typeface="+mn-lt"/>
                <a:cs typeface="Arial" charset="0"/>
              </a:rPr>
              <a:t>a</a:t>
            </a:r>
            <a:r>
              <a:rPr lang="en-US" sz="2400" baseline="-25000" dirty="0">
                <a:solidFill>
                  <a:srgbClr val="0070C0"/>
                </a:solidFill>
                <a:latin typeface="Arial" pitchFamily="34" charset="0"/>
              </a:rPr>
              <a:t>2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, …, </a:t>
            </a:r>
            <a:r>
              <a:rPr lang="vi-VN" sz="2400" i="1" dirty="0">
                <a:solidFill>
                  <a:srgbClr val="0070C0"/>
                </a:solidFill>
                <a:latin typeface="+mn-lt"/>
                <a:cs typeface="Arial" charset="0"/>
              </a:rPr>
              <a:t>a</a:t>
            </a:r>
            <a:r>
              <a:rPr lang="en-US" sz="2400" i="1" baseline="-25000" dirty="0">
                <a:solidFill>
                  <a:srgbClr val="0070C0"/>
                </a:solidFill>
                <a:latin typeface="Arial" pitchFamily="34" charset="0"/>
              </a:rPr>
              <a:t>m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} đến</a:t>
            </a:r>
            <a:r>
              <a:rPr lang="en-US" sz="2400" dirty="0">
                <a:solidFill>
                  <a:srgbClr val="0070C0"/>
                </a:solidFill>
                <a:latin typeface="+mn-lt"/>
                <a:cs typeface="Arial" charset="0"/>
              </a:rPr>
              <a:t> </a:t>
            </a:r>
            <a:r>
              <a:rPr lang="en-US" sz="2400" i="1" dirty="0">
                <a:solidFill>
                  <a:srgbClr val="0070C0"/>
                </a:solidFill>
                <a:latin typeface="Arial" pitchFamily="34" charset="0"/>
              </a:rPr>
              <a:t>B </a:t>
            </a:r>
            <a:r>
              <a:rPr lang="en-US" sz="2400" dirty="0">
                <a:solidFill>
                  <a:srgbClr val="0070C0"/>
                </a:solidFill>
                <a:latin typeface="Arial" pitchFamily="34" charset="0"/>
              </a:rPr>
              <a:t>= {</a:t>
            </a:r>
            <a:r>
              <a:rPr lang="en-US" sz="2400" i="1" dirty="0">
                <a:solidFill>
                  <a:srgbClr val="0070C0"/>
                </a:solidFill>
                <a:latin typeface="Arial" pitchFamily="34" charset="0"/>
              </a:rPr>
              <a:t>b</a:t>
            </a:r>
            <a:r>
              <a:rPr lang="en-US" sz="2400" baseline="-25000" dirty="0">
                <a:solidFill>
                  <a:srgbClr val="0070C0"/>
                </a:solidFill>
                <a:latin typeface="Arial" pitchFamily="34" charset="0"/>
              </a:rPr>
              <a:t>1</a:t>
            </a:r>
            <a:r>
              <a:rPr lang="en-US" sz="2400" dirty="0">
                <a:solidFill>
                  <a:srgbClr val="0070C0"/>
                </a:solidFill>
                <a:latin typeface="Arial" pitchFamily="34" charset="0"/>
              </a:rPr>
              <a:t>, </a:t>
            </a:r>
            <a:r>
              <a:rPr lang="en-US" sz="2400" i="1" dirty="0">
                <a:solidFill>
                  <a:srgbClr val="0070C0"/>
                </a:solidFill>
                <a:latin typeface="Arial" pitchFamily="34" charset="0"/>
              </a:rPr>
              <a:t>b</a:t>
            </a:r>
            <a:r>
              <a:rPr lang="en-US" sz="2400" baseline="-25000" dirty="0">
                <a:solidFill>
                  <a:srgbClr val="0070C0"/>
                </a:solidFill>
                <a:latin typeface="Arial" pitchFamily="34" charset="0"/>
              </a:rPr>
              <a:t>2</a:t>
            </a:r>
            <a:r>
              <a:rPr lang="en-US" sz="2400" dirty="0">
                <a:solidFill>
                  <a:srgbClr val="0070C0"/>
                </a:solidFill>
                <a:latin typeface="Arial" pitchFamily="34" charset="0"/>
              </a:rPr>
              <a:t>, …, </a:t>
            </a:r>
            <a:r>
              <a:rPr lang="en-US" sz="2400" i="1" dirty="0" err="1">
                <a:solidFill>
                  <a:srgbClr val="0070C0"/>
                </a:solidFill>
                <a:latin typeface="Arial" pitchFamily="34" charset="0"/>
              </a:rPr>
              <a:t>b</a:t>
            </a:r>
            <a:r>
              <a:rPr lang="en-US" sz="2400" i="1" baseline="-25000" dirty="0" err="1">
                <a:solidFill>
                  <a:srgbClr val="0070C0"/>
                </a:solidFill>
                <a:latin typeface="Arial" pitchFamily="34" charset="0"/>
              </a:rPr>
              <a:t>n</a:t>
            </a:r>
            <a:r>
              <a:rPr lang="en-US" sz="2400" dirty="0">
                <a:solidFill>
                  <a:srgbClr val="0070C0"/>
                </a:solidFill>
                <a:latin typeface="Arial" pitchFamily="34" charset="0"/>
              </a:rPr>
              <a:t>}. Ma </a:t>
            </a:r>
            <a:r>
              <a:rPr lang="en-US" sz="2400" dirty="0" err="1">
                <a:solidFill>
                  <a:srgbClr val="0070C0"/>
                </a:solidFill>
                <a:latin typeface="Arial" pitchFamily="34" charset="0"/>
              </a:rPr>
              <a:t>trận</a:t>
            </a:r>
            <a:r>
              <a:rPr lang="en-US" sz="2400" dirty="0">
                <a:solidFill>
                  <a:srgbClr val="0070C0"/>
                </a:solidFill>
                <a:latin typeface="Arial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" pitchFamily="34" charset="0"/>
              </a:rPr>
              <a:t>biểu</a:t>
            </a:r>
            <a:r>
              <a:rPr lang="en-US" sz="2400" dirty="0">
                <a:solidFill>
                  <a:srgbClr val="0070C0"/>
                </a:solidFill>
                <a:latin typeface="Arial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" pitchFamily="34" charset="0"/>
              </a:rPr>
              <a:t>diễn</a:t>
            </a:r>
            <a:r>
              <a:rPr lang="en-US" sz="2400" dirty="0">
                <a:solidFill>
                  <a:srgbClr val="0070C0"/>
                </a:solidFill>
                <a:latin typeface="Arial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" pitchFamily="34" charset="0"/>
              </a:rPr>
              <a:t>của</a:t>
            </a:r>
            <a:r>
              <a:rPr lang="en-US" sz="2400" dirty="0">
                <a:solidFill>
                  <a:srgbClr val="0070C0"/>
                </a:solidFill>
                <a:latin typeface="Arial" pitchFamily="34" charset="0"/>
              </a:rPr>
              <a:t> </a:t>
            </a:r>
            <a:r>
              <a:rPr lang="en-US" sz="2400" i="1" dirty="0">
                <a:solidFill>
                  <a:srgbClr val="0070C0"/>
                </a:solidFill>
                <a:latin typeface="Arial" pitchFamily="34" charset="0"/>
              </a:rPr>
              <a:t>R </a:t>
            </a:r>
            <a:r>
              <a:rPr lang="en-US" sz="2400" dirty="0" err="1">
                <a:solidFill>
                  <a:srgbClr val="0070C0"/>
                </a:solidFill>
                <a:latin typeface="Arial" pitchFamily="34" charset="0"/>
              </a:rPr>
              <a:t>là</a:t>
            </a:r>
            <a:r>
              <a:rPr lang="en-US" sz="2400" dirty="0">
                <a:solidFill>
                  <a:srgbClr val="0070C0"/>
                </a:solidFill>
                <a:latin typeface="Arial" pitchFamily="34" charset="0"/>
              </a:rPr>
              <a:t> ma </a:t>
            </a:r>
            <a:r>
              <a:rPr lang="en-US" sz="2400" dirty="0" err="1">
                <a:solidFill>
                  <a:srgbClr val="0070C0"/>
                </a:solidFill>
                <a:latin typeface="Arial" pitchFamily="34" charset="0"/>
              </a:rPr>
              <a:t>trận</a:t>
            </a:r>
            <a:r>
              <a:rPr lang="en-US" sz="2400" dirty="0">
                <a:solidFill>
                  <a:srgbClr val="0070C0"/>
                </a:solidFill>
                <a:latin typeface="Arial" pitchFamily="34" charset="0"/>
              </a:rPr>
              <a:t> 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M</a:t>
            </a:r>
            <a:r>
              <a:rPr lang="en-US" sz="2400" i="1" baseline="-25000" dirty="0">
                <a:solidFill>
                  <a:srgbClr val="0070C0"/>
                </a:solidFill>
                <a:latin typeface="+mn-lt"/>
                <a:cs typeface="Arial" charset="0"/>
              </a:rPr>
              <a:t>R</a:t>
            </a:r>
            <a:r>
              <a:rPr lang="vi-VN" sz="2400" i="1" dirty="0">
                <a:solidFill>
                  <a:srgbClr val="0070C0"/>
                </a:solidFill>
                <a:latin typeface="+mn-lt"/>
                <a:cs typeface="Arial" charset="0"/>
              </a:rPr>
              <a:t> 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= [</a:t>
            </a:r>
            <a:r>
              <a:rPr lang="vi-VN" sz="2400" i="1" dirty="0">
                <a:solidFill>
                  <a:srgbClr val="0070C0"/>
                </a:solidFill>
                <a:latin typeface="+mn-lt"/>
                <a:cs typeface="Arial" charset="0"/>
              </a:rPr>
              <a:t>m</a:t>
            </a:r>
            <a:r>
              <a:rPr lang="en-US" sz="2400" i="1" baseline="-25000" dirty="0" err="1">
                <a:solidFill>
                  <a:srgbClr val="0070C0"/>
                </a:solidFill>
                <a:cs typeface="Arial" charset="0"/>
              </a:rPr>
              <a:t>ij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]</a:t>
            </a:r>
            <a:r>
              <a:rPr lang="en-US" sz="2400" i="1" baseline="-25000" dirty="0">
                <a:solidFill>
                  <a:srgbClr val="0070C0"/>
                </a:solidFill>
                <a:latin typeface="+mn-lt"/>
                <a:cs typeface="Arial" charset="0"/>
              </a:rPr>
              <a:t> </a:t>
            </a:r>
            <a:r>
              <a:rPr lang="en-US" sz="2400" i="1" baseline="-25000" dirty="0" err="1">
                <a:solidFill>
                  <a:srgbClr val="0070C0"/>
                </a:solidFill>
                <a:latin typeface="+mn-lt"/>
                <a:cs typeface="Arial" charset="0"/>
              </a:rPr>
              <a:t>mxn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 xác định bởi</a:t>
            </a:r>
            <a:r>
              <a:rPr lang="en-US" sz="2400" dirty="0">
                <a:solidFill>
                  <a:srgbClr val="0070C0"/>
                </a:solidFill>
                <a:latin typeface="+mn-lt"/>
                <a:cs typeface="Arial" charset="0"/>
              </a:rPr>
              <a:t>:</a:t>
            </a:r>
            <a:endParaRPr lang="vi-VN" sz="2400" dirty="0">
              <a:solidFill>
                <a:srgbClr val="0070C0"/>
              </a:solidFill>
              <a:latin typeface="+mn-lt"/>
              <a:cs typeface="Arial" charset="0"/>
            </a:endParaRPr>
          </a:p>
          <a:p>
            <a:pPr>
              <a:defRPr/>
            </a:pPr>
            <a:endParaRPr lang="en-US" sz="2400" i="1" dirty="0">
              <a:solidFill>
                <a:srgbClr val="0070C0"/>
              </a:solidFill>
              <a:latin typeface="Arial" pitchFamily="34" charset="0"/>
            </a:endParaRPr>
          </a:p>
          <a:p>
            <a:pPr>
              <a:defRPr/>
            </a:pPr>
            <a:r>
              <a:rPr lang="en-US" sz="2400" i="1" dirty="0">
                <a:solidFill>
                  <a:srgbClr val="0070C0"/>
                </a:solidFill>
                <a:latin typeface="Arial" pitchFamily="34" charset="0"/>
              </a:rPr>
              <a:t> </a:t>
            </a:r>
            <a:endParaRPr lang="en-US" sz="2400" dirty="0">
              <a:solidFill>
                <a:srgbClr val="0070C0"/>
              </a:solidFill>
              <a:latin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4400" y="4419600"/>
            <a:ext cx="487680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vi-VN" sz="2400" b="1" dirty="0">
                <a:solidFill>
                  <a:srgbClr val="FF0000"/>
                </a:solidFill>
                <a:latin typeface="+mn-lt"/>
                <a:cs typeface="Arial" charset="0"/>
              </a:rPr>
              <a:t>Ví dụ</a:t>
            </a:r>
            <a:r>
              <a:rPr lang="en-US" sz="2400" b="1" dirty="0">
                <a:solidFill>
                  <a:srgbClr val="FF0000"/>
                </a:solidFill>
                <a:latin typeface="+mn-lt"/>
                <a:cs typeface="Arial" charset="0"/>
              </a:rPr>
              <a:t>:</a:t>
            </a:r>
            <a:r>
              <a:rPr lang="vi-VN" sz="2400" b="1" dirty="0">
                <a:solidFill>
                  <a:srgbClr val="FF0000"/>
                </a:solidFill>
                <a:latin typeface="+mn-lt"/>
                <a:cs typeface="Arial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Arial" pitchFamily="34" charset="0"/>
              </a:rPr>
              <a:t>Cho </a:t>
            </a:r>
            <a:r>
              <a:rPr lang="vi-VN" sz="2400" i="1" dirty="0">
                <a:solidFill>
                  <a:srgbClr val="0070C0"/>
                </a:solidFill>
                <a:latin typeface="+mn-lt"/>
                <a:cs typeface="Arial" charset="0"/>
              </a:rPr>
              <a:t>R 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là quan hệ từ </a:t>
            </a:r>
            <a:r>
              <a:rPr lang="vi-VN" sz="2400" i="1" dirty="0">
                <a:solidFill>
                  <a:srgbClr val="0070C0"/>
                </a:solidFill>
                <a:latin typeface="+mn-lt"/>
                <a:cs typeface="Arial" charset="0"/>
              </a:rPr>
              <a:t>A 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= {1, 2, 3} đến</a:t>
            </a:r>
            <a:r>
              <a:rPr lang="en-US" sz="2400" dirty="0">
                <a:solidFill>
                  <a:srgbClr val="0070C0"/>
                </a:solidFill>
                <a:latin typeface="+mn-lt"/>
                <a:cs typeface="Arial" charset="0"/>
              </a:rPr>
              <a:t> </a:t>
            </a:r>
            <a:r>
              <a:rPr lang="pt-BR" sz="2400" i="1" dirty="0">
                <a:solidFill>
                  <a:srgbClr val="0070C0"/>
                </a:solidFill>
                <a:latin typeface="Arial" pitchFamily="34" charset="0"/>
              </a:rPr>
              <a:t>B </a:t>
            </a:r>
            <a:r>
              <a:rPr lang="pt-BR" sz="2400" dirty="0">
                <a:solidFill>
                  <a:srgbClr val="0070C0"/>
                </a:solidFill>
                <a:latin typeface="Arial" pitchFamily="34" charset="0"/>
              </a:rPr>
              <a:t>= {1, 2}: </a:t>
            </a:r>
            <a:r>
              <a:rPr lang="pt-BR" sz="2400" i="1" dirty="0">
                <a:solidFill>
                  <a:srgbClr val="0070C0"/>
                </a:solidFill>
                <a:latin typeface="Arial" pitchFamily="34" charset="0"/>
              </a:rPr>
              <a:t>a R b </a:t>
            </a:r>
            <a:r>
              <a:rPr lang="pt-BR" sz="2400" dirty="0">
                <a:solidFill>
                  <a:srgbClr val="0070C0"/>
                </a:solidFill>
                <a:latin typeface="Arial" pitchFamily="34" charset="0"/>
                <a:sym typeface="Symbol"/>
              </a:rPr>
              <a:t></a:t>
            </a:r>
            <a:r>
              <a:rPr lang="pt-BR" sz="2400" dirty="0">
                <a:solidFill>
                  <a:srgbClr val="0070C0"/>
                </a:solidFill>
                <a:latin typeface="Arial" pitchFamily="34" charset="0"/>
              </a:rPr>
              <a:t> </a:t>
            </a:r>
            <a:r>
              <a:rPr lang="pt-BR" sz="2400" i="1" dirty="0">
                <a:solidFill>
                  <a:srgbClr val="0070C0"/>
                </a:solidFill>
                <a:latin typeface="Arial" pitchFamily="34" charset="0"/>
              </a:rPr>
              <a:t>a </a:t>
            </a:r>
            <a:r>
              <a:rPr lang="pt-BR" sz="2400" dirty="0">
                <a:solidFill>
                  <a:srgbClr val="0070C0"/>
                </a:solidFill>
                <a:latin typeface="Arial" pitchFamily="34" charset="0"/>
              </a:rPr>
              <a:t>&gt; </a:t>
            </a:r>
            <a:r>
              <a:rPr lang="pt-BR" sz="2400" i="1" dirty="0">
                <a:solidFill>
                  <a:srgbClr val="0070C0"/>
                </a:solidFill>
                <a:latin typeface="Arial" pitchFamily="34" charset="0"/>
              </a:rPr>
              <a:t>b</a:t>
            </a:r>
            <a:r>
              <a:rPr lang="pt-BR" sz="2400" dirty="0">
                <a:solidFill>
                  <a:srgbClr val="0070C0"/>
                </a:solidFill>
                <a:latin typeface="Arial" pitchFamily="34" charset="0"/>
              </a:rPr>
              <a:t>. Khi 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đó ma trận biểu diễn của </a:t>
            </a:r>
            <a:r>
              <a:rPr lang="vi-VN" sz="2400" i="1" dirty="0">
                <a:solidFill>
                  <a:srgbClr val="0070C0"/>
                </a:solidFill>
                <a:latin typeface="+mn-lt"/>
                <a:cs typeface="Arial" charset="0"/>
              </a:rPr>
              <a:t>R </a:t>
            </a:r>
            <a:r>
              <a:rPr lang="vi-VN" sz="2400" dirty="0">
                <a:solidFill>
                  <a:srgbClr val="0070C0"/>
                </a:solidFill>
                <a:latin typeface="+mn-lt"/>
                <a:cs typeface="Arial" charset="0"/>
              </a:rPr>
              <a:t>là</a:t>
            </a:r>
            <a:r>
              <a:rPr lang="en-US" sz="2400" dirty="0">
                <a:solidFill>
                  <a:srgbClr val="0070C0"/>
                </a:solidFill>
                <a:latin typeface="+mn-lt"/>
                <a:cs typeface="Arial" charset="0"/>
              </a:rPr>
              <a:t>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19400"/>
            <a:ext cx="50958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0" name="TextBox 12"/>
          <p:cNvSpPr txBox="1">
            <a:spLocks noChangeArrowheads="1"/>
          </p:cNvSpPr>
          <p:nvPr/>
        </p:nvSpPr>
        <p:spPr bwMode="auto">
          <a:xfrm>
            <a:off x="1912938" y="123825"/>
            <a:ext cx="58594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vi-VN" sz="3600" b="1">
                <a:solidFill>
                  <a:srgbClr val="FF0000"/>
                </a:solidFill>
                <a:latin typeface="Arial" panose="020B0604020202020204" pitchFamily="34" charset="0"/>
              </a:rPr>
              <a:t>Quan hệ hai ngôi</a:t>
            </a:r>
          </a:p>
        </p:txBody>
      </p:sp>
      <p:grpSp>
        <p:nvGrpSpPr>
          <p:cNvPr id="13" name="Nhóm 12"/>
          <p:cNvGrpSpPr/>
          <p:nvPr/>
        </p:nvGrpSpPr>
        <p:grpSpPr>
          <a:xfrm>
            <a:off x="6276351" y="4028282"/>
            <a:ext cx="2339011" cy="2001043"/>
            <a:chOff x="6276351" y="4028282"/>
            <a:chExt cx="2339011" cy="2001043"/>
          </a:xfrm>
        </p:grpSpPr>
        <p:pic>
          <p:nvPicPr>
            <p:cNvPr id="8" name="Ảnh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24637" y="4419600"/>
              <a:ext cx="1990725" cy="1609725"/>
            </a:xfrm>
            <a:prstGeom prst="rect">
              <a:avLst/>
            </a:prstGeom>
          </p:spPr>
        </p:pic>
        <p:pic>
          <p:nvPicPr>
            <p:cNvPr id="9" name="Ảnh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48475" y="4028282"/>
              <a:ext cx="781050" cy="333375"/>
            </a:xfrm>
            <a:prstGeom prst="rect">
              <a:avLst/>
            </a:prstGeom>
          </p:spPr>
        </p:pic>
        <p:pic>
          <p:nvPicPr>
            <p:cNvPr id="12" name="Ảnh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76351" y="4523513"/>
              <a:ext cx="295275" cy="15049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3825</TotalTime>
  <Words>2686</Words>
  <Application>Microsoft Office PowerPoint</Application>
  <PresentationFormat>Trình chiếu Trên màn hình (4:3)</PresentationFormat>
  <Paragraphs>319</Paragraphs>
  <Slides>39</Slides>
  <Notes>3</Notes>
  <HiddenSlides>0</HiddenSlides>
  <MMClips>0</MMClips>
  <ScaleCrop>false</ScaleCrop>
  <HeadingPairs>
    <vt:vector size="8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Máy chủ nhúng OLE</vt:lpstr>
      </vt:variant>
      <vt:variant>
        <vt:i4>1</vt:i4>
      </vt:variant>
      <vt:variant>
        <vt:lpstr>Tiêu đề Bản chiếu</vt:lpstr>
      </vt:variant>
      <vt:variant>
        <vt:i4>39</vt:i4>
      </vt:variant>
    </vt:vector>
  </HeadingPairs>
  <TitlesOfParts>
    <vt:vector size="46" baseType="lpstr">
      <vt:lpstr>Arial</vt:lpstr>
      <vt:lpstr>Calibri</vt:lpstr>
      <vt:lpstr>Symbol</vt:lpstr>
      <vt:lpstr>Times New Roman</vt:lpstr>
      <vt:lpstr>Wingdings 2</vt:lpstr>
      <vt:lpstr>Office Theme</vt:lpstr>
      <vt:lpstr>Equation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Trong Nhan</dc:creator>
  <cp:lastModifiedBy>Van Le Huynh My</cp:lastModifiedBy>
  <cp:revision>236</cp:revision>
  <cp:lastPrinted>2020-04-06T16:56:02Z</cp:lastPrinted>
  <dcterms:created xsi:type="dcterms:W3CDTF">2012-11-01T10:53:32Z</dcterms:created>
  <dcterms:modified xsi:type="dcterms:W3CDTF">2020-04-08T04:19:35Z</dcterms:modified>
</cp:coreProperties>
</file>