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89" r:id="rId2"/>
    <p:sldId id="290" r:id="rId3"/>
    <p:sldId id="299" r:id="rId4"/>
    <p:sldId id="300" r:id="rId5"/>
    <p:sldId id="322" r:id="rId6"/>
    <p:sldId id="324" r:id="rId7"/>
    <p:sldId id="302" r:id="rId8"/>
    <p:sldId id="392" r:id="rId9"/>
    <p:sldId id="303" r:id="rId10"/>
    <p:sldId id="393" r:id="rId11"/>
    <p:sldId id="394" r:id="rId12"/>
    <p:sldId id="395" r:id="rId13"/>
    <p:sldId id="396" r:id="rId14"/>
    <p:sldId id="397" r:id="rId15"/>
    <p:sldId id="308" r:id="rId16"/>
    <p:sldId id="309" r:id="rId17"/>
    <p:sldId id="310" r:id="rId18"/>
    <p:sldId id="311" r:id="rId19"/>
    <p:sldId id="313" r:id="rId20"/>
    <p:sldId id="314" r:id="rId21"/>
    <p:sldId id="315" r:id="rId22"/>
    <p:sldId id="316" r:id="rId23"/>
    <p:sldId id="319" r:id="rId24"/>
    <p:sldId id="328" r:id="rId25"/>
    <p:sldId id="321" r:id="rId26"/>
    <p:sldId id="403" r:id="rId27"/>
    <p:sldId id="402" r:id="rId28"/>
    <p:sldId id="369" r:id="rId29"/>
    <p:sldId id="435" r:id="rId30"/>
    <p:sldId id="405" r:id="rId31"/>
    <p:sldId id="406" r:id="rId32"/>
    <p:sldId id="407" r:id="rId33"/>
    <p:sldId id="404" r:id="rId34"/>
    <p:sldId id="412" r:id="rId35"/>
    <p:sldId id="445" r:id="rId36"/>
    <p:sldId id="446" r:id="rId37"/>
    <p:sldId id="447" r:id="rId38"/>
    <p:sldId id="448" r:id="rId39"/>
    <p:sldId id="449" r:id="rId40"/>
    <p:sldId id="450" r:id="rId41"/>
    <p:sldId id="330" r:id="rId42"/>
    <p:sldId id="331" r:id="rId43"/>
    <p:sldId id="413" r:id="rId44"/>
    <p:sldId id="414" r:id="rId45"/>
    <p:sldId id="415" r:id="rId46"/>
    <p:sldId id="337" r:id="rId47"/>
    <p:sldId id="416" r:id="rId48"/>
    <p:sldId id="418" r:id="rId49"/>
    <p:sldId id="419" r:id="rId50"/>
    <p:sldId id="420" r:id="rId51"/>
    <p:sldId id="426" r:id="rId52"/>
    <p:sldId id="421" r:id="rId53"/>
    <p:sldId id="427" r:id="rId54"/>
    <p:sldId id="422" r:id="rId55"/>
    <p:sldId id="428" r:id="rId56"/>
    <p:sldId id="431" r:id="rId57"/>
    <p:sldId id="382" r:id="rId58"/>
    <p:sldId id="433" r:id="rId59"/>
    <p:sldId id="434" r:id="rId60"/>
    <p:sldId id="383" r:id="rId61"/>
    <p:sldId id="432" r:id="rId62"/>
    <p:sldId id="436" r:id="rId63"/>
    <p:sldId id="386" r:id="rId64"/>
    <p:sldId id="438" r:id="rId65"/>
    <p:sldId id="389" r:id="rId66"/>
    <p:sldId id="390" r:id="rId67"/>
    <p:sldId id="391" r:id="rId68"/>
    <p:sldId id="439" r:id="rId69"/>
    <p:sldId id="440" r:id="rId70"/>
    <p:sldId id="441" r:id="rId71"/>
    <p:sldId id="277" r:id="rId72"/>
  </p:sldIdLst>
  <p:sldSz cx="9144000" cy="6858000" type="screen4x3"/>
  <p:notesSz cx="7102475" cy="10234613"/>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LAM" initials="N" lastIdx="2" clrIdx="0">
    <p:extLst>
      <p:ext uri="{19B8F6BF-5375-455C-9EA6-DF929625EA0E}">
        <p15:presenceInfo xmlns:p15="http://schemas.microsoft.com/office/powerpoint/2012/main" userId="NGOCL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528D"/>
    <a:srgbClr val="C0C0C0"/>
    <a:srgbClr val="33CCCC"/>
    <a:srgbClr val="CCCC00"/>
    <a:srgbClr val="FF999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94718" autoAdjust="0"/>
  </p:normalViewPr>
  <p:slideViewPr>
    <p:cSldViewPr>
      <p:cViewPr varScale="1">
        <p:scale>
          <a:sx n="77" d="100"/>
          <a:sy n="77" d="100"/>
        </p:scale>
        <p:origin x="115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4" Type="http://schemas.openxmlformats.org/officeDocument/2006/relationships/image" Target="../media/image3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vi-VN"/>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0CF8617F-EBD4-4F45-98B1-68230E17A301}" type="datetimeFigureOut">
              <a:rPr lang="vi-VN" smtClean="0"/>
              <a:pPr/>
              <a:t>28/02/2021</a:t>
            </a:fld>
            <a:endParaRPr lang="vi-VN"/>
          </a:p>
        </p:txBody>
      </p:sp>
      <p:sp>
        <p:nvSpPr>
          <p:cNvPr id="4" name="Slide Image Placeholder 3"/>
          <p:cNvSpPr>
            <a:spLocks noGrp="1" noRot="1" noChangeAspect="1"/>
          </p:cNvSpPr>
          <p:nvPr>
            <p:ph type="sldImg" idx="2"/>
          </p:nvPr>
        </p:nvSpPr>
        <p:spPr>
          <a:xfrm>
            <a:off x="1249363" y="1279525"/>
            <a:ext cx="4603750" cy="3454400"/>
          </a:xfrm>
          <a:prstGeom prst="rect">
            <a:avLst/>
          </a:prstGeom>
          <a:noFill/>
          <a:ln w="12700">
            <a:solidFill>
              <a:prstClr val="black"/>
            </a:solidFill>
          </a:ln>
        </p:spPr>
        <p:txBody>
          <a:bodyPr vert="horz" lIns="99066" tIns="49533" rIns="99066" bIns="49533" rtlCol="0" anchor="ctr"/>
          <a:lstStyle/>
          <a:p>
            <a:endParaRPr lang="vi-VN"/>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vi-VN"/>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65E7105D-B0C9-4F34-B5C0-C6CC0FAACCB9}" type="slidenum">
              <a:rPr lang="vi-VN" smtClean="0"/>
              <a:pPr/>
              <a:t>‹#›</a:t>
            </a:fld>
            <a:endParaRPr lang="vi-VN"/>
          </a:p>
        </p:txBody>
      </p:sp>
    </p:spTree>
    <p:extLst>
      <p:ext uri="{BB962C8B-B14F-4D97-AF65-F5344CB8AC3E}">
        <p14:creationId xmlns:p14="http://schemas.microsoft.com/office/powerpoint/2010/main" val="1680381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dirty="0"/>
          </a:p>
        </p:txBody>
      </p:sp>
      <p:sp>
        <p:nvSpPr>
          <p:cNvPr id="4" name="Slide Number Placeholder 3"/>
          <p:cNvSpPr>
            <a:spLocks noGrp="1"/>
          </p:cNvSpPr>
          <p:nvPr>
            <p:ph type="sldNum" sz="quarter" idx="10"/>
          </p:nvPr>
        </p:nvSpPr>
        <p:spPr/>
        <p:txBody>
          <a:bodyPr/>
          <a:lstStyle/>
          <a:p>
            <a:fld id="{65E7105D-B0C9-4F34-B5C0-C6CC0FAACCB9}" type="slidenum">
              <a:rPr lang="vi-VN" smtClean="0"/>
              <a:pPr/>
              <a:t>1</a:t>
            </a:fld>
            <a:endParaRPr lang="vi-VN"/>
          </a:p>
        </p:txBody>
      </p:sp>
    </p:spTree>
    <p:extLst>
      <p:ext uri="{BB962C8B-B14F-4D97-AF65-F5344CB8AC3E}">
        <p14:creationId xmlns:p14="http://schemas.microsoft.com/office/powerpoint/2010/main" val="2144402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28</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29</a:t>
            </a:fld>
            <a:endParaRPr lang="vi-VN"/>
          </a:p>
        </p:txBody>
      </p:sp>
    </p:spTree>
    <p:extLst>
      <p:ext uri="{BB962C8B-B14F-4D97-AF65-F5344CB8AC3E}">
        <p14:creationId xmlns:p14="http://schemas.microsoft.com/office/powerpoint/2010/main" val="595724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30</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31</a:t>
            </a:fld>
            <a:endParaRPr lang="vi-VN"/>
          </a:p>
        </p:txBody>
      </p:sp>
    </p:spTree>
    <p:extLst>
      <p:ext uri="{BB962C8B-B14F-4D97-AF65-F5344CB8AC3E}">
        <p14:creationId xmlns:p14="http://schemas.microsoft.com/office/powerpoint/2010/main" val="179108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32</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33</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34</a:t>
            </a:fld>
            <a:endParaRPr lang="vi-VN"/>
          </a:p>
        </p:txBody>
      </p:sp>
    </p:spTree>
    <p:extLst>
      <p:ext uri="{BB962C8B-B14F-4D97-AF65-F5344CB8AC3E}">
        <p14:creationId xmlns:p14="http://schemas.microsoft.com/office/powerpoint/2010/main" val="2431172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35</a:t>
            </a:fld>
            <a:endParaRPr lang="vi-VN"/>
          </a:p>
        </p:txBody>
      </p:sp>
    </p:spTree>
    <p:extLst>
      <p:ext uri="{BB962C8B-B14F-4D97-AF65-F5344CB8AC3E}">
        <p14:creationId xmlns:p14="http://schemas.microsoft.com/office/powerpoint/2010/main" val="3441735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36</a:t>
            </a:fld>
            <a:endParaRPr lang="vi-VN"/>
          </a:p>
        </p:txBody>
      </p:sp>
    </p:spTree>
    <p:extLst>
      <p:ext uri="{BB962C8B-B14F-4D97-AF65-F5344CB8AC3E}">
        <p14:creationId xmlns:p14="http://schemas.microsoft.com/office/powerpoint/2010/main" val="2293101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37</a:t>
            </a:fld>
            <a:endParaRPr lang="vi-VN"/>
          </a:p>
        </p:txBody>
      </p:sp>
    </p:spTree>
    <p:extLst>
      <p:ext uri="{BB962C8B-B14F-4D97-AF65-F5344CB8AC3E}">
        <p14:creationId xmlns:p14="http://schemas.microsoft.com/office/powerpoint/2010/main" val="2281370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a:t>
            </a:fld>
            <a:endParaRPr lang="vi-VN"/>
          </a:p>
        </p:txBody>
      </p:sp>
    </p:spTree>
    <p:extLst>
      <p:ext uri="{BB962C8B-B14F-4D97-AF65-F5344CB8AC3E}">
        <p14:creationId xmlns:p14="http://schemas.microsoft.com/office/powerpoint/2010/main" val="1639920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38</a:t>
            </a:fld>
            <a:endParaRPr lang="vi-VN"/>
          </a:p>
        </p:txBody>
      </p:sp>
    </p:spTree>
    <p:extLst>
      <p:ext uri="{BB962C8B-B14F-4D97-AF65-F5344CB8AC3E}">
        <p14:creationId xmlns:p14="http://schemas.microsoft.com/office/powerpoint/2010/main" val="122679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39</a:t>
            </a:fld>
            <a:endParaRPr lang="vi-VN"/>
          </a:p>
        </p:txBody>
      </p:sp>
    </p:spTree>
    <p:extLst>
      <p:ext uri="{BB962C8B-B14F-4D97-AF65-F5344CB8AC3E}">
        <p14:creationId xmlns:p14="http://schemas.microsoft.com/office/powerpoint/2010/main" val="4031304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40</a:t>
            </a:fld>
            <a:endParaRPr lang="vi-VN"/>
          </a:p>
        </p:txBody>
      </p:sp>
    </p:spTree>
    <p:extLst>
      <p:ext uri="{BB962C8B-B14F-4D97-AF65-F5344CB8AC3E}">
        <p14:creationId xmlns:p14="http://schemas.microsoft.com/office/powerpoint/2010/main" val="749711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41</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42</a:t>
            </a:fld>
            <a:endParaRPr lang="vi-VN"/>
          </a:p>
        </p:txBody>
      </p:sp>
    </p:spTree>
    <p:extLst>
      <p:ext uri="{BB962C8B-B14F-4D97-AF65-F5344CB8AC3E}">
        <p14:creationId xmlns:p14="http://schemas.microsoft.com/office/powerpoint/2010/main" val="2427436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43</a:t>
            </a:fld>
            <a:endParaRPr lang="vi-VN"/>
          </a:p>
        </p:txBody>
      </p:sp>
    </p:spTree>
    <p:extLst>
      <p:ext uri="{BB962C8B-B14F-4D97-AF65-F5344CB8AC3E}">
        <p14:creationId xmlns:p14="http://schemas.microsoft.com/office/powerpoint/2010/main" val="1200303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44</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45</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47</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48</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4</a:t>
            </a:fld>
            <a:endParaRPr lang="vi-VN"/>
          </a:p>
        </p:txBody>
      </p:sp>
    </p:spTree>
    <p:extLst>
      <p:ext uri="{BB962C8B-B14F-4D97-AF65-F5344CB8AC3E}">
        <p14:creationId xmlns:p14="http://schemas.microsoft.com/office/powerpoint/2010/main" val="1375178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49</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50</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51</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dirty="0"/>
          </a:p>
        </p:txBody>
      </p:sp>
      <p:sp>
        <p:nvSpPr>
          <p:cNvPr id="4" name="Slide Number Placeholder 3"/>
          <p:cNvSpPr>
            <a:spLocks noGrp="1"/>
          </p:cNvSpPr>
          <p:nvPr>
            <p:ph type="sldNum" sz="quarter" idx="10"/>
          </p:nvPr>
        </p:nvSpPr>
        <p:spPr/>
        <p:txBody>
          <a:bodyPr/>
          <a:lstStyle/>
          <a:p>
            <a:fld id="{65E7105D-B0C9-4F34-B5C0-C6CC0FAACCB9}" type="slidenum">
              <a:rPr lang="vi-VN" smtClean="0"/>
              <a:pPr/>
              <a:t>65</a:t>
            </a:fld>
            <a:endParaRPr lang="vi-VN"/>
          </a:p>
        </p:txBody>
      </p:sp>
    </p:spTree>
    <p:extLst>
      <p:ext uri="{BB962C8B-B14F-4D97-AF65-F5344CB8AC3E}">
        <p14:creationId xmlns:p14="http://schemas.microsoft.com/office/powerpoint/2010/main" val="1241596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7</a:t>
            </a:fld>
            <a:endParaRPr lang="vi-VN"/>
          </a:p>
        </p:txBody>
      </p:sp>
    </p:spTree>
    <p:extLst>
      <p:ext uri="{BB962C8B-B14F-4D97-AF65-F5344CB8AC3E}">
        <p14:creationId xmlns:p14="http://schemas.microsoft.com/office/powerpoint/2010/main" val="68086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14</a:t>
            </a:fld>
            <a:endParaRPr lang="vi-VN"/>
          </a:p>
        </p:txBody>
      </p:sp>
    </p:spTree>
    <p:extLst>
      <p:ext uri="{BB962C8B-B14F-4D97-AF65-F5344CB8AC3E}">
        <p14:creationId xmlns:p14="http://schemas.microsoft.com/office/powerpoint/2010/main" val="3804543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15</a:t>
            </a:fld>
            <a:endParaRPr lang="vi-VN"/>
          </a:p>
        </p:txBody>
      </p:sp>
    </p:spTree>
    <p:extLst>
      <p:ext uri="{BB962C8B-B14F-4D97-AF65-F5344CB8AC3E}">
        <p14:creationId xmlns:p14="http://schemas.microsoft.com/office/powerpoint/2010/main" val="1606660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21</a:t>
            </a:fld>
            <a:endParaRPr lang="vi-VN"/>
          </a:p>
        </p:txBody>
      </p:sp>
    </p:spTree>
    <p:extLst>
      <p:ext uri="{BB962C8B-B14F-4D97-AF65-F5344CB8AC3E}">
        <p14:creationId xmlns:p14="http://schemas.microsoft.com/office/powerpoint/2010/main" val="205384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smtClean="0"/>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23</a:t>
            </a:fld>
            <a:endParaRPr lang="vi-VN"/>
          </a:p>
        </p:txBody>
      </p:sp>
    </p:spTree>
    <p:extLst>
      <p:ext uri="{BB962C8B-B14F-4D97-AF65-F5344CB8AC3E}">
        <p14:creationId xmlns:p14="http://schemas.microsoft.com/office/powerpoint/2010/main" val="197650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làm</a:t>
            </a:r>
            <a:r>
              <a:rPr lang="en-US" baseline="0" dirty="0" smtClean="0"/>
              <a:t> </a:t>
            </a:r>
            <a:r>
              <a:rPr lang="en-US" baseline="0" dirty="0" err="1" smtClean="0"/>
              <a:t>phần</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trên</a:t>
            </a:r>
            <a:r>
              <a:rPr lang="en-US" baseline="0" dirty="0" smtClean="0"/>
              <a:t> slide </a:t>
            </a:r>
            <a:r>
              <a:rPr lang="en-US" baseline="0" smtClean="0"/>
              <a:t>này</a:t>
            </a:r>
            <a:endParaRPr lang="vi-VN" dirty="0"/>
          </a:p>
        </p:txBody>
      </p:sp>
      <p:sp>
        <p:nvSpPr>
          <p:cNvPr id="6" name="Footer Placeholder 5"/>
          <p:cNvSpPr>
            <a:spLocks noGrp="1"/>
          </p:cNvSpPr>
          <p:nvPr>
            <p:ph type="ftr" sz="quarter" idx="10"/>
          </p:nvPr>
        </p:nvSpPr>
        <p:spPr/>
        <p:txBody>
          <a:bodyPr/>
          <a:lstStyle/>
          <a:p>
            <a:r>
              <a:rPr lang="vi-VN" smtClean="0"/>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27</a:t>
            </a:fld>
            <a:endParaRPr lang="vi-VN"/>
          </a:p>
        </p:txBody>
      </p:sp>
    </p:spTree>
    <p:extLst>
      <p:ext uri="{BB962C8B-B14F-4D97-AF65-F5344CB8AC3E}">
        <p14:creationId xmlns:p14="http://schemas.microsoft.com/office/powerpoint/2010/main" val="514475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5" Type="http://schemas.openxmlformats.org/officeDocument/2006/relationships/image" Target="../media/image1.gif"/><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310" name="Group 238"/>
          <p:cNvGrpSpPr>
            <a:grpSpLocks/>
          </p:cNvGrpSpPr>
          <p:nvPr/>
        </p:nvGrpSpPr>
        <p:grpSpPr bwMode="auto">
          <a:xfrm>
            <a:off x="-4763" y="2209800"/>
            <a:ext cx="9148763" cy="4648200"/>
            <a:chOff x="-3" y="1392"/>
            <a:chExt cx="5763" cy="2928"/>
          </a:xfrm>
        </p:grpSpPr>
        <p:sp>
          <p:nvSpPr>
            <p:cNvPr id="3091" name="Rectangle 19"/>
            <p:cNvSpPr>
              <a:spLocks noChangeArrowheads="1"/>
            </p:cNvSpPr>
            <p:nvPr/>
          </p:nvSpPr>
          <p:spPr bwMode="gray">
            <a:xfrm>
              <a:off x="5" y="1428"/>
              <a:ext cx="5755" cy="2892"/>
            </a:xfrm>
            <a:prstGeom prst="rect">
              <a:avLst/>
            </a:prstGeom>
            <a:gradFill rotWithShape="1">
              <a:gsLst>
                <a:gs pos="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3092" name="Group 20"/>
            <p:cNvGrpSpPr>
              <a:grpSpLocks/>
            </p:cNvGrpSpPr>
            <p:nvPr/>
          </p:nvGrpSpPr>
          <p:grpSpPr bwMode="auto">
            <a:xfrm>
              <a:off x="116" y="1403"/>
              <a:ext cx="1585" cy="2896"/>
              <a:chOff x="116" y="-3"/>
              <a:chExt cx="1585" cy="2896"/>
            </a:xfrm>
          </p:grpSpPr>
          <p:grpSp>
            <p:nvGrpSpPr>
              <p:cNvPr id="3093" name="Group 21"/>
              <p:cNvGrpSpPr>
                <a:grpSpLocks/>
              </p:cNvGrpSpPr>
              <p:nvPr userDrawn="1"/>
            </p:nvGrpSpPr>
            <p:grpSpPr bwMode="auto">
              <a:xfrm>
                <a:off x="116" y="-3"/>
                <a:ext cx="748" cy="2893"/>
                <a:chOff x="116" y="-3"/>
                <a:chExt cx="748" cy="2893"/>
              </a:xfrm>
            </p:grpSpPr>
            <p:sp>
              <p:nvSpPr>
                <p:cNvPr id="3094" name="Line 22"/>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5" name="Line 23"/>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6" name="Line 24"/>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7" name="Line 25"/>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8" name="Line 26"/>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9" name="Line 27"/>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00" name="Oval 28"/>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1" name="Oval 29"/>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2" name="Oval 30"/>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3" name="Oval 31"/>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4" name="Oval 32"/>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5" name="Oval 33"/>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6" name="Oval 34"/>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7" name="Oval 35"/>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8" name="Oval 36"/>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9" name="Oval 37"/>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0" name="Oval 38"/>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1" name="Oval 39"/>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2" name="Oval 40"/>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3" name="Oval 41"/>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4" name="Oval 42"/>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5" name="Oval 43"/>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6" name="Oval 44"/>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7" name="Oval 45"/>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8" name="Oval 46"/>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9" name="Oval 47"/>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3120" name="Group 48"/>
              <p:cNvGrpSpPr>
                <a:grpSpLocks/>
              </p:cNvGrpSpPr>
              <p:nvPr userDrawn="1"/>
            </p:nvGrpSpPr>
            <p:grpSpPr bwMode="auto">
              <a:xfrm>
                <a:off x="953" y="0"/>
                <a:ext cx="748" cy="2893"/>
                <a:chOff x="116" y="-3"/>
                <a:chExt cx="748" cy="2893"/>
              </a:xfrm>
            </p:grpSpPr>
            <p:sp>
              <p:nvSpPr>
                <p:cNvPr id="3121" name="Line 49"/>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2" name="Line 50"/>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3" name="Line 51"/>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4" name="Line 52"/>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5" name="Line 53"/>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6" name="Line 54"/>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7" name="Oval 55"/>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28" name="Oval 56"/>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29" name="Oval 57"/>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0" name="Oval 58"/>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1" name="Oval 59"/>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2" name="Oval 60"/>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3" name="Oval 61"/>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4" name="Oval 62"/>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5" name="Oval 63"/>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6" name="Oval 64"/>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7" name="Oval 65"/>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8" name="Oval 66"/>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9" name="Oval 67"/>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0" name="Oval 68"/>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1" name="Oval 69"/>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2" name="Oval 70"/>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3" name="Oval 71"/>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4" name="Oval 72"/>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5" name="Oval 73"/>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6" name="Oval 74"/>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grpSp>
          <p:nvGrpSpPr>
            <p:cNvPr id="3147" name="Group 75"/>
            <p:cNvGrpSpPr>
              <a:grpSpLocks/>
            </p:cNvGrpSpPr>
            <p:nvPr/>
          </p:nvGrpSpPr>
          <p:grpSpPr bwMode="auto">
            <a:xfrm>
              <a:off x="1791" y="1406"/>
              <a:ext cx="1585" cy="2896"/>
              <a:chOff x="116" y="-3"/>
              <a:chExt cx="1585" cy="2896"/>
            </a:xfrm>
          </p:grpSpPr>
          <p:grpSp>
            <p:nvGrpSpPr>
              <p:cNvPr id="3148" name="Group 76"/>
              <p:cNvGrpSpPr>
                <a:grpSpLocks/>
              </p:cNvGrpSpPr>
              <p:nvPr userDrawn="1"/>
            </p:nvGrpSpPr>
            <p:grpSpPr bwMode="auto">
              <a:xfrm>
                <a:off x="116" y="-3"/>
                <a:ext cx="748" cy="2893"/>
                <a:chOff x="116" y="-3"/>
                <a:chExt cx="748" cy="2893"/>
              </a:xfrm>
            </p:grpSpPr>
            <p:sp>
              <p:nvSpPr>
                <p:cNvPr id="3149" name="Line 77"/>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0" name="Line 78"/>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1" name="Line 79"/>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2" name="Line 80"/>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3" name="Line 81"/>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4" name="Line 82"/>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5" name="Oval 83"/>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6" name="Oval 84"/>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7" name="Oval 85"/>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8" name="Oval 86"/>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9" name="Oval 87"/>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0" name="Oval 88"/>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1" name="Oval 89"/>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2" name="Oval 90"/>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3" name="Oval 91"/>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4" name="Oval 92"/>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5" name="Oval 93"/>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6" name="Oval 94"/>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7" name="Oval 95"/>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8" name="Oval 96"/>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9" name="Oval 97"/>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0" name="Oval 98"/>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1" name="Oval 99"/>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2" name="Oval 100"/>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3" name="Oval 101"/>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4" name="Oval 102"/>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3175" name="Group 103"/>
              <p:cNvGrpSpPr>
                <a:grpSpLocks/>
              </p:cNvGrpSpPr>
              <p:nvPr userDrawn="1"/>
            </p:nvGrpSpPr>
            <p:grpSpPr bwMode="auto">
              <a:xfrm>
                <a:off x="953" y="0"/>
                <a:ext cx="748" cy="2893"/>
                <a:chOff x="116" y="-3"/>
                <a:chExt cx="748" cy="2893"/>
              </a:xfrm>
            </p:grpSpPr>
            <p:sp>
              <p:nvSpPr>
                <p:cNvPr id="3176" name="Line 104"/>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77" name="Line 105"/>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78" name="Line 106"/>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79" name="Line 107"/>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0" name="Line 108"/>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1" name="Line 109"/>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2" name="Oval 110"/>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3" name="Oval 111"/>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4" name="Oval 112"/>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5" name="Oval 113"/>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6" name="Oval 114"/>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7" name="Oval 115"/>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8" name="Oval 116"/>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9" name="Oval 117"/>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0" name="Oval 118"/>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1" name="Oval 119"/>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2" name="Oval 120"/>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3" name="Oval 121"/>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4" name="Oval 122"/>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5" name="Oval 123"/>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6" name="Oval 124"/>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7" name="Oval 125"/>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8" name="Oval 126"/>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9" name="Oval 127"/>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00" name="Oval 128"/>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01" name="Oval 129"/>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grpSp>
          <p:nvGrpSpPr>
            <p:cNvPr id="3202" name="Group 130"/>
            <p:cNvGrpSpPr>
              <a:grpSpLocks/>
            </p:cNvGrpSpPr>
            <p:nvPr/>
          </p:nvGrpSpPr>
          <p:grpSpPr bwMode="auto">
            <a:xfrm>
              <a:off x="3470" y="1406"/>
              <a:ext cx="1585" cy="2896"/>
              <a:chOff x="116" y="-3"/>
              <a:chExt cx="1585" cy="2896"/>
            </a:xfrm>
          </p:grpSpPr>
          <p:grpSp>
            <p:nvGrpSpPr>
              <p:cNvPr id="3203" name="Group 131"/>
              <p:cNvGrpSpPr>
                <a:grpSpLocks/>
              </p:cNvGrpSpPr>
              <p:nvPr userDrawn="1"/>
            </p:nvGrpSpPr>
            <p:grpSpPr bwMode="auto">
              <a:xfrm>
                <a:off x="116" y="-3"/>
                <a:ext cx="748" cy="2893"/>
                <a:chOff x="116" y="-3"/>
                <a:chExt cx="748" cy="2893"/>
              </a:xfrm>
            </p:grpSpPr>
            <p:sp>
              <p:nvSpPr>
                <p:cNvPr id="3204" name="Line 132"/>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5" name="Line 133"/>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6" name="Line 134"/>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7" name="Line 135"/>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8" name="Line 136"/>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9" name="Line 137"/>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10" name="Oval 138"/>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1" name="Oval 139"/>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2" name="Oval 140"/>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3" name="Oval 141"/>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4" name="Oval 142"/>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5" name="Oval 143"/>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6" name="Oval 144"/>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7" name="Oval 145"/>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8" name="Oval 146"/>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9" name="Oval 147"/>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0" name="Oval 148"/>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1" name="Oval 149"/>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2" name="Oval 150"/>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3" name="Oval 151"/>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4" name="Oval 152"/>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5" name="Oval 153"/>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6" name="Oval 154"/>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7" name="Oval 155"/>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8" name="Oval 156"/>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9" name="Oval 157"/>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3230" name="Group 158"/>
              <p:cNvGrpSpPr>
                <a:grpSpLocks/>
              </p:cNvGrpSpPr>
              <p:nvPr userDrawn="1"/>
            </p:nvGrpSpPr>
            <p:grpSpPr bwMode="auto">
              <a:xfrm>
                <a:off x="953" y="0"/>
                <a:ext cx="748" cy="2893"/>
                <a:chOff x="116" y="-3"/>
                <a:chExt cx="748" cy="2893"/>
              </a:xfrm>
            </p:grpSpPr>
            <p:sp>
              <p:nvSpPr>
                <p:cNvPr id="3231" name="Line 159"/>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2" name="Line 160"/>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3" name="Line 161"/>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4" name="Line 162"/>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5" name="Line 163"/>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6" name="Line 164"/>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7" name="Oval 165"/>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38" name="Oval 166"/>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39" name="Oval 167"/>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0" name="Oval 168"/>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1" name="Oval 169"/>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2" name="Oval 170"/>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3" name="Oval 171"/>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4" name="Oval 172"/>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5" name="Oval 173"/>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6" name="Oval 174"/>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7" name="Oval 175"/>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8" name="Oval 176"/>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9" name="Oval 177"/>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0" name="Oval 178"/>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1" name="Oval 179"/>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2" name="Oval 180"/>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3" name="Oval 181"/>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4" name="Oval 182"/>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5" name="Oval 183"/>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6" name="Oval 184"/>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sp>
          <p:nvSpPr>
            <p:cNvPr id="3257" name="Line 185"/>
            <p:cNvSpPr>
              <a:spLocks noChangeShapeType="1"/>
            </p:cNvSpPr>
            <p:nvPr/>
          </p:nvSpPr>
          <p:spPr bwMode="gray">
            <a:xfrm>
              <a:off x="5173"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58" name="Line 186"/>
            <p:cNvSpPr>
              <a:spLocks noChangeShapeType="1"/>
            </p:cNvSpPr>
            <p:nvPr/>
          </p:nvSpPr>
          <p:spPr bwMode="gray">
            <a:xfrm>
              <a:off x="5324"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59" name="Line 187"/>
            <p:cNvSpPr>
              <a:spLocks noChangeShapeType="1"/>
            </p:cNvSpPr>
            <p:nvPr/>
          </p:nvSpPr>
          <p:spPr bwMode="gray">
            <a:xfrm>
              <a:off x="5460"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0" name="Line 188"/>
            <p:cNvSpPr>
              <a:spLocks noChangeShapeType="1"/>
            </p:cNvSpPr>
            <p:nvPr/>
          </p:nvSpPr>
          <p:spPr bwMode="gray">
            <a:xfrm>
              <a:off x="5596" y="1416"/>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1" name="Line 189"/>
            <p:cNvSpPr>
              <a:spLocks noChangeShapeType="1"/>
            </p:cNvSpPr>
            <p:nvPr/>
          </p:nvSpPr>
          <p:spPr bwMode="gray">
            <a:xfrm>
              <a:off x="5732" y="1416"/>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3262" name="Group 190"/>
            <p:cNvGrpSpPr>
              <a:grpSpLocks/>
            </p:cNvGrpSpPr>
            <p:nvPr/>
          </p:nvGrpSpPr>
          <p:grpSpPr bwMode="auto">
            <a:xfrm>
              <a:off x="-3" y="1465"/>
              <a:ext cx="5763" cy="2778"/>
              <a:chOff x="-3" y="1510"/>
              <a:chExt cx="5763" cy="2778"/>
            </a:xfrm>
          </p:grpSpPr>
          <p:grpSp>
            <p:nvGrpSpPr>
              <p:cNvPr id="3263" name="Group 191"/>
              <p:cNvGrpSpPr>
                <a:grpSpLocks/>
              </p:cNvGrpSpPr>
              <p:nvPr userDrawn="1"/>
            </p:nvGrpSpPr>
            <p:grpSpPr bwMode="auto">
              <a:xfrm>
                <a:off x="-1" y="1525"/>
                <a:ext cx="5758" cy="272"/>
                <a:chOff x="5" y="119"/>
                <a:chExt cx="5763" cy="272"/>
              </a:xfrm>
            </p:grpSpPr>
            <p:sp>
              <p:nvSpPr>
                <p:cNvPr id="3264" name="Line 192"/>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5" name="Line 193"/>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6" name="Line 194"/>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67" name="Group 195"/>
              <p:cNvGrpSpPr>
                <a:grpSpLocks/>
              </p:cNvGrpSpPr>
              <p:nvPr userDrawn="1"/>
            </p:nvGrpSpPr>
            <p:grpSpPr bwMode="auto">
              <a:xfrm>
                <a:off x="2" y="1933"/>
                <a:ext cx="5758" cy="272"/>
                <a:chOff x="5" y="119"/>
                <a:chExt cx="5763" cy="272"/>
              </a:xfrm>
            </p:grpSpPr>
            <p:sp>
              <p:nvSpPr>
                <p:cNvPr id="3268" name="Line 196"/>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9" name="Line 197"/>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0" name="Line 198"/>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71" name="Group 199"/>
              <p:cNvGrpSpPr>
                <a:grpSpLocks/>
              </p:cNvGrpSpPr>
              <p:nvPr userDrawn="1"/>
            </p:nvGrpSpPr>
            <p:grpSpPr bwMode="auto">
              <a:xfrm>
                <a:off x="-2" y="2352"/>
                <a:ext cx="5752" cy="272"/>
                <a:chOff x="5" y="119"/>
                <a:chExt cx="5763" cy="272"/>
              </a:xfrm>
            </p:grpSpPr>
            <p:sp>
              <p:nvSpPr>
                <p:cNvPr id="3272" name="Line 200"/>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3" name="Line 201"/>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4" name="Line 202"/>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75" name="Group 203"/>
              <p:cNvGrpSpPr>
                <a:grpSpLocks/>
              </p:cNvGrpSpPr>
              <p:nvPr userDrawn="1"/>
            </p:nvGrpSpPr>
            <p:grpSpPr bwMode="auto">
              <a:xfrm>
                <a:off x="-2" y="2750"/>
                <a:ext cx="5759" cy="272"/>
                <a:chOff x="5" y="119"/>
                <a:chExt cx="5763" cy="272"/>
              </a:xfrm>
            </p:grpSpPr>
            <p:sp>
              <p:nvSpPr>
                <p:cNvPr id="3276" name="Line 204"/>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7" name="Line 205"/>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8" name="Line 206"/>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79" name="Group 207"/>
              <p:cNvGrpSpPr>
                <a:grpSpLocks/>
              </p:cNvGrpSpPr>
              <p:nvPr userDrawn="1"/>
            </p:nvGrpSpPr>
            <p:grpSpPr bwMode="auto">
              <a:xfrm>
                <a:off x="1" y="3158"/>
                <a:ext cx="5759" cy="271"/>
                <a:chOff x="5" y="119"/>
                <a:chExt cx="5763" cy="272"/>
              </a:xfrm>
            </p:grpSpPr>
            <p:sp>
              <p:nvSpPr>
                <p:cNvPr id="3280" name="Line 208"/>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1" name="Line 209"/>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2" name="Line 210"/>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83" name="Group 211"/>
              <p:cNvGrpSpPr>
                <a:grpSpLocks/>
              </p:cNvGrpSpPr>
              <p:nvPr userDrawn="1"/>
            </p:nvGrpSpPr>
            <p:grpSpPr bwMode="auto">
              <a:xfrm>
                <a:off x="-3" y="3576"/>
                <a:ext cx="5753" cy="272"/>
                <a:chOff x="5" y="119"/>
                <a:chExt cx="5763" cy="272"/>
              </a:xfrm>
            </p:grpSpPr>
            <p:sp>
              <p:nvSpPr>
                <p:cNvPr id="3284" name="Line 212"/>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5" name="Line 213"/>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6" name="Line 214"/>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87" name="Group 215"/>
              <p:cNvGrpSpPr>
                <a:grpSpLocks/>
              </p:cNvGrpSpPr>
              <p:nvPr userDrawn="1"/>
            </p:nvGrpSpPr>
            <p:grpSpPr bwMode="auto">
              <a:xfrm>
                <a:off x="-3" y="3999"/>
                <a:ext cx="5757" cy="272"/>
                <a:chOff x="5" y="119"/>
                <a:chExt cx="5763" cy="272"/>
              </a:xfrm>
            </p:grpSpPr>
            <p:sp>
              <p:nvSpPr>
                <p:cNvPr id="3288" name="Line 216"/>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9" name="Line 217"/>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90" name="Line 218"/>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3291" name="Oval 219"/>
              <p:cNvSpPr>
                <a:spLocks noChangeArrowheads="1"/>
              </p:cNvSpPr>
              <p:nvPr userDrawn="1"/>
            </p:nvSpPr>
            <p:spPr bwMode="gray">
              <a:xfrm>
                <a:off x="5151" y="177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2" name="Oval 220"/>
              <p:cNvSpPr>
                <a:spLocks noChangeArrowheads="1"/>
              </p:cNvSpPr>
              <p:nvPr userDrawn="1"/>
            </p:nvSpPr>
            <p:spPr bwMode="gray">
              <a:xfrm>
                <a:off x="5149" y="218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3" name="Oval 221"/>
              <p:cNvSpPr>
                <a:spLocks noChangeArrowheads="1"/>
              </p:cNvSpPr>
              <p:nvPr userDrawn="1"/>
            </p:nvSpPr>
            <p:spPr bwMode="gray">
              <a:xfrm>
                <a:off x="5439" y="151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4" name="Oval 222"/>
              <p:cNvSpPr>
                <a:spLocks noChangeArrowheads="1"/>
              </p:cNvSpPr>
              <p:nvPr userDrawn="1"/>
            </p:nvSpPr>
            <p:spPr bwMode="gray">
              <a:xfrm>
                <a:off x="5439" y="21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5" name="Oval 223"/>
              <p:cNvSpPr>
                <a:spLocks noChangeArrowheads="1"/>
              </p:cNvSpPr>
              <p:nvPr userDrawn="1"/>
            </p:nvSpPr>
            <p:spPr bwMode="gray">
              <a:xfrm>
                <a:off x="5709" y="191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6" name="Oval 224"/>
              <p:cNvSpPr>
                <a:spLocks noChangeArrowheads="1"/>
              </p:cNvSpPr>
              <p:nvPr userDrawn="1"/>
            </p:nvSpPr>
            <p:spPr bwMode="gray">
              <a:xfrm>
                <a:off x="5709" y="260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7" name="Oval 225"/>
              <p:cNvSpPr>
                <a:spLocks noChangeArrowheads="1"/>
              </p:cNvSpPr>
              <p:nvPr userDrawn="1"/>
            </p:nvSpPr>
            <p:spPr bwMode="gray">
              <a:xfrm>
                <a:off x="5151" y="24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8" name="Oval 226"/>
              <p:cNvSpPr>
                <a:spLocks noChangeArrowheads="1"/>
              </p:cNvSpPr>
              <p:nvPr userDrawn="1"/>
            </p:nvSpPr>
            <p:spPr bwMode="gray">
              <a:xfrm>
                <a:off x="5149" y="286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9" name="Oval 227"/>
              <p:cNvSpPr>
                <a:spLocks noChangeArrowheads="1"/>
              </p:cNvSpPr>
              <p:nvPr userDrawn="1"/>
            </p:nvSpPr>
            <p:spPr bwMode="gray">
              <a:xfrm>
                <a:off x="5154" y="314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0" name="Oval 228"/>
              <p:cNvSpPr>
                <a:spLocks noChangeArrowheads="1"/>
              </p:cNvSpPr>
              <p:nvPr userDrawn="1"/>
            </p:nvSpPr>
            <p:spPr bwMode="gray">
              <a:xfrm>
                <a:off x="5437" y="287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1" name="Oval 229"/>
              <p:cNvSpPr>
                <a:spLocks noChangeArrowheads="1"/>
              </p:cNvSpPr>
              <p:nvPr userDrawn="1"/>
            </p:nvSpPr>
            <p:spPr bwMode="gray">
              <a:xfrm>
                <a:off x="5147" y="355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2" name="Oval 230"/>
              <p:cNvSpPr>
                <a:spLocks noChangeArrowheads="1"/>
              </p:cNvSpPr>
              <p:nvPr userDrawn="1"/>
            </p:nvSpPr>
            <p:spPr bwMode="gray">
              <a:xfrm>
                <a:off x="5145" y="38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3" name="Oval 231"/>
              <p:cNvSpPr>
                <a:spLocks noChangeArrowheads="1"/>
              </p:cNvSpPr>
              <p:nvPr userDrawn="1"/>
            </p:nvSpPr>
            <p:spPr bwMode="gray">
              <a:xfrm>
                <a:off x="5711" y="327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4" name="Oval 232"/>
              <p:cNvSpPr>
                <a:spLocks noChangeArrowheads="1"/>
              </p:cNvSpPr>
              <p:nvPr userDrawn="1"/>
            </p:nvSpPr>
            <p:spPr bwMode="gray">
              <a:xfrm>
                <a:off x="5435" y="355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5" name="Oval 233"/>
              <p:cNvSpPr>
                <a:spLocks noChangeArrowheads="1"/>
              </p:cNvSpPr>
              <p:nvPr userDrawn="1"/>
            </p:nvSpPr>
            <p:spPr bwMode="gray">
              <a:xfrm>
                <a:off x="5433" y="424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6" name="Oval 234"/>
              <p:cNvSpPr>
                <a:spLocks noChangeArrowheads="1"/>
              </p:cNvSpPr>
              <p:nvPr userDrawn="1"/>
            </p:nvSpPr>
            <p:spPr bwMode="gray">
              <a:xfrm>
                <a:off x="5701" y="398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3307" name="Rectangle 235"/>
            <p:cNvSpPr>
              <a:spLocks noChangeArrowheads="1"/>
            </p:cNvSpPr>
            <p:nvPr/>
          </p:nvSpPr>
          <p:spPr bwMode="gray">
            <a:xfrm>
              <a:off x="0" y="1392"/>
              <a:ext cx="5760" cy="227"/>
            </a:xfrm>
            <a:prstGeom prst="rect">
              <a:avLst/>
            </a:prstGeom>
            <a:gradFill rotWithShape="1">
              <a:gsLst>
                <a:gs pos="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aphicFrame>
        <p:nvGraphicFramePr>
          <p:cNvPr id="3090" name="Object 18"/>
          <p:cNvGraphicFramePr>
            <a:graphicFrameLocks noChangeAspect="1"/>
          </p:cNvGraphicFramePr>
          <p:nvPr/>
        </p:nvGraphicFramePr>
        <p:xfrm>
          <a:off x="0" y="0"/>
          <a:ext cx="9144000" cy="2197100"/>
        </p:xfrm>
        <a:graphic>
          <a:graphicData uri="http://schemas.openxmlformats.org/presentationml/2006/ole">
            <mc:AlternateContent xmlns:mc="http://schemas.openxmlformats.org/markup-compatibility/2006">
              <mc:Choice xmlns:v="urn:schemas-microsoft-com:vml" Requires="v">
                <p:oleObj spid="_x0000_s3455" name="Image" r:id="rId3" imgW="7707937" imgH="1701587" progId="">
                  <p:embed/>
                </p:oleObj>
              </mc:Choice>
              <mc:Fallback>
                <p:oleObj name="Image" r:id="rId3" imgW="7707937" imgH="1701587" progId="">
                  <p:embed/>
                  <p:pic>
                    <p:nvPicPr>
                      <p:cNvPr id="0" name="Picture 3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2197100"/>
                      </a:xfrm>
                      <a:prstGeom prst="rect">
                        <a:avLst/>
                      </a:prstGeom>
                      <a:noFill/>
                      <a:ln>
                        <a:noFill/>
                      </a:ln>
                      <a:extLst>
                        <a:ext uri="{909E8E84-426E-40DD-AFC4-6F175D3DCCD1}">
                          <a14:hiddenFill xmlns:a14="http://schemas.microsoft.com/office/drawing/2010/main">
                            <a:gradFill rotWithShape="1">
                              <a:gsLst>
                                <a:gs pos="0">
                                  <a:srgbClr val="67A6F9">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3308" name="Oval 236" descr="06_original_w"/>
          <p:cNvSpPr>
            <a:spLocks noChangeArrowheads="1"/>
          </p:cNvSpPr>
          <p:nvPr/>
        </p:nvSpPr>
        <p:spPr bwMode="gray">
          <a:xfrm>
            <a:off x="323850" y="1484313"/>
            <a:ext cx="1800225" cy="1873250"/>
          </a:xfrm>
          <a:prstGeom prst="ellipse">
            <a:avLst/>
          </a:prstGeom>
          <a:blipFill dpi="0" rotWithShape="1">
            <a:blip r:embed="rId5"/>
            <a:srcRect/>
            <a:stretch>
              <a:fillRect/>
            </a:stretch>
          </a:blipFill>
          <a:ln w="762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074" name="Rectangle 2"/>
          <p:cNvSpPr>
            <a:spLocks noGrp="1" noChangeArrowheads="1"/>
          </p:cNvSpPr>
          <p:nvPr>
            <p:ph type="ctrTitle"/>
          </p:nvPr>
        </p:nvSpPr>
        <p:spPr>
          <a:xfrm>
            <a:off x="3352800" y="3276600"/>
            <a:ext cx="5105400" cy="1012825"/>
          </a:xfrm>
        </p:spPr>
        <p:txBody>
          <a:bodyPr/>
          <a:lstStyle>
            <a:lvl1pPr>
              <a:defRPr sz="4000" b="0"/>
            </a:lvl1pPr>
          </a:lstStyle>
          <a:p>
            <a:pPr lvl="0"/>
            <a:r>
              <a:rPr lang="en-US" noProof="0" smtClean="0"/>
              <a:t>Click to edit Master title style</a:t>
            </a:r>
          </a:p>
        </p:txBody>
      </p:sp>
      <p:sp>
        <p:nvSpPr>
          <p:cNvPr id="3075" name="Rectangle 3"/>
          <p:cNvSpPr>
            <a:spLocks noGrp="1" noChangeArrowheads="1"/>
          </p:cNvSpPr>
          <p:nvPr>
            <p:ph type="subTitle" idx="1"/>
          </p:nvPr>
        </p:nvSpPr>
        <p:spPr bwMode="black">
          <a:xfrm>
            <a:off x="1371600" y="5638800"/>
            <a:ext cx="7086600" cy="381000"/>
          </a:xfrm>
        </p:spPr>
        <p:txBody>
          <a:bodyPr/>
          <a:lstStyle>
            <a:lvl1pPr marL="0" indent="0" algn="r">
              <a:buFont typeface="Wingdings" panose="05000000000000000000" pitchFamily="2" charset="2"/>
              <a:buNone/>
              <a:defRPr sz="1400" b="1">
                <a:solidFill>
                  <a:schemeClr val="tx2"/>
                </a:solidFill>
                <a:latin typeface="Verdana" panose="020B0604030504040204" pitchFamily="34" charset="0"/>
              </a:defRPr>
            </a:lvl1pPr>
          </a:lstStyle>
          <a:p>
            <a:pPr lvl="0"/>
            <a:r>
              <a:rPr lang="en-US" noProof="0" smtClean="0"/>
              <a:t>Click to edit Master subtitle style</a:t>
            </a:r>
          </a:p>
        </p:txBody>
      </p:sp>
      <p:sp>
        <p:nvSpPr>
          <p:cNvPr id="3086" name="Text Box 14"/>
          <p:cNvSpPr txBox="1">
            <a:spLocks noChangeArrowheads="1"/>
          </p:cNvSpPr>
          <p:nvPr/>
        </p:nvSpPr>
        <p:spPr bwMode="white">
          <a:xfrm>
            <a:off x="381000" y="304800"/>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solidFill>
                  <a:schemeClr val="bg1"/>
                </a:solidFill>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3FD41EBB-C080-4AC3-ADA5-461AEBF48EA5}" type="slidenum">
              <a:rPr lang="en-US"/>
              <a:pPr/>
              <a:t>‹#›</a:t>
            </a:fld>
            <a:endParaRPr lang="en-US"/>
          </a:p>
        </p:txBody>
      </p:sp>
    </p:spTree>
    <p:extLst>
      <p:ext uri="{BB962C8B-B14F-4D97-AF65-F5344CB8AC3E}">
        <p14:creationId xmlns:p14="http://schemas.microsoft.com/office/powerpoint/2010/main" val="193040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FD2A973F-58B1-44D2-B012-A3A7FDFD9712}" type="slidenum">
              <a:rPr lang="en-US"/>
              <a:pPr/>
              <a:t>‹#›</a:t>
            </a:fld>
            <a:endParaRPr lang="en-US"/>
          </a:p>
        </p:txBody>
      </p:sp>
    </p:spTree>
    <p:extLst>
      <p:ext uri="{BB962C8B-B14F-4D97-AF65-F5344CB8AC3E}">
        <p14:creationId xmlns:p14="http://schemas.microsoft.com/office/powerpoint/2010/main" val="2398870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smtClean="0"/>
              <a:t>Click to edit Master title style</a:t>
            </a:r>
            <a:endParaRPr lang="vi-VN"/>
          </a:p>
        </p:txBody>
      </p:sp>
      <p:sp>
        <p:nvSpPr>
          <p:cNvPr id="3" name="Table Placeholder 2"/>
          <p:cNvSpPr>
            <a:spLocks noGrp="1"/>
          </p:cNvSpPr>
          <p:nvPr>
            <p:ph type="tbl" idx="1"/>
          </p:nvPr>
        </p:nvSpPr>
        <p:spPr>
          <a:xfrm>
            <a:off x="457200" y="1228725"/>
            <a:ext cx="8229600" cy="5095875"/>
          </a:xfrm>
        </p:spPr>
        <p:txBody>
          <a:bodyPr/>
          <a:lstStyle/>
          <a:p>
            <a:r>
              <a:rPr lang="en-US" smtClean="0"/>
              <a:t>Click icon to add table</a:t>
            </a:r>
            <a:endParaRPr lang="vi-VN"/>
          </a:p>
        </p:txBody>
      </p:sp>
      <p:sp>
        <p:nvSpPr>
          <p:cNvPr id="4" name="Date Placeholder 3"/>
          <p:cNvSpPr>
            <a:spLocks noGrp="1"/>
          </p:cNvSpPr>
          <p:nvPr>
            <p:ph type="dt" sz="half" idx="10"/>
          </p:nvPr>
        </p:nvSpPr>
        <p:spPr>
          <a:xfrm>
            <a:off x="457200" y="6400800"/>
            <a:ext cx="2133600" cy="320675"/>
          </a:xfrm>
        </p:spPr>
        <p:txBody>
          <a:bodyPr/>
          <a:lstStyle>
            <a:lvl1pPr>
              <a:defRPr/>
            </a:lvl1pPr>
          </a:lstStyle>
          <a:p>
            <a:endParaRPr lang="en-US"/>
          </a:p>
        </p:txBody>
      </p:sp>
      <p:sp>
        <p:nvSpPr>
          <p:cNvPr id="5" name="Footer Placeholder 4"/>
          <p:cNvSpPr>
            <a:spLocks noGrp="1"/>
          </p:cNvSpPr>
          <p:nvPr>
            <p:ph type="ftr" sz="quarter" idx="11"/>
          </p:nvPr>
        </p:nvSpPr>
        <p:spPr>
          <a:xfrm>
            <a:off x="3124200" y="6400800"/>
            <a:ext cx="2895600" cy="320675"/>
          </a:xfrm>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a:xfrm>
            <a:off x="6553200" y="6400800"/>
            <a:ext cx="2133600" cy="320675"/>
          </a:xfrm>
        </p:spPr>
        <p:txBody>
          <a:bodyPr/>
          <a:lstStyle>
            <a:lvl1pPr>
              <a:defRPr/>
            </a:lvl1pPr>
          </a:lstStyle>
          <a:p>
            <a:fld id="{3EA65615-909B-43FD-8220-A0895D7F04C3}" type="slidenum">
              <a:rPr lang="en-US"/>
              <a:pPr/>
              <a:t>‹#›</a:t>
            </a:fld>
            <a:endParaRPr lang="en-US"/>
          </a:p>
        </p:txBody>
      </p:sp>
    </p:spTree>
    <p:extLst>
      <p:ext uri="{BB962C8B-B14F-4D97-AF65-F5344CB8AC3E}">
        <p14:creationId xmlns:p14="http://schemas.microsoft.com/office/powerpoint/2010/main" val="470029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D9369064-905F-44AE-BE62-E62CB83BB352}" type="slidenum">
              <a:rPr lang="en-US"/>
              <a:pPr/>
              <a:t>‹#›</a:t>
            </a:fld>
            <a:endParaRPr lang="en-US"/>
          </a:p>
        </p:txBody>
      </p:sp>
    </p:spTree>
    <p:extLst>
      <p:ext uri="{BB962C8B-B14F-4D97-AF65-F5344CB8AC3E}">
        <p14:creationId xmlns:p14="http://schemas.microsoft.com/office/powerpoint/2010/main" val="277497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62262"/>
          </a:xfrm>
        </p:spPr>
        <p:txBody>
          <a:bodyPr anchor="b"/>
          <a:lstStyle>
            <a:lvl1pPr>
              <a:defRPr sz="6000"/>
            </a:lvl1pPr>
          </a:lstStyle>
          <a:p>
            <a:r>
              <a:rPr lang="en-US" smtClean="0"/>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CA035AB1-3EE5-4326-B190-A35CDCCE235D}" type="slidenum">
              <a:rPr lang="en-US"/>
              <a:pPr/>
              <a:t>‹#›</a:t>
            </a:fld>
            <a:endParaRPr lang="en-US"/>
          </a:p>
        </p:txBody>
      </p:sp>
    </p:spTree>
    <p:extLst>
      <p:ext uri="{BB962C8B-B14F-4D97-AF65-F5344CB8AC3E}">
        <p14:creationId xmlns:p14="http://schemas.microsoft.com/office/powerpoint/2010/main" val="315994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7" name="Slide Number Placeholder 6"/>
          <p:cNvSpPr>
            <a:spLocks noGrp="1"/>
          </p:cNvSpPr>
          <p:nvPr>
            <p:ph type="sldNum" sz="quarter" idx="12"/>
          </p:nvPr>
        </p:nvSpPr>
        <p:spPr/>
        <p:txBody>
          <a:bodyPr/>
          <a:lstStyle>
            <a:lvl1pPr>
              <a:defRPr/>
            </a:lvl1pPr>
          </a:lstStyle>
          <a:p>
            <a:fld id="{1E2FF1D4-D725-45D8-8F9C-BA55C5E1A746}" type="slidenum">
              <a:rPr lang="en-US"/>
              <a:pPr/>
              <a:t>‹#›</a:t>
            </a:fld>
            <a:endParaRPr lang="en-US"/>
          </a:p>
        </p:txBody>
      </p:sp>
    </p:spTree>
    <p:extLst>
      <p:ext uri="{BB962C8B-B14F-4D97-AF65-F5344CB8AC3E}">
        <p14:creationId xmlns:p14="http://schemas.microsoft.com/office/powerpoint/2010/main" val="69589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n-US" smtClean="0"/>
              <a:t>Click to edit Master title style</a:t>
            </a:r>
            <a:endParaRPr lang="vi-VN"/>
          </a:p>
        </p:txBody>
      </p:sp>
      <p:sp>
        <p:nvSpPr>
          <p:cNvPr id="3" name="Text Placeholder 2"/>
          <p:cNvSpPr>
            <a:spLocks noGrp="1"/>
          </p:cNvSpPr>
          <p:nvPr>
            <p:ph type="body" idx="1"/>
          </p:nvPr>
        </p:nvSpPr>
        <p:spPr>
          <a:xfrm>
            <a:off x="623888" y="1489075"/>
            <a:ext cx="386715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3888" y="2193925"/>
            <a:ext cx="386715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1850" y="1489075"/>
            <a:ext cx="3868738"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1850" y="2193925"/>
            <a:ext cx="3868738"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9" name="Slide Number Placeholder 8"/>
          <p:cNvSpPr>
            <a:spLocks noGrp="1"/>
          </p:cNvSpPr>
          <p:nvPr>
            <p:ph type="sldNum" sz="quarter" idx="12"/>
          </p:nvPr>
        </p:nvSpPr>
        <p:spPr/>
        <p:txBody>
          <a:bodyPr/>
          <a:lstStyle>
            <a:lvl1pPr>
              <a:defRPr/>
            </a:lvl1pPr>
          </a:lstStyle>
          <a:p>
            <a:fld id="{ACAA3547-2F2E-4F0C-9EF6-33FBAF2925E8}" type="slidenum">
              <a:rPr lang="en-US"/>
              <a:pPr/>
              <a:t>‹#›</a:t>
            </a:fld>
            <a:endParaRPr lang="en-US"/>
          </a:p>
        </p:txBody>
      </p:sp>
    </p:spTree>
    <p:extLst>
      <p:ext uri="{BB962C8B-B14F-4D97-AF65-F5344CB8AC3E}">
        <p14:creationId xmlns:p14="http://schemas.microsoft.com/office/powerpoint/2010/main" val="61296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5" name="Slide Number Placeholder 4"/>
          <p:cNvSpPr>
            <a:spLocks noGrp="1"/>
          </p:cNvSpPr>
          <p:nvPr>
            <p:ph type="sldNum" sz="quarter" idx="12"/>
          </p:nvPr>
        </p:nvSpPr>
        <p:spPr/>
        <p:txBody>
          <a:bodyPr/>
          <a:lstStyle>
            <a:lvl1pPr>
              <a:defRPr/>
            </a:lvl1pPr>
          </a:lstStyle>
          <a:p>
            <a:fld id="{9EEA8B25-4213-4A96-879C-536E6110C246}" type="slidenum">
              <a:rPr lang="en-US"/>
              <a:pPr/>
              <a:t>‹#›</a:t>
            </a:fld>
            <a:endParaRPr lang="en-US"/>
          </a:p>
        </p:txBody>
      </p:sp>
    </p:spTree>
    <p:extLst>
      <p:ext uri="{BB962C8B-B14F-4D97-AF65-F5344CB8AC3E}">
        <p14:creationId xmlns:p14="http://schemas.microsoft.com/office/powerpoint/2010/main" val="24654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4" name="Slide Number Placeholder 3"/>
          <p:cNvSpPr>
            <a:spLocks noGrp="1"/>
          </p:cNvSpPr>
          <p:nvPr>
            <p:ph type="sldNum" sz="quarter" idx="12"/>
          </p:nvPr>
        </p:nvSpPr>
        <p:spPr/>
        <p:txBody>
          <a:bodyPr/>
          <a:lstStyle>
            <a:lvl1pPr>
              <a:defRPr/>
            </a:lvl1pPr>
          </a:lstStyle>
          <a:p>
            <a:fld id="{0E1FD8CC-78BD-4CB7-9BCD-7BD27FCA505A}" type="slidenum">
              <a:rPr lang="en-US"/>
              <a:pPr/>
              <a:t>‹#›</a:t>
            </a:fld>
            <a:endParaRPr lang="en-US"/>
          </a:p>
        </p:txBody>
      </p:sp>
    </p:spTree>
    <p:extLst>
      <p:ext uri="{BB962C8B-B14F-4D97-AF65-F5344CB8AC3E}">
        <p14:creationId xmlns:p14="http://schemas.microsoft.com/office/powerpoint/2010/main" val="71213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630238" y="2101850"/>
            <a:ext cx="2949575"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7" name="Slide Number Placeholder 6"/>
          <p:cNvSpPr>
            <a:spLocks noGrp="1"/>
          </p:cNvSpPr>
          <p:nvPr>
            <p:ph type="sldNum" sz="quarter" idx="12"/>
          </p:nvPr>
        </p:nvSpPr>
        <p:spPr/>
        <p:txBody>
          <a:bodyPr/>
          <a:lstStyle>
            <a:lvl1pPr>
              <a:defRPr/>
            </a:lvl1pPr>
          </a:lstStyle>
          <a:p>
            <a:fld id="{D37B51A7-12DB-4F6E-B276-404EE02C7988}" type="slidenum">
              <a:rPr lang="en-US"/>
              <a:pPr/>
              <a:t>‹#›</a:t>
            </a:fld>
            <a:endParaRPr lang="en-US"/>
          </a:p>
        </p:txBody>
      </p:sp>
    </p:spTree>
    <p:extLst>
      <p:ext uri="{BB962C8B-B14F-4D97-AF65-F5344CB8AC3E}">
        <p14:creationId xmlns:p14="http://schemas.microsoft.com/office/powerpoint/2010/main" val="1214386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vi-VN"/>
          </a:p>
        </p:txBody>
      </p:sp>
      <p:sp>
        <p:nvSpPr>
          <p:cNvPr id="4" name="Text Placeholder 3"/>
          <p:cNvSpPr>
            <a:spLocks noGrp="1"/>
          </p:cNvSpPr>
          <p:nvPr>
            <p:ph type="body" sz="half" idx="2"/>
          </p:nvPr>
        </p:nvSpPr>
        <p:spPr>
          <a:xfrm>
            <a:off x="630238" y="2101850"/>
            <a:ext cx="2949575"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smtClean="0"/>
              <a:t>Chương 2: Các phương pháp đếm.</a:t>
            </a:r>
            <a:endParaRPr lang="en-US"/>
          </a:p>
        </p:txBody>
      </p:sp>
      <p:sp>
        <p:nvSpPr>
          <p:cNvPr id="7" name="Slide Number Placeholder 6"/>
          <p:cNvSpPr>
            <a:spLocks noGrp="1"/>
          </p:cNvSpPr>
          <p:nvPr>
            <p:ph type="sldNum" sz="quarter" idx="12"/>
          </p:nvPr>
        </p:nvSpPr>
        <p:spPr/>
        <p:txBody>
          <a:bodyPr/>
          <a:lstStyle>
            <a:lvl1pPr>
              <a:defRPr/>
            </a:lvl1pPr>
          </a:lstStyle>
          <a:p>
            <a:fld id="{F731AF8A-3858-4819-9A61-EA66C760ACDA}" type="slidenum">
              <a:rPr lang="en-US"/>
              <a:pPr/>
              <a:t>‹#›</a:t>
            </a:fld>
            <a:endParaRPr lang="en-US"/>
          </a:p>
        </p:txBody>
      </p:sp>
    </p:spTree>
    <p:extLst>
      <p:ext uri="{BB962C8B-B14F-4D97-AF65-F5344CB8AC3E}">
        <p14:creationId xmlns:p14="http://schemas.microsoft.com/office/powerpoint/2010/main" val="205575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gray">
          <a:xfrm>
            <a:off x="1588" y="4763"/>
            <a:ext cx="9144000" cy="931862"/>
          </a:xfrm>
          <a:prstGeom prst="rect">
            <a:avLst/>
          </a:prstGeom>
          <a:gradFill rotWithShape="1">
            <a:gsLst>
              <a:gs pos="0">
                <a:schemeClr val="hlink"/>
              </a:gs>
              <a:gs pos="50000">
                <a:schemeClr val="hlink">
                  <a:gamma/>
                  <a:tint val="0"/>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1040" name="Group 16"/>
          <p:cNvGrpSpPr>
            <a:grpSpLocks/>
          </p:cNvGrpSpPr>
          <p:nvPr/>
        </p:nvGrpSpPr>
        <p:grpSpPr bwMode="auto">
          <a:xfrm>
            <a:off x="-12700" y="0"/>
            <a:ext cx="9150350" cy="1012825"/>
            <a:chOff x="476" y="-638"/>
            <a:chExt cx="5764" cy="638"/>
          </a:xfrm>
        </p:grpSpPr>
        <p:sp>
          <p:nvSpPr>
            <p:cNvPr id="1041" name="Oval 17"/>
            <p:cNvSpPr>
              <a:spLocks noChangeArrowheads="1"/>
            </p:cNvSpPr>
            <p:nvPr userDrawn="1"/>
          </p:nvSpPr>
          <p:spPr bwMode="gray">
            <a:xfrm>
              <a:off x="555"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2" name="Oval 18"/>
            <p:cNvSpPr>
              <a:spLocks noChangeArrowheads="1"/>
            </p:cNvSpPr>
            <p:nvPr userDrawn="1"/>
          </p:nvSpPr>
          <p:spPr bwMode="gray">
            <a:xfrm>
              <a:off x="553"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3" name="Oval 19"/>
            <p:cNvSpPr>
              <a:spLocks noChangeArrowheads="1"/>
            </p:cNvSpPr>
            <p:nvPr userDrawn="1"/>
          </p:nvSpPr>
          <p:spPr bwMode="gray">
            <a:xfrm>
              <a:off x="843" y="-42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4" name="Oval 20"/>
            <p:cNvSpPr>
              <a:spLocks noChangeArrowheads="1"/>
            </p:cNvSpPr>
            <p:nvPr userDrawn="1"/>
          </p:nvSpPr>
          <p:spPr bwMode="gray">
            <a:xfrm>
              <a:off x="843" y="-13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5" name="Oval 21"/>
            <p:cNvSpPr>
              <a:spLocks noChangeArrowheads="1"/>
            </p:cNvSpPr>
            <p:nvPr userDrawn="1"/>
          </p:nvSpPr>
          <p:spPr bwMode="gray">
            <a:xfrm>
              <a:off x="1113" y="-28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6" name="Oval 22"/>
            <p:cNvSpPr>
              <a:spLocks noChangeArrowheads="1"/>
            </p:cNvSpPr>
            <p:nvPr userDrawn="1"/>
          </p:nvSpPr>
          <p:spPr bwMode="gray">
            <a:xfrm>
              <a:off x="1249"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7" name="Line 23"/>
            <p:cNvSpPr>
              <a:spLocks noChangeShapeType="1"/>
            </p:cNvSpPr>
            <p:nvPr userDrawn="1"/>
          </p:nvSpPr>
          <p:spPr bwMode="gray">
            <a:xfrm>
              <a:off x="577"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8" name="Line 24"/>
            <p:cNvSpPr>
              <a:spLocks noChangeShapeType="1"/>
            </p:cNvSpPr>
            <p:nvPr userDrawn="1"/>
          </p:nvSpPr>
          <p:spPr bwMode="gray">
            <a:xfrm>
              <a:off x="719"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9" name="Line 25"/>
            <p:cNvSpPr>
              <a:spLocks noChangeShapeType="1"/>
            </p:cNvSpPr>
            <p:nvPr userDrawn="1"/>
          </p:nvSpPr>
          <p:spPr bwMode="gray">
            <a:xfrm>
              <a:off x="864"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0" name="Line 26"/>
            <p:cNvSpPr>
              <a:spLocks noChangeShapeType="1"/>
            </p:cNvSpPr>
            <p:nvPr userDrawn="1"/>
          </p:nvSpPr>
          <p:spPr bwMode="gray">
            <a:xfrm>
              <a:off x="1000" y="-633"/>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1" name="Line 27"/>
            <p:cNvSpPr>
              <a:spLocks noChangeShapeType="1"/>
            </p:cNvSpPr>
            <p:nvPr userDrawn="1"/>
          </p:nvSpPr>
          <p:spPr bwMode="gray">
            <a:xfrm>
              <a:off x="1136" y="-633"/>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2" name="Line 28"/>
            <p:cNvSpPr>
              <a:spLocks noChangeShapeType="1"/>
            </p:cNvSpPr>
            <p:nvPr userDrawn="1"/>
          </p:nvSpPr>
          <p:spPr bwMode="gray">
            <a:xfrm>
              <a:off x="1272" y="-635"/>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3" name="Line 29"/>
            <p:cNvSpPr>
              <a:spLocks noChangeShapeType="1"/>
            </p:cNvSpPr>
            <p:nvPr userDrawn="1"/>
          </p:nvSpPr>
          <p:spPr bwMode="gray">
            <a:xfrm>
              <a:off x="1414" y="-634"/>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4" name="Line 30"/>
            <p:cNvSpPr>
              <a:spLocks noChangeShapeType="1"/>
            </p:cNvSpPr>
            <p:nvPr userDrawn="1"/>
          </p:nvSpPr>
          <p:spPr bwMode="gray">
            <a:xfrm>
              <a:off x="1565" y="-634"/>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5" name="Line 31"/>
            <p:cNvSpPr>
              <a:spLocks noChangeShapeType="1"/>
            </p:cNvSpPr>
            <p:nvPr userDrawn="1"/>
          </p:nvSpPr>
          <p:spPr bwMode="gray">
            <a:xfrm>
              <a:off x="1701" y="-634"/>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6" name="Line 32"/>
            <p:cNvSpPr>
              <a:spLocks noChangeShapeType="1"/>
            </p:cNvSpPr>
            <p:nvPr userDrawn="1"/>
          </p:nvSpPr>
          <p:spPr bwMode="gray">
            <a:xfrm>
              <a:off x="1837" y="-633"/>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7" name="Line 33"/>
            <p:cNvSpPr>
              <a:spLocks noChangeShapeType="1"/>
            </p:cNvSpPr>
            <p:nvPr userDrawn="1"/>
          </p:nvSpPr>
          <p:spPr bwMode="gray">
            <a:xfrm>
              <a:off x="1973" y="-633"/>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8" name="Line 34"/>
            <p:cNvSpPr>
              <a:spLocks noChangeShapeType="1"/>
            </p:cNvSpPr>
            <p:nvPr userDrawn="1"/>
          </p:nvSpPr>
          <p:spPr bwMode="gray">
            <a:xfrm>
              <a:off x="2109"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9" name="Oval 35"/>
            <p:cNvSpPr>
              <a:spLocks noChangeArrowheads="1"/>
            </p:cNvSpPr>
            <p:nvPr userDrawn="1"/>
          </p:nvSpPr>
          <p:spPr bwMode="gray">
            <a:xfrm>
              <a:off x="1392"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0" name="Oval 36"/>
            <p:cNvSpPr>
              <a:spLocks noChangeArrowheads="1"/>
            </p:cNvSpPr>
            <p:nvPr userDrawn="1"/>
          </p:nvSpPr>
          <p:spPr bwMode="gray">
            <a:xfrm>
              <a:off x="1390" y="-5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1" name="Oval 37"/>
            <p:cNvSpPr>
              <a:spLocks noChangeArrowheads="1"/>
            </p:cNvSpPr>
            <p:nvPr userDrawn="1"/>
          </p:nvSpPr>
          <p:spPr bwMode="gray">
            <a:xfrm>
              <a:off x="1680" y="-42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2" name="Oval 38"/>
            <p:cNvSpPr>
              <a:spLocks noChangeArrowheads="1"/>
            </p:cNvSpPr>
            <p:nvPr userDrawn="1"/>
          </p:nvSpPr>
          <p:spPr bwMode="gray">
            <a:xfrm>
              <a:off x="1680" y="-54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3" name="Oval 39"/>
            <p:cNvSpPr>
              <a:spLocks noChangeArrowheads="1"/>
            </p:cNvSpPr>
            <p:nvPr userDrawn="1"/>
          </p:nvSpPr>
          <p:spPr bwMode="gray">
            <a:xfrm>
              <a:off x="1950" y="-28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4" name="Oval 40"/>
            <p:cNvSpPr>
              <a:spLocks noChangeArrowheads="1"/>
            </p:cNvSpPr>
            <p:nvPr userDrawn="1"/>
          </p:nvSpPr>
          <p:spPr bwMode="gray">
            <a:xfrm>
              <a:off x="2086" y="-1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5" name="Oval 41"/>
            <p:cNvSpPr>
              <a:spLocks noChangeArrowheads="1"/>
            </p:cNvSpPr>
            <p:nvPr userDrawn="1"/>
          </p:nvSpPr>
          <p:spPr bwMode="gray">
            <a:xfrm>
              <a:off x="2224"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6" name="Oval 42"/>
            <p:cNvSpPr>
              <a:spLocks noChangeArrowheads="1"/>
            </p:cNvSpPr>
            <p:nvPr userDrawn="1"/>
          </p:nvSpPr>
          <p:spPr bwMode="gray">
            <a:xfrm>
              <a:off x="2222" y="-5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7" name="Oval 43"/>
            <p:cNvSpPr>
              <a:spLocks noChangeArrowheads="1"/>
            </p:cNvSpPr>
            <p:nvPr userDrawn="1"/>
          </p:nvSpPr>
          <p:spPr bwMode="gray">
            <a:xfrm>
              <a:off x="2512" y="-42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8" name="Oval 44"/>
            <p:cNvSpPr>
              <a:spLocks noChangeArrowheads="1"/>
            </p:cNvSpPr>
            <p:nvPr userDrawn="1"/>
          </p:nvSpPr>
          <p:spPr bwMode="gray">
            <a:xfrm>
              <a:off x="2512" y="-15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9" name="Oval 45"/>
            <p:cNvSpPr>
              <a:spLocks noChangeArrowheads="1"/>
            </p:cNvSpPr>
            <p:nvPr userDrawn="1"/>
          </p:nvSpPr>
          <p:spPr bwMode="gray">
            <a:xfrm>
              <a:off x="2782" y="-28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70" name="Oval 46"/>
            <p:cNvSpPr>
              <a:spLocks noChangeArrowheads="1"/>
            </p:cNvSpPr>
            <p:nvPr userDrawn="1"/>
          </p:nvSpPr>
          <p:spPr bwMode="gray">
            <a:xfrm>
              <a:off x="2918" y="-15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1071" name="Group 47"/>
            <p:cNvGrpSpPr>
              <a:grpSpLocks/>
            </p:cNvGrpSpPr>
            <p:nvPr userDrawn="1"/>
          </p:nvGrpSpPr>
          <p:grpSpPr bwMode="auto">
            <a:xfrm>
              <a:off x="2246" y="-638"/>
              <a:ext cx="1532" cy="635"/>
              <a:chOff x="-765" y="-1448"/>
              <a:chExt cx="1532" cy="2896"/>
            </a:xfrm>
          </p:grpSpPr>
          <p:sp>
            <p:nvSpPr>
              <p:cNvPr id="1072" name="Line 48"/>
              <p:cNvSpPr>
                <a:spLocks noChangeShapeType="1"/>
              </p:cNvSpPr>
              <p:nvPr userDrawn="1"/>
            </p:nvSpPr>
            <p:spPr bwMode="gray">
              <a:xfrm>
                <a:off x="-765"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3" name="Line 49"/>
              <p:cNvSpPr>
                <a:spLocks noChangeShapeType="1"/>
              </p:cNvSpPr>
              <p:nvPr userDrawn="1"/>
            </p:nvSpPr>
            <p:spPr bwMode="gray">
              <a:xfrm>
                <a:off x="-614"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4" name="Line 50"/>
              <p:cNvSpPr>
                <a:spLocks noChangeShapeType="1"/>
              </p:cNvSpPr>
              <p:nvPr userDrawn="1"/>
            </p:nvSpPr>
            <p:spPr bwMode="gray">
              <a:xfrm>
                <a:off x="-478"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5" name="Line 51"/>
              <p:cNvSpPr>
                <a:spLocks noChangeShapeType="1"/>
              </p:cNvSpPr>
              <p:nvPr userDrawn="1"/>
            </p:nvSpPr>
            <p:spPr bwMode="gray">
              <a:xfrm>
                <a:off x="-342"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6" name="Line 52"/>
              <p:cNvSpPr>
                <a:spLocks noChangeShapeType="1"/>
              </p:cNvSpPr>
              <p:nvPr userDrawn="1"/>
            </p:nvSpPr>
            <p:spPr bwMode="gray">
              <a:xfrm>
                <a:off x="-206"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7" name="Line 53"/>
              <p:cNvSpPr>
                <a:spLocks noChangeShapeType="1"/>
              </p:cNvSpPr>
              <p:nvPr userDrawn="1"/>
            </p:nvSpPr>
            <p:spPr bwMode="gray">
              <a:xfrm>
                <a:off x="-70" y="-144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8" name="Line 54"/>
              <p:cNvSpPr>
                <a:spLocks noChangeShapeType="1"/>
              </p:cNvSpPr>
              <p:nvPr userDrawn="1"/>
            </p:nvSpPr>
            <p:spPr bwMode="gray">
              <a:xfrm>
                <a:off x="72"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9" name="Line 55"/>
              <p:cNvSpPr>
                <a:spLocks noChangeShapeType="1"/>
              </p:cNvSpPr>
              <p:nvPr userDrawn="1"/>
            </p:nvSpPr>
            <p:spPr bwMode="gray">
              <a:xfrm>
                <a:off x="223"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0" name="Line 56"/>
              <p:cNvSpPr>
                <a:spLocks noChangeShapeType="1"/>
              </p:cNvSpPr>
              <p:nvPr userDrawn="1"/>
            </p:nvSpPr>
            <p:spPr bwMode="gray">
              <a:xfrm>
                <a:off x="359"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1" name="Line 57"/>
              <p:cNvSpPr>
                <a:spLocks noChangeShapeType="1"/>
              </p:cNvSpPr>
              <p:nvPr userDrawn="1"/>
            </p:nvSpPr>
            <p:spPr bwMode="gray">
              <a:xfrm>
                <a:off x="495"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2" name="Line 58"/>
              <p:cNvSpPr>
                <a:spLocks noChangeShapeType="1"/>
              </p:cNvSpPr>
              <p:nvPr userDrawn="1"/>
            </p:nvSpPr>
            <p:spPr bwMode="gray">
              <a:xfrm>
                <a:off x="631"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3" name="Line 59"/>
              <p:cNvSpPr>
                <a:spLocks noChangeShapeType="1"/>
              </p:cNvSpPr>
              <p:nvPr userDrawn="1"/>
            </p:nvSpPr>
            <p:spPr bwMode="gray">
              <a:xfrm>
                <a:off x="767"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084" name="Oval 60"/>
            <p:cNvSpPr>
              <a:spLocks noChangeArrowheads="1"/>
            </p:cNvSpPr>
            <p:nvPr userDrawn="1"/>
          </p:nvSpPr>
          <p:spPr bwMode="gray">
            <a:xfrm>
              <a:off x="3061" y="-41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5" name="Oval 61"/>
            <p:cNvSpPr>
              <a:spLocks noChangeArrowheads="1"/>
            </p:cNvSpPr>
            <p:nvPr userDrawn="1"/>
          </p:nvSpPr>
          <p:spPr bwMode="gray">
            <a:xfrm>
              <a:off x="3059"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6" name="Oval 62"/>
            <p:cNvSpPr>
              <a:spLocks noChangeArrowheads="1"/>
            </p:cNvSpPr>
            <p:nvPr userDrawn="1"/>
          </p:nvSpPr>
          <p:spPr bwMode="gray">
            <a:xfrm>
              <a:off x="3349" y="-41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7" name="Oval 63"/>
            <p:cNvSpPr>
              <a:spLocks noChangeArrowheads="1"/>
            </p:cNvSpPr>
            <p:nvPr userDrawn="1"/>
          </p:nvSpPr>
          <p:spPr bwMode="gray">
            <a:xfrm>
              <a:off x="3349" y="-54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8" name="Oval 64"/>
            <p:cNvSpPr>
              <a:spLocks noChangeArrowheads="1"/>
            </p:cNvSpPr>
            <p:nvPr userDrawn="1"/>
          </p:nvSpPr>
          <p:spPr bwMode="gray">
            <a:xfrm>
              <a:off x="3619" y="-28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9" name="Oval 65"/>
            <p:cNvSpPr>
              <a:spLocks noChangeArrowheads="1"/>
            </p:cNvSpPr>
            <p:nvPr userDrawn="1"/>
          </p:nvSpPr>
          <p:spPr bwMode="gray">
            <a:xfrm>
              <a:off x="3755"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0" name="Oval 66"/>
            <p:cNvSpPr>
              <a:spLocks noChangeArrowheads="1"/>
            </p:cNvSpPr>
            <p:nvPr userDrawn="1"/>
          </p:nvSpPr>
          <p:spPr bwMode="gray">
            <a:xfrm>
              <a:off x="3913" y="-27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1" name="Oval 67"/>
            <p:cNvSpPr>
              <a:spLocks noChangeArrowheads="1"/>
            </p:cNvSpPr>
            <p:nvPr userDrawn="1"/>
          </p:nvSpPr>
          <p:spPr bwMode="gray">
            <a:xfrm>
              <a:off x="3911" y="-5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2" name="Oval 68"/>
            <p:cNvSpPr>
              <a:spLocks noChangeArrowheads="1"/>
            </p:cNvSpPr>
            <p:nvPr userDrawn="1"/>
          </p:nvSpPr>
          <p:spPr bwMode="gray">
            <a:xfrm>
              <a:off x="4201" y="-45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3" name="Oval 69"/>
            <p:cNvSpPr>
              <a:spLocks noChangeArrowheads="1"/>
            </p:cNvSpPr>
            <p:nvPr userDrawn="1"/>
          </p:nvSpPr>
          <p:spPr bwMode="gray">
            <a:xfrm>
              <a:off x="4201" y="-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4" name="Oval 70"/>
            <p:cNvSpPr>
              <a:spLocks noChangeArrowheads="1"/>
            </p:cNvSpPr>
            <p:nvPr userDrawn="1"/>
          </p:nvSpPr>
          <p:spPr bwMode="gray">
            <a:xfrm>
              <a:off x="4471" y="-29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5" name="Oval 71"/>
            <p:cNvSpPr>
              <a:spLocks noChangeArrowheads="1"/>
            </p:cNvSpPr>
            <p:nvPr userDrawn="1"/>
          </p:nvSpPr>
          <p:spPr bwMode="gray">
            <a:xfrm>
              <a:off x="4607" y="-15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1096" name="Group 72"/>
            <p:cNvGrpSpPr>
              <a:grpSpLocks/>
            </p:cNvGrpSpPr>
            <p:nvPr userDrawn="1"/>
          </p:nvGrpSpPr>
          <p:grpSpPr bwMode="auto">
            <a:xfrm>
              <a:off x="3935" y="-638"/>
              <a:ext cx="1532" cy="635"/>
              <a:chOff x="-765" y="-1448"/>
              <a:chExt cx="1532" cy="2896"/>
            </a:xfrm>
          </p:grpSpPr>
          <p:sp>
            <p:nvSpPr>
              <p:cNvPr id="1097" name="Line 73"/>
              <p:cNvSpPr>
                <a:spLocks noChangeShapeType="1"/>
              </p:cNvSpPr>
              <p:nvPr userDrawn="1"/>
            </p:nvSpPr>
            <p:spPr bwMode="gray">
              <a:xfrm>
                <a:off x="-765"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8" name="Line 74"/>
              <p:cNvSpPr>
                <a:spLocks noChangeShapeType="1"/>
              </p:cNvSpPr>
              <p:nvPr userDrawn="1"/>
            </p:nvSpPr>
            <p:spPr bwMode="gray">
              <a:xfrm>
                <a:off x="-614"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9" name="Line 75"/>
              <p:cNvSpPr>
                <a:spLocks noChangeShapeType="1"/>
              </p:cNvSpPr>
              <p:nvPr userDrawn="1"/>
            </p:nvSpPr>
            <p:spPr bwMode="gray">
              <a:xfrm>
                <a:off x="-478"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0" name="Line 76"/>
              <p:cNvSpPr>
                <a:spLocks noChangeShapeType="1"/>
              </p:cNvSpPr>
              <p:nvPr userDrawn="1"/>
            </p:nvSpPr>
            <p:spPr bwMode="gray">
              <a:xfrm>
                <a:off x="-342"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1" name="Line 77"/>
              <p:cNvSpPr>
                <a:spLocks noChangeShapeType="1"/>
              </p:cNvSpPr>
              <p:nvPr userDrawn="1"/>
            </p:nvSpPr>
            <p:spPr bwMode="gray">
              <a:xfrm>
                <a:off x="-206"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2" name="Line 78"/>
              <p:cNvSpPr>
                <a:spLocks noChangeShapeType="1"/>
              </p:cNvSpPr>
              <p:nvPr userDrawn="1"/>
            </p:nvSpPr>
            <p:spPr bwMode="gray">
              <a:xfrm>
                <a:off x="-70" y="-144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3" name="Line 79"/>
              <p:cNvSpPr>
                <a:spLocks noChangeShapeType="1"/>
              </p:cNvSpPr>
              <p:nvPr userDrawn="1"/>
            </p:nvSpPr>
            <p:spPr bwMode="gray">
              <a:xfrm>
                <a:off x="72"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4" name="Line 80"/>
              <p:cNvSpPr>
                <a:spLocks noChangeShapeType="1"/>
              </p:cNvSpPr>
              <p:nvPr userDrawn="1"/>
            </p:nvSpPr>
            <p:spPr bwMode="gray">
              <a:xfrm>
                <a:off x="223"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5" name="Line 81"/>
              <p:cNvSpPr>
                <a:spLocks noChangeShapeType="1"/>
              </p:cNvSpPr>
              <p:nvPr userDrawn="1"/>
            </p:nvSpPr>
            <p:spPr bwMode="gray">
              <a:xfrm>
                <a:off x="359"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6" name="Line 82"/>
              <p:cNvSpPr>
                <a:spLocks noChangeShapeType="1"/>
              </p:cNvSpPr>
              <p:nvPr userDrawn="1"/>
            </p:nvSpPr>
            <p:spPr bwMode="gray">
              <a:xfrm>
                <a:off x="495"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7" name="Line 83"/>
              <p:cNvSpPr>
                <a:spLocks noChangeShapeType="1"/>
              </p:cNvSpPr>
              <p:nvPr userDrawn="1"/>
            </p:nvSpPr>
            <p:spPr bwMode="gray">
              <a:xfrm>
                <a:off x="631"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8" name="Line 84"/>
              <p:cNvSpPr>
                <a:spLocks noChangeShapeType="1"/>
              </p:cNvSpPr>
              <p:nvPr userDrawn="1"/>
            </p:nvSpPr>
            <p:spPr bwMode="gray">
              <a:xfrm>
                <a:off x="767"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109" name="Oval 85"/>
            <p:cNvSpPr>
              <a:spLocks noChangeArrowheads="1"/>
            </p:cNvSpPr>
            <p:nvPr userDrawn="1"/>
          </p:nvSpPr>
          <p:spPr bwMode="gray">
            <a:xfrm>
              <a:off x="4750" y="-3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0" name="Oval 86"/>
            <p:cNvSpPr>
              <a:spLocks noChangeArrowheads="1"/>
            </p:cNvSpPr>
            <p:nvPr userDrawn="1"/>
          </p:nvSpPr>
          <p:spPr bwMode="gray">
            <a:xfrm>
              <a:off x="4748"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1" name="Oval 87"/>
            <p:cNvSpPr>
              <a:spLocks noChangeArrowheads="1"/>
            </p:cNvSpPr>
            <p:nvPr userDrawn="1"/>
          </p:nvSpPr>
          <p:spPr bwMode="gray">
            <a:xfrm>
              <a:off x="5038" y="-42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2" name="Oval 88"/>
            <p:cNvSpPr>
              <a:spLocks noChangeArrowheads="1"/>
            </p:cNvSpPr>
            <p:nvPr userDrawn="1"/>
          </p:nvSpPr>
          <p:spPr bwMode="gray">
            <a:xfrm>
              <a:off x="5038" y="-54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3" name="Oval 89"/>
            <p:cNvSpPr>
              <a:spLocks noChangeArrowheads="1"/>
            </p:cNvSpPr>
            <p:nvPr userDrawn="1"/>
          </p:nvSpPr>
          <p:spPr bwMode="gray">
            <a:xfrm>
              <a:off x="5308" y="-28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4" name="Oval 90"/>
            <p:cNvSpPr>
              <a:spLocks noChangeArrowheads="1"/>
            </p:cNvSpPr>
            <p:nvPr userDrawn="1"/>
          </p:nvSpPr>
          <p:spPr bwMode="gray">
            <a:xfrm>
              <a:off x="5444"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5" name="Oval 91"/>
            <p:cNvSpPr>
              <a:spLocks noChangeArrowheads="1"/>
            </p:cNvSpPr>
            <p:nvPr userDrawn="1"/>
          </p:nvSpPr>
          <p:spPr bwMode="gray">
            <a:xfrm>
              <a:off x="5580" y="-28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6" name="Oval 92"/>
            <p:cNvSpPr>
              <a:spLocks noChangeArrowheads="1"/>
            </p:cNvSpPr>
            <p:nvPr userDrawn="1"/>
          </p:nvSpPr>
          <p:spPr bwMode="gray">
            <a:xfrm>
              <a:off x="5578" y="-5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7" name="Oval 93"/>
            <p:cNvSpPr>
              <a:spLocks noChangeArrowheads="1"/>
            </p:cNvSpPr>
            <p:nvPr userDrawn="1"/>
          </p:nvSpPr>
          <p:spPr bwMode="gray">
            <a:xfrm>
              <a:off x="5868" y="-42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8" name="Oval 94"/>
            <p:cNvSpPr>
              <a:spLocks noChangeArrowheads="1"/>
            </p:cNvSpPr>
            <p:nvPr userDrawn="1"/>
          </p:nvSpPr>
          <p:spPr bwMode="gray">
            <a:xfrm>
              <a:off x="5868" y="-15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9" name="Oval 95"/>
            <p:cNvSpPr>
              <a:spLocks noChangeArrowheads="1"/>
            </p:cNvSpPr>
            <p:nvPr userDrawn="1"/>
          </p:nvSpPr>
          <p:spPr bwMode="gray">
            <a:xfrm>
              <a:off x="6138" y="-28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20" name="Line 96"/>
            <p:cNvSpPr>
              <a:spLocks noChangeShapeType="1"/>
            </p:cNvSpPr>
            <p:nvPr userDrawn="1"/>
          </p:nvSpPr>
          <p:spPr bwMode="gray">
            <a:xfrm>
              <a:off x="5602" y="-636"/>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1" name="Line 97"/>
            <p:cNvSpPr>
              <a:spLocks noChangeShapeType="1"/>
            </p:cNvSpPr>
            <p:nvPr userDrawn="1"/>
          </p:nvSpPr>
          <p:spPr bwMode="gray">
            <a:xfrm>
              <a:off x="5753" y="-636"/>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2" name="Line 98"/>
            <p:cNvSpPr>
              <a:spLocks noChangeShapeType="1"/>
            </p:cNvSpPr>
            <p:nvPr userDrawn="1"/>
          </p:nvSpPr>
          <p:spPr bwMode="gray">
            <a:xfrm>
              <a:off x="5889" y="-636"/>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3" name="Line 99"/>
            <p:cNvSpPr>
              <a:spLocks noChangeShapeType="1"/>
            </p:cNvSpPr>
            <p:nvPr userDrawn="1"/>
          </p:nvSpPr>
          <p:spPr bwMode="gray">
            <a:xfrm>
              <a:off x="6025" y="-635"/>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4" name="Line 100"/>
            <p:cNvSpPr>
              <a:spLocks noChangeShapeType="1"/>
            </p:cNvSpPr>
            <p:nvPr userDrawn="1"/>
          </p:nvSpPr>
          <p:spPr bwMode="gray">
            <a:xfrm>
              <a:off x="6161" y="-635"/>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5" name="Line 101"/>
            <p:cNvSpPr>
              <a:spLocks noChangeShapeType="1"/>
            </p:cNvSpPr>
            <p:nvPr userDrawn="1"/>
          </p:nvSpPr>
          <p:spPr bwMode="gray">
            <a:xfrm>
              <a:off x="476" y="-525"/>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6" name="Line 102"/>
            <p:cNvSpPr>
              <a:spLocks noChangeShapeType="1"/>
            </p:cNvSpPr>
            <p:nvPr userDrawn="1"/>
          </p:nvSpPr>
          <p:spPr bwMode="gray">
            <a:xfrm>
              <a:off x="477" y="-389"/>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7" name="Line 103"/>
            <p:cNvSpPr>
              <a:spLocks noChangeShapeType="1"/>
            </p:cNvSpPr>
            <p:nvPr userDrawn="1"/>
          </p:nvSpPr>
          <p:spPr bwMode="gray">
            <a:xfrm>
              <a:off x="478" y="-253"/>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8" name="Line 104"/>
            <p:cNvSpPr>
              <a:spLocks noChangeShapeType="1"/>
            </p:cNvSpPr>
            <p:nvPr userDrawn="1"/>
          </p:nvSpPr>
          <p:spPr bwMode="gray">
            <a:xfrm>
              <a:off x="480" y="-126"/>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129" name="Rectangle 105"/>
          <p:cNvSpPr>
            <a:spLocks noChangeArrowheads="1"/>
          </p:cNvSpPr>
          <p:nvPr/>
        </p:nvSpPr>
        <p:spPr bwMode="gray">
          <a:xfrm>
            <a:off x="0" y="800100"/>
            <a:ext cx="9144000" cy="301625"/>
          </a:xfrm>
          <a:prstGeom prst="rect">
            <a:avLst/>
          </a:prstGeom>
          <a:gradFill rotWithShape="1">
            <a:gsLst>
              <a:gs pos="0">
                <a:schemeClr val="tx1">
                  <a:gamma/>
                  <a:shade val="46275"/>
                  <a:invGamma/>
                </a:schemeClr>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30" name="Oval 106" descr="06_original_w"/>
          <p:cNvSpPr>
            <a:spLocks noChangeArrowheads="1"/>
          </p:cNvSpPr>
          <p:nvPr/>
        </p:nvSpPr>
        <p:spPr bwMode="gray">
          <a:xfrm>
            <a:off x="7956550" y="404813"/>
            <a:ext cx="936625" cy="1008062"/>
          </a:xfrm>
          <a:prstGeom prst="ellipse">
            <a:avLst/>
          </a:prstGeom>
          <a:blipFill dpi="0" rotWithShape="1">
            <a:blip r:embed="rId14"/>
            <a:srcRect/>
            <a:stretch>
              <a:fillRect/>
            </a:stretch>
          </a:blip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27" name="Rectangle 3"/>
          <p:cNvSpPr>
            <a:spLocks noGrp="1" noChangeArrowheads="1"/>
          </p:cNvSpPr>
          <p:nvPr>
            <p:ph type="body" idx="1"/>
          </p:nvPr>
        </p:nvSpPr>
        <p:spPr bwMode="auto">
          <a:xfrm>
            <a:off x="457200" y="1228725"/>
            <a:ext cx="82296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r>
              <a:rPr lang="vi-VN" smtClean="0"/>
              <a:t>Chương 2: Các phương pháp đếm.</a:t>
            </a: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6361777C-B8DF-4930-AF9B-9DDBEF44B5F8}" type="slidenum">
              <a:rPr lang="en-US"/>
              <a:pPr/>
              <a:t>‹#›</a:t>
            </a:fld>
            <a:endParaRPr lang="en-US"/>
          </a:p>
        </p:txBody>
      </p:sp>
      <p:sp>
        <p:nvSpPr>
          <p:cNvPr id="1026" name="Rectangle 2"/>
          <p:cNvSpPr>
            <a:spLocks noGrp="1" noChangeArrowheads="1"/>
          </p:cNvSpPr>
          <p:nvPr>
            <p:ph type="title"/>
          </p:nvPr>
        </p:nvSpPr>
        <p:spPr bwMode="black">
          <a:xfrm>
            <a:off x="457200" y="2286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7.bin"/><Relationship Id="rId4" Type="http://schemas.openxmlformats.org/officeDocument/2006/relationships/image" Target="../media/image10.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8.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21.wmf"/><Relationship Id="rId3" Type="http://schemas.openxmlformats.org/officeDocument/2006/relationships/notesSlide" Target="../notesSlides/notesSlide27.xml"/><Relationship Id="rId7" Type="http://schemas.openxmlformats.org/officeDocument/2006/relationships/image" Target="../media/image18.wmf"/><Relationship Id="rId12"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9.wmf"/></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14.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4.wmf"/><Relationship Id="rId4" Type="http://schemas.openxmlformats.org/officeDocument/2006/relationships/oleObject" Target="../embeddings/oleObject16.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25.wmf"/><Relationship Id="rId4" Type="http://schemas.openxmlformats.org/officeDocument/2006/relationships/oleObject" Target="../embeddings/oleObject17.bin"/></Relationships>
</file>

<file path=ppt/slides/_rels/slide5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8.wmf"/><Relationship Id="rId5" Type="http://schemas.openxmlformats.org/officeDocument/2006/relationships/oleObject" Target="../embeddings/oleObject19.bin"/><Relationship Id="rId4" Type="http://schemas.openxmlformats.org/officeDocument/2006/relationships/image" Target="../media/image27.wmf"/></Relationships>
</file>

<file path=ppt/slides/_rels/slide5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8.wmf"/><Relationship Id="rId5" Type="http://schemas.openxmlformats.org/officeDocument/2006/relationships/oleObject" Target="../embeddings/oleObject21.bin"/><Relationship Id="rId4" Type="http://schemas.openxmlformats.org/officeDocument/2006/relationships/image" Target="../media/image27.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0.wmf"/></Relationships>
</file>

<file path=ppt/slides/_rels/slide55.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32.wmf"/><Relationship Id="rId5" Type="http://schemas.openxmlformats.org/officeDocument/2006/relationships/oleObject" Target="../embeddings/oleObject25.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5.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6.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38.wmf"/><Relationship Id="rId5" Type="http://schemas.openxmlformats.org/officeDocument/2006/relationships/oleObject" Target="../embeddings/oleObject31.bin"/><Relationship Id="rId4" Type="http://schemas.openxmlformats.org/officeDocument/2006/relationships/image" Target="../media/image37.wmf"/></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39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39.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41.wmf"/><Relationship Id="rId5" Type="http://schemas.openxmlformats.org/officeDocument/2006/relationships/oleObject" Target="../embeddings/oleObject34.bin"/><Relationship Id="rId4" Type="http://schemas.openxmlformats.org/officeDocument/2006/relationships/image" Target="../media/image40.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2.wmf"/></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3.wmf"/><Relationship Id="rId5" Type="http://schemas.openxmlformats.org/officeDocument/2006/relationships/oleObject" Target="../embeddings/oleObject37.bin"/><Relationship Id="rId4" Type="http://schemas.openxmlformats.org/officeDocument/2006/relationships/image" Target="../media/image42.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44.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46.wmf"/><Relationship Id="rId5" Type="http://schemas.openxmlformats.org/officeDocument/2006/relationships/oleObject" Target="../embeddings/oleObject40.bin"/><Relationship Id="rId4" Type="http://schemas.openxmlformats.org/officeDocument/2006/relationships/image" Target="../media/image45.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47.wmf"/></Relationships>
</file>

<file path=ppt/slides/_rels/slide6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9.png"/><Relationship Id="rId7"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50.png"/><Relationship Id="rId5" Type="http://schemas.openxmlformats.org/officeDocument/2006/relationships/image" Target="../media/image47.wmf"/><Relationship Id="rId4" Type="http://schemas.openxmlformats.org/officeDocument/2006/relationships/oleObject" Target="../embeddings/oleObject42.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97496" y="836712"/>
            <a:ext cx="7239000" cy="1676400"/>
          </a:xfrm>
        </p:spPr>
        <p:txBody>
          <a:bodyPr/>
          <a:lstStyle/>
          <a:p>
            <a:r>
              <a:rPr lang="en-US" sz="6600" b="1" dirty="0" smtClean="0">
                <a:solidFill>
                  <a:schemeClr val="bg1"/>
                </a:solidFill>
              </a:rPr>
              <a:t>TOÁN RỜI RẠC</a:t>
            </a:r>
            <a:endParaRPr lang="en-US" sz="6600" b="1" dirty="0">
              <a:solidFill>
                <a:schemeClr val="bg1"/>
              </a:solidFill>
            </a:endParaRPr>
          </a:p>
        </p:txBody>
      </p:sp>
      <p:sp>
        <p:nvSpPr>
          <p:cNvPr id="4" name="Rectangle 2"/>
          <p:cNvSpPr txBox="1">
            <a:spLocks noChangeArrowheads="1"/>
          </p:cNvSpPr>
          <p:nvPr/>
        </p:nvSpPr>
        <p:spPr bwMode="black">
          <a:xfrm>
            <a:off x="0" y="3645024"/>
            <a:ext cx="9144000" cy="1172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i="1" kern="1200">
                <a:solidFill>
                  <a:schemeClr val="tx1"/>
                </a:solidFill>
                <a:latin typeface="+mj-lt"/>
                <a:ea typeface="+mj-ea"/>
                <a:cs typeface="+mj-cs"/>
              </a:defRPr>
            </a:lvl1pPr>
            <a:lvl2pPr algn="r" rtl="0" eaLnBrk="1" fontAlgn="base" hangingPunct="1">
              <a:spcBef>
                <a:spcPct val="0"/>
              </a:spcBef>
              <a:spcAft>
                <a:spcPct val="0"/>
              </a:spcAft>
              <a:defRPr sz="2800" b="1" i="1">
                <a:solidFill>
                  <a:srgbClr val="1F5281"/>
                </a:solidFill>
                <a:latin typeface="Verdana" panose="020B0604030504040204" pitchFamily="34" charset="0"/>
              </a:defRPr>
            </a:lvl2pPr>
            <a:lvl3pPr algn="r" rtl="0" eaLnBrk="1" fontAlgn="base" hangingPunct="1">
              <a:spcBef>
                <a:spcPct val="0"/>
              </a:spcBef>
              <a:spcAft>
                <a:spcPct val="0"/>
              </a:spcAft>
              <a:defRPr sz="2800" b="1" i="1">
                <a:solidFill>
                  <a:srgbClr val="1F5281"/>
                </a:solidFill>
                <a:latin typeface="Verdana" panose="020B0604030504040204" pitchFamily="34" charset="0"/>
              </a:defRPr>
            </a:lvl3pPr>
            <a:lvl4pPr algn="r" rtl="0" eaLnBrk="1" fontAlgn="base" hangingPunct="1">
              <a:spcBef>
                <a:spcPct val="0"/>
              </a:spcBef>
              <a:spcAft>
                <a:spcPct val="0"/>
              </a:spcAft>
              <a:defRPr sz="2800" b="1" i="1">
                <a:solidFill>
                  <a:srgbClr val="1F5281"/>
                </a:solidFill>
                <a:latin typeface="Verdana" panose="020B0604030504040204" pitchFamily="34" charset="0"/>
              </a:defRPr>
            </a:lvl4pPr>
            <a:lvl5pPr algn="r" rtl="0" eaLnBrk="1" fontAlgn="base" hangingPunct="1">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r>
              <a:rPr lang="en-US" sz="4000" dirty="0" smtClean="0"/>
              <a:t>CHƯƠNG II: </a:t>
            </a:r>
          </a:p>
          <a:p>
            <a:r>
              <a:rPr lang="en-US" sz="4000" dirty="0" smtClean="0"/>
              <a:t>CÁC PHƯƠNG PHÁP ĐẾM</a:t>
            </a:r>
            <a:endParaRPr lang="en-US" sz="4000" dirty="0"/>
          </a:p>
        </p:txBody>
      </p:sp>
    </p:spTree>
    <p:extLst>
      <p:ext uri="{BB962C8B-B14F-4D97-AF65-F5344CB8AC3E}">
        <p14:creationId xmlns:p14="http://schemas.microsoft.com/office/powerpoint/2010/main" val="179332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520" y="2286000"/>
            <a:ext cx="8511480" cy="396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fontAlgn="auto">
              <a:spcBef>
                <a:spcPts val="0"/>
              </a:spcBef>
              <a:spcAft>
                <a:spcPts val="0"/>
              </a:spcAft>
            </a:pP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viết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A={f(x)|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B</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 ={f(x):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B</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pP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p>
          <a:p>
            <a:pPr fontAlgn="auto">
              <a:spcBef>
                <a:spcPts val="0"/>
              </a:spcBef>
              <a:spcAft>
                <a:spcPts val="0"/>
              </a:spcAft>
            </a:pP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Ví </a:t>
            </a:r>
            <a:r>
              <a:rPr lang="vi-VN" sz="3200" dirty="0">
                <a:solidFill>
                  <a:srgbClr val="00B050"/>
                </a:solidFill>
                <a:latin typeface="Times New Roman" panose="02020603050405020304" pitchFamily="18" charset="0"/>
                <a:ea typeface="Segoe UI" pitchFamily="34" charset="0"/>
                <a:cs typeface="Times New Roman" panose="02020603050405020304" pitchFamily="18" charset="0"/>
              </a:rPr>
              <a:t>dụ:</a:t>
            </a:r>
          </a:p>
          <a:p>
            <a:pPr fontAlgn="auto">
              <a:spcBef>
                <a:spcPts val="0"/>
              </a:spcBef>
              <a:spcAft>
                <a:spcPts val="0"/>
              </a:spcAft>
              <a:buFont typeface="Wingdings" pitchFamily="2" charset="2"/>
              <a:buChar char="§"/>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(2n+1)</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fontAlgn="auto">
              <a:spcBef>
                <a:spcPts val="0"/>
              </a:spcBef>
              <a:spcAft>
                <a:spcPts val="0"/>
              </a:spcAft>
              <a:buFont typeface="Wingdings" pitchFamily="2" charset="2"/>
              <a:buChar char="§"/>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B =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2x</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x</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R</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107504" y="1066800"/>
            <a:ext cx="8230818"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3. </a:t>
            </a:r>
            <a:r>
              <a:rPr lang="en-US" sz="3200" dirty="0" err="1" smtClean="0">
                <a:solidFill>
                  <a:srgbClr val="FF0000"/>
                </a:solidFill>
                <a:latin typeface="Times New Roman" pitchFamily="18" charset="0"/>
                <a:ea typeface="Segoe UI" panose="020B0502040204020203" pitchFamily="34" charset="0"/>
                <a:cs typeface="Times New Roman" pitchFamily="18" charset="0"/>
              </a:rPr>
              <a:t>Cách</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xác</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định</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tập</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hợp</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dưới</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dạng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ảnh</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của</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một</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tập</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hợp</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khác</a:t>
            </a:r>
            <a:endParaRPr lang="en-US" sz="3200" dirty="0">
              <a:solidFill>
                <a:srgbClr val="FF0000"/>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CÁC CÁCH XÁC ĐỊNH TẬP HỢP</a:t>
            </a:r>
            <a:endParaRPr lang="vi-VN" sz="3200" b="1"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10</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arn(inVertical)">
                                      <p:cBhvr>
                                        <p:cTn id="25" dur="500"/>
                                        <p:tgtEl>
                                          <p:spTgt spid="7">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barn(inVertical)">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1066800"/>
            <a:ext cx="83058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  </a:t>
            </a:r>
          </a:p>
          <a:p>
            <a:pPr fontAlgn="auto">
              <a:spcBef>
                <a:spcPts val="0"/>
              </a:spcBef>
              <a:spcAft>
                <a:spcPts val="0"/>
              </a:spcAft>
            </a:pPr>
            <a:endParaRPr lang="en-US" sz="3200" dirty="0" smtClean="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smtClean="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smtClean="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Cho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tất</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cả</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các</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con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còn</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gọi</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lũy</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thừa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được</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kí</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hiệu</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P(X).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Nói</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cách</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khác</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P(X)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một</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hợp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mỗi</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phần</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tử</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nó</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một</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hợp</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con </a:t>
            </a:r>
            <a:r>
              <a:rPr lang="en-US" sz="3200" dirty="0" err="1" smtClean="0">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X.</a:t>
            </a:r>
          </a:p>
          <a:p>
            <a:pPr fontAlgn="auto">
              <a:spcBef>
                <a:spcPts val="0"/>
              </a:spcBef>
              <a:spcAft>
                <a:spcPts val="0"/>
              </a:spcAft>
            </a:pPr>
            <a:r>
              <a:rPr lang="en-US" sz="3200" dirty="0" err="1" smtClean="0">
                <a:solidFill>
                  <a:srgbClr val="00B050"/>
                </a:solidFill>
                <a:latin typeface="Times New Roman" pitchFamily="18" charset="0"/>
                <a:ea typeface="Segoe UI" panose="020B0502040204020203" pitchFamily="34" charset="0"/>
                <a:cs typeface="Times New Roman" pitchFamily="18" charset="0"/>
              </a:rPr>
              <a:t>Ví</a:t>
            </a:r>
            <a:r>
              <a:rPr lang="en-US" sz="3200" dirty="0" smtClean="0">
                <a:solidFill>
                  <a:srgbClr val="00B050"/>
                </a:solidFill>
                <a:latin typeface="Times New Roman" pitchFamily="18" charset="0"/>
                <a:ea typeface="Segoe UI" panose="020B0502040204020203" pitchFamily="34" charset="0"/>
                <a:cs typeface="Times New Roman" pitchFamily="18" charset="0"/>
              </a:rPr>
              <a:t> </a:t>
            </a:r>
            <a:r>
              <a:rPr lang="en-US" sz="3200" dirty="0" err="1" smtClean="0">
                <a:solidFill>
                  <a:srgbClr val="00B050"/>
                </a:solidFill>
                <a:latin typeface="Times New Roman" pitchFamily="18" charset="0"/>
                <a:ea typeface="Segoe UI" panose="020B0502040204020203" pitchFamily="34" charset="0"/>
                <a:cs typeface="Times New Roman" pitchFamily="18" charset="0"/>
              </a:rPr>
              <a:t>dụ</a:t>
            </a:r>
            <a:r>
              <a:rPr lang="en-US" sz="3200" dirty="0" smtClean="0">
                <a:solidFill>
                  <a:srgbClr val="00B050"/>
                </a:solidFill>
                <a:latin typeface="Times New Roman" pitchFamily="18" charset="0"/>
                <a:ea typeface="Segoe UI" panose="020B0502040204020203" pitchFamily="34" charset="0"/>
                <a:cs typeface="Times New Roman" pitchFamily="18" charset="0"/>
              </a:rPr>
              <a:t>: </a:t>
            </a:r>
            <a:r>
              <a:rPr lang="en-US" sz="3200" dirty="0" smtClean="0">
                <a:solidFill>
                  <a:schemeClr val="accent4">
                    <a:lumMod val="75000"/>
                  </a:schemeClr>
                </a:solidFill>
                <a:latin typeface="Times New Roman" pitchFamily="18" charset="0"/>
                <a:ea typeface="Segoe UI" panose="020B0502040204020203" pitchFamily="34" charset="0"/>
                <a:cs typeface="Times New Roman" pitchFamily="18" charset="0"/>
              </a:rPr>
              <a:t>X</a:t>
            </a:r>
            <a:r>
              <a:rPr lang="vi-VN" sz="3200" dirty="0" smtClean="0">
                <a:solidFill>
                  <a:srgbClr val="002060"/>
                </a:solidFill>
                <a:latin typeface="Segoe UI" pitchFamily="34" charset="0"/>
                <a:ea typeface="Segoe UI" pitchFamily="34" charset="0"/>
                <a:cs typeface="Segoe UI" pitchFamily="34" charset="0"/>
              </a:rPr>
              <a:t> </a:t>
            </a:r>
            <a:r>
              <a:rPr lang="en-US" sz="3200" dirty="0" smtClean="0">
                <a:solidFill>
                  <a:srgbClr val="002060"/>
                </a:solidFill>
                <a:latin typeface="Times New Roman" pitchFamily="18" charset="0"/>
                <a:ea typeface="Segoe UI" pitchFamily="34" charset="0"/>
                <a:cs typeface="Times New Roman" pitchFamily="18" charset="0"/>
              </a:rPr>
              <a:t>=</a:t>
            </a:r>
            <a:r>
              <a:rPr lang="vi-VN" sz="3200" dirty="0" smtClean="0">
                <a:solidFill>
                  <a:srgbClr val="002060"/>
                </a:solidFill>
                <a:latin typeface="Times New Roman" pitchFamily="18" charset="0"/>
                <a:ea typeface="Segoe UI" pitchFamily="34" charset="0"/>
                <a:cs typeface="Times New Roman" pitchFamily="18" charset="0"/>
              </a:rPr>
              <a:t>{0, 1, 2}</a:t>
            </a:r>
            <a:endParaRPr lang="en-US" sz="3200" dirty="0" smtClean="0">
              <a:solidFill>
                <a:srgbClr val="002060"/>
              </a:solidFill>
              <a:latin typeface="Times New Roman" pitchFamily="18" charset="0"/>
              <a:ea typeface="Segoe UI" pitchFamily="34" charset="0"/>
              <a:cs typeface="Times New Roman" pitchFamily="18" charset="0"/>
            </a:endParaRPr>
          </a:p>
          <a:p>
            <a:pPr fontAlgn="auto">
              <a:spcBef>
                <a:spcPts val="0"/>
              </a:spcBef>
              <a:spcAft>
                <a:spcPts val="0"/>
              </a:spcAft>
            </a:pPr>
            <a:endParaRPr lang="en-US" sz="3200" dirty="0" smtClean="0">
              <a:solidFill>
                <a:srgbClr val="00B050"/>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r>
              <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smtClean="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a:solidFill>
                <a:schemeClr val="accent5">
                  <a:lumMod val="25000"/>
                </a:schemeClr>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TẬP HỢP CÁC TẬP HỢP CON</a:t>
            </a:r>
            <a:endParaRPr lang="vi-VN" sz="3200" b="1" dirty="0">
              <a:solidFill>
                <a:srgbClr val="FF0000"/>
              </a:solidFill>
              <a:latin typeface="Times New Roman" pitchFamily="18" charset="0"/>
              <a:ea typeface="Segoe UI" pitchFamily="34" charset="0"/>
              <a:cs typeface="Times New Roman" pitchFamily="18" charset="0"/>
            </a:endParaRPr>
          </a:p>
        </p:txBody>
      </p:sp>
      <p:sp>
        <p:nvSpPr>
          <p:cNvPr id="5" name="Rectangle 4"/>
          <p:cNvSpPr/>
          <p:nvPr/>
        </p:nvSpPr>
        <p:spPr>
          <a:xfrm>
            <a:off x="0" y="3657600"/>
            <a:ext cx="9144000" cy="584775"/>
          </a:xfrm>
          <a:prstGeom prst="rect">
            <a:avLst/>
          </a:prstGeom>
        </p:spPr>
        <p:txBody>
          <a:bodyPr wrap="square">
            <a:spAutoFit/>
          </a:bodyPr>
          <a:lstStyle/>
          <a:p>
            <a:r>
              <a:rPr lang="vi-VN" sz="3200" dirty="0" smtClean="0">
                <a:solidFill>
                  <a:srgbClr val="002060"/>
                </a:solidFill>
                <a:latin typeface="Times New Roman" pitchFamily="18" charset="0"/>
                <a:ea typeface="Segoe UI" pitchFamily="34" charset="0"/>
                <a:cs typeface="Times New Roman" pitchFamily="18" charset="0"/>
                <a:sym typeface="Symbol"/>
              </a:rPr>
              <a:t></a:t>
            </a:r>
            <a:r>
              <a:rPr lang="vi-VN" sz="3200" dirty="0" smtClean="0">
                <a:solidFill>
                  <a:srgbClr val="002060"/>
                </a:solidFill>
                <a:latin typeface="Times New Roman" pitchFamily="18" charset="0"/>
                <a:ea typeface="Segoe UI" pitchFamily="34" charset="0"/>
                <a:cs typeface="Times New Roman" pitchFamily="18" charset="0"/>
              </a:rPr>
              <a:t>P(</a:t>
            </a:r>
            <a:r>
              <a:rPr lang="en-US" sz="3200" dirty="0" smtClean="0">
                <a:solidFill>
                  <a:srgbClr val="002060"/>
                </a:solidFill>
                <a:latin typeface="Times New Roman" pitchFamily="18" charset="0"/>
                <a:ea typeface="Segoe UI" pitchFamily="34" charset="0"/>
                <a:cs typeface="Times New Roman" pitchFamily="18" charset="0"/>
              </a:rPr>
              <a:t>X</a:t>
            </a:r>
            <a:r>
              <a:rPr lang="vi-VN" sz="3200" dirty="0" smtClean="0">
                <a:solidFill>
                  <a:srgbClr val="002060"/>
                </a:solidFill>
                <a:latin typeface="Times New Roman" pitchFamily="18" charset="0"/>
                <a:ea typeface="Segoe UI" pitchFamily="34" charset="0"/>
                <a:cs typeface="Times New Roman" pitchFamily="18" charset="0"/>
              </a:rPr>
              <a:t>) = {∅, {</a:t>
            </a:r>
            <a:r>
              <a:rPr lang="en-US" sz="3200" dirty="0" smtClean="0">
                <a:solidFill>
                  <a:srgbClr val="002060"/>
                </a:solidFill>
                <a:latin typeface="Times New Roman" pitchFamily="18" charset="0"/>
                <a:ea typeface="Segoe UI" pitchFamily="34" charset="0"/>
                <a:cs typeface="Times New Roman" pitchFamily="18" charset="0"/>
              </a:rPr>
              <a:t>0</a:t>
            </a:r>
            <a:r>
              <a:rPr lang="vi-VN" sz="3200" dirty="0" smtClean="0">
                <a:solidFill>
                  <a:srgbClr val="002060"/>
                </a:solidFill>
                <a:latin typeface="Times New Roman" pitchFamily="18" charset="0"/>
                <a:ea typeface="Segoe UI" pitchFamily="34" charset="0"/>
                <a:cs typeface="Times New Roman" pitchFamily="18" charset="0"/>
              </a:rPr>
              <a:t>}, {1}, {2}, {0,1}, {0,2},{</a:t>
            </a:r>
            <a:r>
              <a:rPr lang="en-US" sz="3200" dirty="0" smtClean="0">
                <a:solidFill>
                  <a:srgbClr val="002060"/>
                </a:solidFill>
                <a:latin typeface="Times New Roman" pitchFamily="18" charset="0"/>
                <a:ea typeface="Segoe UI" pitchFamily="34" charset="0"/>
                <a:cs typeface="Times New Roman" pitchFamily="18" charset="0"/>
              </a:rPr>
              <a:t>1</a:t>
            </a:r>
            <a:r>
              <a:rPr lang="vi-VN" sz="3200" dirty="0" smtClean="0">
                <a:solidFill>
                  <a:srgbClr val="002060"/>
                </a:solidFill>
                <a:latin typeface="Times New Roman" pitchFamily="18" charset="0"/>
                <a:ea typeface="Segoe UI" pitchFamily="34" charset="0"/>
                <a:cs typeface="Times New Roman" pitchFamily="18" charset="0"/>
              </a:rPr>
              <a:t>,</a:t>
            </a:r>
            <a:r>
              <a:rPr lang="en-US" sz="3200" dirty="0" smtClean="0">
                <a:solidFill>
                  <a:srgbClr val="002060"/>
                </a:solidFill>
                <a:latin typeface="Times New Roman" pitchFamily="18" charset="0"/>
                <a:ea typeface="Segoe UI" pitchFamily="34" charset="0"/>
                <a:cs typeface="Times New Roman" pitchFamily="18" charset="0"/>
              </a:rPr>
              <a:t>2</a:t>
            </a:r>
            <a:r>
              <a:rPr lang="vi-VN" sz="3200" dirty="0" smtClean="0">
                <a:solidFill>
                  <a:srgbClr val="002060"/>
                </a:solidFill>
                <a:latin typeface="Times New Roman" pitchFamily="18" charset="0"/>
                <a:ea typeface="Segoe UI" pitchFamily="34" charset="0"/>
                <a:cs typeface="Times New Roman" pitchFamily="18" charset="0"/>
              </a:rPr>
              <a:t>},{</a:t>
            </a:r>
            <a:r>
              <a:rPr lang="en-US" sz="3200" smtClean="0">
                <a:solidFill>
                  <a:srgbClr val="002060"/>
                </a:solidFill>
                <a:latin typeface="Times New Roman" pitchFamily="18" charset="0"/>
                <a:ea typeface="Segoe UI" pitchFamily="34" charset="0"/>
                <a:cs typeface="Times New Roman" pitchFamily="18" charset="0"/>
              </a:rPr>
              <a:t>0,1,2</a:t>
            </a:r>
            <a:r>
              <a:rPr lang="vi-VN" sz="3200" smtClean="0">
                <a:solidFill>
                  <a:srgbClr val="002060"/>
                </a:solidFill>
                <a:latin typeface="Times New Roman" pitchFamily="18" charset="0"/>
                <a:ea typeface="Segoe UI" pitchFamily="34" charset="0"/>
                <a:cs typeface="Times New Roman" pitchFamily="18" charset="0"/>
              </a:rPr>
              <a:t>}}. </a:t>
            </a:r>
            <a:endParaRPr lang="ru-RU" sz="3200" dirty="0">
              <a:latin typeface="Times New Roman" pitchFamily="18" charset="0"/>
              <a:cs typeface="Times New Roman" pitchFamily="18" charset="0"/>
            </a:endParaRPr>
          </a:p>
        </p:txBody>
      </p:sp>
      <p:sp>
        <p:nvSpPr>
          <p:cNvPr id="10" name="Rectangle 9"/>
          <p:cNvSpPr/>
          <p:nvPr/>
        </p:nvSpPr>
        <p:spPr>
          <a:xfrm>
            <a:off x="381000" y="4114800"/>
            <a:ext cx="8763000" cy="2062103"/>
          </a:xfrm>
          <a:prstGeom prst="rect">
            <a:avLst/>
          </a:prstGeom>
        </p:spPr>
        <p:txBody>
          <a:bodyPr wrap="square">
            <a:spAutoFit/>
          </a:bodyPr>
          <a:lstStyle/>
          <a:p>
            <a:pPr fontAlgn="auto">
              <a:spcBef>
                <a:spcPts val="0"/>
              </a:spcBef>
              <a:spcAft>
                <a:spcPts val="0"/>
              </a:spcAft>
            </a:pPr>
            <a:r>
              <a:rPr lang="en-US" sz="3200" dirty="0" err="1" smtClean="0">
                <a:solidFill>
                  <a:srgbClr val="00B050"/>
                </a:solidFill>
                <a:latin typeface="Times New Roman" pitchFamily="18" charset="0"/>
                <a:ea typeface="Segoe UI" pitchFamily="34" charset="0"/>
                <a:cs typeface="Times New Roman" pitchFamily="18" charset="0"/>
              </a:rPr>
              <a:t>Chú</a:t>
            </a:r>
            <a:r>
              <a:rPr lang="en-US" sz="3200" dirty="0" smtClean="0">
                <a:solidFill>
                  <a:srgbClr val="00B050"/>
                </a:solidFill>
                <a:latin typeface="Times New Roman" pitchFamily="18" charset="0"/>
                <a:ea typeface="Segoe UI" pitchFamily="34" charset="0"/>
                <a:cs typeface="Times New Roman" pitchFamily="18" charset="0"/>
              </a:rPr>
              <a:t> ý</a:t>
            </a:r>
            <a:r>
              <a:rPr lang="vi-VN" sz="3200" dirty="0" smtClean="0">
                <a:solidFill>
                  <a:srgbClr val="00B050"/>
                </a:solidFill>
                <a:latin typeface="Times New Roman" pitchFamily="18" charset="0"/>
                <a:ea typeface="Segoe UI" pitchFamily="34" charset="0"/>
                <a:cs typeface="Times New Roman" pitchFamily="18" charset="0"/>
              </a:rPr>
              <a:t>:</a:t>
            </a:r>
          </a:p>
          <a:p>
            <a:pPr fontAlgn="auto">
              <a:spcBef>
                <a:spcPts val="0"/>
              </a:spcBef>
              <a:spcAft>
                <a:spcPts val="0"/>
              </a:spcAft>
              <a:buFont typeface="Wingdings" pitchFamily="2" charset="2"/>
              <a:buChar char="§"/>
            </a:pPr>
            <a:r>
              <a:rPr lang="en-US" sz="3200" dirty="0" smtClean="0">
                <a:solidFill>
                  <a:srgbClr val="002060"/>
                </a:solidFill>
                <a:latin typeface="Times New Roman" pitchFamily="18" charset="0"/>
                <a:ea typeface="Segoe UI" pitchFamily="34" charset="0"/>
                <a:cs typeface="Times New Roman" pitchFamily="18" charset="0"/>
              </a:rPr>
              <a:t> X </a:t>
            </a:r>
            <a:r>
              <a:rPr lang="en-US" sz="3200" dirty="0" smtClean="0">
                <a:solidFill>
                  <a:srgbClr val="002060"/>
                </a:solidFill>
                <a:latin typeface="Times New Roman" pitchFamily="18" charset="0"/>
                <a:ea typeface="Segoe UI" pitchFamily="34" charset="0"/>
                <a:cs typeface="Times New Roman" pitchFamily="18" charset="0"/>
                <a:sym typeface="Symbol"/>
              </a:rPr>
              <a:t> Y</a:t>
            </a:r>
            <a:r>
              <a:rPr lang="en-US" sz="3200" dirty="0" smtClean="0">
                <a:solidFill>
                  <a:srgbClr val="002060"/>
                </a:solidFill>
                <a:latin typeface="Times New Roman" pitchFamily="18" charset="0"/>
                <a:ea typeface="Segoe UI" pitchFamily="34" charset="0"/>
                <a:cs typeface="Times New Roman" pitchFamily="18" charset="0"/>
              </a:rPr>
              <a:t> P(X) </a:t>
            </a:r>
            <a:r>
              <a:rPr lang="en-US" sz="3200" dirty="0" smtClean="0">
                <a:solidFill>
                  <a:srgbClr val="002060"/>
                </a:solidFill>
                <a:latin typeface="Times New Roman" pitchFamily="18" charset="0"/>
                <a:ea typeface="Segoe UI" pitchFamily="34" charset="0"/>
                <a:cs typeface="Times New Roman" pitchFamily="18" charset="0"/>
                <a:sym typeface="Symbol"/>
              </a:rPr>
              <a:t> P(Y).</a:t>
            </a:r>
          </a:p>
          <a:p>
            <a:pPr fontAlgn="auto">
              <a:spcBef>
                <a:spcPts val="0"/>
              </a:spcBef>
              <a:spcAft>
                <a:spcPts val="0"/>
              </a:spcAft>
              <a:buFont typeface="Wingdings" pitchFamily="2" charset="2"/>
              <a:buChar char="§"/>
            </a:pPr>
            <a:r>
              <a:rPr lang="en-US" sz="3200" dirty="0" err="1" smtClean="0">
                <a:solidFill>
                  <a:srgbClr val="002060"/>
                </a:solidFill>
                <a:latin typeface="Times New Roman" pitchFamily="18" charset="0"/>
                <a:ea typeface="Segoe UI" pitchFamily="34" charset="0"/>
                <a:cs typeface="Times New Roman" pitchFamily="18" charset="0"/>
                <a:sym typeface="Symbol"/>
              </a:rPr>
              <a:t>Nếu</a:t>
            </a:r>
            <a:r>
              <a:rPr lang="en-US" sz="3200" dirty="0" smtClean="0">
                <a:solidFill>
                  <a:srgbClr val="002060"/>
                </a:solidFill>
                <a:latin typeface="Times New Roman" pitchFamily="18" charset="0"/>
                <a:ea typeface="Segoe UI" pitchFamily="34" charset="0"/>
                <a:cs typeface="Times New Roman" pitchFamily="18" charset="0"/>
                <a:sym typeface="Symbol"/>
              </a:rPr>
              <a:t> X </a:t>
            </a:r>
            <a:r>
              <a:rPr lang="en-US" sz="3200" dirty="0" err="1" smtClean="0">
                <a:solidFill>
                  <a:srgbClr val="002060"/>
                </a:solidFill>
                <a:latin typeface="Times New Roman" pitchFamily="18" charset="0"/>
                <a:ea typeface="Segoe UI" pitchFamily="34" charset="0"/>
                <a:cs typeface="Times New Roman" pitchFamily="18" charset="0"/>
                <a:sym typeface="Symbol"/>
              </a:rPr>
              <a:t>có</a:t>
            </a:r>
            <a:r>
              <a:rPr lang="en-US" sz="3200" dirty="0" smtClean="0">
                <a:solidFill>
                  <a:srgbClr val="002060"/>
                </a:solidFill>
                <a:latin typeface="Times New Roman" pitchFamily="18" charset="0"/>
                <a:ea typeface="Segoe UI" pitchFamily="34" charset="0"/>
                <a:cs typeface="Times New Roman" pitchFamily="18" charset="0"/>
                <a:sym typeface="Symbol"/>
              </a:rPr>
              <a:t> n </a:t>
            </a:r>
            <a:r>
              <a:rPr lang="en-US" sz="3200" dirty="0" err="1" smtClean="0">
                <a:solidFill>
                  <a:srgbClr val="002060"/>
                </a:solidFill>
                <a:latin typeface="Times New Roman" pitchFamily="18" charset="0"/>
                <a:ea typeface="Segoe UI" pitchFamily="34" charset="0"/>
                <a:cs typeface="Times New Roman" pitchFamily="18" charset="0"/>
                <a:sym typeface="Symbol"/>
              </a:rPr>
              <a:t>phần</a:t>
            </a:r>
            <a:r>
              <a:rPr lang="en-US" sz="3200" dirty="0" smtClean="0">
                <a:solidFill>
                  <a:srgbClr val="002060"/>
                </a:solidFill>
                <a:latin typeface="Times New Roman" pitchFamily="18" charset="0"/>
                <a:ea typeface="Segoe UI" pitchFamily="34" charset="0"/>
                <a:cs typeface="Times New Roman" pitchFamily="18" charset="0"/>
                <a:sym typeface="Symbol"/>
              </a:rPr>
              <a:t> </a:t>
            </a:r>
            <a:r>
              <a:rPr lang="en-US" sz="3200" dirty="0" err="1" smtClean="0">
                <a:solidFill>
                  <a:srgbClr val="002060"/>
                </a:solidFill>
                <a:latin typeface="Times New Roman" pitchFamily="18" charset="0"/>
                <a:ea typeface="Segoe UI" pitchFamily="34" charset="0"/>
                <a:cs typeface="Times New Roman" pitchFamily="18" charset="0"/>
                <a:sym typeface="Symbol"/>
              </a:rPr>
              <a:t>tử</a:t>
            </a:r>
            <a:r>
              <a:rPr lang="en-US" sz="3200" dirty="0" smtClean="0">
                <a:solidFill>
                  <a:srgbClr val="002060"/>
                </a:solidFill>
                <a:latin typeface="Times New Roman" pitchFamily="18" charset="0"/>
                <a:ea typeface="Segoe UI" pitchFamily="34" charset="0"/>
                <a:cs typeface="Times New Roman" pitchFamily="18" charset="0"/>
                <a:sym typeface="Symbol"/>
              </a:rPr>
              <a:t>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thì</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P(X)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có</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pt-BR" sz="3200" dirty="0" smtClean="0">
                <a:solidFill>
                  <a:srgbClr val="002060"/>
                </a:solidFill>
                <a:latin typeface="Times New Roman" pitchFamily="18" charset="0"/>
                <a:ea typeface="Segoe UI" pitchFamily="34" charset="0"/>
                <a:cs typeface="Times New Roman" pitchFamily="18" charset="0"/>
              </a:rPr>
              <a:t>2</a:t>
            </a:r>
            <a:r>
              <a:rPr lang="en-US" sz="3200" baseline="30000" dirty="0" smtClean="0">
                <a:solidFill>
                  <a:srgbClr val="002060"/>
                </a:solidFill>
                <a:latin typeface="Times New Roman" pitchFamily="18" charset="0"/>
                <a:ea typeface="Segoe UI" pitchFamily="34" charset="0"/>
                <a:cs typeface="Times New Roman" pitchFamily="18" charset="0"/>
              </a:rPr>
              <a:t>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phần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tử</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endParaRPr lang="en-US" sz="3200" dirty="0" smtClean="0">
              <a:solidFill>
                <a:srgbClr val="002060"/>
              </a:solidFill>
              <a:latin typeface="Times New Roman" pitchFamily="18" charset="0"/>
              <a:ea typeface="Segoe UI"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11</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914401"/>
            <a:ext cx="7755760" cy="5333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buFont typeface="Wingdings" pitchFamily="2" charset="2"/>
              <a:buChar char="§"/>
            </a:pPr>
            <a:r>
              <a:rPr lang="vi-VN" sz="3200" dirty="0" smtClean="0">
                <a:solidFill>
                  <a:srgbClr val="002060"/>
                </a:solidFill>
                <a:latin typeface="Times New Roman" pitchFamily="18" charset="0"/>
                <a:ea typeface="Segoe UI" pitchFamily="34" charset="0"/>
                <a:cs typeface="Times New Roman" pitchFamily="18" charset="0"/>
              </a:rPr>
              <a:t> Có nhiều cách biểu diễn tập hợp trên máy tính. </a:t>
            </a:r>
            <a:endParaRPr lang="en-US" sz="32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en-US" sz="32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r>
              <a:rPr lang="vi-VN" sz="3200" dirty="0" smtClean="0">
                <a:solidFill>
                  <a:srgbClr val="002060"/>
                </a:solidFill>
                <a:latin typeface="Times New Roman" pitchFamily="18" charset="0"/>
                <a:ea typeface="Segoe UI" pitchFamily="34" charset="0"/>
                <a:cs typeface="Times New Roman" pitchFamily="18" charset="0"/>
              </a:rPr>
              <a:t>Ở đây chúng ta sẽ nói đến một phương pháp lưu trữ các phần tử bằng cách dùng sự sắp xếp tùy ý các phần tử của tập vũ trụ. </a:t>
            </a: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p:txBody>
      </p:sp>
      <p:sp>
        <p:nvSpPr>
          <p:cNvPr id="8" name="Rectangle 7"/>
          <p:cNvSpPr/>
          <p:nvPr/>
        </p:nvSpPr>
        <p:spPr>
          <a:xfrm>
            <a:off x="685800" y="1161665"/>
            <a:ext cx="647328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C00000"/>
                </a:solidFill>
                <a:latin typeface="Times New Roman" pitchFamily="18" charset="0"/>
                <a:ea typeface="Segoe UI" pitchFamily="34" charset="0"/>
                <a:cs typeface="Times New Roman" pitchFamily="18" charset="0"/>
              </a:rPr>
              <a:t>1. </a:t>
            </a:r>
            <a:r>
              <a:rPr lang="en-US" sz="3200" dirty="0" err="1" smtClean="0">
                <a:solidFill>
                  <a:srgbClr val="C00000"/>
                </a:solidFill>
                <a:latin typeface="Times New Roman" pitchFamily="18" charset="0"/>
                <a:ea typeface="Segoe UI" pitchFamily="34" charset="0"/>
                <a:cs typeface="Times New Roman" pitchFamily="18" charset="0"/>
              </a:rPr>
              <a:t>Phương</a:t>
            </a:r>
            <a:r>
              <a:rPr lang="en-US" sz="3200" dirty="0" smtClean="0">
                <a:solidFill>
                  <a:srgbClr val="C00000"/>
                </a:solidFill>
                <a:latin typeface="Times New Roman" pitchFamily="18" charset="0"/>
                <a:ea typeface="Segoe UI" pitchFamily="34" charset="0"/>
                <a:cs typeface="Times New Roman" pitchFamily="18" charset="0"/>
              </a:rPr>
              <a:t> </a:t>
            </a:r>
            <a:r>
              <a:rPr lang="en-US" sz="3200" dirty="0" err="1" smtClean="0">
                <a:solidFill>
                  <a:srgbClr val="C00000"/>
                </a:solidFill>
                <a:latin typeface="Times New Roman" pitchFamily="18" charset="0"/>
                <a:ea typeface="Segoe UI" pitchFamily="34" charset="0"/>
                <a:cs typeface="Times New Roman" pitchFamily="18" charset="0"/>
              </a:rPr>
              <a:t>pháp</a:t>
            </a:r>
            <a:r>
              <a:rPr lang="en-US" sz="3200" dirty="0" smtClean="0">
                <a:solidFill>
                  <a:srgbClr val="C00000"/>
                </a:solidFill>
                <a:latin typeface="Times New Roman" pitchFamily="18" charset="0"/>
                <a:ea typeface="Segoe UI" pitchFamily="34" charset="0"/>
                <a:cs typeface="Times New Roman" pitchFamily="18" charset="0"/>
              </a:rPr>
              <a:t> </a:t>
            </a:r>
            <a:r>
              <a:rPr lang="en-US" sz="3200" dirty="0" err="1" smtClean="0">
                <a:solidFill>
                  <a:srgbClr val="C00000"/>
                </a:solidFill>
                <a:latin typeface="Times New Roman" pitchFamily="18" charset="0"/>
                <a:ea typeface="Segoe UI" pitchFamily="34" charset="0"/>
                <a:cs typeface="Times New Roman" pitchFamily="18" charset="0"/>
              </a:rPr>
              <a:t>biểu</a:t>
            </a:r>
            <a:r>
              <a:rPr lang="en-US" sz="3200" dirty="0" smtClean="0">
                <a:solidFill>
                  <a:srgbClr val="C00000"/>
                </a:solidFill>
                <a:latin typeface="Times New Roman" pitchFamily="18" charset="0"/>
                <a:ea typeface="Segoe UI" pitchFamily="34" charset="0"/>
                <a:cs typeface="Times New Roman" pitchFamily="18" charset="0"/>
              </a:rPr>
              <a:t> </a:t>
            </a:r>
            <a:r>
              <a:rPr lang="en-US" sz="3200" dirty="0" err="1" smtClean="0">
                <a:solidFill>
                  <a:srgbClr val="C00000"/>
                </a:solidFill>
                <a:latin typeface="Times New Roman" pitchFamily="18" charset="0"/>
                <a:ea typeface="Segoe UI" pitchFamily="34" charset="0"/>
                <a:cs typeface="Times New Roman" pitchFamily="18" charset="0"/>
              </a:rPr>
              <a:t>diễn</a:t>
            </a:r>
            <a:endParaRPr lang="vi-VN" sz="3200" dirty="0">
              <a:solidFill>
                <a:srgbClr val="C00000"/>
              </a:solidFill>
              <a:latin typeface="Times New Roman" pitchFamily="18" charset="0"/>
              <a:ea typeface="Segoe UI" pitchFamily="34" charset="0"/>
              <a:cs typeface="Times New Roman" pitchFamily="18" charset="0"/>
            </a:endParaRPr>
          </a:p>
        </p:txBody>
      </p:sp>
      <p:sp>
        <p:nvSpPr>
          <p:cNvPr id="6" name="Rectangle 5"/>
          <p:cNvSpPr/>
          <p:nvPr/>
        </p:nvSpPr>
        <p:spPr>
          <a:xfrm>
            <a:off x="-128400" y="34686"/>
            <a:ext cx="8815200"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BIỂU DIỄN TẬP HỢP TRÊN MÁY TÍNH</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D9369064-905F-44AE-BE62-E62CB83BB352}" type="slidenum">
              <a:rPr lang="en-US" smtClean="0"/>
              <a:pPr/>
              <a:t>12</a:t>
            </a:fld>
            <a:endParaRPr lang="en-US"/>
          </a:p>
        </p:txBody>
      </p:sp>
    </p:spTree>
    <p:extLst>
      <p:ext uri="{BB962C8B-B14F-4D97-AF65-F5344CB8AC3E}">
        <p14:creationId xmlns:p14="http://schemas.microsoft.com/office/powerpoint/2010/main" val="39642074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strips(downLeft)">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strips(downLeft)">
                                      <p:cBhvr>
                                        <p:cTn id="1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80920" cy="459507"/>
          </a:xfrm>
        </p:spPr>
        <p:txBody>
          <a:bodyPr/>
          <a:lstStyle/>
          <a:p>
            <a:r>
              <a:rPr lang="en-US" i="0" dirty="0">
                <a:solidFill>
                  <a:srgbClr val="FF0000"/>
                </a:solidFill>
                <a:latin typeface="Times New Roman" panose="02020603050405020304" pitchFamily="18" charset="0"/>
                <a:ea typeface="Segoe UI" pitchFamily="34" charset="0"/>
                <a:cs typeface="Times New Roman" panose="02020603050405020304" pitchFamily="18" charset="0"/>
              </a:rPr>
              <a:t>BIỂU DIỄN CÁC TẬP HỢP TRÊN MÁY TÍNH</a:t>
            </a:r>
            <a:r>
              <a:rPr lang="vi-VN" i="0" dirty="0">
                <a:solidFill>
                  <a:srgbClr val="FF0000"/>
                </a:solidFill>
                <a:latin typeface="Times New Roman" panose="02020603050405020304" pitchFamily="18" charset="0"/>
                <a:ea typeface="Segoe UI" pitchFamily="34" charset="0"/>
                <a:cs typeface="Times New Roman" panose="02020603050405020304" pitchFamily="18" charset="0"/>
              </a:rPr>
              <a:t/>
            </a:r>
            <a:br>
              <a:rPr lang="vi-VN" i="0" dirty="0">
                <a:solidFill>
                  <a:srgbClr val="FF0000"/>
                </a:solidFill>
                <a:latin typeface="Times New Roman" panose="02020603050405020304" pitchFamily="18" charset="0"/>
                <a:ea typeface="Segoe UI" pitchFamily="34" charset="0"/>
                <a:cs typeface="Times New Roman" panose="02020603050405020304" pitchFamily="18" charset="0"/>
              </a:rPr>
            </a:br>
            <a:endParaRPr lang="en-US" i="0" dirty="0"/>
          </a:p>
        </p:txBody>
      </p:sp>
      <p:sp>
        <p:nvSpPr>
          <p:cNvPr id="3" name="Content Placeholder 2"/>
          <p:cNvSpPr>
            <a:spLocks noGrp="1"/>
          </p:cNvSpPr>
          <p:nvPr>
            <p:ph idx="1"/>
          </p:nvPr>
        </p:nvSpPr>
        <p:spPr/>
        <p:txBody>
          <a:bodyPr/>
          <a:lstStyle/>
          <a:p>
            <a:pPr>
              <a:buNone/>
            </a:pPr>
            <a:r>
              <a:rPr lang="en-US" b="1" dirty="0">
                <a:solidFill>
                  <a:srgbClr val="C00000"/>
                </a:solidFill>
                <a:latin typeface="Times New Roman" pitchFamily="18" charset="0"/>
                <a:ea typeface="Segoe UI" pitchFamily="34" charset="0"/>
                <a:cs typeface="Times New Roman" pitchFamily="18" charset="0"/>
              </a:rPr>
              <a:t>1. </a:t>
            </a:r>
            <a:r>
              <a:rPr lang="en-US" b="1" dirty="0" err="1" smtClean="0">
                <a:solidFill>
                  <a:srgbClr val="C00000"/>
                </a:solidFill>
                <a:latin typeface="Times New Roman" pitchFamily="18" charset="0"/>
                <a:ea typeface="Segoe UI" pitchFamily="34" charset="0"/>
                <a:cs typeface="Times New Roman" pitchFamily="18" charset="0"/>
              </a:rPr>
              <a:t>Phương</a:t>
            </a:r>
            <a:r>
              <a:rPr lang="en-US" b="1" dirty="0" smtClean="0">
                <a:solidFill>
                  <a:srgbClr val="C00000"/>
                </a:solidFill>
                <a:latin typeface="Times New Roman" pitchFamily="18" charset="0"/>
                <a:ea typeface="Segoe UI" pitchFamily="34" charset="0"/>
                <a:cs typeface="Times New Roman" pitchFamily="18" charset="0"/>
              </a:rPr>
              <a:t> </a:t>
            </a:r>
            <a:r>
              <a:rPr lang="en-US" b="1" dirty="0" err="1" smtClean="0">
                <a:solidFill>
                  <a:srgbClr val="C00000"/>
                </a:solidFill>
                <a:latin typeface="Times New Roman" pitchFamily="18" charset="0"/>
                <a:ea typeface="Segoe UI" pitchFamily="34" charset="0"/>
                <a:cs typeface="Times New Roman" pitchFamily="18" charset="0"/>
              </a:rPr>
              <a:t>pháp</a:t>
            </a:r>
            <a:r>
              <a:rPr lang="en-US" b="1" dirty="0" smtClean="0">
                <a:solidFill>
                  <a:srgbClr val="C00000"/>
                </a:solidFill>
                <a:latin typeface="Times New Roman" pitchFamily="18" charset="0"/>
                <a:ea typeface="Segoe UI" pitchFamily="34" charset="0"/>
                <a:cs typeface="Times New Roman" pitchFamily="18" charset="0"/>
              </a:rPr>
              <a:t> </a:t>
            </a:r>
            <a:r>
              <a:rPr lang="en-US" b="1" dirty="0" err="1" smtClean="0">
                <a:solidFill>
                  <a:srgbClr val="C00000"/>
                </a:solidFill>
                <a:latin typeface="Times New Roman" pitchFamily="18" charset="0"/>
                <a:ea typeface="Segoe UI" pitchFamily="34" charset="0"/>
                <a:cs typeface="Times New Roman" pitchFamily="18" charset="0"/>
              </a:rPr>
              <a:t>biểu</a:t>
            </a:r>
            <a:r>
              <a:rPr lang="en-US" b="1" dirty="0" smtClean="0">
                <a:solidFill>
                  <a:srgbClr val="C00000"/>
                </a:solidFill>
                <a:latin typeface="Times New Roman" pitchFamily="18" charset="0"/>
                <a:ea typeface="Segoe UI" pitchFamily="34" charset="0"/>
                <a:cs typeface="Times New Roman" pitchFamily="18" charset="0"/>
              </a:rPr>
              <a:t> </a:t>
            </a:r>
            <a:r>
              <a:rPr lang="en-US" b="1" dirty="0" err="1" smtClean="0">
                <a:solidFill>
                  <a:srgbClr val="C00000"/>
                </a:solidFill>
                <a:latin typeface="Times New Roman" pitchFamily="18" charset="0"/>
                <a:ea typeface="Segoe UI" pitchFamily="34" charset="0"/>
                <a:cs typeface="Times New Roman" pitchFamily="18" charset="0"/>
              </a:rPr>
              <a:t>diễn</a:t>
            </a:r>
            <a:endParaRPr lang="en-US" b="1" dirty="0" smtClean="0">
              <a:solidFill>
                <a:srgbClr val="C0000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 </a:t>
            </a:r>
            <a:r>
              <a:rPr lang="vi-VN" b="1" dirty="0">
                <a:solidFill>
                  <a:srgbClr val="002060"/>
                </a:solidFill>
                <a:latin typeface="Times New Roman" pitchFamily="18" charset="0"/>
                <a:ea typeface="Segoe UI" pitchFamily="34" charset="0"/>
                <a:cs typeface="Times New Roman" pitchFamily="18" charset="0"/>
              </a:rPr>
              <a:t>Giả sử tập vũ trụ U là hữu hạn. Trước hết </a:t>
            </a:r>
            <a:r>
              <a:rPr lang="vi-VN" b="1" dirty="0" smtClean="0">
                <a:solidFill>
                  <a:srgbClr val="002060"/>
                </a:solidFill>
                <a:latin typeface="Times New Roman" pitchFamily="18" charset="0"/>
                <a:ea typeface="Segoe UI" pitchFamily="34" charset="0"/>
                <a:cs typeface="Times New Roman" pitchFamily="18" charset="0"/>
              </a:rPr>
              <a:t>sắp</a:t>
            </a:r>
            <a:endParaRPr lang="en-US" b="1" dirty="0" smtClean="0">
              <a:solidFill>
                <a:srgbClr val="00206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xếp </a:t>
            </a:r>
            <a:r>
              <a:rPr lang="vi-VN" b="1" dirty="0">
                <a:solidFill>
                  <a:srgbClr val="002060"/>
                </a:solidFill>
                <a:latin typeface="Times New Roman" pitchFamily="18" charset="0"/>
                <a:ea typeface="Segoe UI" pitchFamily="34" charset="0"/>
                <a:cs typeface="Times New Roman" pitchFamily="18" charset="0"/>
              </a:rPr>
              <a:t>tuỳ ý các phần tử của U, ví dụ a</a:t>
            </a:r>
            <a:r>
              <a:rPr lang="vi-VN" b="1" baseline="-25000" dirty="0">
                <a:solidFill>
                  <a:srgbClr val="002060"/>
                </a:solidFill>
                <a:latin typeface="Times New Roman" pitchFamily="18" charset="0"/>
                <a:ea typeface="Segoe UI" pitchFamily="34" charset="0"/>
                <a:cs typeface="Times New Roman" pitchFamily="18" charset="0"/>
              </a:rPr>
              <a:t>1</a:t>
            </a:r>
            <a:r>
              <a:rPr lang="vi-VN" b="1" dirty="0">
                <a:solidFill>
                  <a:srgbClr val="002060"/>
                </a:solidFill>
                <a:latin typeface="Times New Roman" pitchFamily="18" charset="0"/>
                <a:ea typeface="Segoe UI" pitchFamily="34" charset="0"/>
                <a:cs typeface="Times New Roman" pitchFamily="18" charset="0"/>
              </a:rPr>
              <a:t>, a</a:t>
            </a:r>
            <a:r>
              <a:rPr lang="vi-VN" b="1" baseline="-25000" dirty="0">
                <a:solidFill>
                  <a:srgbClr val="002060"/>
                </a:solidFill>
                <a:latin typeface="Times New Roman" pitchFamily="18" charset="0"/>
                <a:ea typeface="Segoe UI" pitchFamily="34" charset="0"/>
                <a:cs typeface="Times New Roman" pitchFamily="18" charset="0"/>
              </a:rPr>
              <a:t>2</a:t>
            </a:r>
            <a:r>
              <a:rPr lang="vi-VN" b="1" dirty="0">
                <a:solidFill>
                  <a:srgbClr val="002060"/>
                </a:solidFill>
                <a:latin typeface="Times New Roman" pitchFamily="18" charset="0"/>
                <a:ea typeface="Segoe UI" pitchFamily="34" charset="0"/>
                <a:cs typeface="Times New Roman" pitchFamily="18" charset="0"/>
              </a:rPr>
              <a:t>, </a:t>
            </a:r>
            <a:r>
              <a:rPr lang="vi-VN" b="1" dirty="0" smtClean="0">
                <a:solidFill>
                  <a:srgbClr val="002060"/>
                </a:solidFill>
                <a:latin typeface="Times New Roman" pitchFamily="18" charset="0"/>
                <a:ea typeface="Segoe UI" pitchFamily="34" charset="0"/>
                <a:cs typeface="Times New Roman" pitchFamily="18" charset="0"/>
              </a:rPr>
              <a:t>…,a</a:t>
            </a:r>
            <a:r>
              <a:rPr lang="vi-VN" b="1" baseline="-25000" dirty="0" smtClean="0">
                <a:solidFill>
                  <a:srgbClr val="002060"/>
                </a:solidFill>
                <a:latin typeface="Times New Roman" pitchFamily="18" charset="0"/>
                <a:ea typeface="Segoe UI" pitchFamily="34" charset="0"/>
                <a:cs typeface="Times New Roman" pitchFamily="18" charset="0"/>
              </a:rPr>
              <a:t>n</a:t>
            </a:r>
            <a:r>
              <a:rPr lang="vi-VN" b="1" dirty="0" smtClean="0">
                <a:solidFill>
                  <a:srgbClr val="002060"/>
                </a:solidFill>
                <a:latin typeface="Times New Roman" pitchFamily="18" charset="0"/>
                <a:ea typeface="Segoe UI" pitchFamily="34" charset="0"/>
                <a:cs typeface="Times New Roman" pitchFamily="18" charset="0"/>
              </a:rPr>
              <a:t>,</a:t>
            </a:r>
            <a:endParaRPr lang="en-US" b="1" dirty="0" smtClean="0">
              <a:solidFill>
                <a:srgbClr val="00206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sau </a:t>
            </a:r>
            <a:r>
              <a:rPr lang="vi-VN" b="1" dirty="0">
                <a:solidFill>
                  <a:srgbClr val="002060"/>
                </a:solidFill>
                <a:latin typeface="Times New Roman" pitchFamily="18" charset="0"/>
                <a:ea typeface="Segoe UI" pitchFamily="34" charset="0"/>
                <a:cs typeface="Times New Roman" pitchFamily="18" charset="0"/>
              </a:rPr>
              <a:t>đó biểu diễn tập con A của U bằng </a:t>
            </a:r>
            <a:r>
              <a:rPr lang="vi-VN" b="1" dirty="0" smtClean="0">
                <a:solidFill>
                  <a:srgbClr val="002060"/>
                </a:solidFill>
                <a:latin typeface="Times New Roman" pitchFamily="18" charset="0"/>
                <a:ea typeface="Segoe UI" pitchFamily="34" charset="0"/>
                <a:cs typeface="Times New Roman" pitchFamily="18" charset="0"/>
              </a:rPr>
              <a:t>một</a:t>
            </a:r>
            <a:endParaRPr lang="en-US" b="1" dirty="0" smtClean="0">
              <a:solidFill>
                <a:srgbClr val="00206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xâu </a:t>
            </a:r>
            <a:r>
              <a:rPr lang="vi-VN" b="1" dirty="0">
                <a:solidFill>
                  <a:srgbClr val="002060"/>
                </a:solidFill>
                <a:latin typeface="Times New Roman" pitchFamily="18" charset="0"/>
                <a:ea typeface="Segoe UI" pitchFamily="34" charset="0"/>
                <a:cs typeface="Times New Roman" pitchFamily="18" charset="0"/>
              </a:rPr>
              <a:t>bit có chiều dài n, trong đó bit thứ i là </a:t>
            </a:r>
            <a:r>
              <a:rPr lang="vi-VN" b="1" dirty="0" smtClean="0">
                <a:solidFill>
                  <a:srgbClr val="002060"/>
                </a:solidFill>
                <a:latin typeface="Times New Roman" pitchFamily="18" charset="0"/>
                <a:ea typeface="Segoe UI" pitchFamily="34" charset="0"/>
                <a:cs typeface="Times New Roman" pitchFamily="18" charset="0"/>
              </a:rPr>
              <a:t>1</a:t>
            </a:r>
            <a:endParaRPr lang="en-US" b="1" dirty="0" smtClean="0">
              <a:solidFill>
                <a:srgbClr val="002060"/>
              </a:solidFill>
              <a:latin typeface="Times New Roman" pitchFamily="18" charset="0"/>
              <a:ea typeface="Segoe UI" pitchFamily="34" charset="0"/>
              <a:cs typeface="Times New Roman" pitchFamily="18" charset="0"/>
            </a:endParaRPr>
          </a:p>
          <a:p>
            <a:pPr>
              <a:buNone/>
            </a:pPr>
            <a:r>
              <a:rPr lang="vi-VN" b="1" dirty="0" smtClean="0">
                <a:solidFill>
                  <a:srgbClr val="002060"/>
                </a:solidFill>
                <a:latin typeface="Times New Roman" pitchFamily="18" charset="0"/>
                <a:ea typeface="Segoe UI" pitchFamily="34" charset="0"/>
                <a:cs typeface="Times New Roman" pitchFamily="18" charset="0"/>
              </a:rPr>
              <a:t>nếu </a:t>
            </a:r>
            <a:r>
              <a:rPr lang="vi-VN" b="1" dirty="0">
                <a:solidFill>
                  <a:srgbClr val="002060"/>
                </a:solidFill>
                <a:latin typeface="Times New Roman" pitchFamily="18" charset="0"/>
                <a:ea typeface="Segoe UI" pitchFamily="34" charset="0"/>
                <a:cs typeface="Times New Roman" pitchFamily="18" charset="0"/>
              </a:rPr>
              <a:t>a</a:t>
            </a:r>
            <a:r>
              <a:rPr lang="vi-VN" b="1" baseline="-25000" dirty="0">
                <a:solidFill>
                  <a:srgbClr val="002060"/>
                </a:solidFill>
                <a:latin typeface="Times New Roman" pitchFamily="18" charset="0"/>
                <a:ea typeface="Segoe UI" pitchFamily="34" charset="0"/>
                <a:cs typeface="Times New Roman" pitchFamily="18" charset="0"/>
              </a:rPr>
              <a:t>i </a:t>
            </a:r>
            <a:r>
              <a:rPr lang="vi-VN" b="1" dirty="0">
                <a:solidFill>
                  <a:srgbClr val="002060"/>
                </a:solidFill>
                <a:latin typeface="Times New Roman" pitchFamily="18" charset="0"/>
                <a:ea typeface="Segoe UI" pitchFamily="34" charset="0"/>
                <a:cs typeface="Times New Roman" pitchFamily="18" charset="0"/>
              </a:rPr>
              <a:t>thuộc A và là 0 nếu a</a:t>
            </a:r>
            <a:r>
              <a:rPr lang="vi-VN" b="1" baseline="-25000" dirty="0">
                <a:solidFill>
                  <a:srgbClr val="002060"/>
                </a:solidFill>
                <a:latin typeface="Times New Roman" pitchFamily="18" charset="0"/>
                <a:ea typeface="Segoe UI" pitchFamily="34" charset="0"/>
                <a:cs typeface="Times New Roman" pitchFamily="18" charset="0"/>
              </a:rPr>
              <a:t>i </a:t>
            </a:r>
            <a:r>
              <a:rPr lang="vi-VN" b="1" dirty="0">
                <a:solidFill>
                  <a:srgbClr val="002060"/>
                </a:solidFill>
                <a:latin typeface="Times New Roman" pitchFamily="18" charset="0"/>
                <a:ea typeface="Segoe UI" pitchFamily="34" charset="0"/>
                <a:cs typeface="Times New Roman" pitchFamily="18" charset="0"/>
              </a:rPr>
              <a:t>không thuộc A.</a:t>
            </a:r>
          </a:p>
          <a:p>
            <a:endParaRPr lang="vi-VN" b="1" dirty="0">
              <a:solidFill>
                <a:srgbClr val="C00000"/>
              </a:solidFill>
              <a:latin typeface="Times New Roman" pitchFamily="18" charset="0"/>
              <a:ea typeface="Segoe UI" pitchFamily="34" charset="0"/>
              <a:cs typeface="Times New Roman" pitchFamily="18" charset="0"/>
            </a:endParaRPr>
          </a:p>
          <a:p>
            <a:pPr marL="0" indent="0">
              <a:buNone/>
            </a:pPr>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13</a:t>
            </a:fld>
            <a:endParaRPr lang="en-US"/>
          </a:p>
        </p:txBody>
      </p:sp>
    </p:spTree>
    <p:extLst>
      <p:ext uri="{BB962C8B-B14F-4D97-AF65-F5344CB8AC3E}">
        <p14:creationId xmlns:p14="http://schemas.microsoft.com/office/powerpoint/2010/main" val="25143524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484784"/>
            <a:ext cx="7731669" cy="522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Cho U = {1, 2, 3, 4, 5, 6, 7, 8, 9, 10}</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và</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sự</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sắp</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xếp</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các</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phần</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tử</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trong</a:t>
            </a:r>
            <a:r>
              <a:rPr lang="en-US" sz="2400" dirty="0" smtClean="0">
                <a:solidFill>
                  <a:srgbClr val="002060"/>
                </a:solidFill>
                <a:latin typeface="Times New Roman" pitchFamily="18" charset="0"/>
                <a:ea typeface="Segoe UI" pitchFamily="34" charset="0"/>
                <a:cs typeface="Times New Roman" pitchFamily="18" charset="0"/>
              </a:rPr>
              <a:t> U </a:t>
            </a:r>
            <a:r>
              <a:rPr lang="en-US" sz="2400" dirty="0" err="1" smtClean="0">
                <a:solidFill>
                  <a:srgbClr val="002060"/>
                </a:solidFill>
                <a:latin typeface="Times New Roman" pitchFamily="18" charset="0"/>
                <a:ea typeface="Segoe UI" pitchFamily="34" charset="0"/>
                <a:cs typeface="Times New Roman" pitchFamily="18" charset="0"/>
              </a:rPr>
              <a:t>theo</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thứ</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tự</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tăng</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dần</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tức</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là</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a</a:t>
            </a:r>
            <a:r>
              <a:rPr lang="vi-VN" sz="2400" baseline="-25000" dirty="0" smtClean="0">
                <a:solidFill>
                  <a:srgbClr val="002060"/>
                </a:solidFill>
                <a:latin typeface="Times New Roman" pitchFamily="18" charset="0"/>
                <a:ea typeface="Segoe UI" pitchFamily="34" charset="0"/>
                <a:cs typeface="Times New Roman" pitchFamily="18" charset="0"/>
              </a:rPr>
              <a:t>i</a:t>
            </a:r>
            <a:r>
              <a:rPr lang="vi-VN" sz="2400" dirty="0" smtClean="0">
                <a:solidFill>
                  <a:srgbClr val="002060"/>
                </a:solidFill>
                <a:latin typeface="Times New Roman" pitchFamily="18" charset="0"/>
                <a:ea typeface="Segoe UI" pitchFamily="34" charset="0"/>
                <a:cs typeface="Times New Roman" pitchFamily="18" charset="0"/>
              </a:rPr>
              <a:t> = i. </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Khi đó, chuỗi bit biểu diễn tập con A = {1, 2, 3, 4, 5} là 11111 00000; xâu bit biểu diễn tập con B = {1, 3, 5, 7, 9} là 10101 01010. </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Để nhận được</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xâu</a:t>
            </a:r>
            <a:r>
              <a:rPr lang="en-US" sz="2400" dirty="0" smtClean="0">
                <a:solidFill>
                  <a:srgbClr val="002060"/>
                </a:solidFill>
                <a:latin typeface="Times New Roman" pitchFamily="18" charset="0"/>
                <a:ea typeface="Segoe UI" pitchFamily="34" charset="0"/>
                <a:cs typeface="Times New Roman" pitchFamily="18" charset="0"/>
              </a:rPr>
              <a:t> bit </a:t>
            </a:r>
            <a:r>
              <a:rPr lang="en-US" sz="2400" dirty="0" err="1" smtClean="0">
                <a:solidFill>
                  <a:srgbClr val="002060"/>
                </a:solidFill>
                <a:latin typeface="Times New Roman" pitchFamily="18" charset="0"/>
                <a:ea typeface="Segoe UI" pitchFamily="34" charset="0"/>
                <a:cs typeface="Times New Roman" pitchFamily="18" charset="0"/>
              </a:rPr>
              <a:t>cho</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các</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tập</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err="1" smtClean="0">
                <a:solidFill>
                  <a:srgbClr val="002060"/>
                </a:solidFill>
                <a:latin typeface="Times New Roman" pitchFamily="18" charset="0"/>
                <a:ea typeface="Segoe UI" pitchFamily="34" charset="0"/>
                <a:cs typeface="Times New Roman" pitchFamily="18" charset="0"/>
              </a:rPr>
              <a:t>là</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hợp và giao của hai tập hợp, ta sẽ thực hiện phép toán Boole trên các xâu bit biểu diễn hai tập hợp đó.</a:t>
            </a:r>
            <a:endParaRPr lang="en-US"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Xâu bit đối với hợp của hai tập là</a:t>
            </a:r>
            <a:r>
              <a:rPr lang="en-US" sz="2400" dirty="0" smtClean="0">
                <a:solidFill>
                  <a:srgbClr val="002060"/>
                </a:solidFill>
                <a:latin typeface="Times New Roman" pitchFamily="18" charset="0"/>
                <a:ea typeface="Segoe UI" pitchFamily="34" charset="0"/>
                <a:cs typeface="Times New Roman" pitchFamily="18" charset="0"/>
              </a:rPr>
              <a:t>:</a:t>
            </a:r>
            <a:endParaRPr lang="vi-VN" sz="2400" dirty="0" smtClean="0">
              <a:solidFill>
                <a:srgbClr val="002060"/>
              </a:solidFill>
              <a:latin typeface="Times New Roman" pitchFamily="18" charset="0"/>
              <a:ea typeface="Segoe UI" pitchFamily="34" charset="0"/>
              <a:cs typeface="Times New Roman" pitchFamily="18" charset="0"/>
            </a:endParaRPr>
          </a:p>
          <a:p>
            <a:pPr algn="ctr" fontAlgn="auto">
              <a:spcBef>
                <a:spcPts val="0"/>
              </a:spcBef>
              <a:spcAft>
                <a:spcPts val="0"/>
              </a:spcAft>
            </a:pPr>
            <a:r>
              <a:rPr lang="vi-VN" sz="2400" dirty="0" smtClean="0">
                <a:solidFill>
                  <a:srgbClr val="002060"/>
                </a:solidFill>
                <a:latin typeface="Times New Roman" pitchFamily="18" charset="0"/>
                <a:ea typeface="Segoe UI" pitchFamily="34" charset="0"/>
                <a:cs typeface="Times New Roman" pitchFamily="18" charset="0"/>
              </a:rPr>
              <a:t>11111</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FF0000"/>
                </a:solidFill>
                <a:latin typeface="Times New Roman" pitchFamily="18" charset="0"/>
                <a:ea typeface="Segoe UI" pitchFamily="34" charset="0"/>
                <a:cs typeface="Times New Roman" pitchFamily="18" charset="0"/>
              </a:rPr>
              <a:t>00000</a:t>
            </a:r>
            <a:r>
              <a:rPr lang="vi-VN" sz="2400" dirty="0" smtClean="0">
                <a:solidFill>
                  <a:srgbClr val="002060"/>
                </a:solidFill>
                <a:latin typeface="Times New Roman" pitchFamily="18" charset="0"/>
                <a:ea typeface="Segoe UI" pitchFamily="34" charset="0"/>
                <a:cs typeface="Times New Roman" pitchFamily="18" charset="0"/>
              </a:rPr>
              <a:t> ∨</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10101 </a:t>
            </a:r>
            <a:r>
              <a:rPr lang="vi-VN" sz="2400" dirty="0" smtClean="0">
                <a:solidFill>
                  <a:srgbClr val="FF0000"/>
                </a:solidFill>
                <a:latin typeface="Times New Roman" pitchFamily="18" charset="0"/>
                <a:ea typeface="Segoe UI" pitchFamily="34" charset="0"/>
                <a:cs typeface="Times New Roman" pitchFamily="18" charset="0"/>
              </a:rPr>
              <a:t>01010</a:t>
            </a:r>
            <a:r>
              <a:rPr lang="vi-VN" sz="2400" dirty="0" smtClean="0">
                <a:solidFill>
                  <a:srgbClr val="002060"/>
                </a:solidFill>
                <a:latin typeface="Times New Roman" pitchFamily="18" charset="0"/>
                <a:ea typeface="Segoe UI" pitchFamily="34" charset="0"/>
                <a:cs typeface="Times New Roman" pitchFamily="18" charset="0"/>
              </a:rPr>
              <a:t> = 11111 </a:t>
            </a:r>
            <a:r>
              <a:rPr lang="vi-VN" sz="2400" dirty="0" smtClean="0">
                <a:solidFill>
                  <a:srgbClr val="FF0000"/>
                </a:solidFill>
                <a:latin typeface="Times New Roman" pitchFamily="18" charset="0"/>
                <a:ea typeface="Segoe UI" pitchFamily="34" charset="0"/>
                <a:cs typeface="Times New Roman" pitchFamily="18" charset="0"/>
              </a:rPr>
              <a:t>01010</a:t>
            </a:r>
            <a:r>
              <a:rPr lang="vi-VN" sz="2400" dirty="0" smtClean="0">
                <a:solidFill>
                  <a:srgbClr val="002060"/>
                </a:solidFill>
                <a:latin typeface="Times New Roman" pitchFamily="18" charset="0"/>
                <a:ea typeface="Segoe UI" pitchFamily="34" charset="0"/>
                <a:cs typeface="Times New Roman" pitchFamily="18" charset="0"/>
              </a:rPr>
              <a:t> </a:t>
            </a:r>
          </a:p>
          <a:p>
            <a:pPr algn="just" fontAlgn="auto">
              <a:spcBef>
                <a:spcPts val="0"/>
              </a:spcBef>
              <a:spcAft>
                <a:spcPts val="0"/>
              </a:spcAft>
            </a:pPr>
            <a:r>
              <a:rPr lang="en-US" sz="2400" dirty="0">
                <a:solidFill>
                  <a:srgbClr val="002060"/>
                </a:solidFill>
                <a:latin typeface="Times New Roman" pitchFamily="18" charset="0"/>
                <a:ea typeface="Segoe UI" pitchFamily="34" charset="0"/>
                <a:cs typeface="Times New Roman" pitchFamily="18" charset="0"/>
              </a:rPr>
              <a:t>	</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A∪B = {1, 2, 3, 4, 5, 7, 9}.</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Xâu bit đối với giao của hai tập này là</a:t>
            </a:r>
            <a:r>
              <a:rPr lang="en-US" sz="2400" dirty="0" smtClean="0">
                <a:solidFill>
                  <a:srgbClr val="002060"/>
                </a:solidFill>
                <a:latin typeface="Times New Roman" pitchFamily="18" charset="0"/>
                <a:ea typeface="Segoe UI" pitchFamily="34" charset="0"/>
                <a:cs typeface="Times New Roman" pitchFamily="18" charset="0"/>
              </a:rPr>
              <a:t>:</a:t>
            </a:r>
            <a:r>
              <a:rPr lang="vi-VN" sz="2400" dirty="0" smtClean="0">
                <a:solidFill>
                  <a:srgbClr val="002060"/>
                </a:solidFill>
                <a:latin typeface="Times New Roman" pitchFamily="18" charset="0"/>
                <a:ea typeface="Segoe UI" pitchFamily="34" charset="0"/>
                <a:cs typeface="Times New Roman" pitchFamily="18" charset="0"/>
              </a:rPr>
              <a:t> </a:t>
            </a:r>
          </a:p>
          <a:p>
            <a:pPr algn="ctr" fontAlgn="auto">
              <a:spcBef>
                <a:spcPts val="0"/>
              </a:spcBef>
              <a:spcAft>
                <a:spcPts val="0"/>
              </a:spcAft>
            </a:pPr>
            <a:r>
              <a:rPr lang="vi-VN" sz="2400" dirty="0" smtClean="0">
                <a:solidFill>
                  <a:srgbClr val="002060"/>
                </a:solidFill>
                <a:latin typeface="Times New Roman" pitchFamily="18" charset="0"/>
                <a:ea typeface="Segoe UI" pitchFamily="34" charset="0"/>
                <a:cs typeface="Times New Roman" pitchFamily="18" charset="0"/>
              </a:rPr>
              <a:t>11111</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FF0000"/>
                </a:solidFill>
                <a:latin typeface="Times New Roman" pitchFamily="18" charset="0"/>
                <a:ea typeface="Segoe UI" pitchFamily="34" charset="0"/>
                <a:cs typeface="Times New Roman" pitchFamily="18" charset="0"/>
              </a:rPr>
              <a:t>00000 </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10101 </a:t>
            </a:r>
            <a:r>
              <a:rPr lang="vi-VN" sz="2400" dirty="0" smtClean="0">
                <a:solidFill>
                  <a:srgbClr val="FF0000"/>
                </a:solidFill>
                <a:latin typeface="Times New Roman" pitchFamily="18" charset="0"/>
                <a:ea typeface="Segoe UI" pitchFamily="34" charset="0"/>
                <a:cs typeface="Times New Roman" pitchFamily="18" charset="0"/>
              </a:rPr>
              <a:t>01010</a:t>
            </a:r>
            <a:r>
              <a:rPr lang="vi-VN" sz="2400" dirty="0" smtClean="0">
                <a:solidFill>
                  <a:srgbClr val="002060"/>
                </a:solidFill>
                <a:latin typeface="Times New Roman" pitchFamily="18" charset="0"/>
                <a:ea typeface="Segoe UI" pitchFamily="34" charset="0"/>
                <a:cs typeface="Times New Roman" pitchFamily="18" charset="0"/>
              </a:rPr>
              <a:t> = 10101 </a:t>
            </a:r>
            <a:r>
              <a:rPr lang="vi-VN" sz="2400" dirty="0" smtClean="0">
                <a:solidFill>
                  <a:srgbClr val="FF0000"/>
                </a:solidFill>
                <a:latin typeface="Times New Roman" pitchFamily="18" charset="0"/>
                <a:ea typeface="Segoe UI" pitchFamily="34" charset="0"/>
                <a:cs typeface="Times New Roman" pitchFamily="18" charset="0"/>
              </a:rPr>
              <a:t>00000 </a:t>
            </a:r>
          </a:p>
          <a:p>
            <a:pPr algn="just" fontAlgn="auto">
              <a:spcBef>
                <a:spcPts val="0"/>
              </a:spcBef>
              <a:spcAft>
                <a:spcPts val="0"/>
              </a:spcAft>
            </a:pPr>
            <a:r>
              <a:rPr lang="en-US" sz="2400" dirty="0">
                <a:solidFill>
                  <a:srgbClr val="002060"/>
                </a:solidFill>
                <a:latin typeface="Times New Roman" pitchFamily="18" charset="0"/>
                <a:ea typeface="Segoe UI" pitchFamily="34" charset="0"/>
                <a:cs typeface="Times New Roman" pitchFamily="18" charset="0"/>
              </a:rPr>
              <a:t>	 </a:t>
            </a:r>
            <a:r>
              <a:rPr lang="en-US" sz="2400" dirty="0" smtClean="0">
                <a:solidFill>
                  <a:srgbClr val="00206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A∩B = {1, 3, 5}.</a:t>
            </a:r>
            <a:endParaRPr lang="vi-VN" sz="2400" dirty="0">
              <a:solidFill>
                <a:srgbClr val="002060"/>
              </a:solidFill>
              <a:latin typeface="Times New Roman" pitchFamily="18" charset="0"/>
              <a:ea typeface="Segoe UI" pitchFamily="34" charset="0"/>
              <a:cs typeface="Times New Roman" pitchFamily="18" charset="0"/>
            </a:endParaRPr>
          </a:p>
        </p:txBody>
      </p:sp>
      <p:sp>
        <p:nvSpPr>
          <p:cNvPr id="8" name="Rectangle 7"/>
          <p:cNvSpPr/>
          <p:nvPr/>
        </p:nvSpPr>
        <p:spPr>
          <a:xfrm>
            <a:off x="720000" y="1082957"/>
            <a:ext cx="5693863"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C00000"/>
                </a:solidFill>
                <a:latin typeface="Times New Roman" pitchFamily="18" charset="0"/>
                <a:ea typeface="Segoe UI" pitchFamily="34" charset="0"/>
                <a:cs typeface="Times New Roman" pitchFamily="18" charset="0"/>
              </a:rPr>
              <a:t>2. </a:t>
            </a:r>
            <a:r>
              <a:rPr lang="en-US" sz="3200" dirty="0" err="1" smtClean="0">
                <a:solidFill>
                  <a:srgbClr val="C00000"/>
                </a:solidFill>
                <a:latin typeface="Times New Roman" pitchFamily="18" charset="0"/>
                <a:ea typeface="Segoe UI" pitchFamily="34" charset="0"/>
                <a:cs typeface="Times New Roman" pitchFamily="18" charset="0"/>
              </a:rPr>
              <a:t>Ví</a:t>
            </a:r>
            <a:r>
              <a:rPr lang="en-US" sz="3200" dirty="0" smtClean="0">
                <a:solidFill>
                  <a:srgbClr val="C00000"/>
                </a:solidFill>
                <a:latin typeface="Times New Roman" pitchFamily="18" charset="0"/>
                <a:ea typeface="Segoe UI" pitchFamily="34" charset="0"/>
                <a:cs typeface="Times New Roman" pitchFamily="18" charset="0"/>
              </a:rPr>
              <a:t> </a:t>
            </a:r>
            <a:r>
              <a:rPr lang="en-US" sz="3200" dirty="0" err="1" smtClean="0">
                <a:solidFill>
                  <a:srgbClr val="C00000"/>
                </a:solidFill>
                <a:latin typeface="Times New Roman" pitchFamily="18" charset="0"/>
                <a:ea typeface="Segoe UI" pitchFamily="34" charset="0"/>
                <a:cs typeface="Times New Roman" pitchFamily="18" charset="0"/>
              </a:rPr>
              <a:t>dụ</a:t>
            </a:r>
            <a:endParaRPr lang="vi-VN" sz="3200" dirty="0">
              <a:solidFill>
                <a:srgbClr val="C00000"/>
              </a:solidFill>
              <a:latin typeface="Times New Roman" pitchFamily="18" charset="0"/>
              <a:ea typeface="Segoe UI" pitchFamily="34" charset="0"/>
              <a:cs typeface="Times New Roman" pitchFamily="18" charset="0"/>
            </a:endParaRPr>
          </a:p>
        </p:txBody>
      </p:sp>
      <p:sp>
        <p:nvSpPr>
          <p:cNvPr id="2" name="Rectangle 1"/>
          <p:cNvSpPr/>
          <p:nvPr/>
        </p:nvSpPr>
        <p:spPr>
          <a:xfrm>
            <a:off x="323528" y="116632"/>
            <a:ext cx="8280919" cy="523220"/>
          </a:xfrm>
          <a:prstGeom prst="rect">
            <a:avLst/>
          </a:prstGeom>
        </p:spPr>
        <p:txBody>
          <a:bodyPr wrap="square">
            <a:spAutoFit/>
          </a:bodyPr>
          <a:lstStyle/>
          <a:p>
            <a:pPr algn="ctr" fontAlgn="auto">
              <a:spcBef>
                <a:spcPts val="0"/>
              </a:spcBef>
              <a:spcAft>
                <a:spcPts val="0"/>
              </a:spcAft>
            </a:pPr>
            <a:r>
              <a:rPr lang="en-US" sz="2800" dirty="0">
                <a:solidFill>
                  <a:srgbClr val="FF0000"/>
                </a:solidFill>
                <a:latin typeface="Times New Roman" panose="02020603050405020304" pitchFamily="18" charset="0"/>
                <a:ea typeface="Segoe UI" pitchFamily="34" charset="0"/>
                <a:cs typeface="Times New Roman" panose="02020603050405020304" pitchFamily="18" charset="0"/>
              </a:rPr>
              <a:t>BIỂU DIỄN CÁC TẬP HỢP TRÊN MÁY TÍNH</a:t>
            </a:r>
            <a:endParaRPr lang="vi-VN" sz="2800"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14</a:t>
            </a:fld>
            <a:endParaRPr lang="en-US"/>
          </a:p>
        </p:txBody>
      </p:sp>
    </p:spTree>
    <p:extLst>
      <p:ext uri="{BB962C8B-B14F-4D97-AF65-F5344CB8AC3E}">
        <p14:creationId xmlns:p14="http://schemas.microsoft.com/office/powerpoint/2010/main" val="2458114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wipe(down)">
                                      <p:cBhvr>
                                        <p:cTn id="25" dur="500"/>
                                        <p:tgtEl>
                                          <p:spTgt spid="7">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wipe(down)">
                                      <p:cBhvr>
                                        <p:cTn id="28" dur="500"/>
                                        <p:tgtEl>
                                          <p:spTgt spid="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wipe(down)">
                                      <p:cBhvr>
                                        <p:cTn id="33" dur="500"/>
                                        <p:tgtEl>
                                          <p:spTgt spid="7">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down)">
                                      <p:cBhvr>
                                        <p:cTn id="36" dur="500"/>
                                        <p:tgtEl>
                                          <p:spTgt spid="7">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wipe(down)">
                                      <p:cBhvr>
                                        <p:cTn id="3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106" y="1501805"/>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1. </a:t>
            </a:r>
            <a:r>
              <a:rPr lang="en-US" sz="3200" b="1" dirty="0" err="1" smtClean="0">
                <a:solidFill>
                  <a:srgbClr val="002060"/>
                </a:solidFill>
                <a:latin typeface="Times New Roman" pitchFamily="18" charset="0"/>
                <a:ea typeface="Segoe UI" pitchFamily="34" charset="0"/>
                <a:cs typeface="Times New Roman" pitchFamily="18" charset="0"/>
              </a:rPr>
              <a:t>Phép</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hợp</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9" name="Rectangle 8"/>
          <p:cNvSpPr/>
          <p:nvPr/>
        </p:nvSpPr>
        <p:spPr>
          <a:xfrm>
            <a:off x="797796" y="2708920"/>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2. </a:t>
            </a:r>
            <a:r>
              <a:rPr lang="en-US" sz="3200" b="1" dirty="0" err="1" smtClean="0">
                <a:solidFill>
                  <a:srgbClr val="002060"/>
                </a:solidFill>
                <a:latin typeface="Times New Roman" pitchFamily="18" charset="0"/>
                <a:ea typeface="Segoe UI" pitchFamily="34" charset="0"/>
                <a:cs typeface="Times New Roman" pitchFamily="18" charset="0"/>
              </a:rPr>
              <a:t>Phép</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giao</a:t>
            </a:r>
            <a:endParaRPr lang="en-US" sz="3200" b="1" dirty="0" smtClean="0">
              <a:solidFill>
                <a:srgbClr val="002060"/>
              </a:solidFill>
              <a:latin typeface="Times New Roman" pitchFamily="18" charset="0"/>
              <a:ea typeface="Segoe UI" pitchFamily="34" charset="0"/>
              <a:cs typeface="Times New Roman" pitchFamily="18" charset="0"/>
            </a:endParaRPr>
          </a:p>
        </p:txBody>
      </p:sp>
      <p:sp>
        <p:nvSpPr>
          <p:cNvPr id="10" name="Rectangle 9"/>
          <p:cNvSpPr/>
          <p:nvPr/>
        </p:nvSpPr>
        <p:spPr>
          <a:xfrm>
            <a:off x="884363" y="4005064"/>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3. </a:t>
            </a:r>
            <a:r>
              <a:rPr lang="en-US" sz="3200" b="1" dirty="0" err="1" smtClean="0">
                <a:solidFill>
                  <a:srgbClr val="002060"/>
                </a:solidFill>
                <a:latin typeface="Times New Roman" pitchFamily="18" charset="0"/>
                <a:ea typeface="Segoe UI" pitchFamily="34" charset="0"/>
                <a:cs typeface="Times New Roman" pitchFamily="18" charset="0"/>
              </a:rPr>
              <a:t>Phép</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hiệu</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11" name="Rectangle 10"/>
          <p:cNvSpPr/>
          <p:nvPr/>
        </p:nvSpPr>
        <p:spPr>
          <a:xfrm>
            <a:off x="797378" y="5157192"/>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4. </a:t>
            </a:r>
            <a:r>
              <a:rPr lang="en-US" sz="3200" b="1" dirty="0" err="1" smtClean="0">
                <a:solidFill>
                  <a:srgbClr val="002060"/>
                </a:solidFill>
                <a:latin typeface="Times New Roman" pitchFamily="18" charset="0"/>
                <a:ea typeface="Segoe UI" pitchFamily="34" charset="0"/>
                <a:cs typeface="Times New Roman" pitchFamily="18" charset="0"/>
              </a:rPr>
              <a:t>Các</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tính</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chất</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liên</a:t>
            </a: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2060"/>
                </a:solidFill>
                <a:latin typeface="Times New Roman" pitchFamily="18" charset="0"/>
                <a:ea typeface="Segoe UI" pitchFamily="34" charset="0"/>
                <a:cs typeface="Times New Roman" pitchFamily="18" charset="0"/>
              </a:rPr>
              <a:t>quan</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16" name="Rectangle 15"/>
          <p:cNvSpPr/>
          <p:nvPr/>
        </p:nvSpPr>
        <p:spPr>
          <a:xfrm>
            <a:off x="710394" y="161166"/>
            <a:ext cx="7236514"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C00000"/>
                </a:solidFill>
                <a:latin typeface="Times New Roman" pitchFamily="18" charset="0"/>
                <a:ea typeface="Segoe UI" pitchFamily="34" charset="0"/>
                <a:cs typeface="Times New Roman" pitchFamily="18" charset="0"/>
              </a:rPr>
              <a:t>CÁC PHÉP TOÁN TẬP HỢP</a:t>
            </a:r>
            <a:endParaRPr lang="vi-VN" sz="3200" b="1" dirty="0">
              <a:solidFill>
                <a:srgbClr val="C00000"/>
              </a:solidFill>
              <a:latin typeface="Times New Roman" pitchFamily="18" charset="0"/>
              <a:ea typeface="Segoe UI" pitchFamily="34" charset="0"/>
              <a:cs typeface="Times New Roman" pitchFamily="18" charset="0"/>
            </a:endParaRPr>
          </a:p>
        </p:txBody>
      </p:sp>
      <p:sp>
        <p:nvSpPr>
          <p:cNvPr id="12" name="Slide Number Placeholder 11"/>
          <p:cNvSpPr>
            <a:spLocks noGrp="1"/>
          </p:cNvSpPr>
          <p:nvPr>
            <p:ph type="sldNum" sz="quarter" idx="12"/>
          </p:nvPr>
        </p:nvSpPr>
        <p:spPr/>
        <p:txBody>
          <a:bodyPr/>
          <a:lstStyle/>
          <a:p>
            <a:fld id="{D9369064-905F-44AE-BE62-E62CB83BB352}" type="slidenum">
              <a:rPr lang="en-US" smtClean="0"/>
              <a:pPr/>
              <a:t>15</a:t>
            </a:fld>
            <a:endParaRPr lang="en-US"/>
          </a:p>
        </p:txBody>
      </p:sp>
    </p:spTree>
    <p:extLst>
      <p:ext uri="{BB962C8B-B14F-4D97-AF65-F5344CB8AC3E}">
        <p14:creationId xmlns:p14="http://schemas.microsoft.com/office/powerpoint/2010/main" val="3087680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98378" y="1712037"/>
            <a:ext cx="7601039" cy="43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buFont typeface="Wingdings" pitchFamily="2" charset="2"/>
              <a:buChar char="§"/>
            </a:pPr>
            <a:r>
              <a:rPr lang="vi-VN" sz="2400" dirty="0" smtClean="0">
                <a:solidFill>
                  <a:srgbClr val="002060"/>
                </a:solidFill>
                <a:latin typeface="Times New Roman" pitchFamily="18" charset="0"/>
                <a:ea typeface="Segoe UI" pitchFamily="34" charset="0"/>
                <a:cs typeface="Times New Roman" pitchFamily="18" charset="0"/>
              </a:rPr>
              <a:t> </a:t>
            </a:r>
            <a:r>
              <a:rPr lang="vi-VN" sz="2400" b="1" u="sng" dirty="0" smtClean="0">
                <a:solidFill>
                  <a:srgbClr val="FF0000"/>
                </a:solidFill>
                <a:latin typeface="Times New Roman" pitchFamily="18" charset="0"/>
                <a:ea typeface="Segoe UI" pitchFamily="34" charset="0"/>
                <a:cs typeface="Times New Roman" pitchFamily="18" charset="0"/>
              </a:rPr>
              <a:t>Định nghĩa:</a:t>
            </a:r>
            <a:r>
              <a:rPr lang="vi-VN" sz="2400" dirty="0" smtClean="0">
                <a:solidFill>
                  <a:srgbClr val="FF000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Cho A và B là hai tập hợp. Hợp của hai tập hợp A và B, được ký hiệu là A∪B, là tập hợp chứa các phần tử, hoặc thuộc A hoặc thuộc B hoặc thuộc cả hai. </a:t>
            </a: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smtClean="0">
                <a:solidFill>
                  <a:srgbClr val="00B050"/>
                </a:solidFill>
                <a:latin typeface="Times New Roman" pitchFamily="18" charset="0"/>
                <a:ea typeface="Segoe UI"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Cho A = {1, 2, 3} và B = {1, 3, 5} thì A∪B = {1, 2, 3, 5}. </a:t>
            </a:r>
          </a:p>
        </p:txBody>
      </p:sp>
      <p:sp>
        <p:nvSpPr>
          <p:cNvPr id="10" name="Rectangle 9"/>
          <p:cNvSpPr/>
          <p:nvPr/>
        </p:nvSpPr>
        <p:spPr>
          <a:xfrm>
            <a:off x="971600" y="2961803"/>
            <a:ext cx="641980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smtClean="0">
                <a:solidFill>
                  <a:srgbClr val="002060"/>
                </a:solidFill>
                <a:latin typeface="Segoe UI" pitchFamily="34" charset="0"/>
                <a:ea typeface="Segoe UI" pitchFamily="34" charset="0"/>
                <a:cs typeface="Segoe UI" pitchFamily="34" charset="0"/>
              </a:rPr>
              <a:t>A∪B ={x| </a:t>
            </a:r>
            <a:r>
              <a:rPr lang="en-US" sz="3200" dirty="0" smtClean="0">
                <a:solidFill>
                  <a:srgbClr val="002060"/>
                </a:solidFill>
                <a:latin typeface="Segoe UI" pitchFamily="34" charset="0"/>
                <a:ea typeface="Segoe UI" pitchFamily="34" charset="0"/>
                <a:cs typeface="Segoe UI" pitchFamily="34" charset="0"/>
              </a:rPr>
              <a:t>(</a:t>
            </a:r>
            <a:r>
              <a:rPr lang="vi-VN" sz="3200" dirty="0" smtClean="0">
                <a:solidFill>
                  <a:srgbClr val="002060"/>
                </a:solidFill>
                <a:latin typeface="Segoe UI" pitchFamily="34" charset="0"/>
                <a:ea typeface="Segoe UI" pitchFamily="34" charset="0"/>
                <a:cs typeface="Segoe UI" pitchFamily="34" charset="0"/>
              </a:rPr>
              <a:t>x ∈A</a:t>
            </a:r>
            <a:r>
              <a:rPr lang="en-US" sz="3200" dirty="0" smtClean="0">
                <a:solidFill>
                  <a:srgbClr val="002060"/>
                </a:solidFill>
                <a:latin typeface="Segoe UI" pitchFamily="34" charset="0"/>
                <a:ea typeface="Segoe UI" pitchFamily="34" charset="0"/>
                <a:cs typeface="Segoe UI" pitchFamily="34" charset="0"/>
              </a:rPr>
              <a:t>)</a:t>
            </a:r>
            <a:r>
              <a:rPr lang="vi-VN" sz="3200" dirty="0" smtClean="0">
                <a:solidFill>
                  <a:srgbClr val="002060"/>
                </a:solidFill>
                <a:latin typeface="Segoe UI" pitchFamily="34" charset="0"/>
                <a:ea typeface="Segoe UI" pitchFamily="34" charset="0"/>
                <a:cs typeface="Segoe UI" pitchFamily="34" charset="0"/>
              </a:rPr>
              <a:t>∨</a:t>
            </a:r>
            <a:r>
              <a:rPr lang="en-US" sz="3200" dirty="0" smtClean="0">
                <a:solidFill>
                  <a:srgbClr val="002060"/>
                </a:solidFill>
                <a:latin typeface="Segoe UI" pitchFamily="34" charset="0"/>
                <a:ea typeface="Segoe UI" pitchFamily="34" charset="0"/>
                <a:cs typeface="Segoe UI" pitchFamily="34" charset="0"/>
              </a:rPr>
              <a:t>(</a:t>
            </a:r>
            <a:r>
              <a:rPr lang="vi-VN" sz="3200" dirty="0" smtClean="0">
                <a:solidFill>
                  <a:srgbClr val="002060"/>
                </a:solidFill>
                <a:latin typeface="Segoe UI" pitchFamily="34" charset="0"/>
                <a:ea typeface="Segoe UI" pitchFamily="34" charset="0"/>
                <a:cs typeface="Segoe UI" pitchFamily="34" charset="0"/>
              </a:rPr>
              <a:t>x ∈B</a:t>
            </a:r>
            <a:r>
              <a:rPr lang="en-US" sz="3200" dirty="0" smtClean="0">
                <a:solidFill>
                  <a:srgbClr val="002060"/>
                </a:solidFill>
                <a:latin typeface="Segoe UI" pitchFamily="34" charset="0"/>
                <a:ea typeface="Segoe UI" pitchFamily="34" charset="0"/>
                <a:cs typeface="Segoe UI" pitchFamily="34" charset="0"/>
              </a:rPr>
              <a:t>)</a:t>
            </a:r>
            <a:r>
              <a:rPr lang="vi-VN" sz="3200" dirty="0" smtClean="0">
                <a:solidFill>
                  <a:srgbClr val="002060"/>
                </a:solidFill>
                <a:latin typeface="Segoe UI" pitchFamily="34" charset="0"/>
                <a:ea typeface="Segoe UI" pitchFamily="34" charset="0"/>
                <a:cs typeface="Segoe UI" pitchFamily="34" charset="0"/>
              </a:rPr>
              <a:t>}</a:t>
            </a:r>
            <a:endParaRPr lang="vi-VN" sz="3200" dirty="0">
              <a:solidFill>
                <a:srgbClr val="002060"/>
              </a:solidFill>
              <a:latin typeface="Segoe UI" pitchFamily="34" charset="0"/>
              <a:ea typeface="Segoe UI" pitchFamily="34" charset="0"/>
              <a:cs typeface="Segoe UI"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1503276" y="3553484"/>
            <a:ext cx="2847975" cy="1247775"/>
          </a:xfrm>
          <a:prstGeom prst="rect">
            <a:avLst/>
          </a:prstGeom>
          <a:noFill/>
          <a:ln w="9525">
            <a:noFill/>
            <a:miter lim="800000"/>
            <a:headEnd/>
            <a:tailEnd/>
          </a:ln>
          <a:effectLst/>
        </p:spPr>
      </p:pic>
      <p:sp>
        <p:nvSpPr>
          <p:cNvPr id="11" name="Rectangle 10"/>
          <p:cNvSpPr/>
          <p:nvPr/>
        </p:nvSpPr>
        <p:spPr>
          <a:xfrm>
            <a:off x="4211960" y="4177371"/>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smtClean="0">
                <a:solidFill>
                  <a:srgbClr val="00B0F0"/>
                </a:solidFill>
                <a:latin typeface="Segoe UI" pitchFamily="34" charset="0"/>
                <a:ea typeface="Segoe UI" pitchFamily="34" charset="0"/>
                <a:cs typeface="Segoe UI" pitchFamily="34" charset="0"/>
              </a:rPr>
              <a:t>Giản đồ Venn biểu diễn hợp của A và B</a:t>
            </a:r>
            <a:endParaRPr lang="vi-VN" dirty="0">
              <a:solidFill>
                <a:srgbClr val="00B0F0"/>
              </a:solidFill>
              <a:latin typeface="Segoe UI" pitchFamily="34" charset="0"/>
              <a:ea typeface="Segoe UI" pitchFamily="34" charset="0"/>
              <a:cs typeface="Segoe UI" pitchFamily="34" charset="0"/>
            </a:endParaRPr>
          </a:p>
        </p:txBody>
      </p:sp>
      <p:sp>
        <p:nvSpPr>
          <p:cNvPr id="12" name="Rectangle 11"/>
          <p:cNvSpPr/>
          <p:nvPr/>
        </p:nvSpPr>
        <p:spPr>
          <a:xfrm>
            <a:off x="914400" y="990600"/>
            <a:ext cx="743756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1</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a:solidFill>
                  <a:srgbClr val="FF0000"/>
                </a:solidFill>
                <a:latin typeface="Times New Roman" pitchFamily="18" charset="0"/>
                <a:ea typeface="Segoe UI" pitchFamily="34" charset="0"/>
                <a:cs typeface="Times New Roman" pitchFamily="18" charset="0"/>
              </a:rPr>
              <a:t>Phép</a:t>
            </a:r>
            <a:r>
              <a:rPr lang="en-US" sz="3200" dirty="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hợp</a:t>
            </a:r>
            <a:endParaRPr lang="vi-VN" sz="3200" dirty="0">
              <a:solidFill>
                <a:srgbClr val="FF0000"/>
              </a:solidFill>
              <a:latin typeface="Times New Roman" pitchFamily="18" charset="0"/>
              <a:ea typeface="Segoe UI" pitchFamily="34" charset="0"/>
              <a:cs typeface="Times New Roman" pitchFamily="18" charset="0"/>
            </a:endParaRPr>
          </a:p>
        </p:txBody>
      </p:sp>
      <p:sp>
        <p:nvSpPr>
          <p:cNvPr id="2" name="Rectangle 1"/>
          <p:cNvSpPr/>
          <p:nvPr/>
        </p:nvSpPr>
        <p:spPr>
          <a:xfrm>
            <a:off x="746126" y="116632"/>
            <a:ext cx="7210250"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3" name="Rectangle 2"/>
          <p:cNvSpPr/>
          <p:nvPr/>
        </p:nvSpPr>
        <p:spPr bwMode="auto">
          <a:xfrm>
            <a:off x="1503276" y="3553484"/>
            <a:ext cx="2847975" cy="1459692"/>
          </a:xfrm>
          <a:prstGeom prst="rect">
            <a:avLst/>
          </a:prstGeom>
          <a:noFill/>
          <a:ln w="38100" cap="flat" cmpd="sng" algn="ctr">
            <a:solidFill>
              <a:schemeClr val="bg2">
                <a:lumMod val="1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16</a:t>
            </a:fld>
            <a:endParaRPr lang="en-US"/>
          </a:p>
        </p:txBody>
      </p:sp>
    </p:spTree>
    <p:extLst>
      <p:ext uri="{BB962C8B-B14F-4D97-AF65-F5344CB8AC3E}">
        <p14:creationId xmlns:p14="http://schemas.microsoft.com/office/powerpoint/2010/main" val="361323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strips(downLeft)">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barn(inVertical)">
                                      <p:cBhvr>
                                        <p:cTn id="24" dur="500"/>
                                        <p:tgtEl>
                                          <p:spTgt spid="1026"/>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arn(inVertic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1000"/>
                                        <p:tgtEl>
                                          <p:spTgt spid="7">
                                            <p:txEl>
                                              <p:pRg st="6" end="6"/>
                                            </p:txEl>
                                          </p:spTgt>
                                        </p:tgtEl>
                                      </p:cBhvr>
                                    </p:animEffect>
                                    <p:anim calcmode="lin" valueType="num">
                                      <p:cBhvr>
                                        <p:cTn id="36"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1000"/>
                                        <p:tgtEl>
                                          <p:spTgt spid="7">
                                            <p:txEl>
                                              <p:pRg st="7" end="7"/>
                                            </p:txEl>
                                          </p:spTgt>
                                        </p:tgtEl>
                                      </p:cBhvr>
                                    </p:animEffect>
                                    <p:anim calcmode="lin" valueType="num">
                                      <p:cBhvr>
                                        <p:cTn id="41"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235321704"/>
              </p:ext>
            </p:extLst>
          </p:nvPr>
        </p:nvGraphicFramePr>
        <p:xfrm>
          <a:off x="1981200" y="5410200"/>
          <a:ext cx="4953000" cy="838200"/>
        </p:xfrm>
        <a:graphic>
          <a:graphicData uri="http://schemas.openxmlformats.org/presentationml/2006/ole">
            <mc:AlternateContent xmlns:mc="http://schemas.openxmlformats.org/markup-compatibility/2006">
              <mc:Choice xmlns:v="urn:schemas-microsoft-com:vml" Requires="v">
                <p:oleObj spid="_x0000_s4279" name="Equation" r:id="rId3" imgW="2108160" imgH="368280" progId="Equation.DSMT4">
                  <p:embed/>
                </p:oleObj>
              </mc:Choice>
              <mc:Fallback>
                <p:oleObj name="Equation" r:id="rId3" imgW="2108160" imgH="368280" progId="Equation.DSMT4">
                  <p:embed/>
                  <p:pic>
                    <p:nvPicPr>
                      <p:cNvPr id="0" name="Picture 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5410200"/>
                        <a:ext cx="4953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467544" y="188640"/>
            <a:ext cx="7704856"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grpSp>
        <p:nvGrpSpPr>
          <p:cNvPr id="6" name="Nhóm 5"/>
          <p:cNvGrpSpPr/>
          <p:nvPr/>
        </p:nvGrpSpPr>
        <p:grpSpPr>
          <a:xfrm>
            <a:off x="762000" y="1066800"/>
            <a:ext cx="7650480" cy="5334000"/>
            <a:chOff x="762000" y="1066800"/>
            <a:chExt cx="7650480" cy="5334000"/>
          </a:xfrm>
        </p:grpSpPr>
        <p:sp>
          <p:nvSpPr>
            <p:cNvPr id="9" name="Rectangle 8"/>
            <p:cNvSpPr/>
            <p:nvPr/>
          </p:nvSpPr>
          <p:spPr>
            <a:xfrm>
              <a:off x="762000" y="1066800"/>
              <a:ext cx="7518000" cy="609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1. </a:t>
              </a:r>
              <a:r>
                <a:rPr lang="en-US" sz="3200" dirty="0" err="1" smtClean="0">
                  <a:solidFill>
                    <a:srgbClr val="FF0000"/>
                  </a:solidFill>
                  <a:latin typeface="Times New Roman" pitchFamily="18" charset="0"/>
                  <a:ea typeface="Segoe UI" pitchFamily="34" charset="0"/>
                  <a:cs typeface="Times New Roman" pitchFamily="18" charset="0"/>
                </a:rPr>
                <a:t>Phép</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hợp</a:t>
              </a:r>
              <a:endParaRPr lang="vi-VN" sz="3200" dirty="0">
                <a:solidFill>
                  <a:srgbClr val="FF0000"/>
                </a:solidFill>
                <a:latin typeface="Times New Roman" pitchFamily="18" charset="0"/>
                <a:ea typeface="Segoe UI" pitchFamily="34" charset="0"/>
                <a:cs typeface="Times New Roman" pitchFamily="18" charset="0"/>
              </a:endParaRPr>
            </a:p>
          </p:txBody>
        </p:sp>
        <p:grpSp>
          <p:nvGrpSpPr>
            <p:cNvPr id="5" name="Nhóm 4"/>
            <p:cNvGrpSpPr/>
            <p:nvPr/>
          </p:nvGrpSpPr>
          <p:grpSpPr>
            <a:xfrm>
              <a:off x="824503" y="1905000"/>
              <a:ext cx="7587977" cy="4495800"/>
              <a:chOff x="824503" y="1905000"/>
              <a:chExt cx="7587977" cy="4495800"/>
            </a:xfrm>
          </p:grpSpPr>
          <p:sp>
            <p:nvSpPr>
              <p:cNvPr id="7" name="Rectangle 6"/>
              <p:cNvSpPr/>
              <p:nvPr/>
            </p:nvSpPr>
            <p:spPr>
              <a:xfrm>
                <a:off x="824503" y="1905000"/>
                <a:ext cx="7587977"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vi-VN" sz="20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b="1"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b="1" u="sng" dirty="0" smtClean="0">
                  <a:solidFill>
                    <a:srgbClr val="FF000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u="sng" dirty="0" smtClean="0">
                  <a:solidFill>
                    <a:srgbClr val="FF000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b="1" u="sng" dirty="0" smtClean="0">
                    <a:solidFill>
                      <a:srgbClr val="FF0000"/>
                    </a:solidFill>
                    <a:latin typeface="Times New Roman" pitchFamily="18" charset="0"/>
                    <a:ea typeface="Segoe UI" pitchFamily="34" charset="0"/>
                    <a:cs typeface="Times New Roman" pitchFamily="18" charset="0"/>
                  </a:rPr>
                  <a:t>Định nghĩa:</a:t>
                </a:r>
                <a:r>
                  <a:rPr lang="vi-VN" sz="2800" dirty="0" smtClean="0">
                    <a:solidFill>
                      <a:srgbClr val="FF000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Hợp của n tập hợp là một tập hợp chứa tất cả các phần tử thuộc ít nhất một trong số n tập hợp đó. </a:t>
                </a:r>
              </a:p>
              <a:p>
                <a:pPr algn="just" fontAlgn="auto">
                  <a:spcBef>
                    <a:spcPts val="0"/>
                  </a:spcBef>
                  <a:spcAft>
                    <a:spcPts val="0"/>
                  </a:spcAft>
                </a:pPr>
                <a:r>
                  <a:rPr lang="vi-VN" sz="2800" dirty="0" smtClean="0">
                    <a:solidFill>
                      <a:srgbClr val="002060"/>
                    </a:solidFill>
                    <a:latin typeface="Times New Roman" pitchFamily="18" charset="0"/>
                    <a:ea typeface="Segoe UI" pitchFamily="34" charset="0"/>
                    <a:cs typeface="Times New Roman" pitchFamily="18" charset="0"/>
                  </a:rPr>
                  <a:t>Ta ký hiệu:</a:t>
                </a:r>
                <a:endParaRPr lang="en-US" sz="28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dirty="0" smtClean="0">
                    <a:solidFill>
                      <a:srgbClr val="002060"/>
                    </a:solidFill>
                    <a:latin typeface="Times New Roman" pitchFamily="18" charset="0"/>
                    <a:ea typeface="Segoe UI" pitchFamily="34" charset="0"/>
                    <a:cs typeface="Times New Roman" pitchFamily="18" charset="0"/>
                  </a:rPr>
                  <a:t>để chỉ hợp của các tập hợp</a:t>
                </a:r>
                <a:r>
                  <a:rPr lang="en-US" sz="2800" dirty="0" smtClean="0">
                    <a:solidFill>
                      <a:srgbClr val="002060"/>
                    </a:solidFill>
                    <a:latin typeface="Times New Roman" pitchFamily="18" charset="0"/>
                    <a:ea typeface="Segoe UI" pitchFamily="34" charset="0"/>
                    <a:cs typeface="Times New Roman" pitchFamily="18" charset="0"/>
                  </a:rPr>
                  <a:t> </a:t>
                </a:r>
                <a:r>
                  <a:rPr lang="vi-VN" sz="2800" i="1" dirty="0" smtClean="0">
                    <a:solidFill>
                      <a:srgbClr val="002060"/>
                    </a:solidFill>
                    <a:latin typeface="Times New Roman" pitchFamily="18" charset="0"/>
                    <a:ea typeface="Segoe UI" pitchFamily="34" charset="0"/>
                    <a:cs typeface="Times New Roman" pitchFamily="18" charset="0"/>
                  </a:rPr>
                  <a:t>A</a:t>
                </a:r>
                <a:r>
                  <a:rPr lang="vi-VN" sz="2800" i="1" baseline="-25000" dirty="0" smtClean="0">
                    <a:solidFill>
                      <a:srgbClr val="002060"/>
                    </a:solidFill>
                    <a:latin typeface="Times New Roman" pitchFamily="18" charset="0"/>
                    <a:ea typeface="Segoe UI" pitchFamily="34" charset="0"/>
                    <a:cs typeface="Times New Roman" pitchFamily="18" charset="0"/>
                  </a:rPr>
                  <a:t>1</a:t>
                </a:r>
                <a:r>
                  <a:rPr lang="vi-VN" sz="2800" i="1" dirty="0" smtClean="0">
                    <a:solidFill>
                      <a:srgbClr val="002060"/>
                    </a:solidFill>
                    <a:latin typeface="Times New Roman" pitchFamily="18" charset="0"/>
                    <a:ea typeface="Segoe UI" pitchFamily="34" charset="0"/>
                    <a:cs typeface="Times New Roman" pitchFamily="18" charset="0"/>
                  </a:rPr>
                  <a:t>, A</a:t>
                </a:r>
                <a:r>
                  <a:rPr lang="vi-VN" sz="2800" i="1" baseline="-25000" dirty="0" smtClean="0">
                    <a:solidFill>
                      <a:srgbClr val="002060"/>
                    </a:solidFill>
                    <a:latin typeface="Times New Roman" pitchFamily="18" charset="0"/>
                    <a:ea typeface="Segoe UI" pitchFamily="34" charset="0"/>
                    <a:cs typeface="Times New Roman" pitchFamily="18" charset="0"/>
                  </a:rPr>
                  <a:t>2, </a:t>
                </a:r>
                <a:r>
                  <a:rPr lang="vi-VN" sz="2800" i="1" dirty="0" smtClean="0">
                    <a:solidFill>
                      <a:srgbClr val="002060"/>
                    </a:solidFill>
                    <a:latin typeface="Times New Roman" pitchFamily="18" charset="0"/>
                    <a:ea typeface="Segoe UI" pitchFamily="34" charset="0"/>
                    <a:cs typeface="Times New Roman" pitchFamily="18" charset="0"/>
                  </a:rPr>
                  <a:t>..., A</a:t>
                </a:r>
                <a:r>
                  <a:rPr lang="vi-VN" sz="2800" i="1" baseline="-25000" dirty="0" smtClean="0">
                    <a:solidFill>
                      <a:srgbClr val="002060"/>
                    </a:solidFill>
                    <a:latin typeface="Times New Roman" pitchFamily="18" charset="0"/>
                    <a:ea typeface="Segoe UI" pitchFamily="34" charset="0"/>
                    <a:cs typeface="Times New Roman" pitchFamily="18" charset="0"/>
                  </a:rPr>
                  <a:t>n</a:t>
                </a:r>
                <a:r>
                  <a:rPr lang="en-US" sz="2800" i="1" baseline="-25000" dirty="0" smtClean="0">
                    <a:solidFill>
                      <a:srgbClr val="002060"/>
                    </a:solidFill>
                    <a:latin typeface="Times New Roman" pitchFamily="18" charset="0"/>
                    <a:ea typeface="Segoe UI" pitchFamily="34" charset="0"/>
                    <a:cs typeface="Times New Roman" pitchFamily="18" charset="0"/>
                  </a:rPr>
                  <a:t> </a:t>
                </a:r>
                <a:r>
                  <a:rPr lang="en-US" sz="2800" dirty="0" smtClean="0">
                    <a:solidFill>
                      <a:srgbClr val="002060"/>
                    </a:solidFill>
                    <a:latin typeface="Times New Roman" pitchFamily="18" charset="0"/>
                    <a:ea typeface="Segoe UI" pitchFamily="34" charset="0"/>
                    <a:cs typeface="Times New Roman" pitchFamily="18" charset="0"/>
                  </a:rPr>
                  <a:t>. </a:t>
                </a:r>
                <a:endParaRPr lang="vi-VN" sz="28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b="1" u="sng" dirty="0" smtClean="0">
                    <a:solidFill>
                      <a:srgbClr val="00B050"/>
                    </a:solidFill>
                    <a:latin typeface="Times New Roman" pitchFamily="18" charset="0"/>
                    <a:ea typeface="Segoe UI" pitchFamily="34" charset="0"/>
                    <a:cs typeface="Times New Roman" pitchFamily="18" charset="0"/>
                  </a:rPr>
                  <a:t>Ví dụ:</a:t>
                </a:r>
                <a:r>
                  <a:rPr lang="vi-VN" sz="2800" b="1" dirty="0" smtClean="0">
                    <a:solidFill>
                      <a:srgbClr val="00B050"/>
                    </a:solidFill>
                    <a:latin typeface="Times New Roman" pitchFamily="18" charset="0"/>
                    <a:ea typeface="Segoe UI" pitchFamily="34" charset="0"/>
                    <a:cs typeface="Times New Roman" pitchFamily="18" charset="0"/>
                  </a:rPr>
                  <a:t> </a:t>
                </a:r>
                <a:endParaRPr lang="en-US" sz="2800" b="1" dirty="0" smtClean="0">
                  <a:solidFill>
                    <a:srgbClr val="00B05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en-US" sz="2800" dirty="0" smtClean="0">
                    <a:solidFill>
                      <a:srgbClr val="002060"/>
                    </a:solidFill>
                    <a:latin typeface="Times New Roman" pitchFamily="18" charset="0"/>
                    <a:ea typeface="Segoe UI" pitchFamily="34" charset="0"/>
                    <a:cs typeface="Times New Roman" pitchFamily="18" charset="0"/>
                  </a:rPr>
                  <a:t>          Cho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i</a:t>
                </a:r>
                <a:r>
                  <a:rPr lang="vi-VN" sz="2800" dirty="0" smtClean="0">
                    <a:solidFill>
                      <a:srgbClr val="002060"/>
                    </a:solidFill>
                    <a:latin typeface="Times New Roman" pitchFamily="18" charset="0"/>
                    <a:ea typeface="Segoe UI" pitchFamily="34" charset="0"/>
                    <a:cs typeface="Times New Roman" pitchFamily="18" charset="0"/>
                  </a:rPr>
                  <a:t>= {i, i+1, i+2, …}. Khi đó: </a:t>
                </a: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smtClean="0">
                  <a:solidFill>
                    <a:srgbClr val="002060"/>
                  </a:solidFill>
                  <a:latin typeface="Times New Roman" pitchFamily="18" charset="0"/>
                  <a:ea typeface="Segoe UI" pitchFamily="34" charset="0"/>
                  <a:cs typeface="Times New Roman" pitchFamily="18" charset="0"/>
                </a:endParaRPr>
              </a:p>
            </p:txBody>
          </p:sp>
          <p:graphicFrame>
            <p:nvGraphicFramePr>
              <p:cNvPr id="4194" name="Object 98"/>
              <p:cNvGraphicFramePr>
                <a:graphicFrameLocks noChangeAspect="1"/>
              </p:cNvGraphicFramePr>
              <p:nvPr>
                <p:extLst>
                  <p:ext uri="{D42A27DB-BD31-4B8C-83A1-F6EECF244321}">
                    <p14:modId xmlns:p14="http://schemas.microsoft.com/office/powerpoint/2010/main" val="778618135"/>
                  </p:ext>
                </p:extLst>
              </p:nvPr>
            </p:nvGraphicFramePr>
            <p:xfrm>
              <a:off x="2819400" y="3124200"/>
              <a:ext cx="3581400" cy="827088"/>
            </p:xfrm>
            <a:graphic>
              <a:graphicData uri="http://schemas.openxmlformats.org/presentationml/2006/ole">
                <mc:AlternateContent xmlns:mc="http://schemas.openxmlformats.org/markup-compatibility/2006">
                  <mc:Choice xmlns:v="urn:schemas-microsoft-com:vml" Requires="v">
                    <p:oleObj spid="_x0000_s4280" name="Equation" r:id="rId5" imgW="1498320" imgH="368280" progId="Equation.DSMT4">
                      <p:embed/>
                    </p:oleObj>
                  </mc:Choice>
                  <mc:Fallback>
                    <p:oleObj name="Equation" r:id="rId5" imgW="1498320" imgH="368280" progId="Equation.DSMT4">
                      <p:embed/>
                      <p:pic>
                        <p:nvPicPr>
                          <p:cNvPr id="0" name="Picture 9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3124200"/>
                            <a:ext cx="3581400"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8" name="Slide Number Placeholder 7"/>
          <p:cNvSpPr>
            <a:spLocks noGrp="1"/>
          </p:cNvSpPr>
          <p:nvPr>
            <p:ph type="sldNum" sz="quarter" idx="12"/>
          </p:nvPr>
        </p:nvSpPr>
        <p:spPr/>
        <p:txBody>
          <a:bodyPr/>
          <a:lstStyle/>
          <a:p>
            <a:fld id="{D9369064-905F-44AE-BE62-E62CB83BB352}" type="slidenum">
              <a:rPr lang="en-US" smtClean="0"/>
              <a:pPr/>
              <a:t>17</a:t>
            </a:fld>
            <a:endParaRPr lang="en-US"/>
          </a:p>
        </p:txBody>
      </p:sp>
    </p:spTree>
    <p:extLst>
      <p:ext uri="{BB962C8B-B14F-4D97-AF65-F5344CB8AC3E}">
        <p14:creationId xmlns:p14="http://schemas.microsoft.com/office/powerpoint/2010/main" val="22258801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2924944"/>
            <a:ext cx="7731669" cy="1799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en-US" sz="2400" dirty="0" smtClean="0">
              <a:solidFill>
                <a:srgbClr val="002060"/>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r>
              <a:rPr lang="vi-VN" sz="2400" b="1" u="sng" dirty="0" smtClean="0">
                <a:solidFill>
                  <a:srgbClr val="FF0000"/>
                </a:solidFill>
                <a:latin typeface="Times New Roman" pitchFamily="18" charset="0"/>
                <a:ea typeface="Segoe UI" panose="020B0502040204020203" pitchFamily="34" charset="0"/>
                <a:cs typeface="Times New Roman" pitchFamily="18" charset="0"/>
              </a:rPr>
              <a:t>Định nghĩa:</a:t>
            </a:r>
            <a:r>
              <a:rPr lang="vi-VN" sz="2400" dirty="0" smtClean="0">
                <a:solidFill>
                  <a:srgbClr val="FF000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Cho A và B là hai tập hợp. Giao của hai tập hợp A và B, được ký hiệu là A∩B, là tập hợp chứa các phần tử thuộc cả hai tập A và B. </a:t>
            </a: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smtClean="0">
                <a:solidFill>
                  <a:srgbClr val="00B050"/>
                </a:solidFill>
                <a:latin typeface="Times New Roman" pitchFamily="18" charset="0"/>
                <a:ea typeface="Segoe UI" panose="020B0502040204020203"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Cho A = {1, 2, 3} và B = {1, 3, 5} thì A∩B = {1, 3}.</a:t>
            </a:r>
            <a:endParaRPr lang="en-US" sz="2400" dirty="0" smtClean="0">
              <a:solidFill>
                <a:srgbClr val="002060"/>
              </a:solidFill>
              <a:latin typeface="Times New Roman" pitchFamily="18" charset="0"/>
              <a:ea typeface="Segoe UI" pitchFamily="34" charset="0"/>
              <a:cs typeface="Times New Roman" pitchFamily="18" charset="0"/>
            </a:endParaRPr>
          </a:p>
          <a:p>
            <a:pPr fontAlgn="auto">
              <a:spcBef>
                <a:spcPts val="0"/>
              </a:spcBef>
              <a:spcAft>
                <a:spcPts val="0"/>
              </a:spcAft>
              <a:buFont typeface="Courier New" pitchFamily="49" charset="0"/>
              <a:buChar char="o"/>
            </a:pPr>
            <a:r>
              <a:rPr lang="en-US" sz="2400" dirty="0" smtClean="0">
                <a:solidFill>
                  <a:srgbClr val="002060"/>
                </a:solidFill>
                <a:latin typeface="Times New Roman" pitchFamily="18" charset="0"/>
                <a:ea typeface="Segoe UI" pitchFamily="34" charset="0"/>
                <a:cs typeface="Times New Roman" pitchFamily="18" charset="0"/>
              </a:rPr>
              <a:t> Cho M={1,2} </a:t>
            </a:r>
            <a:r>
              <a:rPr lang="en-US" sz="2400" dirty="0" err="1" smtClean="0">
                <a:solidFill>
                  <a:srgbClr val="002060"/>
                </a:solidFill>
                <a:latin typeface="Times New Roman" pitchFamily="18" charset="0"/>
                <a:ea typeface="Segoe UI" pitchFamily="34" charset="0"/>
                <a:cs typeface="Times New Roman" pitchFamily="18" charset="0"/>
              </a:rPr>
              <a:t>và</a:t>
            </a:r>
            <a:r>
              <a:rPr lang="en-US" sz="2400" dirty="0" smtClean="0">
                <a:solidFill>
                  <a:srgbClr val="002060"/>
                </a:solidFill>
                <a:latin typeface="Times New Roman" pitchFamily="18" charset="0"/>
                <a:ea typeface="Segoe UI" pitchFamily="34" charset="0"/>
                <a:cs typeface="Times New Roman" pitchFamily="18" charset="0"/>
              </a:rPr>
              <a:t> N={3,4} </a:t>
            </a:r>
            <a:r>
              <a:rPr lang="en-US" sz="2400" dirty="0" err="1" smtClean="0">
                <a:solidFill>
                  <a:srgbClr val="002060"/>
                </a:solidFill>
                <a:latin typeface="Times New Roman" pitchFamily="18" charset="0"/>
                <a:ea typeface="Segoe UI" pitchFamily="34" charset="0"/>
                <a:cs typeface="Times New Roman" pitchFamily="18" charset="0"/>
              </a:rPr>
              <a:t>thì</a:t>
            </a:r>
            <a:r>
              <a:rPr lang="en-US" sz="2400" dirty="0" smtClean="0">
                <a:solidFill>
                  <a:srgbClr val="002060"/>
                </a:solidFill>
                <a:latin typeface="Times New Roman" pitchFamily="18" charset="0"/>
                <a:ea typeface="Segoe UI" pitchFamily="34" charset="0"/>
                <a:cs typeface="Times New Roman" pitchFamily="18" charset="0"/>
              </a:rPr>
              <a:t> </a:t>
            </a:r>
            <a:r>
              <a:rPr lang="en-US" sz="2400" dirty="0">
                <a:solidFill>
                  <a:srgbClr val="FF0000"/>
                </a:solidFill>
                <a:latin typeface="Times New Roman" pitchFamily="18" charset="0"/>
                <a:ea typeface="Segoe UI" pitchFamily="34" charset="0"/>
                <a:cs typeface="Times New Roman" pitchFamily="18" charset="0"/>
              </a:rPr>
              <a:t>M</a:t>
            </a:r>
            <a:r>
              <a:rPr lang="vi-VN" sz="2400" dirty="0" smtClean="0">
                <a:solidFill>
                  <a:srgbClr val="FF0000"/>
                </a:solidFill>
                <a:latin typeface="Times New Roman" pitchFamily="18" charset="0"/>
                <a:ea typeface="Segoe UI" pitchFamily="34" charset="0"/>
                <a:cs typeface="Times New Roman" pitchFamily="18" charset="0"/>
              </a:rPr>
              <a:t>∩</a:t>
            </a:r>
            <a:r>
              <a:rPr lang="en-US" sz="2400" dirty="0" smtClean="0">
                <a:solidFill>
                  <a:srgbClr val="FF0000"/>
                </a:solidFill>
                <a:latin typeface="Times New Roman" pitchFamily="18" charset="0"/>
                <a:ea typeface="Segoe UI" pitchFamily="34" charset="0"/>
                <a:cs typeface="Times New Roman" pitchFamily="18" charset="0"/>
              </a:rPr>
              <a:t>N</a:t>
            </a:r>
            <a:r>
              <a:rPr lang="vi-VN" sz="2400" dirty="0" smtClean="0">
                <a:solidFill>
                  <a:srgbClr val="FF0000"/>
                </a:solidFill>
                <a:latin typeface="Times New Roman" pitchFamily="18" charset="0"/>
                <a:ea typeface="Segoe UI" pitchFamily="34" charset="0"/>
                <a:cs typeface="Times New Roman" pitchFamily="18" charset="0"/>
              </a:rPr>
              <a:t> </a:t>
            </a:r>
            <a:r>
              <a:rPr lang="vi-VN" sz="2400" dirty="0">
                <a:solidFill>
                  <a:srgbClr val="FF0000"/>
                </a:solidFill>
                <a:latin typeface="Times New Roman" pitchFamily="18" charset="0"/>
                <a:ea typeface="Segoe UI" pitchFamily="34" charset="0"/>
                <a:cs typeface="Times New Roman" pitchFamily="18" charset="0"/>
              </a:rPr>
              <a:t>= </a:t>
            </a:r>
            <a:r>
              <a:rPr lang="vi-VN" sz="2400" dirty="0" smtClean="0">
                <a:solidFill>
                  <a:srgbClr val="FF0000"/>
                </a:solidFill>
                <a:latin typeface="Segoe UI" pitchFamily="34" charset="0"/>
                <a:ea typeface="Segoe UI" pitchFamily="34" charset="0"/>
                <a:cs typeface="Segoe UI" pitchFamily="34" charset="0"/>
              </a:rPr>
              <a:t>∅</a:t>
            </a:r>
            <a:r>
              <a:rPr lang="en-US" sz="2400" dirty="0" smtClean="0">
                <a:solidFill>
                  <a:srgbClr val="FF0000"/>
                </a:solidFill>
                <a:latin typeface="Segoe UI" pitchFamily="34" charset="0"/>
                <a:ea typeface="Segoe UI" pitchFamily="34" charset="0"/>
                <a:cs typeface="Segoe UI" pitchFamily="34" charset="0"/>
              </a:rPr>
              <a:t>, </a:t>
            </a:r>
            <a:r>
              <a:rPr lang="en-US" sz="2400" dirty="0" err="1" smtClean="0">
                <a:solidFill>
                  <a:srgbClr val="FF0000"/>
                </a:solidFill>
                <a:latin typeface="Times New Roman" pitchFamily="18" charset="0"/>
                <a:ea typeface="Segoe UI" pitchFamily="34" charset="0"/>
                <a:cs typeface="Times New Roman" pitchFamily="18" charset="0"/>
              </a:rPr>
              <a:t>khi</a:t>
            </a:r>
            <a:r>
              <a:rPr lang="en-US" sz="2400" dirty="0" smtClean="0">
                <a:solidFill>
                  <a:srgbClr val="FF0000"/>
                </a:solidFill>
                <a:latin typeface="Times New Roman" pitchFamily="18" charset="0"/>
                <a:ea typeface="Segoe UI" pitchFamily="34" charset="0"/>
                <a:cs typeface="Times New Roman" pitchFamily="18" charset="0"/>
              </a:rPr>
              <a:t> </a:t>
            </a:r>
            <a:r>
              <a:rPr lang="en-US" sz="2400" dirty="0" err="1" smtClean="0">
                <a:solidFill>
                  <a:srgbClr val="FF0000"/>
                </a:solidFill>
                <a:latin typeface="Times New Roman" pitchFamily="18" charset="0"/>
                <a:ea typeface="Segoe UI" pitchFamily="34" charset="0"/>
                <a:cs typeface="Times New Roman" pitchFamily="18" charset="0"/>
              </a:rPr>
              <a:t>đó</a:t>
            </a:r>
            <a:r>
              <a:rPr lang="en-US" sz="2400" dirty="0" smtClean="0">
                <a:solidFill>
                  <a:srgbClr val="FF0000"/>
                </a:solidFill>
                <a:latin typeface="Times New Roman" pitchFamily="18" charset="0"/>
                <a:ea typeface="Segoe UI" pitchFamily="34" charset="0"/>
                <a:cs typeface="Times New Roman" pitchFamily="18" charset="0"/>
              </a:rPr>
              <a:t> </a:t>
            </a:r>
            <a:r>
              <a:rPr lang="en-US" sz="2400" dirty="0" err="1" smtClean="0">
                <a:solidFill>
                  <a:srgbClr val="FF0000"/>
                </a:solidFill>
                <a:latin typeface="Times New Roman" pitchFamily="18" charset="0"/>
                <a:ea typeface="Segoe UI" pitchFamily="34" charset="0"/>
                <a:cs typeface="Times New Roman" pitchFamily="18" charset="0"/>
              </a:rPr>
              <a:t>ta</a:t>
            </a:r>
            <a:r>
              <a:rPr lang="en-US" sz="2400" dirty="0" smtClean="0">
                <a:solidFill>
                  <a:srgbClr val="FF0000"/>
                </a:solidFill>
                <a:latin typeface="Times New Roman" pitchFamily="18" charset="0"/>
                <a:ea typeface="Segoe UI" pitchFamily="34" charset="0"/>
                <a:cs typeface="Times New Roman" pitchFamily="18" charset="0"/>
              </a:rPr>
              <a:t> </a:t>
            </a:r>
            <a:r>
              <a:rPr lang="en-US" sz="2400" dirty="0" err="1" smtClean="0">
                <a:solidFill>
                  <a:srgbClr val="FF0000"/>
                </a:solidFill>
                <a:latin typeface="Times New Roman" pitchFamily="18" charset="0"/>
                <a:ea typeface="Segoe UI" pitchFamily="34" charset="0"/>
                <a:cs typeface="Times New Roman" pitchFamily="18" charset="0"/>
              </a:rPr>
              <a:t>nói</a:t>
            </a:r>
            <a:r>
              <a:rPr lang="en-US" sz="2400" dirty="0" smtClean="0">
                <a:solidFill>
                  <a:srgbClr val="FF0000"/>
                </a:solidFill>
                <a:latin typeface="Times New Roman" pitchFamily="18" charset="0"/>
                <a:ea typeface="Segoe UI" pitchFamily="34" charset="0"/>
                <a:cs typeface="Times New Roman" pitchFamily="18" charset="0"/>
              </a:rPr>
              <a:t> </a:t>
            </a:r>
          </a:p>
          <a:p>
            <a:pPr fontAlgn="auto">
              <a:spcBef>
                <a:spcPts val="0"/>
              </a:spcBef>
              <a:spcAft>
                <a:spcPts val="0"/>
              </a:spcAft>
            </a:pPr>
            <a:r>
              <a:rPr lang="en-US" sz="2400" dirty="0" smtClean="0">
                <a:solidFill>
                  <a:srgbClr val="FF0000"/>
                </a:solidFill>
                <a:latin typeface="Times New Roman" pitchFamily="18" charset="0"/>
                <a:ea typeface="Segoe UI" pitchFamily="34" charset="0"/>
                <a:cs typeface="Times New Roman" pitchFamily="18" charset="0"/>
              </a:rPr>
              <a:t>M, N </a:t>
            </a:r>
            <a:r>
              <a:rPr lang="en-US" sz="2400" dirty="0" err="1" smtClean="0">
                <a:solidFill>
                  <a:srgbClr val="FF0000"/>
                </a:solidFill>
                <a:latin typeface="Times New Roman" pitchFamily="18" charset="0"/>
                <a:ea typeface="Segoe UI" pitchFamily="34" charset="0"/>
                <a:cs typeface="Times New Roman" pitchFamily="18" charset="0"/>
              </a:rPr>
              <a:t>rời</a:t>
            </a:r>
            <a:r>
              <a:rPr lang="en-US" sz="2400" dirty="0" smtClean="0">
                <a:solidFill>
                  <a:srgbClr val="FF0000"/>
                </a:solidFill>
                <a:latin typeface="Times New Roman" pitchFamily="18" charset="0"/>
                <a:ea typeface="Segoe UI" pitchFamily="34" charset="0"/>
                <a:cs typeface="Times New Roman" pitchFamily="18" charset="0"/>
              </a:rPr>
              <a:t> </a:t>
            </a:r>
            <a:r>
              <a:rPr lang="en-US" sz="2400" dirty="0" err="1" smtClean="0">
                <a:solidFill>
                  <a:srgbClr val="FF0000"/>
                </a:solidFill>
                <a:latin typeface="Times New Roman" pitchFamily="18" charset="0"/>
                <a:ea typeface="Segoe UI" pitchFamily="34" charset="0"/>
                <a:cs typeface="Times New Roman" pitchFamily="18" charset="0"/>
              </a:rPr>
              <a:t>nhau</a:t>
            </a:r>
            <a:r>
              <a:rPr lang="en-US" sz="2400" dirty="0" smtClean="0">
                <a:solidFill>
                  <a:srgbClr val="FF0000"/>
                </a:solidFill>
                <a:latin typeface="Times New Roman" pitchFamily="18" charset="0"/>
                <a:ea typeface="Segoe UI" pitchFamily="34" charset="0"/>
                <a:cs typeface="Times New Roman" pitchFamily="18" charset="0"/>
              </a:rPr>
              <a:t>.</a:t>
            </a:r>
            <a:endParaRPr lang="vi-VN" sz="2400" dirty="0" smtClean="0">
              <a:solidFill>
                <a:srgbClr val="FF0000"/>
              </a:solidFill>
              <a:latin typeface="Times New Roman" pitchFamily="18" charset="0"/>
              <a:ea typeface="Segoe UI" pitchFamily="34" charset="0"/>
              <a:cs typeface="Times New Roman" pitchFamily="18" charset="0"/>
            </a:endParaRPr>
          </a:p>
        </p:txBody>
      </p:sp>
      <p:sp>
        <p:nvSpPr>
          <p:cNvPr id="10" name="Rectangle 9"/>
          <p:cNvSpPr/>
          <p:nvPr/>
        </p:nvSpPr>
        <p:spPr>
          <a:xfrm>
            <a:off x="2141736" y="2738729"/>
            <a:ext cx="563563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A∩B ={x| </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 ∈A</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 ∈B</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endPar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4175956" y="3698825"/>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Giản đồ Venn biểu diễn giao của A và B</a:t>
            </a:r>
            <a:endParaRPr lang="vi-VN" dirty="0">
              <a:solidFill>
                <a:srgbClr val="00B0F0"/>
              </a:solidFill>
              <a:latin typeface="Segoe UI" panose="020B0502040204020203" pitchFamily="34" charset="0"/>
              <a:ea typeface="Segoe UI" panose="020B0502040204020203" pitchFamily="34" charset="0"/>
              <a:cs typeface="Segoe UI" panose="020B0502040204020203" pitchFamily="34" charset="0"/>
            </a:endParaRPr>
          </a:p>
        </p:txBody>
      </p:sp>
      <p:pic>
        <p:nvPicPr>
          <p:cNvPr id="2" name="Picture 2"/>
          <p:cNvPicPr>
            <a:picLocks noChangeAspect="1" noChangeArrowheads="1"/>
          </p:cNvPicPr>
          <p:nvPr/>
        </p:nvPicPr>
        <p:blipFill>
          <a:blip r:embed="rId2" cstate="print"/>
          <a:srcRect/>
          <a:stretch>
            <a:fillRect/>
          </a:stretch>
        </p:blipFill>
        <p:spPr bwMode="auto">
          <a:xfrm>
            <a:off x="864000" y="3256861"/>
            <a:ext cx="2719396" cy="1391319"/>
          </a:xfrm>
          <a:prstGeom prst="rect">
            <a:avLst/>
          </a:prstGeom>
          <a:noFill/>
          <a:ln w="9525">
            <a:noFill/>
            <a:miter lim="800000"/>
            <a:headEnd/>
            <a:tailEnd/>
          </a:ln>
          <a:effectLst/>
        </p:spPr>
      </p:pic>
      <p:sp>
        <p:nvSpPr>
          <p:cNvPr id="12" name="Rectangle 11"/>
          <p:cNvSpPr/>
          <p:nvPr/>
        </p:nvSpPr>
        <p:spPr>
          <a:xfrm>
            <a:off x="171669" y="1066800"/>
            <a:ext cx="8280000" cy="533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     2. </a:t>
            </a:r>
            <a:r>
              <a:rPr lang="en-US" sz="3200" dirty="0" err="1" smtClean="0">
                <a:solidFill>
                  <a:srgbClr val="FF0000"/>
                </a:solidFill>
                <a:latin typeface="Times New Roman" pitchFamily="18" charset="0"/>
                <a:ea typeface="Segoe UI" pitchFamily="34" charset="0"/>
                <a:cs typeface="Times New Roman" pitchFamily="18" charset="0"/>
              </a:rPr>
              <a:t>Phép</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giao</a:t>
            </a:r>
            <a:endParaRPr lang="vi-VN" sz="3200" dirty="0">
              <a:solidFill>
                <a:srgbClr val="FF0000"/>
              </a:solidFill>
              <a:latin typeface="Times New Roman" pitchFamily="18" charset="0"/>
              <a:ea typeface="Segoe UI" pitchFamily="34" charset="0"/>
              <a:cs typeface="Times New Roman" pitchFamily="18" charset="0"/>
            </a:endParaRPr>
          </a:p>
        </p:txBody>
      </p:sp>
      <p:sp>
        <p:nvSpPr>
          <p:cNvPr id="3" name="Rectangle 2"/>
          <p:cNvSpPr/>
          <p:nvPr/>
        </p:nvSpPr>
        <p:spPr>
          <a:xfrm>
            <a:off x="539552" y="188640"/>
            <a:ext cx="7272808"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4" name="Rectangle 3"/>
          <p:cNvSpPr/>
          <p:nvPr/>
        </p:nvSpPr>
        <p:spPr bwMode="auto">
          <a:xfrm>
            <a:off x="864000" y="3261352"/>
            <a:ext cx="2719396" cy="1391319"/>
          </a:xfrm>
          <a:prstGeom prst="rect">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18</a:t>
            </a:fld>
            <a:endParaRPr lang="en-US"/>
          </a:p>
        </p:txBody>
      </p:sp>
    </p:spTree>
    <p:extLst>
      <p:ext uri="{BB962C8B-B14F-4D97-AF65-F5344CB8AC3E}">
        <p14:creationId xmlns:p14="http://schemas.microsoft.com/office/powerpoint/2010/main" val="33144161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barn(inVertical)">
                                      <p:cBhvr>
                                        <p:cTn id="33" dur="500"/>
                                        <p:tgtEl>
                                          <p:spTgt spid="7">
                                            <p:txEl>
                                              <p:pRg st="8" end="8"/>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barn(inVertical)">
                                      <p:cBhvr>
                                        <p:cTn id="36" dur="500"/>
                                        <p:tgtEl>
                                          <p:spTgt spid="7">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barn(inVertical)">
                                      <p:cBhvr>
                                        <p:cTn id="39" dur="500"/>
                                        <p:tgtEl>
                                          <p:spTgt spid="7">
                                            <p:txEl>
                                              <p:pRg st="10" end="1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barn(inVertical)">
                                      <p:cBhvr>
                                        <p:cTn id="42"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778169"/>
            <a:ext cx="7679417" cy="43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en-US" sz="24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3200" b="1" u="sng"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32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3200" b="1" u="sng" dirty="0" smtClean="0">
                <a:solidFill>
                  <a:srgbClr val="FF0000"/>
                </a:solidFill>
                <a:latin typeface="Times New Roman" pitchFamily="18" charset="0"/>
                <a:ea typeface="Segoe UI" pitchFamily="34" charset="0"/>
                <a:cs typeface="Times New Roman" pitchFamily="18" charset="0"/>
              </a:rPr>
              <a:t>Định nghĩa:</a:t>
            </a:r>
            <a:r>
              <a:rPr lang="vi-VN" sz="3200" b="1" dirty="0" smtClean="0">
                <a:solidFill>
                  <a:srgbClr val="FF0000"/>
                </a:solidFill>
                <a:latin typeface="Times New Roman" pitchFamily="18" charset="0"/>
                <a:ea typeface="Segoe UI" pitchFamily="34" charset="0"/>
                <a:cs typeface="Times New Roman" pitchFamily="18" charset="0"/>
              </a:rPr>
              <a:t> </a:t>
            </a:r>
            <a:r>
              <a:rPr lang="vi-VN" sz="3200" dirty="0" smtClean="0">
                <a:solidFill>
                  <a:srgbClr val="002060"/>
                </a:solidFill>
                <a:latin typeface="Times New Roman" pitchFamily="18" charset="0"/>
                <a:ea typeface="Segoe UI" pitchFamily="34" charset="0"/>
                <a:cs typeface="Times New Roman" pitchFamily="18" charset="0"/>
              </a:rPr>
              <a:t>Giao của n tập hợp là một tập hợp chứa các phần tử thuộc tất cả n tập hợp đó. Ta ký hiệu:</a:t>
            </a:r>
          </a:p>
          <a:p>
            <a:pPr algn="just" fontAlgn="auto">
              <a:spcBef>
                <a:spcPts val="0"/>
              </a:spcBef>
              <a:spcAft>
                <a:spcPts val="0"/>
              </a:spcAft>
            </a:pPr>
            <a:endParaRPr lang="vi-VN" sz="32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32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3200" dirty="0" smtClean="0">
                <a:solidFill>
                  <a:srgbClr val="002060"/>
                </a:solidFill>
                <a:latin typeface="Times New Roman" pitchFamily="18" charset="0"/>
                <a:ea typeface="Segoe UI" pitchFamily="34" charset="0"/>
                <a:cs typeface="Times New Roman" pitchFamily="18" charset="0"/>
              </a:rPr>
              <a:t>để chỉ giao của các tập hợp</a:t>
            </a:r>
            <a:r>
              <a:rPr lang="en-US" sz="3200" dirty="0" smtClean="0">
                <a:solidFill>
                  <a:srgbClr val="002060"/>
                </a:solidFill>
                <a:latin typeface="Times New Roman" pitchFamily="18" charset="0"/>
                <a:ea typeface="Segoe UI" pitchFamily="34" charset="0"/>
                <a:cs typeface="Times New Roman" pitchFamily="18" charset="0"/>
              </a:rPr>
              <a:t> </a:t>
            </a:r>
            <a:r>
              <a:rPr lang="vi-VN" sz="3200" i="1" dirty="0" smtClean="0">
                <a:solidFill>
                  <a:srgbClr val="002060"/>
                </a:solidFill>
                <a:latin typeface="Times New Roman" pitchFamily="18" charset="0"/>
                <a:ea typeface="Segoe UI" pitchFamily="34" charset="0"/>
                <a:cs typeface="Times New Roman" pitchFamily="18" charset="0"/>
              </a:rPr>
              <a:t>A</a:t>
            </a:r>
            <a:r>
              <a:rPr lang="vi-VN" sz="3200" i="1" baseline="-25000" dirty="0" smtClean="0">
                <a:solidFill>
                  <a:srgbClr val="002060"/>
                </a:solidFill>
                <a:latin typeface="Times New Roman" pitchFamily="18" charset="0"/>
                <a:ea typeface="Segoe UI" pitchFamily="34" charset="0"/>
                <a:cs typeface="Times New Roman" pitchFamily="18" charset="0"/>
              </a:rPr>
              <a:t>1</a:t>
            </a:r>
            <a:r>
              <a:rPr lang="vi-VN" sz="3200" i="1" dirty="0" smtClean="0">
                <a:solidFill>
                  <a:srgbClr val="002060"/>
                </a:solidFill>
                <a:latin typeface="Times New Roman" pitchFamily="18" charset="0"/>
                <a:ea typeface="Segoe UI" pitchFamily="34" charset="0"/>
                <a:cs typeface="Times New Roman" pitchFamily="18" charset="0"/>
              </a:rPr>
              <a:t>, A</a:t>
            </a:r>
            <a:r>
              <a:rPr lang="vi-VN" sz="3200" i="1" baseline="-25000" dirty="0" smtClean="0">
                <a:solidFill>
                  <a:srgbClr val="002060"/>
                </a:solidFill>
                <a:latin typeface="Times New Roman" pitchFamily="18" charset="0"/>
                <a:ea typeface="Segoe UI" pitchFamily="34" charset="0"/>
                <a:cs typeface="Times New Roman" pitchFamily="18" charset="0"/>
              </a:rPr>
              <a:t>2, </a:t>
            </a:r>
            <a:r>
              <a:rPr lang="vi-VN" sz="3200" i="1" dirty="0" smtClean="0">
                <a:solidFill>
                  <a:srgbClr val="002060"/>
                </a:solidFill>
                <a:latin typeface="Times New Roman" pitchFamily="18" charset="0"/>
                <a:ea typeface="Segoe UI" pitchFamily="34" charset="0"/>
                <a:cs typeface="Times New Roman" pitchFamily="18" charset="0"/>
              </a:rPr>
              <a:t>..., A</a:t>
            </a:r>
            <a:r>
              <a:rPr lang="vi-VN" sz="3200" i="1" baseline="-25000" dirty="0" smtClean="0">
                <a:solidFill>
                  <a:srgbClr val="002060"/>
                </a:solidFill>
                <a:latin typeface="Times New Roman" pitchFamily="18" charset="0"/>
                <a:ea typeface="Segoe UI" pitchFamily="34" charset="0"/>
                <a:cs typeface="Times New Roman" pitchFamily="18" charset="0"/>
              </a:rPr>
              <a:t>n</a:t>
            </a:r>
            <a:r>
              <a:rPr lang="en-US" sz="3200" i="1" baseline="-25000" dirty="0" smtClean="0">
                <a:solidFill>
                  <a:srgbClr val="002060"/>
                </a:solidFill>
                <a:latin typeface="Times New Roman" pitchFamily="18" charset="0"/>
                <a:ea typeface="Segoe UI" pitchFamily="34" charset="0"/>
                <a:cs typeface="Times New Roman" pitchFamily="18" charset="0"/>
              </a:rPr>
              <a:t> </a:t>
            </a:r>
            <a:r>
              <a:rPr lang="en-US" sz="3200" dirty="0" smtClean="0">
                <a:solidFill>
                  <a:srgbClr val="002060"/>
                </a:solidFill>
                <a:latin typeface="Times New Roman" pitchFamily="18" charset="0"/>
                <a:ea typeface="Segoe UI" pitchFamily="34" charset="0"/>
                <a:cs typeface="Times New Roman" pitchFamily="18" charset="0"/>
              </a:rPr>
              <a:t>.</a:t>
            </a:r>
            <a:r>
              <a:rPr lang="vi-VN" sz="3200" dirty="0" smtClean="0">
                <a:solidFill>
                  <a:srgbClr val="002060"/>
                </a:solidFill>
                <a:latin typeface="Times New Roman" pitchFamily="18" charset="0"/>
                <a:ea typeface="Segoe UI" pitchFamily="34" charset="0"/>
                <a:cs typeface="Times New Roman" pitchFamily="18" charset="0"/>
              </a:rPr>
              <a:t> </a:t>
            </a:r>
          </a:p>
          <a:p>
            <a:pPr algn="just" fontAlgn="auto">
              <a:spcBef>
                <a:spcPts val="0"/>
              </a:spcBef>
              <a:spcAft>
                <a:spcPts val="0"/>
              </a:spcAft>
            </a:pPr>
            <a:r>
              <a:rPr lang="vi-VN" sz="3200" b="1" u="sng" dirty="0" smtClean="0">
                <a:solidFill>
                  <a:srgbClr val="00B050"/>
                </a:solidFill>
                <a:latin typeface="Times New Roman" pitchFamily="18" charset="0"/>
                <a:ea typeface="Segoe UI" pitchFamily="34" charset="0"/>
                <a:cs typeface="Times New Roman" pitchFamily="18" charset="0"/>
              </a:rPr>
              <a:t>Ví dụ:</a:t>
            </a:r>
            <a:r>
              <a:rPr lang="vi-VN" sz="3200" b="1" dirty="0" smtClean="0">
                <a:solidFill>
                  <a:srgbClr val="00B050"/>
                </a:solidFill>
                <a:latin typeface="Times New Roman" pitchFamily="18" charset="0"/>
                <a:ea typeface="Segoe UI" pitchFamily="34" charset="0"/>
                <a:cs typeface="Times New Roman" pitchFamily="18" charset="0"/>
              </a:rPr>
              <a:t> </a:t>
            </a:r>
            <a:r>
              <a:rPr lang="en-US" sz="3200" b="1" dirty="0" smtClean="0">
                <a:solidFill>
                  <a:srgbClr val="00B050"/>
                </a:solidFill>
                <a:latin typeface="Times New Roman" pitchFamily="18" charset="0"/>
                <a:ea typeface="Segoe UI" pitchFamily="34" charset="0"/>
                <a:cs typeface="Times New Roman" pitchFamily="18" charset="0"/>
              </a:rPr>
              <a:t> </a:t>
            </a:r>
            <a:r>
              <a:rPr lang="en-US" sz="3200" b="1" dirty="0" smtClean="0">
                <a:solidFill>
                  <a:srgbClr val="002060"/>
                </a:solidFill>
                <a:latin typeface="Times New Roman" pitchFamily="18" charset="0"/>
                <a:ea typeface="Segoe UI" pitchFamily="34" charset="0"/>
                <a:cs typeface="Times New Roman" pitchFamily="18" charset="0"/>
              </a:rPr>
              <a:t>Cho </a:t>
            </a:r>
            <a:r>
              <a:rPr lang="vi-VN" sz="3200" dirty="0" smtClean="0">
                <a:solidFill>
                  <a:srgbClr val="002060"/>
                </a:solidFill>
                <a:latin typeface="Times New Roman" pitchFamily="18" charset="0"/>
                <a:ea typeface="Segoe UI" pitchFamily="34" charset="0"/>
                <a:cs typeface="Times New Roman" pitchFamily="18" charset="0"/>
              </a:rPr>
              <a:t>A</a:t>
            </a:r>
            <a:r>
              <a:rPr lang="vi-VN" sz="3200" baseline="-25000" dirty="0" smtClean="0">
                <a:solidFill>
                  <a:srgbClr val="002060"/>
                </a:solidFill>
                <a:latin typeface="Times New Roman" pitchFamily="18" charset="0"/>
                <a:ea typeface="Segoe UI" pitchFamily="34" charset="0"/>
                <a:cs typeface="Times New Roman" pitchFamily="18" charset="0"/>
              </a:rPr>
              <a:t>i</a:t>
            </a:r>
            <a:r>
              <a:rPr lang="vi-VN" sz="3200" dirty="0" smtClean="0">
                <a:solidFill>
                  <a:srgbClr val="002060"/>
                </a:solidFill>
                <a:latin typeface="Times New Roman" pitchFamily="18" charset="0"/>
                <a:ea typeface="Segoe UI" pitchFamily="34" charset="0"/>
                <a:cs typeface="Times New Roman" pitchFamily="18" charset="0"/>
              </a:rPr>
              <a:t>= {i, i+1, i+2, …}. Khi đó: </a:t>
            </a: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p:txBody>
      </p:sp>
      <p:sp>
        <p:nvSpPr>
          <p:cNvPr id="10" name="Rectangle 9"/>
          <p:cNvSpPr/>
          <p:nvPr/>
        </p:nvSpPr>
        <p:spPr>
          <a:xfrm>
            <a:off x="685800" y="990600"/>
            <a:ext cx="7594200" cy="761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2</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a:solidFill>
                  <a:srgbClr val="FF0000"/>
                </a:solidFill>
                <a:latin typeface="Times New Roman" pitchFamily="18" charset="0"/>
                <a:ea typeface="Segoe UI" pitchFamily="34" charset="0"/>
                <a:cs typeface="Times New Roman" pitchFamily="18" charset="0"/>
              </a:rPr>
              <a:t>Phép</a:t>
            </a:r>
            <a:r>
              <a:rPr lang="en-US" sz="3200" dirty="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giao</a:t>
            </a:r>
            <a:endParaRPr lang="vi-VN" sz="3200" dirty="0">
              <a:solidFill>
                <a:srgbClr val="FF0000"/>
              </a:solidFill>
              <a:latin typeface="Times New Roman" pitchFamily="18" charset="0"/>
              <a:ea typeface="Segoe UI" pitchFamily="34"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96323850"/>
              </p:ext>
            </p:extLst>
          </p:nvPr>
        </p:nvGraphicFramePr>
        <p:xfrm>
          <a:off x="2590800" y="3276600"/>
          <a:ext cx="3581400" cy="826408"/>
        </p:xfrm>
        <a:graphic>
          <a:graphicData uri="http://schemas.openxmlformats.org/presentationml/2006/ole">
            <mc:AlternateContent xmlns:mc="http://schemas.openxmlformats.org/markup-compatibility/2006">
              <mc:Choice xmlns:v="urn:schemas-microsoft-com:vml" Requires="v">
                <p:oleObj spid="_x0000_s5398" name="Equation" r:id="rId3" imgW="1498320" imgH="368280" progId="Equation.3">
                  <p:embed/>
                </p:oleObj>
              </mc:Choice>
              <mc:Fallback>
                <p:oleObj name="Equation" r:id="rId3" imgW="1498320" imgH="368280" progId="Equation.3">
                  <p:embed/>
                  <p:pic>
                    <p:nvPicPr>
                      <p:cNvPr id="0" name="Picture 1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276600"/>
                        <a:ext cx="3581400" cy="826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243767530"/>
              </p:ext>
            </p:extLst>
          </p:nvPr>
        </p:nvGraphicFramePr>
        <p:xfrm>
          <a:off x="1600200" y="5334001"/>
          <a:ext cx="5715000" cy="838200"/>
        </p:xfrm>
        <a:graphic>
          <a:graphicData uri="http://schemas.openxmlformats.org/presentationml/2006/ole">
            <mc:AlternateContent xmlns:mc="http://schemas.openxmlformats.org/markup-compatibility/2006">
              <mc:Choice xmlns:v="urn:schemas-microsoft-com:vml" Requires="v">
                <p:oleObj spid="_x0000_s5399" name="Equation" r:id="rId5" imgW="2590560" imgH="368280" progId="Equation.3">
                  <p:embed/>
                </p:oleObj>
              </mc:Choice>
              <mc:Fallback>
                <p:oleObj name="Equation" r:id="rId5" imgW="2590560" imgH="368280" progId="Equation.3">
                  <p:embed/>
                  <p:pic>
                    <p:nvPicPr>
                      <p:cNvPr id="0" name="Picture 1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5334001"/>
                        <a:ext cx="5715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746126" y="116632"/>
            <a:ext cx="7498282"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8" name="Slide Number Placeholder 7"/>
          <p:cNvSpPr>
            <a:spLocks noGrp="1"/>
          </p:cNvSpPr>
          <p:nvPr>
            <p:ph type="sldNum" sz="quarter" idx="12"/>
          </p:nvPr>
        </p:nvSpPr>
        <p:spPr/>
        <p:txBody>
          <a:bodyPr/>
          <a:lstStyle/>
          <a:p>
            <a:fld id="{D9369064-905F-44AE-BE62-E62CB83BB352}" type="slidenum">
              <a:rPr lang="en-US" smtClean="0"/>
              <a:pPr/>
              <a:t>19</a:t>
            </a:fld>
            <a:endParaRPr lang="en-US"/>
          </a:p>
        </p:txBody>
      </p:sp>
    </p:spTree>
    <p:extLst>
      <p:ext uri="{BB962C8B-B14F-4D97-AF65-F5344CB8AC3E}">
        <p14:creationId xmlns:p14="http://schemas.microsoft.com/office/powerpoint/2010/main" val="33650145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1000"/>
                                        <p:tgtEl>
                                          <p:spTgt spid="7">
                                            <p:txEl>
                                              <p:pRg st="6" end="6"/>
                                            </p:txEl>
                                          </p:spTgt>
                                        </p:tgtEl>
                                      </p:cBhvr>
                                    </p:animEffect>
                                    <p:anim calcmode="lin" valueType="num">
                                      <p:cBhvr>
                                        <p:cTn id="1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xEl>
                                              <p:pRg st="9" end="9"/>
                                            </p:txEl>
                                          </p:spTgt>
                                        </p:tgtEl>
                                        <p:attrNameLst>
                                          <p:attrName>style.visibility</p:attrName>
                                        </p:attrNameLst>
                                      </p:cBhvr>
                                      <p:to>
                                        <p:strVal val="visible"/>
                                      </p:to>
                                    </p:set>
                                    <p:animEffect transition="in" filter="wipe(down)">
                                      <p:cBhvr>
                                        <p:cTn id="24" dur="500"/>
                                        <p:tgtEl>
                                          <p:spTgt spid="7">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fade">
                                      <p:cBhvr>
                                        <p:cTn id="29" dur="1000"/>
                                        <p:tgtEl>
                                          <p:spTgt spid="7">
                                            <p:txEl>
                                              <p:pRg st="10" end="10"/>
                                            </p:txEl>
                                          </p:spTgt>
                                        </p:tgtEl>
                                      </p:cBhvr>
                                    </p:animEffect>
                                    <p:anim calcmode="lin" valueType="num">
                                      <p:cBhvr>
                                        <p:cTn id="3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11560" y="116632"/>
            <a:ext cx="6444952" cy="563563"/>
          </a:xfrm>
        </p:spPr>
        <p:txBody>
          <a:bodyPr/>
          <a:lstStyle/>
          <a:p>
            <a:r>
              <a:rPr lang="en-US" sz="3200" i="0" dirty="0" smtClean="0">
                <a:solidFill>
                  <a:srgbClr val="FF0000"/>
                </a:solidFill>
                <a:latin typeface="Times New Roman" pitchFamily="18" charset="0"/>
                <a:cs typeface="Times New Roman" pitchFamily="18" charset="0"/>
              </a:rPr>
              <a:t>CÁC PHƯƠNG PHÁP ĐẾM</a:t>
            </a:r>
            <a:endParaRPr lang="en-US" sz="3200" i="0" dirty="0">
              <a:solidFill>
                <a:srgbClr val="FF0000"/>
              </a:solidFill>
              <a:latin typeface="Times New Roman" pitchFamily="18" charset="0"/>
              <a:cs typeface="Times New Roman" pitchFamily="18" charset="0"/>
            </a:endParaRPr>
          </a:p>
        </p:txBody>
      </p:sp>
      <p:sp>
        <p:nvSpPr>
          <p:cNvPr id="68611" name="Rectangle 3"/>
          <p:cNvSpPr>
            <a:spLocks noGrp="1" noChangeArrowheads="1"/>
          </p:cNvSpPr>
          <p:nvPr>
            <p:ph type="body" idx="1"/>
          </p:nvPr>
        </p:nvSpPr>
        <p:spPr>
          <a:xfrm>
            <a:off x="619125" y="1482725"/>
            <a:ext cx="7824788" cy="4721225"/>
          </a:xfrm>
        </p:spPr>
        <p:txBody>
          <a:bodyPr/>
          <a:lstStyle/>
          <a:p>
            <a:pPr marL="571500" indent="-571500">
              <a:buFont typeface="+mj-lt"/>
              <a:buAutoNum type="romanUcPeriod"/>
            </a:pP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con. </a:t>
            </a:r>
            <a:r>
              <a:rPr lang="en-US" b="1" dirty="0" err="1">
                <a:latin typeface="Times New Roman" pitchFamily="18" charset="0"/>
                <a:cs typeface="Times New Roman" pitchFamily="18" charset="0"/>
              </a:rPr>
              <a:t>Biểu</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diễn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máy</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tính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phép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toán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smtClean="0">
                <a:latin typeface="Times New Roman" pitchFamily="18" charset="0"/>
                <a:cs typeface="Times New Roman" pitchFamily="18" charset="0"/>
              </a:rPr>
              <a:t>hợp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các</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tính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chất</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liên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quan</a:t>
            </a:r>
            <a:r>
              <a:rPr lang="en-US" b="1" dirty="0" smtClean="0">
                <a:latin typeface="Times New Roman" pitchFamily="18" charset="0"/>
                <a:cs typeface="Times New Roman" pitchFamily="18" charset="0"/>
              </a:rPr>
              <a:t>. </a:t>
            </a:r>
            <a:r>
              <a:rPr lang="en-US" b="1" dirty="0" err="1">
                <a:latin typeface="Times New Roman" pitchFamily="18" charset="0"/>
                <a:cs typeface="Times New Roman" pitchFamily="18" charset="0"/>
              </a:rPr>
              <a:t>T</a:t>
            </a:r>
            <a:r>
              <a:rPr lang="en-US" b="1" dirty="0" err="1" smtClean="0">
                <a:latin typeface="Times New Roman" pitchFamily="18" charset="0"/>
                <a:cs typeface="Times New Roman" pitchFamily="18" charset="0"/>
              </a:rPr>
              <a:t>ập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hợp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tích</a:t>
            </a:r>
            <a:r>
              <a:rPr lang="en-US" b="1" dirty="0" smtClean="0">
                <a:latin typeface="Times New Roman" pitchFamily="18" charset="0"/>
                <a:cs typeface="Times New Roman" pitchFamily="18" charset="0"/>
              </a:rPr>
              <a:t> Descartes.</a:t>
            </a:r>
          </a:p>
          <a:p>
            <a:pPr marL="571500" indent="-571500">
              <a:buFont typeface="+mj-lt"/>
              <a:buAutoNum type="romanUcPeriod"/>
            </a:pP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cộng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nhân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chuồng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bồ</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câu</a:t>
            </a:r>
            <a:r>
              <a:rPr lang="en-US" b="1" dirty="0" smtClean="0">
                <a:latin typeface="Times New Roman" pitchFamily="18" charset="0"/>
                <a:cs typeface="Times New Roman" pitchFamily="18" charset="0"/>
              </a:rPr>
              <a:t>.</a:t>
            </a:r>
          </a:p>
          <a:p>
            <a:pPr marL="571500" indent="-571500">
              <a:buFont typeface="+mj-lt"/>
              <a:buAutoNum type="romanUcPeriod"/>
            </a:pPr>
            <a:r>
              <a:rPr lang="en-US" b="1" dirty="0" err="1">
                <a:latin typeface="Times New Roman" pitchFamily="18" charset="0"/>
                <a:cs typeface="Times New Roman" pitchFamily="18" charset="0"/>
              </a:rPr>
              <a:t>Hoán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vị</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tổ</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và</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chỉnh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Công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thức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nhị</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thức</a:t>
            </a:r>
            <a:r>
              <a:rPr lang="en-US" b="1" dirty="0">
                <a:latin typeface="Times New Roman" pitchFamily="18" charset="0"/>
                <a:cs typeface="Times New Roman" pitchFamily="18" charset="0"/>
              </a:rPr>
              <a:t> Newton.</a:t>
            </a:r>
            <a:endParaRPr lang="vi-VN" b="1" dirty="0">
              <a:latin typeface="Times New Roman" pitchFamily="18" charset="0"/>
              <a:cs typeface="Times New Roman" pitchFamily="18" charset="0"/>
            </a:endParaRPr>
          </a:p>
          <a:p>
            <a:pPr marL="571500" indent="-571500">
              <a:buFont typeface="+mj-lt"/>
              <a:buAutoNum type="romanUcPeriod"/>
            </a:pPr>
            <a:r>
              <a:rPr lang="en-US" b="1" dirty="0" err="1" smtClean="0">
                <a:latin typeface="Times New Roman" pitchFamily="18" charset="0"/>
                <a:cs typeface="Times New Roman" pitchFamily="18" charset="0"/>
              </a:rPr>
              <a:t>Hoán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vị</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lặp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tổ</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hợp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lặp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chỉnh</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hợp</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lặp</a:t>
            </a:r>
            <a:r>
              <a:rPr lang="en-US" b="1" dirty="0" smtClean="0">
                <a:latin typeface="Times New Roman" pitchFamily="18" charset="0"/>
                <a:cs typeface="Times New Roman" pitchFamily="18" charset="0"/>
              </a:rPr>
              <a:t>.</a:t>
            </a:r>
            <a:endParaRPr lang="en-US" sz="29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2</a:t>
            </a:fld>
            <a:endParaRPr lang="en-US"/>
          </a:p>
        </p:txBody>
      </p:sp>
    </p:spTree>
    <p:extLst>
      <p:ext uri="{BB962C8B-B14F-4D97-AF65-F5344CB8AC3E}">
        <p14:creationId xmlns:p14="http://schemas.microsoft.com/office/powerpoint/2010/main" val="1050356440"/>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772816"/>
            <a:ext cx="7653291" cy="4353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342900" indent="-342900" algn="just" fontAlgn="auto">
              <a:spcBef>
                <a:spcPts val="0"/>
              </a:spcBef>
              <a:spcAft>
                <a:spcPts val="0"/>
              </a:spcAft>
            </a:pPr>
            <a:r>
              <a:rPr lang="vi-VN" sz="2400" b="1" u="sng" dirty="0" smtClean="0">
                <a:solidFill>
                  <a:srgbClr val="FF0000"/>
                </a:solidFill>
                <a:latin typeface="Times New Roman" pitchFamily="18" charset="0"/>
                <a:ea typeface="Segoe UI" panose="020B0502040204020203" pitchFamily="34" charset="0"/>
                <a:cs typeface="Times New Roman" pitchFamily="18" charset="0"/>
              </a:rPr>
              <a:t>Định nghĩa:</a:t>
            </a:r>
            <a:r>
              <a:rPr lang="vi-VN" sz="2400" b="1" dirty="0" smtClean="0">
                <a:solidFill>
                  <a:srgbClr val="FF0000"/>
                </a:solidFill>
                <a:latin typeface="Times New Roman" pitchFamily="18" charset="0"/>
                <a:ea typeface="Segoe UI" pitchFamily="34" charset="0"/>
                <a:cs typeface="Times New Roman" pitchFamily="18" charset="0"/>
              </a:rPr>
              <a:t> </a:t>
            </a:r>
            <a:r>
              <a:rPr lang="vi-VN" sz="2400" dirty="0" smtClean="0">
                <a:solidFill>
                  <a:srgbClr val="002060"/>
                </a:solidFill>
                <a:latin typeface="Times New Roman" pitchFamily="18" charset="0"/>
                <a:ea typeface="Segoe UI" pitchFamily="34" charset="0"/>
                <a:cs typeface="Times New Roman" pitchFamily="18" charset="0"/>
              </a:rPr>
              <a:t>Cho A và B là hai tập hợp, hiệu của A và B, được ký hiệu </a:t>
            </a:r>
            <a:r>
              <a:rPr lang="vi-VN" sz="2400" dirty="0" err="1" smtClean="0">
                <a:solidFill>
                  <a:srgbClr val="002060"/>
                </a:solidFill>
                <a:latin typeface="Times New Roman" pitchFamily="18" charset="0"/>
                <a:ea typeface="Segoe UI" pitchFamily="34" charset="0"/>
                <a:cs typeface="Times New Roman" pitchFamily="18" charset="0"/>
              </a:rPr>
              <a:t>là</a:t>
            </a:r>
            <a:r>
              <a:rPr lang="vi-VN" sz="2400" dirty="0" smtClean="0">
                <a:solidFill>
                  <a:srgbClr val="002060"/>
                </a:solidFill>
                <a:latin typeface="Times New Roman" pitchFamily="18" charset="0"/>
                <a:ea typeface="Segoe UI" pitchFamily="34" charset="0"/>
                <a:cs typeface="Times New Roman" pitchFamily="18" charset="0"/>
              </a:rPr>
              <a:t> A\B, là tập hợp chứa các phần tử thuộc A nhưng không thuộc B. Hiệu của A và B cũng được gọi là phần bù của B đối với A.</a:t>
            </a: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smtClean="0">
                <a:solidFill>
                  <a:srgbClr val="00B050"/>
                </a:solidFill>
                <a:latin typeface="Times New Roman" pitchFamily="18" charset="0"/>
                <a:ea typeface="Segoe UI" panose="020B0502040204020203"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smtClean="0">
                <a:solidFill>
                  <a:srgbClr val="002060"/>
                </a:solidFill>
                <a:latin typeface="Times New Roman" pitchFamily="18" charset="0"/>
                <a:ea typeface="Segoe UI" pitchFamily="34" charset="0"/>
                <a:cs typeface="Times New Roman" pitchFamily="18" charset="0"/>
              </a:rPr>
              <a:t> Cho A={1, 2, 3} và B={1, 3, 5} </a:t>
            </a:r>
            <a:r>
              <a:rPr lang="vi-VN" sz="2400" dirty="0" err="1" smtClean="0">
                <a:solidFill>
                  <a:srgbClr val="002060"/>
                </a:solidFill>
                <a:latin typeface="Times New Roman" pitchFamily="18" charset="0"/>
                <a:ea typeface="Segoe UI" pitchFamily="34" charset="0"/>
                <a:cs typeface="Times New Roman" pitchFamily="18" charset="0"/>
              </a:rPr>
              <a:t>thì</a:t>
            </a:r>
            <a:r>
              <a:rPr lang="vi-VN" sz="2400" dirty="0" smtClean="0">
                <a:solidFill>
                  <a:srgbClr val="002060"/>
                </a:solidFill>
                <a:latin typeface="Times New Roman" pitchFamily="18" charset="0"/>
                <a:ea typeface="Segoe UI" pitchFamily="34" charset="0"/>
                <a:cs typeface="Times New Roman" pitchFamily="18" charset="0"/>
              </a:rPr>
              <a:t> A\B={2}; B\A={5}.</a:t>
            </a:r>
          </a:p>
        </p:txBody>
      </p:sp>
      <p:sp>
        <p:nvSpPr>
          <p:cNvPr id="10" name="Rectangle 9"/>
          <p:cNvSpPr/>
          <p:nvPr/>
        </p:nvSpPr>
        <p:spPr>
          <a:xfrm>
            <a:off x="1728827" y="3356992"/>
            <a:ext cx="563563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A\B={x| </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x∈A</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 ∧ </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x∉B</a:t>
            </a:r>
            <a:r>
              <a:rPr lang="en-US"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smtClean="0">
                <a:solidFill>
                  <a:srgbClr val="002060"/>
                </a:solidFill>
                <a:latin typeface="Segoe UI" panose="020B0502040204020203" pitchFamily="34" charset="0"/>
                <a:ea typeface="Segoe UI" panose="020B0502040204020203" pitchFamily="34" charset="0"/>
                <a:cs typeface="Segoe UI" panose="020B0502040204020203" pitchFamily="34" charset="0"/>
              </a:rPr>
              <a:t>} </a:t>
            </a:r>
            <a:endPar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3591230" y="4383812"/>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smtClean="0">
                <a:solidFill>
                  <a:srgbClr val="00B0F0"/>
                </a:solidFill>
                <a:latin typeface="Segoe UI" panose="020B0502040204020203" pitchFamily="34" charset="0"/>
                <a:ea typeface="Segoe UI" panose="020B0502040204020203" pitchFamily="34" charset="0"/>
                <a:cs typeface="Segoe UI" panose="020B0502040204020203" pitchFamily="34" charset="0"/>
              </a:rPr>
              <a:t>Giản đồ Venn biểu diễn hiệu A-B</a:t>
            </a:r>
            <a:endParaRPr lang="vi-VN" dirty="0">
              <a:solidFill>
                <a:srgbClr val="00B0F0"/>
              </a:solidFill>
              <a:latin typeface="Segoe UI" panose="020B0502040204020203" pitchFamily="34" charset="0"/>
              <a:ea typeface="Segoe UI" panose="020B0502040204020203" pitchFamily="34" charset="0"/>
              <a:cs typeface="Segoe UI" panose="020B0502040204020203"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1115616" y="3959618"/>
            <a:ext cx="2224093" cy="1134140"/>
          </a:xfrm>
          <a:prstGeom prst="rect">
            <a:avLst/>
          </a:prstGeom>
          <a:noFill/>
          <a:ln w="9525">
            <a:noFill/>
            <a:miter lim="800000"/>
            <a:headEnd/>
            <a:tailEnd/>
          </a:ln>
          <a:effectLst/>
        </p:spPr>
      </p:pic>
      <p:sp>
        <p:nvSpPr>
          <p:cNvPr id="12" name="Rectangle 11"/>
          <p:cNvSpPr/>
          <p:nvPr/>
        </p:nvSpPr>
        <p:spPr>
          <a:xfrm>
            <a:off x="762000" y="990600"/>
            <a:ext cx="75180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3</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Phép</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hiệu</a:t>
            </a:r>
            <a:endParaRPr lang="vi-VN" sz="3200" dirty="0">
              <a:solidFill>
                <a:srgbClr val="FF0000"/>
              </a:solidFill>
              <a:latin typeface="Times New Roman" pitchFamily="18" charset="0"/>
              <a:ea typeface="Segoe UI" pitchFamily="34" charset="0"/>
              <a:cs typeface="Times New Roman" pitchFamily="18" charset="0"/>
            </a:endParaRPr>
          </a:p>
        </p:txBody>
      </p:sp>
      <p:sp>
        <p:nvSpPr>
          <p:cNvPr id="2" name="Rectangle 1"/>
          <p:cNvSpPr/>
          <p:nvPr/>
        </p:nvSpPr>
        <p:spPr>
          <a:xfrm>
            <a:off x="720000" y="260648"/>
            <a:ext cx="7380392"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14" name="Rectangle 13"/>
          <p:cNvSpPr/>
          <p:nvPr/>
        </p:nvSpPr>
        <p:spPr bwMode="auto">
          <a:xfrm>
            <a:off x="1107502" y="3955256"/>
            <a:ext cx="2719396" cy="1391319"/>
          </a:xfrm>
          <a:prstGeom prst="rect">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20</a:t>
            </a:fld>
            <a:endParaRPr lang="en-US"/>
          </a:p>
        </p:txBody>
      </p:sp>
    </p:spTree>
    <p:extLst>
      <p:ext uri="{BB962C8B-B14F-4D97-AF65-F5344CB8AC3E}">
        <p14:creationId xmlns:p14="http://schemas.microsoft.com/office/powerpoint/2010/main" val="88202653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500"/>
                                        <p:tgtEl>
                                          <p:spTgt spid="7">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fade">
                                      <p:cBhvr>
                                        <p:cTn id="28"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3818" y="2852936"/>
            <a:ext cx="7637221" cy="26421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vi-VN" sz="3200" b="1" u="sng" dirty="0" smtClean="0">
                <a:solidFill>
                  <a:srgbClr val="00B050"/>
                </a:solidFill>
                <a:latin typeface="Times New Roman" pitchFamily="18" charset="0"/>
                <a:ea typeface="Segoe UI" pitchFamily="34" charset="0"/>
                <a:cs typeface="Times New Roman" pitchFamily="18" charset="0"/>
              </a:rPr>
              <a:t>Nhận xét:</a:t>
            </a:r>
            <a:r>
              <a:rPr lang="vi-VN" sz="3200" dirty="0" smtClean="0">
                <a:solidFill>
                  <a:srgbClr val="00B050"/>
                </a:solidFill>
                <a:latin typeface="Times New Roman" pitchFamily="18" charset="0"/>
                <a:ea typeface="Segoe UI" pitchFamily="34" charset="0"/>
                <a:cs typeface="Times New Roman" pitchFamily="18" charset="0"/>
              </a:rPr>
              <a:t> </a:t>
            </a:r>
            <a:r>
              <a:rPr lang="vi-VN" sz="3200" dirty="0" smtClean="0">
                <a:solidFill>
                  <a:srgbClr val="002060"/>
                </a:solidFill>
                <a:latin typeface="Times New Roman" pitchFamily="18" charset="0"/>
                <a:ea typeface="Segoe UI" pitchFamily="34" charset="0"/>
                <a:cs typeface="Times New Roman" pitchFamily="18" charset="0"/>
              </a:rPr>
              <a:t>A\B=B\A khi và chỉ khi A=B. Khi </a:t>
            </a:r>
            <a:r>
              <a:rPr lang="vi-VN" sz="3200" dirty="0" err="1" smtClean="0">
                <a:solidFill>
                  <a:srgbClr val="002060"/>
                </a:solidFill>
                <a:latin typeface="Times New Roman" pitchFamily="18" charset="0"/>
                <a:ea typeface="Segoe UI" pitchFamily="34" charset="0"/>
                <a:cs typeface="Times New Roman" pitchFamily="18" charset="0"/>
              </a:rPr>
              <a:t>đó</a:t>
            </a:r>
            <a:r>
              <a:rPr lang="vi-VN" sz="3200" dirty="0" smtClean="0">
                <a:solidFill>
                  <a:srgbClr val="002060"/>
                </a:solidFill>
                <a:latin typeface="Times New Roman" pitchFamily="18" charset="0"/>
                <a:ea typeface="Segoe UI" pitchFamily="34" charset="0"/>
                <a:cs typeface="Times New Roman" pitchFamily="18" charset="0"/>
              </a:rPr>
              <a:t> A\B=B\A=∅.</a:t>
            </a:r>
          </a:p>
          <a:p>
            <a:pPr algn="just" fontAlgn="auto">
              <a:spcBef>
                <a:spcPts val="0"/>
              </a:spcBef>
              <a:spcAft>
                <a:spcPts val="0"/>
              </a:spcAft>
            </a:pPr>
            <a:r>
              <a:rPr lang="vi-VN" sz="3200" b="1" u="sng" dirty="0" smtClean="0">
                <a:solidFill>
                  <a:srgbClr val="FF0000"/>
                </a:solidFill>
                <a:latin typeface="Times New Roman" pitchFamily="18" charset="0"/>
                <a:ea typeface="Segoe UI" pitchFamily="34" charset="0"/>
                <a:cs typeface="Times New Roman" pitchFamily="18" charset="0"/>
              </a:rPr>
              <a:t>Định nghĩa:</a:t>
            </a:r>
            <a:r>
              <a:rPr lang="vi-VN" sz="3200" dirty="0" smtClean="0">
                <a:solidFill>
                  <a:srgbClr val="FF0000"/>
                </a:solidFill>
                <a:latin typeface="Times New Roman" pitchFamily="18" charset="0"/>
                <a:ea typeface="Segoe UI" pitchFamily="34" charset="0"/>
                <a:cs typeface="Times New Roman" pitchFamily="18" charset="0"/>
              </a:rPr>
              <a:t> </a:t>
            </a:r>
            <a:r>
              <a:rPr lang="vi-VN" sz="3200" dirty="0" smtClean="0">
                <a:solidFill>
                  <a:srgbClr val="002060"/>
                </a:solidFill>
                <a:latin typeface="Times New Roman" pitchFamily="18" charset="0"/>
                <a:ea typeface="Segoe UI" pitchFamily="34" charset="0"/>
                <a:cs typeface="Times New Roman" pitchFamily="18" charset="0"/>
              </a:rPr>
              <a:t>Cho U là tập vũ trụ. Phần bù của tập A, được kí hiệu là </a:t>
            </a:r>
            <a:r>
              <a:rPr lang="en-US" sz="3200" dirty="0" smtClean="0">
                <a:solidFill>
                  <a:srgbClr val="002060"/>
                </a:solidFill>
                <a:latin typeface="Times New Roman" pitchFamily="18" charset="0"/>
                <a:ea typeface="Segoe UI" pitchFamily="34" charset="0"/>
                <a:cs typeface="Times New Roman" pitchFamily="18" charset="0"/>
              </a:rPr>
              <a:t>Ā</a:t>
            </a:r>
            <a:r>
              <a:rPr lang="vi-VN" sz="3200" dirty="0" smtClean="0">
                <a:solidFill>
                  <a:srgbClr val="002060"/>
                </a:solidFill>
                <a:latin typeface="Times New Roman" pitchFamily="18" charset="0"/>
                <a:ea typeface="Segoe UI" pitchFamily="34" charset="0"/>
                <a:cs typeface="Times New Roman" pitchFamily="18" charset="0"/>
              </a:rPr>
              <a:t>, là phần bù của A đối với U: </a:t>
            </a:r>
            <a:r>
              <a:rPr lang="en-US" sz="3200" dirty="0" smtClean="0">
                <a:solidFill>
                  <a:srgbClr val="002060"/>
                </a:solidFill>
                <a:latin typeface="Times New Roman" pitchFamily="18" charset="0"/>
                <a:ea typeface="Segoe UI" pitchFamily="34" charset="0"/>
                <a:cs typeface="Times New Roman" pitchFamily="18" charset="0"/>
              </a:rPr>
              <a:t>Ā</a:t>
            </a:r>
            <a:r>
              <a:rPr lang="vi-VN" sz="3200" dirty="0" smtClean="0">
                <a:solidFill>
                  <a:srgbClr val="002060"/>
                </a:solidFill>
                <a:latin typeface="Times New Roman" pitchFamily="18" charset="0"/>
                <a:ea typeface="Segoe UI" pitchFamily="34" charset="0"/>
                <a:cs typeface="Times New Roman" pitchFamily="18" charset="0"/>
              </a:rPr>
              <a:t>=U\A={x| x∉A}.</a:t>
            </a:r>
          </a:p>
          <a:p>
            <a:pPr algn="just" fontAlgn="auto">
              <a:spcBef>
                <a:spcPts val="0"/>
              </a:spcBef>
              <a:spcAft>
                <a:spcPts val="0"/>
              </a:spcAft>
            </a:pPr>
            <a:r>
              <a:rPr lang="vi-VN" sz="3200" u="sng" dirty="0" smtClean="0">
                <a:solidFill>
                  <a:srgbClr val="FF0000"/>
                </a:solidFill>
                <a:latin typeface="Times New Roman" pitchFamily="18" charset="0"/>
                <a:ea typeface="Segoe UI" pitchFamily="34" charset="0"/>
                <a:cs typeface="Times New Roman" pitchFamily="18" charset="0"/>
              </a:rPr>
              <a:t>Ví dụ:</a:t>
            </a:r>
            <a:r>
              <a:rPr lang="vi-VN" sz="3200" dirty="0" smtClean="0">
                <a:solidFill>
                  <a:srgbClr val="FF0000"/>
                </a:solidFill>
                <a:latin typeface="Times New Roman" pitchFamily="18" charset="0"/>
                <a:ea typeface="Segoe UI" pitchFamily="34" charset="0"/>
                <a:cs typeface="Times New Roman" pitchFamily="18" charset="0"/>
              </a:rPr>
              <a:t> </a:t>
            </a:r>
            <a:r>
              <a:rPr lang="pt-BR" sz="3200" dirty="0" smtClean="0">
                <a:solidFill>
                  <a:srgbClr val="002060"/>
                </a:solidFill>
                <a:latin typeface="Times New Roman" pitchFamily="18" charset="0"/>
                <a:ea typeface="Segoe UI" pitchFamily="34" charset="0"/>
                <a:cs typeface="Times New Roman" pitchFamily="18" charset="0"/>
              </a:rPr>
              <a:t>Cho A={a, e, i, o, u } thì</a:t>
            </a:r>
            <a:r>
              <a:rPr lang="vi-VN" sz="3200" dirty="0" smtClean="0">
                <a:solidFill>
                  <a:srgbClr val="002060"/>
                </a:solidFill>
                <a:latin typeface="Times New Roman" pitchFamily="18" charset="0"/>
                <a:ea typeface="Segoe UI" pitchFamily="34" charset="0"/>
                <a:cs typeface="Times New Roman" pitchFamily="18" charset="0"/>
              </a:rPr>
              <a:t> </a:t>
            </a:r>
            <a:r>
              <a:rPr lang="en-US" sz="3200" dirty="0" smtClean="0">
                <a:solidFill>
                  <a:srgbClr val="002060"/>
                </a:solidFill>
                <a:latin typeface="Times New Roman" pitchFamily="18" charset="0"/>
                <a:ea typeface="Segoe UI" pitchFamily="34" charset="0"/>
                <a:cs typeface="Times New Roman" pitchFamily="18" charset="0"/>
              </a:rPr>
              <a:t>Ā</a:t>
            </a:r>
            <a:r>
              <a:rPr lang="vi-VN" sz="3200" dirty="0" smtClean="0">
                <a:solidFill>
                  <a:srgbClr val="002060"/>
                </a:solidFill>
                <a:latin typeface="Times New Roman" pitchFamily="18" charset="0"/>
                <a:ea typeface="Segoe UI" pitchFamily="34" charset="0"/>
                <a:cs typeface="Times New Roman" pitchFamily="18" charset="0"/>
              </a:rPr>
              <a:t>={b, c, d, f, g, h, j, k, l, m, n, p, q, r, s, t, v, w, x, y, z} (ở đây tập vũ trụ là tập các chữ cái tiếng Anh).</a:t>
            </a:r>
          </a:p>
          <a:p>
            <a:pPr algn="just" fontAlgn="auto">
              <a:spcBef>
                <a:spcPts val="0"/>
              </a:spcBef>
              <a:spcAft>
                <a:spcPts val="0"/>
              </a:spcAft>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Wingdings" pitchFamily="2" charset="2"/>
              <a:buChar char="§"/>
            </a:pPr>
            <a:endParaRPr lang="vi-VN" dirty="0" smtClean="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685800" y="990600"/>
            <a:ext cx="7594200" cy="761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3</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Phép</a:t>
            </a:r>
            <a:r>
              <a:rPr lang="en-US" sz="3200" dirty="0" smtClean="0">
                <a:solidFill>
                  <a:srgbClr val="FF0000"/>
                </a:solidFill>
                <a:latin typeface="Times New Roman" pitchFamily="18" charset="0"/>
                <a:ea typeface="Segoe UI" pitchFamily="34" charset="0"/>
                <a:cs typeface="Times New Roman" pitchFamily="18" charset="0"/>
              </a:rPr>
              <a:t> </a:t>
            </a:r>
            <a:r>
              <a:rPr lang="en-US" sz="3200" dirty="0" err="1" smtClean="0">
                <a:solidFill>
                  <a:srgbClr val="FF0000"/>
                </a:solidFill>
                <a:latin typeface="Times New Roman" pitchFamily="18" charset="0"/>
                <a:ea typeface="Segoe UI" pitchFamily="34" charset="0"/>
                <a:cs typeface="Times New Roman" pitchFamily="18" charset="0"/>
              </a:rPr>
              <a:t>hiệu</a:t>
            </a:r>
            <a:endParaRPr lang="vi-VN" sz="3200" dirty="0">
              <a:solidFill>
                <a:srgbClr val="FF0000"/>
              </a:solidFill>
              <a:latin typeface="Times New Roman" pitchFamily="18" charset="0"/>
              <a:ea typeface="Segoe UI" pitchFamily="34" charset="0"/>
              <a:cs typeface="Times New Roman" pitchFamily="18" charset="0"/>
            </a:endParaRPr>
          </a:p>
        </p:txBody>
      </p:sp>
      <p:sp>
        <p:nvSpPr>
          <p:cNvPr id="2" name="Rectangle 1"/>
          <p:cNvSpPr/>
          <p:nvPr/>
        </p:nvSpPr>
        <p:spPr>
          <a:xfrm>
            <a:off x="936431" y="116632"/>
            <a:ext cx="7560840"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21</a:t>
            </a:fld>
            <a:endParaRPr lang="en-US"/>
          </a:p>
        </p:txBody>
      </p:sp>
    </p:spTree>
    <p:extLst>
      <p:ext uri="{BB962C8B-B14F-4D97-AF65-F5344CB8AC3E}">
        <p14:creationId xmlns:p14="http://schemas.microsoft.com/office/powerpoint/2010/main" val="9577777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98378" y="153224"/>
            <a:ext cx="7266122"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C00000"/>
                </a:solidFill>
                <a:latin typeface="Times New Roman" pitchFamily="18" charset="0"/>
                <a:ea typeface="Segoe UI" pitchFamily="34" charset="0"/>
                <a:cs typeface="Times New Roman" pitchFamily="18" charset="0"/>
              </a:rPr>
              <a:t>      CÁC </a:t>
            </a:r>
            <a:r>
              <a:rPr lang="en-US" sz="3200" dirty="0">
                <a:solidFill>
                  <a:srgbClr val="C00000"/>
                </a:solidFill>
                <a:latin typeface="Times New Roman" pitchFamily="18" charset="0"/>
                <a:ea typeface="Segoe UI" pitchFamily="34" charset="0"/>
                <a:cs typeface="Times New Roman" pitchFamily="18" charset="0"/>
              </a:rPr>
              <a:t>TÍNH CHẤT LIÊN QUAN</a:t>
            </a:r>
            <a:endParaRPr lang="vi-VN" sz="3200" dirty="0">
              <a:solidFill>
                <a:srgbClr val="C00000"/>
              </a:solidFill>
              <a:latin typeface="Times New Roman" pitchFamily="18" charset="0"/>
              <a:ea typeface="Segoe UI" pitchFamily="34"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05806095"/>
              </p:ext>
            </p:extLst>
          </p:nvPr>
        </p:nvGraphicFramePr>
        <p:xfrm>
          <a:off x="395536" y="1219202"/>
          <a:ext cx="8605620" cy="5587081"/>
        </p:xfrm>
        <a:graphic>
          <a:graphicData uri="http://schemas.openxmlformats.org/drawingml/2006/table">
            <a:tbl>
              <a:tblPr firstRow="1" bandRow="1">
                <a:tableStyleId>{073A0DAA-6AF3-43AB-8588-CEC1D06C72B9}</a:tableStyleId>
              </a:tblPr>
              <a:tblGrid>
                <a:gridCol w="4302810"/>
                <a:gridCol w="4302810"/>
              </a:tblGrid>
              <a:tr h="430329">
                <a:tc>
                  <a:txBody>
                    <a:bodyPr/>
                    <a:lstStyle/>
                    <a:p>
                      <a:pPr algn="r"/>
                      <a:r>
                        <a:rPr lang="en-US" sz="1800" dirty="0" err="1" smtClean="0">
                          <a:solidFill>
                            <a:srgbClr val="002060"/>
                          </a:solidFill>
                          <a:latin typeface="Segoe UI" pitchFamily="34" charset="0"/>
                          <a:ea typeface="Segoe UI" pitchFamily="34" charset="0"/>
                          <a:cs typeface="Segoe UI" pitchFamily="34" charset="0"/>
                        </a:rPr>
                        <a:t>Tính</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chất</a:t>
                      </a:r>
                      <a:endParaRPr lang="en-US" sz="1800" dirty="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Tên</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gọi</a:t>
                      </a:r>
                      <a:endParaRPr lang="en-US" sz="180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r>
              <a:tr h="67202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 = A ; </a:t>
                      </a: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U = A</a:t>
                      </a:r>
                    </a:p>
                    <a:p>
                      <a:pPr algn="r"/>
                      <a:endParaRPr lang="en-US" sz="1800" dirty="0" smtClean="0">
                        <a:solidFill>
                          <a:srgbClr val="002060"/>
                        </a:solidFill>
                        <a:latin typeface="Segoe UI" pitchFamily="34" charset="0"/>
                        <a:ea typeface="Segoe UI" pitchFamily="34" charset="0"/>
                        <a:cs typeface="Segoe UI" pitchFamily="34" charset="0"/>
                        <a:sym typeface="Symbol"/>
                      </a:endParaRP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Phần</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tử</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trung</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hòa</a:t>
                      </a:r>
                      <a:endParaRPr lang="en-US" sz="1800" baseline="0" dirty="0">
                        <a:solidFill>
                          <a:srgbClr val="002060"/>
                        </a:solidFill>
                        <a:latin typeface="Segoe UI" pitchFamily="34" charset="0"/>
                        <a:ea typeface="Segoe UI" pitchFamily="34" charset="0"/>
                        <a:cs typeface="Segoe UI" pitchFamily="34" charset="0"/>
                      </a:endParaRPr>
                    </a:p>
                    <a:p>
                      <a:pPr algn="l"/>
                      <a:endParaRPr lang="en-US" sz="1800" baseline="0" dirty="0" smtClean="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tr>
              <a:tr h="38401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U = U ; </a:t>
                      </a: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 = </a:t>
                      </a:r>
                      <a:endParaRPr lang="en-US" sz="1800" b="1"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Tính</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thống</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trị</a:t>
                      </a:r>
                      <a:endParaRPr lang="en-US" sz="1800" baseline="0" dirty="0" smtClean="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3032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A = A</a:t>
                      </a:r>
                      <a:r>
                        <a:rPr lang="en-US" sz="1800" baseline="0" dirty="0" smtClean="0">
                          <a:solidFill>
                            <a:srgbClr val="002060"/>
                          </a:solidFill>
                          <a:latin typeface="Segoe UI" pitchFamily="34" charset="0"/>
                          <a:ea typeface="Segoe UI" pitchFamily="34" charset="0"/>
                          <a:cs typeface="Segoe UI" pitchFamily="34" charset="0"/>
                          <a:sym typeface="Symbol"/>
                        </a:rPr>
                        <a:t> </a:t>
                      </a:r>
                      <a:r>
                        <a:rPr lang="en-US" sz="1800" dirty="0" smtClean="0">
                          <a:solidFill>
                            <a:srgbClr val="002060"/>
                          </a:solidFill>
                          <a:latin typeface="Segoe UI" pitchFamily="34" charset="0"/>
                          <a:ea typeface="Segoe UI" pitchFamily="34" charset="0"/>
                          <a:cs typeface="Segoe UI" pitchFamily="34" charset="0"/>
                          <a:sym typeface="Symbol"/>
                        </a:rPr>
                        <a:t>; </a:t>
                      </a:r>
                      <a:r>
                        <a:rPr lang="en-US" sz="1800" dirty="0" smtClean="0">
                          <a:solidFill>
                            <a:srgbClr val="002060"/>
                          </a:solidFill>
                          <a:latin typeface="Segoe UI" pitchFamily="34" charset="0"/>
                          <a:ea typeface="Segoe UI" pitchFamily="34" charset="0"/>
                          <a:cs typeface="Segoe UI" pitchFamily="34" charset="0"/>
                        </a:rPr>
                        <a:t>A </a:t>
                      </a:r>
                      <a:r>
                        <a:rPr lang="en-US" sz="1800" dirty="0" smtClean="0">
                          <a:solidFill>
                            <a:srgbClr val="002060"/>
                          </a:solidFill>
                          <a:latin typeface="Segoe UI" pitchFamily="34" charset="0"/>
                          <a:ea typeface="Segoe UI" pitchFamily="34" charset="0"/>
                          <a:cs typeface="Segoe UI" pitchFamily="34" charset="0"/>
                          <a:sym typeface="Symbol"/>
                        </a:rPr>
                        <a:t> A = A</a:t>
                      </a:r>
                      <a:endParaRPr lang="en-US" sz="1800" b="1"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Tính</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lũy</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đẳng</a:t>
                      </a:r>
                      <a:endParaRPr lang="en-US" sz="180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3032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b="1"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smtClean="0">
                          <a:solidFill>
                            <a:srgbClr val="002060"/>
                          </a:solidFill>
                          <a:latin typeface="Segoe UI" pitchFamily="34" charset="0"/>
                          <a:ea typeface="Segoe UI" pitchFamily="34" charset="0"/>
                          <a:cs typeface="Segoe UI" pitchFamily="34" charset="0"/>
                        </a:rPr>
                        <a:t>Phần</a:t>
                      </a:r>
                      <a:r>
                        <a:rPr lang="en-US" sz="1800" baseline="0" dirty="0" smtClean="0">
                          <a:solidFill>
                            <a:srgbClr val="002060"/>
                          </a:solidFill>
                          <a:latin typeface="Segoe UI" pitchFamily="34" charset="0"/>
                          <a:ea typeface="Segoe UI" pitchFamily="34" charset="0"/>
                          <a:cs typeface="Segoe UI" pitchFamily="34" charset="0"/>
                        </a:rPr>
                        <a:t> </a:t>
                      </a:r>
                      <a:r>
                        <a:rPr lang="en-US" sz="1800" baseline="0" dirty="0" err="1" smtClean="0">
                          <a:solidFill>
                            <a:srgbClr val="002060"/>
                          </a:solidFill>
                          <a:latin typeface="Segoe UI" pitchFamily="34" charset="0"/>
                          <a:ea typeface="Segoe UI" pitchFamily="34" charset="0"/>
                          <a:cs typeface="Segoe UI" pitchFamily="34" charset="0"/>
                        </a:rPr>
                        <a:t>bù</a:t>
                      </a:r>
                      <a:endParaRPr lang="en-US" sz="1800" baseline="0" dirty="0" smtClean="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49171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b="0" smtClean="0">
                          <a:solidFill>
                            <a:srgbClr val="002060"/>
                          </a:solidFill>
                          <a:latin typeface="Segoe UI" pitchFamily="34" charset="0"/>
                          <a:ea typeface="Segoe UI" pitchFamily="34" charset="0"/>
                          <a:cs typeface="Segoe UI" pitchFamily="34" charset="0"/>
                        </a:rPr>
                        <a:t>A </a:t>
                      </a:r>
                      <a:r>
                        <a:rPr lang="en-US" sz="1800" b="0" smtClean="0">
                          <a:solidFill>
                            <a:srgbClr val="002060"/>
                          </a:solidFill>
                          <a:latin typeface="Segoe UI" pitchFamily="34" charset="0"/>
                          <a:ea typeface="Segoe UI" pitchFamily="34" charset="0"/>
                          <a:cs typeface="Segoe UI" pitchFamily="34" charset="0"/>
                          <a:sym typeface="Symbol"/>
                        </a:rPr>
                        <a:t> B = </a:t>
                      </a:r>
                      <a:r>
                        <a:rPr lang="en-US" sz="1800" b="0" smtClean="0">
                          <a:solidFill>
                            <a:srgbClr val="002060"/>
                          </a:solidFill>
                          <a:latin typeface="Segoe UI" pitchFamily="34" charset="0"/>
                          <a:ea typeface="Segoe UI" pitchFamily="34" charset="0"/>
                          <a:cs typeface="Segoe UI" pitchFamily="34" charset="0"/>
                        </a:rPr>
                        <a:t>B </a:t>
                      </a:r>
                      <a:r>
                        <a:rPr lang="en-US" sz="1800" b="0" smtClean="0">
                          <a:solidFill>
                            <a:srgbClr val="002060"/>
                          </a:solidFill>
                          <a:latin typeface="Segoe UI" pitchFamily="34" charset="0"/>
                          <a:ea typeface="Segoe UI" pitchFamily="34" charset="0"/>
                          <a:cs typeface="Segoe UI" pitchFamily="34" charset="0"/>
                          <a:sym typeface="Symbol"/>
                        </a:rPr>
                        <a:t> A ; </a:t>
                      </a:r>
                      <a:r>
                        <a:rPr lang="en-US" sz="1800" b="0" smtClean="0">
                          <a:solidFill>
                            <a:srgbClr val="002060"/>
                          </a:solidFill>
                          <a:latin typeface="Segoe UI" pitchFamily="34" charset="0"/>
                          <a:ea typeface="Segoe UI" pitchFamily="34" charset="0"/>
                          <a:cs typeface="Segoe UI" pitchFamily="34" charset="0"/>
                        </a:rPr>
                        <a:t>A </a:t>
                      </a:r>
                      <a:r>
                        <a:rPr lang="en-US" sz="1800" b="0" smtClean="0">
                          <a:solidFill>
                            <a:srgbClr val="002060"/>
                          </a:solidFill>
                          <a:latin typeface="Segoe UI" pitchFamily="34" charset="0"/>
                          <a:ea typeface="Segoe UI" pitchFamily="34" charset="0"/>
                          <a:cs typeface="Segoe UI" pitchFamily="34" charset="0"/>
                          <a:sym typeface="Symbol"/>
                        </a:rPr>
                        <a:t> B = </a:t>
                      </a:r>
                      <a:r>
                        <a:rPr lang="en-US" sz="1800" b="0" smtClean="0">
                          <a:solidFill>
                            <a:srgbClr val="002060"/>
                          </a:solidFill>
                          <a:latin typeface="Segoe UI" pitchFamily="34" charset="0"/>
                          <a:ea typeface="Segoe UI" pitchFamily="34" charset="0"/>
                          <a:cs typeface="Segoe UI" pitchFamily="34" charset="0"/>
                        </a:rPr>
                        <a:t>B </a:t>
                      </a:r>
                      <a:r>
                        <a:rPr lang="en-US" sz="1800" b="0" smtClean="0">
                          <a:solidFill>
                            <a:srgbClr val="002060"/>
                          </a:solidFill>
                          <a:latin typeface="Segoe UI" pitchFamily="34" charset="0"/>
                          <a:ea typeface="Segoe UI" pitchFamily="34" charset="0"/>
                          <a:cs typeface="Segoe UI" pitchFamily="34" charset="0"/>
                          <a:sym typeface="Symbol"/>
                        </a:rPr>
                        <a:t> A </a:t>
                      </a:r>
                      <a:endParaRPr lang="en-US" sz="1800" b="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smtClean="0">
                          <a:solidFill>
                            <a:srgbClr val="002060"/>
                          </a:solidFill>
                          <a:latin typeface="Segoe UI" pitchFamily="34" charset="0"/>
                          <a:ea typeface="Segoe UI" pitchFamily="34" charset="0"/>
                          <a:cs typeface="Segoe UI" pitchFamily="34" charset="0"/>
                        </a:rPr>
                        <a:t>Tính</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giao</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hoán</a:t>
                      </a:r>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960036">
                <a:tc>
                  <a:txBody>
                    <a:bodyPr/>
                    <a:lstStyle/>
                    <a:p>
                      <a:pPr algn="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a:t>
                      </a:r>
                    </a:p>
                    <a:p>
                      <a:pPr marL="0" marR="0" indent="0" algn="r" defTabSz="914400" rtl="0" eaLnBrk="1" fontAlgn="auto" latinLnBrk="0" hangingPunct="1">
                        <a:lnSpc>
                          <a:spcPct val="100000"/>
                        </a:lnSpc>
                        <a:spcBef>
                          <a:spcPts val="0"/>
                        </a:spcBef>
                        <a:spcAft>
                          <a:spcPts val="0"/>
                        </a:spcAft>
                        <a:buClrTx/>
                        <a:buSzTx/>
                        <a:buFontTx/>
                        <a:buNone/>
                        <a:tabLst/>
                        <a:defRPr/>
                      </a:pP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a:t>
                      </a:r>
                      <a:endParaRPr lang="en-US" sz="1800" b="0"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en-US" sz="1800" b="0" dirty="0" smtClean="0">
                        <a:solidFill>
                          <a:srgbClr val="002060"/>
                        </a:solidFill>
                        <a:latin typeface="Segoe UI" pitchFamily="34" charset="0"/>
                        <a:ea typeface="Segoe UI" pitchFamily="34" charset="0"/>
                        <a:cs typeface="Segoe UI" pitchFamily="34" charset="0"/>
                      </a:endParaRPr>
                    </a:p>
                    <a:p>
                      <a:pPr algn="l"/>
                      <a:r>
                        <a:rPr lang="en-US" sz="1800" b="0" dirty="0" err="1" smtClean="0">
                          <a:solidFill>
                            <a:srgbClr val="002060"/>
                          </a:solidFill>
                          <a:latin typeface="Segoe UI" pitchFamily="34" charset="0"/>
                          <a:ea typeface="Segoe UI" pitchFamily="34" charset="0"/>
                          <a:cs typeface="Segoe UI" pitchFamily="34" charset="0"/>
                        </a:rPr>
                        <a:t>Tính</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kết</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hợp</a:t>
                      </a:r>
                      <a:endParaRPr lang="en-US" sz="1800" b="0" baseline="0" dirty="0" smtClean="0">
                        <a:solidFill>
                          <a:srgbClr val="002060"/>
                        </a:solidFill>
                        <a:latin typeface="Segoe UI" pitchFamily="34" charset="0"/>
                        <a:ea typeface="Segoe UI" pitchFamily="34" charset="0"/>
                        <a:cs typeface="Segoe UI" pitchFamily="34" charset="0"/>
                      </a:endParaRPr>
                    </a:p>
                    <a:p>
                      <a:pPr algn="l"/>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828268">
                <a:tc>
                  <a:txBody>
                    <a:bodyPr/>
                    <a:lstStyle/>
                    <a:p>
                      <a:pPr algn="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(A  C) </a:t>
                      </a:r>
                    </a:p>
                    <a:p>
                      <a:pPr algn="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C) = (</a:t>
                      </a:r>
                      <a:r>
                        <a:rPr lang="en-US" sz="1800" b="0" dirty="0" smtClean="0">
                          <a:solidFill>
                            <a:srgbClr val="002060"/>
                          </a:solidFill>
                          <a:latin typeface="Segoe UI" pitchFamily="34" charset="0"/>
                          <a:ea typeface="Segoe UI" pitchFamily="34" charset="0"/>
                          <a:cs typeface="Segoe UI" pitchFamily="34" charset="0"/>
                        </a:rPr>
                        <a:t>A </a:t>
                      </a:r>
                      <a:r>
                        <a:rPr lang="en-US" sz="1800" b="0" dirty="0" smtClean="0">
                          <a:solidFill>
                            <a:srgbClr val="002060"/>
                          </a:solidFill>
                          <a:latin typeface="Segoe UI" pitchFamily="34" charset="0"/>
                          <a:ea typeface="Segoe UI" pitchFamily="34" charset="0"/>
                          <a:cs typeface="Segoe UI" pitchFamily="34" charset="0"/>
                          <a:sym typeface="Symbol"/>
                        </a:rPr>
                        <a:t> B)  (A  C) </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smtClean="0">
                          <a:solidFill>
                            <a:srgbClr val="002060"/>
                          </a:solidFill>
                          <a:latin typeface="Segoe UI" pitchFamily="34" charset="0"/>
                          <a:ea typeface="Segoe UI" pitchFamily="34" charset="0"/>
                          <a:cs typeface="Segoe UI" pitchFamily="34" charset="0"/>
                        </a:rPr>
                        <a:t>Tính</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phân</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phối</a:t>
                      </a:r>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r h="96003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b="0" dirty="0" smtClean="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smtClean="0">
                          <a:solidFill>
                            <a:srgbClr val="002060"/>
                          </a:solidFill>
                          <a:latin typeface="Segoe UI" pitchFamily="34" charset="0"/>
                          <a:ea typeface="Segoe UI" pitchFamily="34" charset="0"/>
                          <a:cs typeface="Segoe UI" pitchFamily="34" charset="0"/>
                        </a:rPr>
                        <a:t>Công</a:t>
                      </a:r>
                      <a:r>
                        <a:rPr lang="en-US" sz="1800" b="0" baseline="0" dirty="0" smtClean="0">
                          <a:solidFill>
                            <a:srgbClr val="002060"/>
                          </a:solidFill>
                          <a:latin typeface="Segoe UI" pitchFamily="34" charset="0"/>
                          <a:ea typeface="Segoe UI" pitchFamily="34" charset="0"/>
                          <a:cs typeface="Segoe UI" pitchFamily="34" charset="0"/>
                        </a:rPr>
                        <a:t> </a:t>
                      </a:r>
                      <a:r>
                        <a:rPr lang="en-US" sz="1800" b="0" baseline="0" dirty="0" err="1" smtClean="0">
                          <a:solidFill>
                            <a:srgbClr val="002060"/>
                          </a:solidFill>
                          <a:latin typeface="Segoe UI" pitchFamily="34" charset="0"/>
                          <a:ea typeface="Segoe UI" pitchFamily="34" charset="0"/>
                          <a:cs typeface="Segoe UI" pitchFamily="34" charset="0"/>
                        </a:rPr>
                        <a:t>thức</a:t>
                      </a:r>
                      <a:r>
                        <a:rPr lang="en-US" sz="1800" b="0" baseline="0" dirty="0" smtClean="0">
                          <a:solidFill>
                            <a:srgbClr val="002060"/>
                          </a:solidFill>
                          <a:latin typeface="Segoe UI" pitchFamily="34" charset="0"/>
                          <a:ea typeface="Segoe UI" pitchFamily="34" charset="0"/>
                          <a:cs typeface="Segoe UI" pitchFamily="34" charset="0"/>
                        </a:rPr>
                        <a:t> De Morgan</a:t>
                      </a:r>
                    </a:p>
                    <a:p>
                      <a:pPr algn="l"/>
                      <a:endParaRPr lang="en-US" sz="1800" b="0" baseline="0" dirty="0" smtClean="0">
                        <a:solidFill>
                          <a:srgbClr val="002060"/>
                        </a:solidFill>
                        <a:latin typeface="Segoe UI" pitchFamily="34" charset="0"/>
                        <a:ea typeface="Segoe UI" pitchFamily="34" charset="0"/>
                        <a:cs typeface="Segoe UI" pitchFamily="34" charset="0"/>
                      </a:endParaRPr>
                    </a:p>
                    <a:p>
                      <a:pPr algn="l"/>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81143222"/>
              </p:ext>
            </p:extLst>
          </p:nvPr>
        </p:nvGraphicFramePr>
        <p:xfrm>
          <a:off x="1385904" y="5853752"/>
          <a:ext cx="3275012" cy="406400"/>
        </p:xfrm>
        <a:graphic>
          <a:graphicData uri="http://schemas.openxmlformats.org/presentationml/2006/ole">
            <mc:AlternateContent xmlns:mc="http://schemas.openxmlformats.org/markup-compatibility/2006">
              <mc:Choice xmlns:v="urn:schemas-microsoft-com:vml" Requires="v">
                <p:oleObj spid="_x0000_s6423" name="Equation" r:id="rId3" imgW="1942920" imgH="241200" progId="Equation.3">
                  <p:embed/>
                </p:oleObj>
              </mc:Choice>
              <mc:Fallback>
                <p:oleObj name="Equation" r:id="rId3" imgW="1942920" imgH="241200" progId="Equation.3">
                  <p:embed/>
                  <p:pic>
                    <p:nvPicPr>
                      <p:cNvPr id="0" name="Picture 1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5904" y="5853752"/>
                        <a:ext cx="32750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38" name="Object 194"/>
          <p:cNvGraphicFramePr>
            <a:graphicFrameLocks noChangeAspect="1"/>
          </p:cNvGraphicFramePr>
          <p:nvPr>
            <p:extLst>
              <p:ext uri="{D42A27DB-BD31-4B8C-83A1-F6EECF244321}">
                <p14:modId xmlns:p14="http://schemas.microsoft.com/office/powerpoint/2010/main" val="2575851648"/>
              </p:ext>
            </p:extLst>
          </p:nvPr>
        </p:nvGraphicFramePr>
        <p:xfrm>
          <a:off x="2007694" y="3140075"/>
          <a:ext cx="2613025" cy="428625"/>
        </p:xfrm>
        <a:graphic>
          <a:graphicData uri="http://schemas.openxmlformats.org/presentationml/2006/ole">
            <mc:AlternateContent xmlns:mc="http://schemas.openxmlformats.org/markup-compatibility/2006">
              <mc:Choice xmlns:v="urn:schemas-microsoft-com:vml" Requires="v">
                <p:oleObj spid="_x0000_s6424" name="Equation" r:id="rId5" imgW="1549080" imgH="253800" progId="Equation.DSMT4">
                  <p:embed/>
                </p:oleObj>
              </mc:Choice>
              <mc:Fallback>
                <p:oleObj name="Equation" r:id="rId5" imgW="1549080" imgH="253800" progId="Equation.DSMT4">
                  <p:embed/>
                  <p:pic>
                    <p:nvPicPr>
                      <p:cNvPr id="0" name="Picture 194"/>
                      <p:cNvPicPr>
                        <a:picLocks noChangeAspect="1" noChangeArrowheads="1"/>
                      </p:cNvPicPr>
                      <p:nvPr/>
                    </p:nvPicPr>
                    <p:blipFill>
                      <a:blip r:embed="rId6"/>
                      <a:srcRect/>
                      <a:stretch>
                        <a:fillRect/>
                      </a:stretch>
                    </p:blipFill>
                    <p:spPr bwMode="auto">
                      <a:xfrm>
                        <a:off x="2007694" y="3140075"/>
                        <a:ext cx="26130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lide Number Placeholder 9"/>
          <p:cNvSpPr>
            <a:spLocks noGrp="1"/>
          </p:cNvSpPr>
          <p:nvPr>
            <p:ph type="sldNum" sz="quarter" idx="12"/>
          </p:nvPr>
        </p:nvSpPr>
        <p:spPr/>
        <p:txBody>
          <a:bodyPr/>
          <a:lstStyle/>
          <a:p>
            <a:fld id="{D9369064-905F-44AE-BE62-E62CB83BB352}" type="slidenum">
              <a:rPr lang="en-US" smtClean="0"/>
              <a:pPr/>
              <a:t>22</a:t>
            </a:fld>
            <a:endParaRPr lang="en-US"/>
          </a:p>
        </p:txBody>
      </p:sp>
    </p:spTree>
    <p:extLst>
      <p:ext uri="{BB962C8B-B14F-4D97-AF65-F5344CB8AC3E}">
        <p14:creationId xmlns:p14="http://schemas.microsoft.com/office/powerpoint/2010/main" val="402398847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nodeType="withEffect">
                                  <p:stCondLst>
                                    <p:cond delay="0"/>
                                  </p:stCondLst>
                                  <p:childTnLst>
                                    <p:set>
                                      <p:cBhvr>
                                        <p:cTn id="17" dur="1" fill="hold">
                                          <p:stCondLst>
                                            <p:cond delay="0"/>
                                          </p:stCondLst>
                                        </p:cTn>
                                        <p:tgtEl>
                                          <p:spTgt spid="6338"/>
                                        </p:tgtEl>
                                        <p:attrNameLst>
                                          <p:attrName>style.visibility</p:attrName>
                                        </p:attrNameLst>
                                      </p:cBhvr>
                                      <p:to>
                                        <p:strVal val="visible"/>
                                      </p:to>
                                    </p:set>
                                    <p:animEffect transition="in" filter="wipe(down)">
                                      <p:cBhvr>
                                        <p:cTn id="18" dur="500"/>
                                        <p:tgtEl>
                                          <p:spTgt spid="6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0811" y="990600"/>
            <a:ext cx="7744732" cy="518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vi-VN" sz="2800" b="1" u="sng" dirty="0" smtClean="0">
                <a:solidFill>
                  <a:srgbClr val="FF0000"/>
                </a:solidFill>
                <a:latin typeface="Times New Roman" pitchFamily="18" charset="0"/>
                <a:ea typeface="Segoe UI" pitchFamily="34" charset="0"/>
                <a:cs typeface="Times New Roman" pitchFamily="18" charset="0"/>
              </a:rPr>
              <a:t>Định nghĩa 1:</a:t>
            </a:r>
            <a:r>
              <a:rPr lang="vi-VN" sz="2800" dirty="0" smtClean="0">
                <a:solidFill>
                  <a:srgbClr val="FF000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Cho hai tập A và B. Tích Descartes của A và B, được ký hiệu là A×B, là tập hợp </a:t>
            </a:r>
            <a:r>
              <a:rPr lang="en-US" sz="2800" dirty="0" err="1" smtClean="0">
                <a:solidFill>
                  <a:srgbClr val="002060"/>
                </a:solidFill>
                <a:latin typeface="Times New Roman" pitchFamily="18" charset="0"/>
                <a:ea typeface="Segoe UI" pitchFamily="34" charset="0"/>
                <a:cs typeface="Times New Roman" pitchFamily="18" charset="0"/>
              </a:rPr>
              <a:t>gồm</a:t>
            </a:r>
            <a:r>
              <a:rPr lang="en-US"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tất cả các cặp (a, b) với a∈A và b∈B. </a:t>
            </a:r>
            <a:endParaRPr lang="en-US" sz="2800" dirty="0" smtClean="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en-US"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A×B={(a, b)| </a:t>
            </a:r>
            <a:r>
              <a:rPr lang="en-US" sz="2800" dirty="0" smtClean="0">
                <a:solidFill>
                  <a:srgbClr val="00206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a∈A</a:t>
            </a:r>
            <a:r>
              <a:rPr lang="en-US" sz="2800" dirty="0" smtClean="0">
                <a:solidFill>
                  <a:srgbClr val="00206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 ∧ </a:t>
            </a:r>
            <a:r>
              <a:rPr lang="en-US" sz="2800" dirty="0" smtClean="0">
                <a:solidFill>
                  <a:srgbClr val="00206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b∈A</a:t>
            </a:r>
            <a:r>
              <a:rPr lang="en-US" sz="2800" dirty="0" smtClean="0">
                <a:solidFill>
                  <a:srgbClr val="002060"/>
                </a:solidFill>
                <a:latin typeface="Times New Roman" pitchFamily="18" charset="0"/>
                <a:ea typeface="Segoe UI" pitchFamily="34"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t>
            </a:r>
          </a:p>
          <a:p>
            <a:pPr algn="just" fontAlgn="auto">
              <a:spcBef>
                <a:spcPts val="0"/>
              </a:spcBef>
              <a:spcAft>
                <a:spcPts val="0"/>
              </a:spcAft>
            </a:pPr>
            <a:endParaRPr lang="vi-VN" sz="2800" u="sng" dirty="0" smtClean="0">
              <a:solidFill>
                <a:srgbClr val="00B05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pt-BR" sz="2800" u="sng" dirty="0" smtClean="0">
                <a:solidFill>
                  <a:srgbClr val="00B050"/>
                </a:solidFill>
                <a:latin typeface="Times New Roman" pitchFamily="18" charset="0"/>
                <a:ea typeface="Segoe UI" pitchFamily="34" charset="0"/>
                <a:cs typeface="Times New Roman" pitchFamily="18" charset="0"/>
              </a:rPr>
              <a:t>Ví dụ</a:t>
            </a:r>
            <a:r>
              <a:rPr lang="vi-VN" sz="2800" u="sng" dirty="0" smtClean="0">
                <a:solidFill>
                  <a:srgbClr val="00B050"/>
                </a:solidFill>
                <a:latin typeface="Times New Roman" pitchFamily="18" charset="0"/>
                <a:ea typeface="Segoe UI" pitchFamily="34" charset="0"/>
                <a:cs typeface="Times New Roman" pitchFamily="18" charset="0"/>
              </a:rPr>
              <a:t>:</a:t>
            </a:r>
            <a:r>
              <a:rPr lang="vi-VN" sz="2800" dirty="0" smtClean="0">
                <a:solidFill>
                  <a:srgbClr val="00B05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Cho A={1, 2}, B={a, b, c} thì: </a:t>
            </a:r>
          </a:p>
          <a:p>
            <a:pPr algn="just" fontAlgn="auto">
              <a:spcBef>
                <a:spcPts val="0"/>
              </a:spcBef>
              <a:spcAft>
                <a:spcPts val="0"/>
              </a:spcAft>
            </a:pPr>
            <a:r>
              <a:rPr lang="pt-BR" sz="2800" dirty="0" smtClean="0">
                <a:solidFill>
                  <a:srgbClr val="002060"/>
                </a:solidFill>
                <a:latin typeface="Times New Roman" pitchFamily="18" charset="0"/>
                <a:ea typeface="Segoe UI" pitchFamily="34" charset="0"/>
                <a:cs typeface="Times New Roman" pitchFamily="18" charset="0"/>
              </a:rPr>
              <a:t>A×B={(1,a), (1, b), (1, c), (2, a), (2, b), (2, c)} </a:t>
            </a:r>
          </a:p>
          <a:p>
            <a:pPr algn="just" fontAlgn="auto">
              <a:spcBef>
                <a:spcPts val="0"/>
              </a:spcBef>
              <a:spcAft>
                <a:spcPts val="0"/>
              </a:spcAft>
            </a:pPr>
            <a:r>
              <a:rPr lang="pt-BR" sz="2800" dirty="0" smtClean="0">
                <a:solidFill>
                  <a:srgbClr val="002060"/>
                </a:solidFill>
                <a:latin typeface="Times New Roman" pitchFamily="18" charset="0"/>
                <a:ea typeface="Segoe UI" pitchFamily="34" charset="0"/>
                <a:cs typeface="Times New Roman" pitchFamily="18" charset="0"/>
              </a:rPr>
              <a:t>B×A ={(a, 1), (a, 2), (b, 1), (b, 2), (c, 1), (c, 2)} </a:t>
            </a:r>
          </a:p>
          <a:p>
            <a:pPr algn="just" fontAlgn="auto">
              <a:spcBef>
                <a:spcPts val="0"/>
              </a:spcBef>
              <a:spcAft>
                <a:spcPts val="0"/>
              </a:spcAft>
            </a:pPr>
            <a:r>
              <a:rPr lang="pt-BR" sz="2800" dirty="0" smtClean="0">
                <a:solidFill>
                  <a:srgbClr val="002060"/>
                </a:solidFill>
                <a:latin typeface="Times New Roman" pitchFamily="18" charset="0"/>
                <a:ea typeface="Segoe UI" pitchFamily="34" charset="0"/>
                <a:cs typeface="Times New Roman" pitchFamily="18" charset="0"/>
              </a:rPr>
              <a:t>A</a:t>
            </a:r>
            <a:r>
              <a:rPr lang="vi-VN" sz="2800" baseline="30000" dirty="0" smtClean="0">
                <a:solidFill>
                  <a:srgbClr val="002060"/>
                </a:solidFill>
                <a:latin typeface="Times New Roman" pitchFamily="18" charset="0"/>
                <a:ea typeface="Segoe UI" pitchFamily="34" charset="0"/>
                <a:cs typeface="Times New Roman" pitchFamily="18" charset="0"/>
              </a:rPr>
              <a:t>2</a:t>
            </a:r>
            <a:r>
              <a:rPr lang="pt-BR" sz="2800" dirty="0" smtClean="0">
                <a:solidFill>
                  <a:srgbClr val="002060"/>
                </a:solidFill>
                <a:latin typeface="Times New Roman" pitchFamily="18" charset="0"/>
                <a:ea typeface="Segoe UI" pitchFamily="34" charset="0"/>
                <a:cs typeface="Times New Roman" pitchFamily="18" charset="0"/>
              </a:rPr>
              <a:t>=A×A={(1, 1), (1, 2), (2, 1), (2, 2)}</a:t>
            </a:r>
          </a:p>
          <a:p>
            <a:pPr algn="just" fontAlgn="auto">
              <a:spcBef>
                <a:spcPts val="0"/>
              </a:spcBef>
              <a:spcAft>
                <a:spcPts val="0"/>
              </a:spcAft>
            </a:pPr>
            <a:r>
              <a:rPr lang="pt-BR" sz="2800" b="1" u="sng" dirty="0" smtClean="0">
                <a:solidFill>
                  <a:srgbClr val="00B050"/>
                </a:solidFill>
                <a:latin typeface="Times New Roman" pitchFamily="18" charset="0"/>
                <a:ea typeface="Segoe UI" pitchFamily="34" charset="0"/>
                <a:cs typeface="Times New Roman" pitchFamily="18" charset="0"/>
              </a:rPr>
              <a:t>Nhận xét:</a:t>
            </a:r>
            <a:r>
              <a:rPr lang="vi-VN" sz="2800" dirty="0" smtClean="0">
                <a:solidFill>
                  <a:srgbClr val="00B05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A×B ≠ B×A.</a:t>
            </a:r>
            <a:endParaRPr lang="vi-VN" sz="2800" dirty="0" smtClean="0">
              <a:solidFill>
                <a:srgbClr val="002060"/>
              </a:solidFill>
              <a:latin typeface="Times New Roman" pitchFamily="18" charset="0"/>
              <a:ea typeface="Segoe UI" pitchFamily="34" charset="0"/>
              <a:cs typeface="Times New Roman" pitchFamily="18" charset="0"/>
            </a:endParaRPr>
          </a:p>
        </p:txBody>
      </p:sp>
      <p:sp>
        <p:nvSpPr>
          <p:cNvPr id="2" name="Rectangle 1"/>
          <p:cNvSpPr/>
          <p:nvPr/>
        </p:nvSpPr>
        <p:spPr>
          <a:xfrm>
            <a:off x="962806" y="116632"/>
            <a:ext cx="8030007"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TÍCH DESCARTES</a:t>
            </a:r>
            <a:endParaRPr lang="vi-VN" sz="3200" dirty="0">
              <a:solidFill>
                <a:srgbClr val="C00000"/>
              </a:solidFill>
              <a:latin typeface="Times New Roman" pitchFamily="18" charset="0"/>
              <a:ea typeface="Segoe UI" pitchFamily="34" charset="0"/>
              <a:cs typeface="Times New Roman" pitchFamily="18" charset="0"/>
            </a:endParaRPr>
          </a:p>
        </p:txBody>
      </p:sp>
      <p:sp>
        <p:nvSpPr>
          <p:cNvPr id="9" name="Slide Number Placeholder 8"/>
          <p:cNvSpPr>
            <a:spLocks noGrp="1"/>
          </p:cNvSpPr>
          <p:nvPr>
            <p:ph type="sldNum" sz="quarter" idx="12"/>
          </p:nvPr>
        </p:nvSpPr>
        <p:spPr/>
        <p:txBody>
          <a:bodyPr/>
          <a:lstStyle/>
          <a:p>
            <a:fld id="{D9369064-905F-44AE-BE62-E62CB83BB352}" type="slidenum">
              <a:rPr lang="en-US" smtClean="0"/>
              <a:pPr/>
              <a:t>23</a:t>
            </a:fld>
            <a:endParaRPr lang="en-US"/>
          </a:p>
        </p:txBody>
      </p:sp>
    </p:spTree>
    <p:extLst>
      <p:ext uri="{BB962C8B-B14F-4D97-AF65-F5344CB8AC3E}">
        <p14:creationId xmlns:p14="http://schemas.microsoft.com/office/powerpoint/2010/main" val="321738765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arn(inVertical)">
                                      <p:cBhvr>
                                        <p:cTn id="17" dur="500"/>
                                        <p:tgtEl>
                                          <p:spTgt spid="7">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barn(inVertical)">
                                      <p:cBhvr>
                                        <p:cTn id="20" dur="500"/>
                                        <p:tgtEl>
                                          <p:spTgt spid="7">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barn(inVertical)">
                                      <p:cBhvr>
                                        <p:cTn id="23" dur="500"/>
                                        <p:tgtEl>
                                          <p:spTgt spid="7">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barn(inVertical)">
                                      <p:cBhvr>
                                        <p:cTn id="26" dur="500"/>
                                        <p:tgtEl>
                                          <p:spTgt spid="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wipe(down)">
                                      <p:cBhvr>
                                        <p:cTn id="31"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616" y="332656"/>
            <a:ext cx="7391400" cy="563563"/>
          </a:xfrm>
        </p:spPr>
        <p:txBody>
          <a:bodyPr/>
          <a:lstStyle/>
          <a:p>
            <a:r>
              <a:rPr lang="en-US" sz="3200" i="0" dirty="0">
                <a:solidFill>
                  <a:srgbClr val="C00000"/>
                </a:solidFill>
                <a:latin typeface="Times New Roman" pitchFamily="18" charset="0"/>
                <a:ea typeface="Segoe UI" pitchFamily="34" charset="0"/>
                <a:cs typeface="Times New Roman" pitchFamily="18" charset="0"/>
              </a:rPr>
              <a:t>TÍCH DESCARTES</a:t>
            </a:r>
            <a:r>
              <a:rPr lang="vi-VN" sz="3200" i="0" dirty="0">
                <a:solidFill>
                  <a:srgbClr val="C00000"/>
                </a:solidFill>
                <a:latin typeface="Times New Roman" pitchFamily="18" charset="0"/>
                <a:ea typeface="Segoe UI" pitchFamily="34" charset="0"/>
                <a:cs typeface="Times New Roman" pitchFamily="18" charset="0"/>
              </a:rPr>
              <a:t/>
            </a:r>
            <a:br>
              <a:rPr lang="vi-VN" sz="3200" i="0" dirty="0">
                <a:solidFill>
                  <a:srgbClr val="C00000"/>
                </a:solidFill>
                <a:latin typeface="Times New Roman" pitchFamily="18" charset="0"/>
                <a:ea typeface="Segoe UI" pitchFamily="34" charset="0"/>
                <a:cs typeface="Times New Roman" pitchFamily="18" charset="0"/>
              </a:rPr>
            </a:br>
            <a:endParaRPr lang="en-US" sz="3200" i="0" dirty="0"/>
          </a:p>
        </p:txBody>
      </p:sp>
      <p:sp>
        <p:nvSpPr>
          <p:cNvPr id="3" name="Content Placeholder 2"/>
          <p:cNvSpPr>
            <a:spLocks noGrp="1"/>
          </p:cNvSpPr>
          <p:nvPr>
            <p:ph idx="1"/>
          </p:nvPr>
        </p:nvSpPr>
        <p:spPr>
          <a:xfrm>
            <a:off x="395536" y="1447800"/>
            <a:ext cx="8229600" cy="4933528"/>
          </a:xfrm>
        </p:spPr>
        <p:txBody>
          <a:bodyPr/>
          <a:lstStyle/>
          <a:p>
            <a:pPr marL="0" indent="0" algn="just" fontAlgn="auto">
              <a:spcBef>
                <a:spcPts val="0"/>
              </a:spcBef>
              <a:spcAft>
                <a:spcPts val="0"/>
              </a:spcAft>
              <a:buNone/>
            </a:pPr>
            <a:r>
              <a:rPr lang="vi-VN" sz="2800" b="1" u="sng" dirty="0">
                <a:solidFill>
                  <a:srgbClr val="FF0000"/>
                </a:solidFill>
                <a:latin typeface="Times New Roman" pitchFamily="18" charset="0"/>
                <a:ea typeface="Segoe UI" pitchFamily="34" charset="0"/>
                <a:cs typeface="Times New Roman" pitchFamily="18" charset="0"/>
              </a:rPr>
              <a:t>Định nghĩa </a:t>
            </a:r>
            <a:r>
              <a:rPr lang="vi-VN" sz="2800" b="1" u="sng" dirty="0" smtClean="0">
                <a:solidFill>
                  <a:srgbClr val="FF0000"/>
                </a:solidFill>
                <a:latin typeface="Times New Roman" pitchFamily="18" charset="0"/>
                <a:ea typeface="Segoe UI" pitchFamily="34" charset="0"/>
                <a:cs typeface="Times New Roman" pitchFamily="18" charset="0"/>
              </a:rPr>
              <a:t>2</a:t>
            </a:r>
            <a:r>
              <a:rPr lang="vi-VN" sz="2800" b="1" dirty="0" smtClean="0">
                <a:solidFill>
                  <a:srgbClr val="FF0000"/>
                </a:solidFill>
                <a:latin typeface="Times New Roman" pitchFamily="18" charset="0"/>
                <a:ea typeface="Segoe UI" pitchFamily="34" charset="0"/>
                <a:cs typeface="Times New Roman" pitchFamily="18" charset="0"/>
              </a:rPr>
              <a:t>:</a:t>
            </a:r>
            <a:r>
              <a:rPr lang="vi-VN" sz="2800" b="1" dirty="0" smtClean="0">
                <a:solidFill>
                  <a:srgbClr val="002060"/>
                </a:solidFill>
                <a:latin typeface="Times New Roman" pitchFamily="18" charset="0"/>
                <a:ea typeface="Segoe UI" pitchFamily="34" charset="0"/>
                <a:cs typeface="Times New Roman" pitchFamily="18" charset="0"/>
              </a:rPr>
              <a:t>Tích </a:t>
            </a:r>
            <a:r>
              <a:rPr lang="vi-VN" sz="2800" b="1" dirty="0">
                <a:solidFill>
                  <a:srgbClr val="002060"/>
                </a:solidFill>
                <a:latin typeface="Times New Roman" pitchFamily="18" charset="0"/>
                <a:ea typeface="Segoe UI" pitchFamily="34" charset="0"/>
                <a:cs typeface="Times New Roman" pitchFamily="18" charset="0"/>
              </a:rPr>
              <a:t>Descartes </a:t>
            </a:r>
            <a:r>
              <a:rPr lang="en-US" sz="2800" b="1" dirty="0" err="1" smtClean="0">
                <a:solidFill>
                  <a:srgbClr val="002060"/>
                </a:solidFill>
                <a:latin typeface="Times New Roman" pitchFamily="18" charset="0"/>
                <a:ea typeface="Segoe UI" pitchFamily="34" charset="0"/>
                <a:cs typeface="Times New Roman" pitchFamily="18" charset="0"/>
              </a:rPr>
              <a:t>của</a:t>
            </a:r>
            <a:r>
              <a:rPr lang="en-US" sz="2800" b="1" dirty="0" smtClean="0">
                <a:solidFill>
                  <a:srgbClr val="002060"/>
                </a:solidFill>
                <a:latin typeface="Times New Roman" pitchFamily="18" charset="0"/>
                <a:ea typeface="Segoe UI" pitchFamily="34" charset="0"/>
                <a:cs typeface="Times New Roman" pitchFamily="18" charset="0"/>
              </a:rPr>
              <a:t> n (n&gt;1)</a:t>
            </a:r>
            <a:r>
              <a:rPr lang="vi-VN" sz="2800" b="1" dirty="0" smtClean="0">
                <a:solidFill>
                  <a:srgbClr val="002060"/>
                </a:solidFill>
                <a:latin typeface="Times New Roman" pitchFamily="18" charset="0"/>
                <a:ea typeface="Segoe UI" pitchFamily="34" charset="0"/>
                <a:cs typeface="Times New Roman" pitchFamily="18" charset="0"/>
              </a:rPr>
              <a:t> tập</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hợp</a:t>
            </a:r>
            <a:r>
              <a:rPr lang="vi-VN" sz="2800" b="1" dirty="0" smtClean="0">
                <a:solidFill>
                  <a:srgbClr val="00206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A</a:t>
            </a:r>
            <a:r>
              <a:rPr lang="vi-VN" sz="2800" b="1" baseline="-25000" dirty="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 …,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n</a:t>
            </a:r>
            <a:r>
              <a:rPr lang="en-US" sz="2800" b="1" baseline="-25000" dirty="0" smtClean="0">
                <a:solidFill>
                  <a:srgbClr val="002060"/>
                </a:solidFill>
                <a:latin typeface="Times New Roman" pitchFamily="18" charset="0"/>
                <a:ea typeface="Segoe UI" pitchFamily="34" charset="0"/>
                <a:cs typeface="Times New Roman" pitchFamily="18" charset="0"/>
              </a:rPr>
              <a:t> </a:t>
            </a:r>
            <a:r>
              <a:rPr lang="en-US" sz="2800" b="1" dirty="0" smtClean="0">
                <a:solidFill>
                  <a:srgbClr val="002060"/>
                </a:solidFill>
                <a:latin typeface="Times New Roman" pitchFamily="18" charset="0"/>
                <a:ea typeface="Segoe UI" pitchFamily="34" charset="0"/>
                <a:cs typeface="Times New Roman" pitchFamily="18" charset="0"/>
              </a:rPr>
              <a:t>, </a:t>
            </a:r>
            <a:r>
              <a:rPr lang="vi-VN" sz="2800" b="1" dirty="0" smtClean="0">
                <a:solidFill>
                  <a:srgbClr val="002060"/>
                </a:solidFill>
                <a:latin typeface="Times New Roman" pitchFamily="18" charset="0"/>
                <a:ea typeface="Segoe UI" pitchFamily="34" charset="0"/>
                <a:cs typeface="Times New Roman" pitchFamily="18" charset="0"/>
              </a:rPr>
              <a:t>được </a:t>
            </a:r>
            <a:r>
              <a:rPr lang="vi-VN" sz="2800" b="1" dirty="0">
                <a:solidFill>
                  <a:srgbClr val="002060"/>
                </a:solidFill>
                <a:latin typeface="Times New Roman" pitchFamily="18" charset="0"/>
                <a:ea typeface="Segoe UI" pitchFamily="34" charset="0"/>
                <a:cs typeface="Times New Roman" pitchFamily="18" charset="0"/>
              </a:rPr>
              <a:t>ký hiệu </a:t>
            </a:r>
            <a:r>
              <a:rPr lang="vi-VN" sz="2800" b="1" dirty="0" smtClean="0">
                <a:solidFill>
                  <a:srgbClr val="002060"/>
                </a:solidFill>
                <a:latin typeface="Times New Roman" pitchFamily="18" charset="0"/>
                <a:ea typeface="Segoe UI" pitchFamily="34" charset="0"/>
                <a:cs typeface="Times New Roman" pitchFamily="18" charset="0"/>
              </a:rPr>
              <a:t>bởi</a:t>
            </a:r>
            <a:r>
              <a:rPr lang="en-US" sz="2800" b="1" dirty="0" smtClean="0">
                <a:solidFill>
                  <a:srgbClr val="002060"/>
                </a:solidFill>
                <a:latin typeface="Times New Roman" pitchFamily="18" charset="0"/>
                <a:ea typeface="Segoe UI" pitchFamily="34" charset="0"/>
                <a:cs typeface="Times New Roman" pitchFamily="18" charset="0"/>
              </a:rPr>
              <a:t>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1</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2</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n</a:t>
            </a:r>
            <a:r>
              <a:rPr lang="en-US" sz="2800" b="1" baseline="-25000" dirty="0" smtClean="0">
                <a:solidFill>
                  <a:srgbClr val="002060"/>
                </a:solidFill>
                <a:latin typeface="Times New Roman" pitchFamily="18" charset="0"/>
                <a:ea typeface="Segoe UI" pitchFamily="34" charset="0"/>
                <a:cs typeface="Times New Roman" pitchFamily="18" charset="0"/>
              </a:rPr>
              <a:t> </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là</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tậ</a:t>
            </a:r>
            <a:r>
              <a:rPr lang="vi-VN" sz="2800" b="1" dirty="0" smtClean="0">
                <a:solidFill>
                  <a:srgbClr val="002060"/>
                </a:solidFill>
                <a:latin typeface="Times New Roman" pitchFamily="18" charset="0"/>
                <a:ea typeface="Segoe UI" pitchFamily="34" charset="0"/>
                <a:cs typeface="Times New Roman" pitchFamily="18" charset="0"/>
              </a:rPr>
              <a:t>p </a:t>
            </a:r>
            <a:r>
              <a:rPr lang="vi-VN" sz="2800" b="1" dirty="0">
                <a:solidFill>
                  <a:srgbClr val="002060"/>
                </a:solidFill>
                <a:latin typeface="Times New Roman" pitchFamily="18" charset="0"/>
                <a:ea typeface="Segoe UI" pitchFamily="34" charset="0"/>
                <a:cs typeface="Times New Roman" pitchFamily="18" charset="0"/>
              </a:rPr>
              <a:t>hợp </a:t>
            </a:r>
            <a:r>
              <a:rPr lang="en-US" sz="2800" b="1" dirty="0" err="1" smtClean="0">
                <a:solidFill>
                  <a:srgbClr val="002060"/>
                </a:solidFill>
                <a:latin typeface="Times New Roman" pitchFamily="18" charset="0"/>
                <a:ea typeface="Segoe UI" pitchFamily="34" charset="0"/>
                <a:cs typeface="Times New Roman" pitchFamily="18" charset="0"/>
              </a:rPr>
              <a:t>gồm</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tất</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cả</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các</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bộ</a:t>
            </a:r>
            <a:r>
              <a:rPr lang="en-US" sz="2800" b="1" dirty="0" smtClean="0">
                <a:solidFill>
                  <a:srgbClr val="002060"/>
                </a:solidFill>
                <a:latin typeface="Times New Roman" pitchFamily="18" charset="0"/>
                <a:ea typeface="Segoe UI" pitchFamily="34" charset="0"/>
                <a:cs typeface="Times New Roman" pitchFamily="18" charset="0"/>
              </a:rPr>
              <a:t> n </a:t>
            </a:r>
            <a:r>
              <a:rPr lang="en-US" sz="2800" b="1" dirty="0" err="1" smtClean="0">
                <a:solidFill>
                  <a:srgbClr val="002060"/>
                </a:solidFill>
                <a:latin typeface="Times New Roman" pitchFamily="18" charset="0"/>
                <a:ea typeface="Segoe UI" pitchFamily="34" charset="0"/>
                <a:cs typeface="Times New Roman" pitchFamily="18" charset="0"/>
              </a:rPr>
              <a:t>phần</a:t>
            </a:r>
            <a:r>
              <a:rPr lang="en-US" sz="2800" b="1" dirty="0" smtClean="0">
                <a:solidFill>
                  <a:srgbClr val="002060"/>
                </a:solidFill>
                <a:latin typeface="Times New Roman" pitchFamily="18" charset="0"/>
                <a:ea typeface="Segoe UI" pitchFamily="34" charset="0"/>
                <a:cs typeface="Times New Roman" pitchFamily="18" charset="0"/>
              </a:rPr>
              <a:t> </a:t>
            </a:r>
            <a:r>
              <a:rPr lang="en-US" sz="2800" b="1" dirty="0" err="1" smtClean="0">
                <a:solidFill>
                  <a:srgbClr val="002060"/>
                </a:solidFill>
                <a:latin typeface="Times New Roman" pitchFamily="18" charset="0"/>
                <a:ea typeface="Segoe UI" pitchFamily="34" charset="0"/>
                <a:cs typeface="Times New Roman" pitchFamily="18" charset="0"/>
              </a:rPr>
              <a:t>tử</a:t>
            </a:r>
            <a:r>
              <a:rPr lang="en-US" sz="2800" b="1" dirty="0" smtClean="0">
                <a:solidFill>
                  <a:srgbClr val="002060"/>
                </a:solidFill>
                <a:latin typeface="Times New Roman" pitchFamily="18" charset="0"/>
                <a:ea typeface="Segoe UI" pitchFamily="34" charset="0"/>
                <a:cs typeface="Times New Roman" pitchFamily="18" charset="0"/>
              </a:rPr>
              <a:t>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 …, a</a:t>
            </a:r>
            <a:r>
              <a:rPr lang="vi-VN" sz="2800" b="1" baseline="-25000" dirty="0">
                <a:solidFill>
                  <a:srgbClr val="002060"/>
                </a:solidFill>
                <a:latin typeface="Times New Roman" pitchFamily="18" charset="0"/>
                <a:ea typeface="Segoe UI" pitchFamily="34" charset="0"/>
                <a:cs typeface="Times New Roman" pitchFamily="18" charset="0"/>
              </a:rPr>
              <a:t>n</a:t>
            </a:r>
            <a:r>
              <a:rPr lang="vi-VN" sz="2800" b="1" dirty="0">
                <a:solidFill>
                  <a:srgbClr val="002060"/>
                </a:solidFill>
                <a:latin typeface="Times New Roman" pitchFamily="18" charset="0"/>
                <a:ea typeface="Segoe UI" pitchFamily="34" charset="0"/>
                <a:cs typeface="Times New Roman" pitchFamily="18" charset="0"/>
              </a:rPr>
              <a:t>) trong đó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i</a:t>
            </a:r>
            <a:r>
              <a:rPr lang="vi-VN" sz="2800" b="1" dirty="0" smtClean="0">
                <a:solidFill>
                  <a:srgbClr val="002060"/>
                </a:solidFill>
                <a:latin typeface="Times New Roman" pitchFamily="18" charset="0"/>
                <a:ea typeface="Segoe UI" pitchFamily="34" charset="0"/>
                <a:cs typeface="Times New Roman" pitchFamily="18" charset="0"/>
              </a:rPr>
              <a:t>∈</a:t>
            </a:r>
            <a:r>
              <a:rPr lang="en-US" sz="2800" b="1" dirty="0" smtClean="0">
                <a:solidFill>
                  <a:srgbClr val="002060"/>
                </a:solidFill>
                <a:latin typeface="Times New Roman" pitchFamily="18" charset="0"/>
                <a:ea typeface="Segoe UI" pitchFamily="34" charset="0"/>
                <a:cs typeface="Times New Roman" pitchFamily="18" charset="0"/>
              </a:rPr>
              <a:t> </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i</a:t>
            </a:r>
            <a:r>
              <a:rPr lang="vi-VN" sz="2800" b="1" dirty="0" smtClean="0">
                <a:solidFill>
                  <a:srgbClr val="00206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với i=1, 2, …n. </a:t>
            </a:r>
            <a:endParaRPr lang="en-US" sz="2800" b="1" dirty="0" smtClean="0">
              <a:solidFill>
                <a:srgbClr val="002060"/>
              </a:solidFill>
              <a:latin typeface="Times New Roman" pitchFamily="18" charset="0"/>
              <a:ea typeface="Segoe UI" pitchFamily="34" charset="0"/>
              <a:cs typeface="Times New Roman" pitchFamily="18" charset="0"/>
            </a:endParaRPr>
          </a:p>
          <a:p>
            <a:pPr marL="0" indent="0" algn="just" fontAlgn="auto">
              <a:spcBef>
                <a:spcPts val="0"/>
              </a:spcBef>
              <a:spcAft>
                <a:spcPts val="0"/>
              </a:spcAft>
              <a:buNone/>
            </a:pP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1</a:t>
            </a:r>
            <a:r>
              <a:rPr lang="vi-VN" sz="2800" b="1" dirty="0" smtClean="0">
                <a:solidFill>
                  <a:srgbClr val="002060"/>
                </a:solidFill>
                <a:latin typeface="Times New Roman" pitchFamily="18" charset="0"/>
                <a:ea typeface="Segoe UI" pitchFamily="34" charset="0"/>
                <a:cs typeface="Times New Roman" pitchFamily="18" charset="0"/>
              </a:rPr>
              <a:t>×A</a:t>
            </a:r>
            <a:r>
              <a:rPr lang="vi-VN" sz="2800" b="1" baseline="-25000" dirty="0" smtClean="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×…×A</a:t>
            </a:r>
            <a:r>
              <a:rPr lang="vi-VN" sz="2800" b="1" baseline="-25000" dirty="0">
                <a:solidFill>
                  <a:srgbClr val="002060"/>
                </a:solidFill>
                <a:latin typeface="Times New Roman" pitchFamily="18" charset="0"/>
                <a:ea typeface="Segoe UI" pitchFamily="34" charset="0"/>
                <a:cs typeface="Times New Roman" pitchFamily="18" charset="0"/>
              </a:rPr>
              <a:t>n</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 …, a</a:t>
            </a:r>
            <a:r>
              <a:rPr lang="vi-VN" sz="2800" b="1" baseline="-25000" dirty="0">
                <a:solidFill>
                  <a:srgbClr val="002060"/>
                </a:solidFill>
                <a:latin typeface="Times New Roman" pitchFamily="18" charset="0"/>
                <a:ea typeface="Segoe UI" pitchFamily="34" charset="0"/>
                <a:cs typeface="Times New Roman" pitchFamily="18" charset="0"/>
              </a:rPr>
              <a:t>n</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i</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i </a:t>
            </a:r>
            <a:r>
              <a:rPr lang="vi-VN" sz="2800" b="1" dirty="0">
                <a:solidFill>
                  <a:srgbClr val="002060"/>
                </a:solidFill>
                <a:latin typeface="Times New Roman" pitchFamily="18" charset="0"/>
                <a:ea typeface="Segoe UI" pitchFamily="34" charset="0"/>
                <a:cs typeface="Times New Roman" pitchFamily="18" charset="0"/>
              </a:rPr>
              <a:t>với </a:t>
            </a:r>
            <a:r>
              <a:rPr lang="vi-VN" sz="2800" b="1" dirty="0" smtClean="0">
                <a:solidFill>
                  <a:srgbClr val="002060"/>
                </a:solidFill>
                <a:latin typeface="Times New Roman" pitchFamily="18" charset="0"/>
                <a:ea typeface="Segoe UI" pitchFamily="34" charset="0"/>
                <a:cs typeface="Times New Roman" pitchFamily="18" charset="0"/>
              </a:rPr>
              <a:t>i=1,2</a:t>
            </a:r>
            <a:r>
              <a:rPr lang="vi-VN" sz="2800" b="1" dirty="0">
                <a:solidFill>
                  <a:srgbClr val="002060"/>
                </a:solidFill>
                <a:latin typeface="Times New Roman" pitchFamily="18" charset="0"/>
                <a:ea typeface="Segoe UI" pitchFamily="34" charset="0"/>
                <a:cs typeface="Times New Roman" pitchFamily="18" charset="0"/>
              </a:rPr>
              <a:t>, …n}</a:t>
            </a:r>
          </a:p>
          <a:p>
            <a:pPr marL="0" indent="0" algn="just" fontAlgn="auto">
              <a:spcBef>
                <a:spcPts val="0"/>
              </a:spcBef>
              <a:spcAft>
                <a:spcPts val="0"/>
              </a:spcAft>
              <a:buNone/>
            </a:pPr>
            <a:endParaRPr lang="en-US" sz="2800" b="1" u="sng" dirty="0" smtClean="0">
              <a:solidFill>
                <a:srgbClr val="002060"/>
              </a:solidFill>
              <a:latin typeface="Times New Roman" pitchFamily="18" charset="0"/>
              <a:ea typeface="Segoe UI" pitchFamily="34" charset="0"/>
              <a:cs typeface="Times New Roman" pitchFamily="18" charset="0"/>
            </a:endParaRPr>
          </a:p>
          <a:p>
            <a:pPr marL="0" indent="0" algn="just" fontAlgn="auto">
              <a:spcBef>
                <a:spcPts val="0"/>
              </a:spcBef>
              <a:spcAft>
                <a:spcPts val="0"/>
              </a:spcAft>
              <a:buNone/>
            </a:pPr>
            <a:r>
              <a:rPr lang="vi-VN" sz="2800" b="1" u="sng" dirty="0" smtClean="0">
                <a:solidFill>
                  <a:srgbClr val="00B050"/>
                </a:solidFill>
                <a:latin typeface="Times New Roman" pitchFamily="18" charset="0"/>
                <a:ea typeface="Segoe UI" pitchFamily="34" charset="0"/>
                <a:cs typeface="Times New Roman" pitchFamily="18" charset="0"/>
              </a:rPr>
              <a:t>Ví </a:t>
            </a:r>
            <a:r>
              <a:rPr lang="vi-VN" sz="2800" b="1" u="sng" dirty="0">
                <a:solidFill>
                  <a:srgbClr val="00B050"/>
                </a:solidFill>
                <a:latin typeface="Times New Roman" pitchFamily="18" charset="0"/>
                <a:ea typeface="Segoe UI" pitchFamily="34" charset="0"/>
                <a:cs typeface="Times New Roman" pitchFamily="18" charset="0"/>
              </a:rPr>
              <a:t>dụ:</a:t>
            </a:r>
            <a:r>
              <a:rPr lang="vi-VN" sz="2800" b="1" dirty="0">
                <a:solidFill>
                  <a:srgbClr val="00B05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Cho A={0, 1}, B = {1, 2}, C ={0, 1, 2} thì: </a:t>
            </a:r>
          </a:p>
          <a:p>
            <a:pPr marL="0" indent="0" algn="just" fontAlgn="auto">
              <a:spcBef>
                <a:spcPts val="0"/>
              </a:spcBef>
              <a:spcAft>
                <a:spcPts val="0"/>
              </a:spcAft>
              <a:buNone/>
            </a:pPr>
            <a:r>
              <a:rPr lang="vi-VN" sz="2800" b="1" dirty="0">
                <a:solidFill>
                  <a:srgbClr val="002060"/>
                </a:solidFill>
                <a:latin typeface="Times New Roman" pitchFamily="18" charset="0"/>
                <a:ea typeface="Segoe UI" pitchFamily="34" charset="0"/>
                <a:cs typeface="Times New Roman" pitchFamily="18" charset="0"/>
              </a:rPr>
              <a:t>A×B×C={(0,1,0), (0,1,1), (0,1,2), (0,2,0), (0,2,1), (0,2,2), (1,1,0), (1,1,1), (1,1,2</a:t>
            </a:r>
            <a:r>
              <a:rPr lang="vi-VN" sz="2800" b="1" dirty="0" smtClean="0">
                <a:solidFill>
                  <a:srgbClr val="002060"/>
                </a:solidFill>
                <a:latin typeface="Times New Roman" pitchFamily="18" charset="0"/>
                <a:ea typeface="Segoe UI" pitchFamily="34" charset="0"/>
                <a:cs typeface="Times New Roman" pitchFamily="18" charset="0"/>
              </a:rPr>
              <a:t>), (1,2,0), (1,2,1), (1,2,2)}.</a:t>
            </a:r>
            <a:endParaRPr lang="vi-VN" sz="2800" b="1" dirty="0">
              <a:solidFill>
                <a:srgbClr val="002060"/>
              </a:solidFill>
              <a:latin typeface="Times New Roman" pitchFamily="18" charset="0"/>
              <a:ea typeface="Segoe UI" pitchFamily="34" charset="0"/>
              <a:cs typeface="Times New Roman" pitchFamily="18" charset="0"/>
            </a:endParaRPr>
          </a:p>
          <a:p>
            <a:endParaRPr lang="en-US" sz="28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24</a:t>
            </a:fld>
            <a:endParaRPr lang="en-US"/>
          </a:p>
        </p:txBody>
      </p:sp>
    </p:spTree>
    <p:extLst>
      <p:ext uri="{BB962C8B-B14F-4D97-AF65-F5344CB8AC3E}">
        <p14:creationId xmlns:p14="http://schemas.microsoft.com/office/powerpoint/2010/main" val="19875971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539552" y="1066800"/>
            <a:ext cx="7498080" cy="4809855"/>
          </a:xfrm>
        </p:spPr>
        <p:txBody>
          <a:bodyPr>
            <a:normAutofit fontScale="92500" lnSpcReduction="20000"/>
          </a:bodyPr>
          <a:lstStyle/>
          <a:p>
            <a:pPr marL="0" indent="0">
              <a:buNone/>
            </a:pPr>
            <a:endParaRPr lang="en-US" dirty="0" smtClean="0">
              <a:solidFill>
                <a:srgbClr val="002060"/>
              </a:solidFill>
              <a:latin typeface="Segoe UI" panose="020B0502040204020203" pitchFamily="34" charset="0"/>
              <a:cs typeface="Segoe UI" panose="020B0502040204020203" pitchFamily="34" charset="0"/>
            </a:endParaRPr>
          </a:p>
          <a:p>
            <a:pPr>
              <a:buNone/>
            </a:pPr>
            <a:r>
              <a:rPr lang="en-US" b="1" dirty="0" err="1" smtClean="0">
                <a:solidFill>
                  <a:srgbClr val="00B050"/>
                </a:solidFill>
                <a:latin typeface="Times New Roman" pitchFamily="18" charset="0"/>
                <a:cs typeface="Times New Roman" pitchFamily="18" charset="0"/>
              </a:rPr>
              <a:t>Ghi</a:t>
            </a:r>
            <a:r>
              <a:rPr lang="en-US" b="1" dirty="0" smtClean="0">
                <a:solidFill>
                  <a:srgbClr val="00B050"/>
                </a:solidFill>
                <a:latin typeface="Times New Roman" pitchFamily="18" charset="0"/>
                <a:cs typeface="Times New Roman" pitchFamily="18" charset="0"/>
              </a:rPr>
              <a:t> </a:t>
            </a:r>
            <a:r>
              <a:rPr lang="en-US" b="1" dirty="0" err="1" smtClean="0">
                <a:solidFill>
                  <a:srgbClr val="00B050"/>
                </a:solidFill>
                <a:latin typeface="Times New Roman" pitchFamily="18" charset="0"/>
                <a:cs typeface="Times New Roman" pitchFamily="18" charset="0"/>
              </a:rPr>
              <a:t>chú</a:t>
            </a:r>
            <a:endParaRPr lang="en-US" b="1" dirty="0" smtClean="0">
              <a:solidFill>
                <a:srgbClr val="00B050"/>
              </a:solidFill>
              <a:latin typeface="Times New Roman" pitchFamily="18" charset="0"/>
              <a:cs typeface="Times New Roman" pitchFamily="18" charset="0"/>
            </a:endParaRPr>
          </a:p>
          <a:p>
            <a:pPr>
              <a:buNone/>
            </a:pPr>
            <a:endParaRPr lang="en-US" b="1" dirty="0" smtClean="0">
              <a:solidFill>
                <a:srgbClr val="002060"/>
              </a:solidFill>
              <a:latin typeface="Times New Roman" pitchFamily="18" charset="0"/>
              <a:cs typeface="Times New Roman" pitchFamily="18" charset="0"/>
            </a:endParaRPr>
          </a:p>
          <a:p>
            <a:pPr>
              <a:buFont typeface="Wingdings" pitchFamily="2" charset="2"/>
              <a:buChar char="§"/>
            </a:pPr>
            <a:r>
              <a:rPr lang="en-US" b="1" dirty="0" smtClean="0">
                <a:solidFill>
                  <a:srgbClr val="002060"/>
                </a:solidFill>
                <a:latin typeface="Times New Roman" pitchFamily="18" charset="0"/>
                <a:cs typeface="Times New Roman" pitchFamily="18" charset="0"/>
              </a:rPr>
              <a:t>L</a:t>
            </a:r>
            <a:r>
              <a:rPr lang="vi-VN" b="1" dirty="0" smtClean="0">
                <a:solidFill>
                  <a:srgbClr val="002060"/>
                </a:solidFill>
                <a:latin typeface="Times New Roman" pitchFamily="18" charset="0"/>
                <a:cs typeface="Times New Roman" pitchFamily="18" charset="0"/>
              </a:rPr>
              <a:t>ũy </a:t>
            </a:r>
            <a:r>
              <a:rPr lang="vi-VN" b="1" dirty="0">
                <a:solidFill>
                  <a:srgbClr val="002060"/>
                </a:solidFill>
                <a:latin typeface="Times New Roman" pitchFamily="18" charset="0"/>
                <a:cs typeface="Times New Roman" pitchFamily="18" charset="0"/>
              </a:rPr>
              <a:t>thừa bậc 2 Descartes (hay bình phương Descartes) của tập </a:t>
            </a:r>
            <a:r>
              <a:rPr lang="vi-VN" b="1" dirty="0" smtClean="0">
                <a:solidFill>
                  <a:srgbClr val="002060"/>
                </a:solidFill>
                <a:latin typeface="Times New Roman" pitchFamily="18" charset="0"/>
                <a:cs typeface="Times New Roman" pitchFamily="18" charset="0"/>
              </a:rPr>
              <a:t>A </a:t>
            </a:r>
            <a:r>
              <a:rPr lang="vi-VN" b="1" dirty="0">
                <a:solidFill>
                  <a:srgbClr val="002060"/>
                </a:solidFill>
                <a:latin typeface="Times New Roman" pitchFamily="18" charset="0"/>
                <a:cs typeface="Times New Roman" pitchFamily="18" charset="0"/>
              </a:rPr>
              <a:t>được định nghĩa là tích Descartes của A với A:</a:t>
            </a:r>
          </a:p>
          <a:p>
            <a:pPr marL="0" indent="0">
              <a:buNone/>
            </a:pPr>
            <a:r>
              <a:rPr lang="vi-VN" b="1" dirty="0" smtClean="0">
                <a:solidFill>
                  <a:srgbClr val="002060"/>
                </a:solidFill>
                <a:latin typeface="Times New Roman" pitchFamily="18" charset="0"/>
                <a:cs typeface="Times New Roman" pitchFamily="18" charset="0"/>
              </a:rPr>
              <a:t> </a:t>
            </a:r>
            <a:r>
              <a:rPr lang="en-US" b="1" dirty="0" smtClean="0">
                <a:solidFill>
                  <a:srgbClr val="002060"/>
                </a:solidFill>
                <a:latin typeface="Times New Roman" pitchFamily="18" charset="0"/>
                <a:cs typeface="Times New Roman" pitchFamily="18" charset="0"/>
              </a:rPr>
              <a:t>                    </a:t>
            </a:r>
            <a:r>
              <a:rPr lang="pt-BR" b="1" dirty="0" smtClean="0">
                <a:solidFill>
                  <a:srgbClr val="002060"/>
                </a:solidFill>
                <a:latin typeface="Times New Roman" pitchFamily="18" charset="0"/>
                <a:cs typeface="Times New Roman" pitchFamily="18" charset="0"/>
              </a:rPr>
              <a:t>A</a:t>
            </a:r>
            <a:r>
              <a:rPr lang="vi-VN" baseline="30000" dirty="0" smtClean="0">
                <a:solidFill>
                  <a:srgbClr val="002060"/>
                </a:solidFill>
                <a:latin typeface="Times New Roman" pitchFamily="18" charset="0"/>
                <a:ea typeface="Segoe UI" pitchFamily="34" charset="0"/>
                <a:cs typeface="Times New Roman" pitchFamily="18" charset="0"/>
              </a:rPr>
              <a:t>2</a:t>
            </a:r>
            <a:r>
              <a:rPr lang="vi-VN" b="1" dirty="0" smtClean="0">
                <a:solidFill>
                  <a:srgbClr val="002060"/>
                </a:solidFill>
                <a:latin typeface="Times New Roman" pitchFamily="18" charset="0"/>
                <a:cs typeface="Times New Roman" pitchFamily="18" charset="0"/>
              </a:rPr>
              <a:t> </a:t>
            </a:r>
            <a:r>
              <a:rPr lang="vi-VN" b="1" dirty="0">
                <a:solidFill>
                  <a:srgbClr val="002060"/>
                </a:solidFill>
                <a:latin typeface="Times New Roman" pitchFamily="18" charset="0"/>
                <a:cs typeface="Times New Roman" pitchFamily="18" charset="0"/>
              </a:rPr>
              <a:t>= A×A</a:t>
            </a:r>
          </a:p>
          <a:p>
            <a:pPr>
              <a:buFont typeface="Wingdings" pitchFamily="2" charset="2"/>
              <a:buChar char="§"/>
            </a:pPr>
            <a:r>
              <a:rPr lang="vi-VN" b="1" dirty="0">
                <a:solidFill>
                  <a:srgbClr val="002060"/>
                </a:solidFill>
                <a:latin typeface="Times New Roman" pitchFamily="18" charset="0"/>
                <a:cs typeface="Times New Roman" pitchFamily="18" charset="0"/>
              </a:rPr>
              <a:t>Tương tự, lũy thừa Descartes bậc n </a:t>
            </a:r>
            <a:r>
              <a:rPr lang="en-US" b="1" dirty="0" err="1" smtClean="0">
                <a:solidFill>
                  <a:srgbClr val="002060"/>
                </a:solidFill>
                <a:latin typeface="Times New Roman" pitchFamily="18" charset="0"/>
                <a:cs typeface="Times New Roman" pitchFamily="18" charset="0"/>
              </a:rPr>
              <a:t>của</a:t>
            </a:r>
            <a:r>
              <a:rPr lang="en-US" b="1" dirty="0" smtClean="0">
                <a:solidFill>
                  <a:srgbClr val="002060"/>
                </a:solidFill>
                <a:latin typeface="Times New Roman" pitchFamily="18" charset="0"/>
                <a:cs typeface="Times New Roman" pitchFamily="18" charset="0"/>
              </a:rPr>
              <a:t> </a:t>
            </a:r>
            <a:r>
              <a:rPr lang="en-US" b="1" dirty="0" err="1" smtClean="0">
                <a:solidFill>
                  <a:srgbClr val="002060"/>
                </a:solidFill>
                <a:latin typeface="Times New Roman" pitchFamily="18" charset="0"/>
                <a:cs typeface="Times New Roman" pitchFamily="18" charset="0"/>
              </a:rPr>
              <a:t>tập</a:t>
            </a:r>
            <a:r>
              <a:rPr lang="en-US" b="1" dirty="0" smtClean="0">
                <a:solidFill>
                  <a:srgbClr val="002060"/>
                </a:solidFill>
                <a:latin typeface="Times New Roman" pitchFamily="18" charset="0"/>
                <a:cs typeface="Times New Roman" pitchFamily="18" charset="0"/>
              </a:rPr>
              <a:t> A </a:t>
            </a:r>
            <a:r>
              <a:rPr lang="vi-VN" b="1" dirty="0" smtClean="0">
                <a:solidFill>
                  <a:srgbClr val="002060"/>
                </a:solidFill>
                <a:latin typeface="Times New Roman" pitchFamily="18" charset="0"/>
                <a:cs typeface="Times New Roman" pitchFamily="18" charset="0"/>
              </a:rPr>
              <a:t>là </a:t>
            </a:r>
            <a:r>
              <a:rPr lang="vi-VN" b="1" dirty="0">
                <a:solidFill>
                  <a:srgbClr val="002060"/>
                </a:solidFill>
                <a:latin typeface="Times New Roman" pitchFamily="18" charset="0"/>
                <a:cs typeface="Times New Roman" pitchFamily="18" charset="0"/>
              </a:rPr>
              <a:t>tích Descartes của n tập A:</a:t>
            </a:r>
          </a:p>
          <a:p>
            <a:pPr marL="0" indent="0">
              <a:buNone/>
            </a:pPr>
            <a:r>
              <a:rPr lang="vi-VN" b="1" dirty="0" smtClean="0">
                <a:solidFill>
                  <a:srgbClr val="002060"/>
                </a:solidFill>
                <a:latin typeface="Times New Roman" pitchFamily="18" charset="0"/>
                <a:cs typeface="Times New Roman" pitchFamily="18" charset="0"/>
              </a:rPr>
              <a:t> </a:t>
            </a:r>
            <a:r>
              <a:rPr lang="en-US" b="1" dirty="0" smtClean="0">
                <a:solidFill>
                  <a:srgbClr val="002060"/>
                </a:solidFill>
                <a:latin typeface="Times New Roman" pitchFamily="18" charset="0"/>
                <a:cs typeface="Times New Roman" pitchFamily="18" charset="0"/>
              </a:rPr>
              <a:t>                   </a:t>
            </a:r>
            <a:r>
              <a:rPr lang="pt-BR" b="1" dirty="0" smtClean="0">
                <a:solidFill>
                  <a:srgbClr val="002060"/>
                </a:solidFill>
                <a:latin typeface="Times New Roman" pitchFamily="18" charset="0"/>
                <a:cs typeface="Times New Roman" pitchFamily="18" charset="0"/>
              </a:rPr>
              <a:t> A</a:t>
            </a:r>
            <a:r>
              <a:rPr lang="en-US" baseline="30000" dirty="0" smtClean="0">
                <a:solidFill>
                  <a:srgbClr val="002060"/>
                </a:solidFill>
                <a:latin typeface="Times New Roman" pitchFamily="18" charset="0"/>
                <a:ea typeface="Segoe UI" pitchFamily="34" charset="0"/>
                <a:cs typeface="Times New Roman" pitchFamily="18" charset="0"/>
              </a:rPr>
              <a:t>n</a:t>
            </a:r>
            <a:r>
              <a:rPr lang="vi-VN" b="1" dirty="0" smtClean="0">
                <a:solidFill>
                  <a:srgbClr val="002060"/>
                </a:solidFill>
                <a:latin typeface="Times New Roman" pitchFamily="18" charset="0"/>
                <a:cs typeface="Times New Roman" pitchFamily="18" charset="0"/>
              </a:rPr>
              <a:t> </a:t>
            </a:r>
            <a:r>
              <a:rPr lang="vi-VN" b="1" dirty="0">
                <a:solidFill>
                  <a:srgbClr val="002060"/>
                </a:solidFill>
                <a:latin typeface="Times New Roman" pitchFamily="18" charset="0"/>
                <a:cs typeface="Times New Roman" pitchFamily="18" charset="0"/>
              </a:rPr>
              <a:t>= A×A×...×A</a:t>
            </a:r>
          </a:p>
          <a:p>
            <a:pPr marL="0" indent="0">
              <a:buNone/>
            </a:pPr>
            <a:r>
              <a:rPr lang="vi-VN" b="1" dirty="0" smtClean="0">
                <a:solidFill>
                  <a:srgbClr val="002060"/>
                </a:solidFill>
                <a:latin typeface="Times New Roman" pitchFamily="18" charset="0"/>
                <a:cs typeface="Times New Roman" pitchFamily="18" charset="0"/>
              </a:rPr>
              <a:t>                         (</a:t>
            </a:r>
            <a:r>
              <a:rPr lang="vi-VN" b="1" dirty="0">
                <a:solidFill>
                  <a:srgbClr val="002060"/>
                </a:solidFill>
                <a:latin typeface="Times New Roman" pitchFamily="18" charset="0"/>
                <a:cs typeface="Times New Roman" pitchFamily="18" charset="0"/>
              </a:rPr>
              <a:t>có n tập A ở vế </a:t>
            </a:r>
            <a:r>
              <a:rPr lang="vi-VN" b="1" dirty="0" err="1">
                <a:solidFill>
                  <a:srgbClr val="002060"/>
                </a:solidFill>
                <a:latin typeface="Times New Roman" pitchFamily="18" charset="0"/>
                <a:cs typeface="Times New Roman" pitchFamily="18" charset="0"/>
              </a:rPr>
              <a:t>phải</a:t>
            </a:r>
            <a:r>
              <a:rPr lang="vi-VN" b="1" dirty="0" smtClean="0">
                <a:solidFill>
                  <a:srgbClr val="002060"/>
                </a:solidFill>
                <a:latin typeface="Times New Roman" pitchFamily="18" charset="0"/>
                <a:cs typeface="Times New Roman" pitchFamily="18" charset="0"/>
              </a:rPr>
              <a:t>).</a:t>
            </a:r>
            <a:endParaRPr lang="vi-VN" b="1" dirty="0">
              <a:solidFill>
                <a:srgbClr val="002060"/>
              </a:solidFill>
              <a:latin typeface="Times New Roman" pitchFamily="18" charset="0"/>
              <a:cs typeface="Times New Roman" pitchFamily="18" charset="0"/>
            </a:endParaRPr>
          </a:p>
        </p:txBody>
      </p:sp>
      <p:sp>
        <p:nvSpPr>
          <p:cNvPr id="2" name="Rectangle 1"/>
          <p:cNvSpPr/>
          <p:nvPr/>
        </p:nvSpPr>
        <p:spPr>
          <a:xfrm>
            <a:off x="1093096" y="123829"/>
            <a:ext cx="6768752" cy="584775"/>
          </a:xfrm>
          <a:prstGeom prst="rect">
            <a:avLst/>
          </a:prstGeom>
        </p:spPr>
        <p:txBody>
          <a:bodyPr wrap="square">
            <a:spAutoFit/>
          </a:bodyPr>
          <a:lstStyle/>
          <a:p>
            <a:pPr algn="ct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TÍCH DESCARTES</a:t>
            </a:r>
            <a:endParaRPr lang="vi-VN" sz="3200"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25</a:t>
            </a:fld>
            <a:endParaRPr lang="en-US"/>
          </a:p>
        </p:txBody>
      </p:sp>
    </p:spTree>
    <p:extLst>
      <p:ext uri="{BB962C8B-B14F-4D97-AF65-F5344CB8AC3E}">
        <p14:creationId xmlns:p14="http://schemas.microsoft.com/office/powerpoint/2010/main" val="293761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strips(downLeft)">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strips(downLeft)">
                                      <p:cBhvr>
                                        <p:cTn id="12" dur="500"/>
                                        <p:tgtEl>
                                          <p:spTgt spid="9">
                                            <p:txEl>
                                              <p:pRg st="1" end="1"/>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strips(downLeft)">
                                      <p:cBhvr>
                                        <p:cTn id="15" dur="500"/>
                                        <p:tgtEl>
                                          <p:spTgt spid="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xEl>
                                              <p:pRg st="5" end="5"/>
                                            </p:txEl>
                                          </p:spTgt>
                                        </p:tgtEl>
                                        <p:attrNameLst>
                                          <p:attrName>style.visibility</p:attrName>
                                        </p:attrNameLst>
                                      </p:cBhvr>
                                      <p:to>
                                        <p:strVal val="visible"/>
                                      </p:to>
                                    </p:set>
                                    <p:animEffect transition="in" filter="barn(inVertical)">
                                      <p:cBhvr>
                                        <p:cTn id="20" dur="500"/>
                                        <p:tgtEl>
                                          <p:spTgt spid="9">
                                            <p:txEl>
                                              <p:pRg st="5" end="5"/>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animEffect transition="in" filter="barn(inVertical)">
                                      <p:cBhvr>
                                        <p:cTn id="23" dur="500"/>
                                        <p:tgtEl>
                                          <p:spTgt spid="9">
                                            <p:txEl>
                                              <p:pRg st="6" end="6"/>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9">
                                            <p:txEl>
                                              <p:pRg st="7" end="7"/>
                                            </p:txEl>
                                          </p:spTgt>
                                        </p:tgtEl>
                                        <p:attrNameLst>
                                          <p:attrName>style.visibility</p:attrName>
                                        </p:attrNameLst>
                                      </p:cBhvr>
                                      <p:to>
                                        <p:strVal val="visible"/>
                                      </p:to>
                                    </p:set>
                                    <p:animEffect transition="in" filter="barn(inVertical)">
                                      <p:cBhvr>
                                        <p:cTn id="26"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3"/>
          <p:cNvSpPr>
            <a:spLocks noChangeArrowheads="1"/>
          </p:cNvSpPr>
          <p:nvPr/>
        </p:nvSpPr>
        <p:spPr bwMode="auto">
          <a:xfrm>
            <a:off x="228600" y="1461305"/>
            <a:ext cx="8382000" cy="4754563"/>
          </a:xfrm>
          <a:prstGeom prst="rect">
            <a:avLst/>
          </a:prstGeom>
          <a:noFill/>
          <a:ln w="9525">
            <a:noFill/>
            <a:miter lim="800000"/>
            <a:headEnd/>
            <a:tailEnd/>
          </a:ln>
        </p:spPr>
        <p:txBody>
          <a:bodyPr/>
          <a:lstStyle/>
          <a:p>
            <a:pPr marL="342900" indent="-342900">
              <a:lnSpc>
                <a:spcPct val="90000"/>
              </a:lnSpc>
            </a:pPr>
            <a:r>
              <a:rPr lang="en-US" sz="2800" dirty="0" smtClean="0">
                <a:solidFill>
                  <a:schemeClr val="accent5">
                    <a:lumMod val="25000"/>
                  </a:schemeClr>
                </a:solidFill>
                <a:latin typeface="Times New Roman" pitchFamily="18" charset="0"/>
                <a:cs typeface="Times New Roman" pitchFamily="18" charset="0"/>
              </a:rPr>
              <a:t>*</a:t>
            </a:r>
            <a:r>
              <a:rPr lang="en-US" sz="2800" dirty="0" err="1" smtClean="0">
                <a:solidFill>
                  <a:schemeClr val="accent5">
                    <a:lumMod val="25000"/>
                  </a:schemeClr>
                </a:solidFill>
                <a:latin typeface="Times New Roman" pitchFamily="18" charset="0"/>
                <a:cs typeface="Times New Roman" pitchFamily="18" charset="0"/>
              </a:rPr>
              <a:t>Số</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phần</a:t>
            </a:r>
            <a:r>
              <a:rPr lang="en-US" sz="2800" dirty="0" smtClean="0">
                <a:solidFill>
                  <a:schemeClr val="accent5">
                    <a:lumMod val="25000"/>
                  </a:schemeClr>
                </a:solidFill>
                <a:latin typeface="Times New Roman" pitchFamily="18" charset="0"/>
                <a:cs typeface="Times New Roman" pitchFamily="18" charset="0"/>
              </a:rPr>
              <a:t> </a:t>
            </a:r>
            <a:r>
              <a:rPr lang="en-US" sz="2800" dirty="0" err="1">
                <a:solidFill>
                  <a:schemeClr val="accent5">
                    <a:lumMod val="25000"/>
                  </a:schemeClr>
                </a:solidFill>
                <a:latin typeface="Times New Roman" pitchFamily="18" charset="0"/>
                <a:cs typeface="Times New Roman" pitchFamily="18" charset="0"/>
              </a:rPr>
              <a:t>tử</a:t>
            </a:r>
            <a:r>
              <a:rPr lang="en-US" sz="2800" dirty="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của</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một</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tập</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hợp</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hữu</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hạn</a:t>
            </a:r>
            <a:r>
              <a:rPr lang="en-US" sz="2800" dirty="0" smtClean="0">
                <a:solidFill>
                  <a:schemeClr val="accent5">
                    <a:lumMod val="25000"/>
                  </a:schemeClr>
                </a:solidFill>
                <a:latin typeface="Times New Roman" pitchFamily="18" charset="0"/>
                <a:cs typeface="Times New Roman" pitchFamily="18" charset="0"/>
              </a:rPr>
              <a:t> A </a:t>
            </a:r>
            <a:r>
              <a:rPr lang="en-US" sz="2800" dirty="0" err="1" smtClean="0">
                <a:solidFill>
                  <a:schemeClr val="accent5">
                    <a:lumMod val="25000"/>
                  </a:schemeClr>
                </a:solidFill>
                <a:latin typeface="Times New Roman" pitchFamily="18" charset="0"/>
                <a:cs typeface="Times New Roman" pitchFamily="18" charset="0"/>
              </a:rPr>
              <a:t>được</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ký</a:t>
            </a:r>
            <a:r>
              <a:rPr lang="en-US" sz="2800" dirty="0" smtClean="0">
                <a:solidFill>
                  <a:schemeClr val="accent5">
                    <a:lumMod val="25000"/>
                  </a:schemeClr>
                </a:solidFill>
                <a:latin typeface="Times New Roman" pitchFamily="18" charset="0"/>
                <a:cs typeface="Times New Roman" pitchFamily="18" charset="0"/>
              </a:rPr>
              <a:t> </a:t>
            </a:r>
            <a:r>
              <a:rPr lang="en-US" sz="2800" dirty="0" err="1" smtClean="0">
                <a:solidFill>
                  <a:schemeClr val="accent5">
                    <a:lumMod val="25000"/>
                  </a:schemeClr>
                </a:solidFill>
                <a:latin typeface="Times New Roman" pitchFamily="18" charset="0"/>
                <a:cs typeface="Times New Roman" pitchFamily="18" charset="0"/>
              </a:rPr>
              <a:t>hiệu</a:t>
            </a:r>
            <a:endParaRPr lang="en-US" sz="2800" dirty="0">
              <a:solidFill>
                <a:schemeClr val="accent5">
                  <a:lumMod val="25000"/>
                </a:schemeClr>
              </a:solidFill>
              <a:latin typeface="Times New Roman" pitchFamily="18" charset="0"/>
              <a:cs typeface="Times New Roman" pitchFamily="18" charset="0"/>
            </a:endParaRPr>
          </a:p>
          <a:p>
            <a:pPr marL="342900" indent="-342900">
              <a:lnSpc>
                <a:spcPct val="90000"/>
              </a:lnSpc>
            </a:pPr>
            <a:r>
              <a:rPr lang="en-US" sz="2800" dirty="0" err="1" smtClean="0">
                <a:solidFill>
                  <a:schemeClr val="accent5">
                    <a:lumMod val="25000"/>
                  </a:schemeClr>
                </a:solidFill>
                <a:latin typeface="Times New Roman" pitchFamily="18" charset="0"/>
                <a:cs typeface="Times New Roman" pitchFamily="18" charset="0"/>
              </a:rPr>
              <a:t>là</a:t>
            </a:r>
            <a:r>
              <a:rPr lang="en-US" sz="2800" dirty="0" smtClean="0">
                <a:solidFill>
                  <a:schemeClr val="accent5">
                    <a:lumMod val="25000"/>
                  </a:schemeClr>
                </a:solidFill>
                <a:latin typeface="Times New Roman" pitchFamily="18" charset="0"/>
                <a:cs typeface="Times New Roman" pitchFamily="18" charset="0"/>
              </a:rPr>
              <a:t> </a:t>
            </a:r>
            <a:r>
              <a:rPr lang="en-US" sz="2800" dirty="0">
                <a:solidFill>
                  <a:schemeClr val="accent5">
                    <a:lumMod val="25000"/>
                  </a:schemeClr>
                </a:solidFill>
                <a:latin typeface="Times New Roman" pitchFamily="18" charset="0"/>
                <a:cs typeface="Times New Roman" pitchFamily="18" charset="0"/>
                <a:sym typeface="Symbol" pitchFamily="18" charset="2"/>
              </a:rPr>
              <a:t>A</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và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gọi</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lực</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lượng</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của</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dirty="0" smtClean="0">
                <a:solidFill>
                  <a:schemeClr val="accent5">
                    <a:lumMod val="25000"/>
                  </a:schemeClr>
                </a:solidFill>
                <a:latin typeface="Times New Roman" pitchFamily="18" charset="0"/>
                <a:cs typeface="Times New Roman" pitchFamily="18" charset="0"/>
                <a:sym typeface="Symbol" pitchFamily="18" charset="2"/>
              </a:rPr>
              <a:t> A.</a:t>
            </a:r>
          </a:p>
          <a:p>
            <a:pPr marL="342900" indent="-342900">
              <a:lnSpc>
                <a:spcPct val="90000"/>
              </a:lnSpc>
            </a:pPr>
            <a:r>
              <a:rPr lang="en-US" sz="2800" dirty="0" smtClean="0">
                <a:solidFill>
                  <a:schemeClr val="accent5">
                    <a:lumMod val="25000"/>
                  </a:schemeClr>
                </a:solidFill>
                <a:latin typeface="Times New Roman" pitchFamily="18" charset="0"/>
                <a:cs typeface="Times New Roman" pitchFamily="18" charset="0"/>
                <a:sym typeface="Symbol" pitchFamily="18" charset="2"/>
              </a:rPr>
              <a:t>*</a:t>
            </a:r>
            <a:r>
              <a:rPr lang="en-US" sz="2800" dirty="0" err="1" smtClean="0">
                <a:solidFill>
                  <a:schemeClr val="accent5">
                    <a:lumMod val="25000"/>
                  </a:schemeClr>
                </a:solidFill>
                <a:latin typeface="Times New Roman" pitchFamily="18" charset="0"/>
                <a:cs typeface="Times New Roman" pitchFamily="18" charset="0"/>
                <a:sym typeface="Symbol" pitchFamily="18" charset="2"/>
              </a:rPr>
              <a:t>Nếu</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hợp</a:t>
            </a:r>
            <a:r>
              <a:rPr lang="en-US" sz="2800" dirty="0" smtClean="0">
                <a:solidFill>
                  <a:schemeClr val="accent5">
                    <a:lumMod val="25000"/>
                  </a:schemeClr>
                </a:solidFill>
                <a:latin typeface="Times New Roman" pitchFamily="18" charset="0"/>
                <a:cs typeface="Times New Roman" pitchFamily="18" charset="0"/>
                <a:sym typeface="Symbol" pitchFamily="18" charset="2"/>
              </a:rPr>
              <a:t> A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không</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hữu</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hạn</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ta</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nói</a:t>
            </a:r>
            <a:r>
              <a:rPr lang="en-US" sz="2800" dirty="0" smtClean="0">
                <a:solidFill>
                  <a:schemeClr val="accent5">
                    <a:lumMod val="25000"/>
                  </a:schemeClr>
                </a:solidFill>
                <a:latin typeface="Times New Roman" pitchFamily="18" charset="0"/>
                <a:cs typeface="Times New Roman" pitchFamily="18" charset="0"/>
                <a:sym typeface="Symbol" pitchFamily="18" charset="2"/>
              </a:rPr>
              <a:t> A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một</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vô</a:t>
            </a:r>
            <a:endParaRPr lang="en-US" sz="2800" dirty="0" smtClean="0">
              <a:solidFill>
                <a:schemeClr val="accent5">
                  <a:lumMod val="25000"/>
                </a:schemeClr>
              </a:solidFill>
              <a:latin typeface="Times New Roman" pitchFamily="18" charset="0"/>
              <a:cs typeface="Times New Roman" pitchFamily="18" charset="0"/>
              <a:sym typeface="Symbol" pitchFamily="18" charset="2"/>
            </a:endParaRPr>
          </a:p>
          <a:p>
            <a:pPr marL="342900" indent="-342900">
              <a:lnSpc>
                <a:spcPct val="90000"/>
              </a:lnSpc>
            </a:pPr>
            <a:r>
              <a:rPr lang="en-US" sz="2800" dirty="0" err="1" smtClean="0">
                <a:solidFill>
                  <a:schemeClr val="accent5">
                    <a:lumMod val="25000"/>
                  </a:schemeClr>
                </a:solidFill>
                <a:latin typeface="Times New Roman" pitchFamily="18" charset="0"/>
                <a:cs typeface="Times New Roman" pitchFamily="18" charset="0"/>
                <a:sym typeface="Symbol" pitchFamily="18" charset="2"/>
              </a:rPr>
              <a:t>hạn</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và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viết</a:t>
            </a:r>
            <a:r>
              <a:rPr lang="en-US" sz="2800" dirty="0" smtClean="0">
                <a:solidFill>
                  <a:schemeClr val="accent5">
                    <a:lumMod val="25000"/>
                  </a:schemeClr>
                </a:solidFill>
                <a:latin typeface="Times New Roman" pitchFamily="18" charset="0"/>
                <a:cs typeface="Times New Roman" pitchFamily="18" charset="0"/>
                <a:sym typeface="Symbol" pitchFamily="18" charset="2"/>
              </a:rPr>
              <a:t>: A = </a:t>
            </a:r>
            <a:r>
              <a:rPr lang="en-US" sz="2800" dirty="0" smtClean="0">
                <a:solidFill>
                  <a:schemeClr val="accent5">
                    <a:lumMod val="25000"/>
                  </a:schemeClr>
                </a:solidFill>
                <a:latin typeface="Times New Roman" pitchFamily="18" charset="0"/>
                <a:cs typeface="Times New Roman" pitchFamily="18" charset="0"/>
                <a:sym typeface="Symbol"/>
              </a:rPr>
              <a:t>.</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p>
          <a:p>
            <a:pPr marL="342900" indent="-342900">
              <a:lnSpc>
                <a:spcPct val="90000"/>
              </a:lnSpc>
            </a:pP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Quy</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ước</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chemeClr val="accent5">
                    <a:lumMod val="25000"/>
                  </a:schemeClr>
                </a:solidFill>
                <a:latin typeface="Times New Roman" pitchFamily="18" charset="0"/>
                <a:cs typeface="Times New Roman" pitchFamily="18" charset="0"/>
                <a:sym typeface="Symbol" pitchFamily="18" charset="2"/>
              </a:rPr>
              <a:t> = 0.</a:t>
            </a:r>
          </a:p>
          <a:p>
            <a:pPr marL="342900" indent="-342900">
              <a:lnSpc>
                <a:spcPct val="90000"/>
              </a:lnSpc>
            </a:pP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Tính</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chất</a:t>
            </a:r>
            <a:r>
              <a:rPr lang="en-US" sz="2800" dirty="0" smtClean="0">
                <a:solidFill>
                  <a:schemeClr val="accent5">
                    <a:lumMod val="25000"/>
                  </a:schemeClr>
                </a:solidFill>
                <a:latin typeface="Times New Roman" pitchFamily="18" charset="0"/>
                <a:cs typeface="Times New Roman" pitchFamily="18" charset="0"/>
                <a:sym typeface="Symbol" pitchFamily="18" charset="2"/>
              </a:rPr>
              <a:t>: Cho A, B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là</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các</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tập</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hữu</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hạn</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Khi</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r>
              <a:rPr lang="en-US" sz="2800" dirty="0" err="1" smtClean="0">
                <a:solidFill>
                  <a:schemeClr val="accent5">
                    <a:lumMod val="25000"/>
                  </a:schemeClr>
                </a:solidFill>
                <a:latin typeface="Times New Roman" pitchFamily="18" charset="0"/>
                <a:cs typeface="Times New Roman" pitchFamily="18" charset="0"/>
                <a:sym typeface="Symbol" pitchFamily="18" charset="2"/>
              </a:rPr>
              <a:t>đó</a:t>
            </a:r>
            <a:r>
              <a:rPr lang="en-US" sz="2800" dirty="0" smtClean="0">
                <a:solidFill>
                  <a:schemeClr val="accent5">
                    <a:lumMod val="25000"/>
                  </a:schemeClr>
                </a:solidFill>
                <a:latin typeface="Times New Roman" pitchFamily="18" charset="0"/>
                <a:cs typeface="Times New Roman" pitchFamily="18" charset="0"/>
                <a:sym typeface="Symbol" pitchFamily="18" charset="2"/>
              </a:rPr>
              <a:t>: </a:t>
            </a:r>
            <a:endParaRPr lang="en-US" sz="2800" dirty="0">
              <a:solidFill>
                <a:schemeClr val="accent5">
                  <a:lumMod val="25000"/>
                </a:schemeClr>
              </a:solidFill>
              <a:latin typeface="Times New Roman" pitchFamily="18" charset="0"/>
              <a:cs typeface="Times New Roman" pitchFamily="18" charset="0"/>
              <a:sym typeface="Symbol" pitchFamily="18" charset="2"/>
            </a:endParaRPr>
          </a:p>
          <a:p>
            <a:pPr marL="342900" indent="-342900"/>
            <a:r>
              <a:rPr lang="en-US" sz="2800" dirty="0">
                <a:solidFill>
                  <a:schemeClr val="accent5">
                    <a:lumMod val="25000"/>
                  </a:schemeClr>
                </a:solidFill>
                <a:latin typeface="Times New Roman" pitchFamily="18" charset="0"/>
                <a:cs typeface="Times New Roman" pitchFamily="18" charset="0"/>
                <a:sym typeface="Symbol" pitchFamily="18" charset="2"/>
              </a:rPr>
              <a:t>1) AB = A+ B -  AB .</a:t>
            </a:r>
          </a:p>
          <a:p>
            <a:pPr marL="342900" indent="-342900"/>
            <a:r>
              <a:rPr lang="en-US" sz="2800" dirty="0">
                <a:solidFill>
                  <a:schemeClr val="accent5">
                    <a:lumMod val="25000"/>
                  </a:schemeClr>
                </a:solidFill>
                <a:latin typeface="Times New Roman" pitchFamily="18" charset="0"/>
                <a:cs typeface="Times New Roman" pitchFamily="18" charset="0"/>
                <a:sym typeface="Symbol" pitchFamily="18" charset="2"/>
              </a:rPr>
              <a:t>2) AB = A </a:t>
            </a:r>
            <a:r>
              <a:rPr lang="en-US" sz="2800" dirty="0" smtClean="0">
                <a:solidFill>
                  <a:schemeClr val="accent5">
                    <a:lumMod val="25000"/>
                  </a:schemeClr>
                </a:solidFill>
                <a:latin typeface="Times New Roman" pitchFamily="18" charset="0"/>
                <a:cs typeface="Times New Roman" pitchFamily="18" charset="0"/>
                <a:sym typeface="Symbol" pitchFamily="18" charset="2"/>
              </a:rPr>
              <a:t>.</a:t>
            </a:r>
            <a:r>
              <a:rPr lang="en-US" sz="2800" dirty="0">
                <a:solidFill>
                  <a:schemeClr val="accent5">
                    <a:lumMod val="25000"/>
                  </a:schemeClr>
                </a:solidFill>
                <a:latin typeface="Times New Roman" pitchFamily="18" charset="0"/>
                <a:cs typeface="Times New Roman" pitchFamily="18" charset="0"/>
                <a:sym typeface="Symbol" pitchFamily="18" charset="2"/>
              </a:rPr>
              <a:t>B </a:t>
            </a:r>
          </a:p>
          <a:p>
            <a:pPr marL="342900" indent="-342900"/>
            <a:r>
              <a:rPr lang="en-US" sz="2800" dirty="0">
                <a:solidFill>
                  <a:schemeClr val="accent5">
                    <a:lumMod val="25000"/>
                  </a:schemeClr>
                </a:solidFill>
                <a:latin typeface="Times New Roman" pitchFamily="18" charset="0"/>
                <a:cs typeface="Times New Roman" pitchFamily="18" charset="0"/>
                <a:sym typeface="Symbol" pitchFamily="18" charset="2"/>
              </a:rPr>
              <a:t>3) </a:t>
            </a:r>
            <a:r>
              <a:rPr lang="en-US" sz="2800" dirty="0" smtClean="0">
                <a:solidFill>
                  <a:schemeClr val="accent5">
                    <a:lumMod val="25000"/>
                  </a:schemeClr>
                </a:solidFill>
                <a:latin typeface="Times New Roman" pitchFamily="18" charset="0"/>
                <a:cs typeface="Times New Roman" pitchFamily="18" charset="0"/>
                <a:sym typeface="Symbol" pitchFamily="18" charset="2"/>
              </a:rPr>
              <a:t>P(A</a:t>
            </a:r>
            <a:r>
              <a:rPr lang="en-US" sz="2800" dirty="0">
                <a:solidFill>
                  <a:schemeClr val="accent5">
                    <a:lumMod val="25000"/>
                  </a:schemeClr>
                </a:solidFill>
                <a:latin typeface="Times New Roman" pitchFamily="18" charset="0"/>
                <a:cs typeface="Times New Roman" pitchFamily="18" charset="0"/>
                <a:sym typeface="Symbol" pitchFamily="18" charset="2"/>
              </a:rPr>
              <a:t>) = 2 </a:t>
            </a:r>
            <a:r>
              <a:rPr lang="en-US" sz="2800" baseline="30000" dirty="0">
                <a:solidFill>
                  <a:schemeClr val="accent5">
                    <a:lumMod val="25000"/>
                  </a:schemeClr>
                </a:solidFill>
                <a:latin typeface="Times New Roman" pitchFamily="18" charset="0"/>
                <a:cs typeface="Times New Roman" pitchFamily="18" charset="0"/>
                <a:sym typeface="Symbol" pitchFamily="18" charset="2"/>
              </a:rPr>
              <a:t>A</a:t>
            </a:r>
            <a:r>
              <a:rPr lang="en-US" sz="2800" baseline="30000" dirty="0" smtClean="0">
                <a:solidFill>
                  <a:schemeClr val="accent5">
                    <a:lumMod val="25000"/>
                  </a:schemeClr>
                </a:solidFill>
                <a:latin typeface="Times New Roman" pitchFamily="18" charset="0"/>
                <a:cs typeface="Times New Roman" pitchFamily="18" charset="0"/>
                <a:sym typeface="Symbol" pitchFamily="18" charset="2"/>
              </a:rPr>
              <a:t></a:t>
            </a:r>
            <a:endParaRPr lang="en-US" sz="2800" dirty="0">
              <a:solidFill>
                <a:schemeClr val="accent5">
                  <a:lumMod val="25000"/>
                </a:schemeClr>
              </a:solidFill>
              <a:latin typeface="Times New Roman" pitchFamily="18" charset="0"/>
              <a:cs typeface="Times New Roman" pitchFamily="18" charset="0"/>
              <a:sym typeface="Symbol" pitchFamily="18" charset="2"/>
            </a:endParaRPr>
          </a:p>
          <a:p>
            <a:pPr marL="342900" indent="-342900">
              <a:lnSpc>
                <a:spcPct val="90000"/>
              </a:lnSpc>
              <a:buFontTx/>
              <a:buChar char="•"/>
            </a:pPr>
            <a:endParaRPr lang="en-US" sz="3200" dirty="0">
              <a:solidFill>
                <a:schemeClr val="accent5">
                  <a:lumMod val="25000"/>
                </a:schemeClr>
              </a:solidFill>
              <a:latin typeface="Times New Roman" pitchFamily="18" charset="0"/>
              <a:cs typeface="Times New Roman" pitchFamily="18" charset="0"/>
            </a:endParaRPr>
          </a:p>
        </p:txBody>
      </p:sp>
      <p:sp>
        <p:nvSpPr>
          <p:cNvPr id="95" name="Text Box 16"/>
          <p:cNvSpPr txBox="1">
            <a:spLocks noChangeArrowheads="1"/>
          </p:cNvSpPr>
          <p:nvPr/>
        </p:nvSpPr>
        <p:spPr bwMode="auto">
          <a:xfrm>
            <a:off x="228600" y="5138384"/>
            <a:ext cx="8915400" cy="892552"/>
          </a:xfrm>
          <a:prstGeom prst="rect">
            <a:avLst/>
          </a:prstGeom>
          <a:noFill/>
          <a:ln w="9525" algn="ctr">
            <a:noFill/>
            <a:miter lim="800000"/>
            <a:headEnd/>
            <a:tailEnd/>
          </a:ln>
        </p:spPr>
        <p:txBody>
          <a:bodyPr wrap="square">
            <a:spAutoFit/>
          </a:bodyPr>
          <a:lstStyle/>
          <a:p>
            <a:pPr marL="342900" indent="-342900" algn="l">
              <a:spcBef>
                <a:spcPct val="0"/>
              </a:spcBef>
            </a:pPr>
            <a:r>
              <a:rPr lang="en-US" sz="2800" dirty="0" smtClean="0">
                <a:solidFill>
                  <a:srgbClr val="00B050"/>
                </a:solidFill>
                <a:latin typeface="Times New Roman" pitchFamily="18" charset="0"/>
                <a:cs typeface="Times New Roman" pitchFamily="18" charset="0"/>
              </a:rPr>
              <a:t>VD: </a:t>
            </a:r>
            <a:r>
              <a:rPr lang="en-US" sz="2400" dirty="0" smtClean="0">
                <a:solidFill>
                  <a:schemeClr val="accent5">
                    <a:lumMod val="25000"/>
                  </a:schemeClr>
                </a:solidFill>
              </a:rPr>
              <a:t>A</a:t>
            </a:r>
            <a:r>
              <a:rPr lang="en-US" sz="2400" dirty="0">
                <a:solidFill>
                  <a:schemeClr val="accent5">
                    <a:lumMod val="25000"/>
                  </a:schemeClr>
                </a:solidFill>
              </a:rPr>
              <a:t>=</a:t>
            </a:r>
            <a:r>
              <a:rPr lang="en-US" sz="2400" dirty="0">
                <a:solidFill>
                  <a:schemeClr val="accent5">
                    <a:lumMod val="25000"/>
                  </a:schemeClr>
                </a:solidFill>
                <a:sym typeface="Symbol" pitchFamily="18" charset="2"/>
              </a:rPr>
              <a:t>1, 3, 5, 7; </a:t>
            </a:r>
            <a:r>
              <a:rPr lang="en-US" sz="2400" dirty="0">
                <a:solidFill>
                  <a:schemeClr val="accent5">
                    <a:lumMod val="25000"/>
                  </a:schemeClr>
                </a:solidFill>
              </a:rPr>
              <a:t>B=</a:t>
            </a:r>
            <a:r>
              <a:rPr lang="en-US" sz="2400" dirty="0">
                <a:solidFill>
                  <a:schemeClr val="accent5">
                    <a:lumMod val="25000"/>
                  </a:schemeClr>
                </a:solidFill>
                <a:sym typeface="Symbol" pitchFamily="18" charset="2"/>
              </a:rPr>
              <a:t> 3, 5,6; AB = {1,3,5,6,7</a:t>
            </a:r>
            <a:r>
              <a:rPr lang="en-US" sz="2400" dirty="0" smtClean="0">
                <a:solidFill>
                  <a:schemeClr val="accent5">
                    <a:lumMod val="25000"/>
                  </a:schemeClr>
                </a:solidFill>
                <a:sym typeface="Symbol" pitchFamily="18" charset="2"/>
              </a:rPr>
              <a:t>}; A</a:t>
            </a:r>
            <a:r>
              <a:rPr lang="en-US" sz="2400" dirty="0">
                <a:solidFill>
                  <a:schemeClr val="accent5">
                    <a:lumMod val="25000"/>
                  </a:schemeClr>
                </a:solidFill>
                <a:sym typeface="Symbol" pitchFamily="18" charset="2"/>
              </a:rPr>
              <a:t>B={3,5</a:t>
            </a:r>
            <a:r>
              <a:rPr lang="en-US" sz="2400" dirty="0" smtClean="0">
                <a:solidFill>
                  <a:schemeClr val="accent5">
                    <a:lumMod val="25000"/>
                  </a:schemeClr>
                </a:solidFill>
                <a:sym typeface="Symbol" pitchFamily="18" charset="2"/>
              </a:rPr>
              <a:t>}</a:t>
            </a:r>
          </a:p>
          <a:p>
            <a:pPr marL="342900" indent="-342900"/>
            <a:r>
              <a:rPr lang="en-US" sz="2400" dirty="0" smtClean="0">
                <a:solidFill>
                  <a:schemeClr val="accent5">
                    <a:lumMod val="25000"/>
                  </a:schemeClr>
                </a:solidFill>
                <a:sym typeface="Symbol" pitchFamily="18" charset="2"/>
              </a:rPr>
              <a:t>|</a:t>
            </a:r>
            <a:r>
              <a:rPr lang="en-US" sz="2400" dirty="0">
                <a:solidFill>
                  <a:schemeClr val="accent5">
                    <a:lumMod val="25000"/>
                  </a:schemeClr>
                </a:solidFill>
                <a:sym typeface="Symbol" pitchFamily="18" charset="2"/>
              </a:rPr>
              <a:t>A| = 4; </a:t>
            </a:r>
            <a:r>
              <a:rPr lang="en-US" sz="2400" dirty="0" smtClean="0">
                <a:solidFill>
                  <a:schemeClr val="accent5">
                    <a:lumMod val="25000"/>
                  </a:schemeClr>
                </a:solidFill>
                <a:sym typeface="Symbol" pitchFamily="18" charset="2"/>
              </a:rPr>
              <a:t>|</a:t>
            </a:r>
            <a:r>
              <a:rPr lang="en-US" sz="2400" dirty="0">
                <a:solidFill>
                  <a:schemeClr val="accent5">
                    <a:lumMod val="25000"/>
                  </a:schemeClr>
                </a:solidFill>
                <a:sym typeface="Symbol" pitchFamily="18" charset="2"/>
              </a:rPr>
              <a:t>B</a:t>
            </a:r>
            <a:r>
              <a:rPr lang="en-US" sz="2400" dirty="0" smtClean="0">
                <a:solidFill>
                  <a:schemeClr val="accent5">
                    <a:lumMod val="25000"/>
                  </a:schemeClr>
                </a:solidFill>
                <a:sym typeface="Symbol" pitchFamily="18" charset="2"/>
              </a:rPr>
              <a:t>|= </a:t>
            </a:r>
            <a:r>
              <a:rPr lang="en-US" sz="2400" dirty="0">
                <a:solidFill>
                  <a:schemeClr val="accent5">
                    <a:lumMod val="25000"/>
                  </a:schemeClr>
                </a:solidFill>
                <a:sym typeface="Symbol" pitchFamily="18" charset="2"/>
              </a:rPr>
              <a:t>3</a:t>
            </a:r>
            <a:r>
              <a:rPr lang="en-US" sz="2400" dirty="0" smtClean="0">
                <a:solidFill>
                  <a:schemeClr val="accent5">
                    <a:lumMod val="25000"/>
                  </a:schemeClr>
                </a:solidFill>
                <a:sym typeface="Symbol" pitchFamily="18" charset="2"/>
              </a:rPr>
              <a:t>; |</a:t>
            </a:r>
            <a:r>
              <a:rPr lang="en-US" sz="2400" dirty="0">
                <a:solidFill>
                  <a:schemeClr val="accent5">
                    <a:lumMod val="25000"/>
                  </a:schemeClr>
                </a:solidFill>
                <a:sym typeface="Symbol" pitchFamily="18" charset="2"/>
              </a:rPr>
              <a:t>AB</a:t>
            </a:r>
            <a:r>
              <a:rPr lang="en-US" sz="2400" dirty="0" smtClean="0">
                <a:solidFill>
                  <a:schemeClr val="accent5">
                    <a:lumMod val="25000"/>
                  </a:schemeClr>
                </a:solidFill>
                <a:sym typeface="Symbol" pitchFamily="18" charset="2"/>
              </a:rPr>
              <a:t>|= 2; |AB |= 5; |</a:t>
            </a:r>
            <a:r>
              <a:rPr lang="en-US" sz="2400" dirty="0" err="1" smtClean="0">
                <a:solidFill>
                  <a:schemeClr val="accent5">
                    <a:lumMod val="25000"/>
                  </a:schemeClr>
                </a:solidFill>
                <a:sym typeface="Symbol" pitchFamily="18" charset="2"/>
              </a:rPr>
              <a:t>AxB</a:t>
            </a:r>
            <a:r>
              <a:rPr lang="en-US" sz="2400" dirty="0" smtClean="0">
                <a:solidFill>
                  <a:schemeClr val="accent5">
                    <a:lumMod val="25000"/>
                  </a:schemeClr>
                </a:solidFill>
                <a:sym typeface="Symbol" pitchFamily="18" charset="2"/>
              </a:rPr>
              <a:t>| = 12;|</a:t>
            </a:r>
            <a:r>
              <a:rPr lang="en-US" sz="2400" dirty="0">
                <a:solidFill>
                  <a:schemeClr val="accent5">
                    <a:lumMod val="25000"/>
                  </a:schemeClr>
                </a:solidFill>
                <a:latin typeface="Times New Roman" pitchFamily="18" charset="0"/>
                <a:cs typeface="Times New Roman" pitchFamily="18" charset="0"/>
                <a:sym typeface="Symbol" pitchFamily="18" charset="2"/>
              </a:rPr>
              <a:t>P</a:t>
            </a:r>
            <a:r>
              <a:rPr lang="en-US" sz="2400" dirty="0" smtClean="0">
                <a:solidFill>
                  <a:schemeClr val="accent5">
                    <a:lumMod val="25000"/>
                  </a:schemeClr>
                </a:solidFill>
                <a:sym typeface="Symbol" pitchFamily="18" charset="2"/>
              </a:rPr>
              <a:t>(A)| </a:t>
            </a:r>
            <a:r>
              <a:rPr lang="en-US" sz="2400" dirty="0" smtClean="0">
                <a:solidFill>
                  <a:schemeClr val="accent5">
                    <a:lumMod val="25000"/>
                  </a:schemeClr>
                </a:solidFill>
              </a:rPr>
              <a:t>=2</a:t>
            </a:r>
            <a:r>
              <a:rPr lang="en-US" sz="2400" baseline="30000" dirty="0" smtClean="0">
                <a:solidFill>
                  <a:schemeClr val="accent5">
                    <a:lumMod val="25000"/>
                  </a:schemeClr>
                </a:solidFill>
              </a:rPr>
              <a:t>4</a:t>
            </a:r>
            <a:r>
              <a:rPr lang="en-US" sz="2400" dirty="0" smtClean="0">
                <a:solidFill>
                  <a:schemeClr val="accent5">
                    <a:lumMod val="25000"/>
                  </a:schemeClr>
                </a:solidFill>
              </a:rPr>
              <a:t>=16</a:t>
            </a:r>
            <a:endParaRPr lang="en-US" sz="2400" dirty="0">
              <a:solidFill>
                <a:schemeClr val="accent5">
                  <a:lumMod val="25000"/>
                </a:schemeClr>
              </a:solidFill>
              <a:sym typeface="Symbol" pitchFamily="18" charset="2"/>
            </a:endParaRPr>
          </a:p>
        </p:txBody>
      </p:sp>
      <p:sp>
        <p:nvSpPr>
          <p:cNvPr id="4" name="Rectangle 3"/>
          <p:cNvSpPr/>
          <p:nvPr/>
        </p:nvSpPr>
        <p:spPr>
          <a:xfrm>
            <a:off x="1093096" y="123829"/>
            <a:ext cx="6768752" cy="584775"/>
          </a:xfrm>
          <a:prstGeom prst="rect">
            <a:avLst/>
          </a:prstGeom>
        </p:spPr>
        <p:txBody>
          <a:bodyPr wrap="square">
            <a:spAutoFit/>
          </a:bodyPr>
          <a:lstStyle/>
          <a:p>
            <a:pPr algn="ct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LỰC LƯỢNG CỦA TẬP HỢP</a:t>
            </a:r>
            <a:endParaRPr lang="vi-VN" sz="3200" dirty="0">
              <a:solidFill>
                <a:srgbClr val="FF0000"/>
              </a:solidFill>
              <a:latin typeface="Times New Roman" pitchFamily="18" charset="0"/>
              <a:ea typeface="Segoe UI" pitchFamily="34"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26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 calcmode="lin" valueType="num">
                                      <p:cBhvr additive="base">
                                        <p:cTn id="7" dur="1000" fill="hold"/>
                                        <p:tgtEl>
                                          <p:spTgt spid="9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
                                            <p:txEl>
                                              <p:pRg st="1" end="1"/>
                                            </p:txEl>
                                          </p:spTgt>
                                        </p:tgtEl>
                                        <p:attrNameLst>
                                          <p:attrName>style.visibility</p:attrName>
                                        </p:attrNameLst>
                                      </p:cBhvr>
                                      <p:to>
                                        <p:strVal val="visible"/>
                                      </p:to>
                                    </p:set>
                                    <p:anim calcmode="lin" valueType="num">
                                      <p:cBhvr additive="base">
                                        <p:cTn id="13" dur="1000" fill="hold"/>
                                        <p:tgtEl>
                                          <p:spTgt spid="94">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4">
                                            <p:txEl>
                                              <p:pRg st="2" end="2"/>
                                            </p:txEl>
                                          </p:spTgt>
                                        </p:tgtEl>
                                        <p:attrNameLst>
                                          <p:attrName>style.visibility</p:attrName>
                                        </p:attrNameLst>
                                      </p:cBhvr>
                                      <p:to>
                                        <p:strVal val="visible"/>
                                      </p:to>
                                    </p:set>
                                    <p:anim calcmode="lin" valueType="num">
                                      <p:cBhvr additive="base">
                                        <p:cTn id="19" dur="1000" fill="hold"/>
                                        <p:tgtEl>
                                          <p:spTgt spid="94">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4">
                                            <p:txEl>
                                              <p:pRg st="3" end="3"/>
                                            </p:txEl>
                                          </p:spTgt>
                                        </p:tgtEl>
                                        <p:attrNameLst>
                                          <p:attrName>style.visibility</p:attrName>
                                        </p:attrNameLst>
                                      </p:cBhvr>
                                      <p:to>
                                        <p:strVal val="visible"/>
                                      </p:to>
                                    </p:set>
                                    <p:anim calcmode="lin" valueType="num">
                                      <p:cBhvr additive="base">
                                        <p:cTn id="25" dur="1000" fill="hold"/>
                                        <p:tgtEl>
                                          <p:spTgt spid="94">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4">
                                            <p:txEl>
                                              <p:pRg st="4" end="4"/>
                                            </p:txEl>
                                          </p:spTgt>
                                        </p:tgtEl>
                                        <p:attrNameLst>
                                          <p:attrName>style.visibility</p:attrName>
                                        </p:attrNameLst>
                                      </p:cBhvr>
                                      <p:to>
                                        <p:strVal val="visible"/>
                                      </p:to>
                                    </p:set>
                                    <p:anim calcmode="lin" valueType="num">
                                      <p:cBhvr additive="base">
                                        <p:cTn id="31" dur="1000" fill="hold"/>
                                        <p:tgtEl>
                                          <p:spTgt spid="94">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4">
                                            <p:txEl>
                                              <p:pRg st="5" end="5"/>
                                            </p:txEl>
                                          </p:spTgt>
                                        </p:tgtEl>
                                        <p:attrNameLst>
                                          <p:attrName>style.visibility</p:attrName>
                                        </p:attrNameLst>
                                      </p:cBhvr>
                                      <p:to>
                                        <p:strVal val="visible"/>
                                      </p:to>
                                    </p:set>
                                    <p:anim calcmode="lin" valueType="num">
                                      <p:cBhvr additive="base">
                                        <p:cTn id="37" dur="1000" fill="hold"/>
                                        <p:tgtEl>
                                          <p:spTgt spid="94">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4">
                                            <p:txEl>
                                              <p:pRg st="6" end="6"/>
                                            </p:txEl>
                                          </p:spTgt>
                                        </p:tgtEl>
                                        <p:attrNameLst>
                                          <p:attrName>style.visibility</p:attrName>
                                        </p:attrNameLst>
                                      </p:cBhvr>
                                      <p:to>
                                        <p:strVal val="visible"/>
                                      </p:to>
                                    </p:set>
                                    <p:anim calcmode="lin" valueType="num">
                                      <p:cBhvr additive="base">
                                        <p:cTn id="43" dur="1000" fill="hold"/>
                                        <p:tgtEl>
                                          <p:spTgt spid="94">
                                            <p:txEl>
                                              <p:pRg st="6" end="6"/>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9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4">
                                            <p:txEl>
                                              <p:pRg st="7" end="7"/>
                                            </p:txEl>
                                          </p:spTgt>
                                        </p:tgtEl>
                                        <p:attrNameLst>
                                          <p:attrName>style.visibility</p:attrName>
                                        </p:attrNameLst>
                                      </p:cBhvr>
                                      <p:to>
                                        <p:strVal val="visible"/>
                                      </p:to>
                                    </p:set>
                                    <p:anim calcmode="lin" valueType="num">
                                      <p:cBhvr additive="base">
                                        <p:cTn id="49" dur="1000" fill="hold"/>
                                        <p:tgtEl>
                                          <p:spTgt spid="94">
                                            <p:txEl>
                                              <p:pRg st="7" end="7"/>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9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4">
                                            <p:txEl>
                                              <p:pRg st="8" end="8"/>
                                            </p:txEl>
                                          </p:spTgt>
                                        </p:tgtEl>
                                        <p:attrNameLst>
                                          <p:attrName>style.visibility</p:attrName>
                                        </p:attrNameLst>
                                      </p:cBhvr>
                                      <p:to>
                                        <p:strVal val="visible"/>
                                      </p:to>
                                    </p:set>
                                    <p:anim calcmode="lin" valueType="num">
                                      <p:cBhvr additive="base">
                                        <p:cTn id="55" dur="1000" fill="hold"/>
                                        <p:tgtEl>
                                          <p:spTgt spid="94">
                                            <p:txEl>
                                              <p:pRg st="8" end="8"/>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9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2" presetClass="entr" presetSubtype="0" fill="hold" nodeType="clickEffect">
                                  <p:stCondLst>
                                    <p:cond delay="0"/>
                                  </p:stCondLst>
                                  <p:childTnLst>
                                    <p:set>
                                      <p:cBhvr>
                                        <p:cTn id="60" dur="1" fill="hold">
                                          <p:stCondLst>
                                            <p:cond delay="0"/>
                                          </p:stCondLst>
                                        </p:cTn>
                                        <p:tgtEl>
                                          <p:spTgt spid="95">
                                            <p:txEl>
                                              <p:pRg st="0" end="0"/>
                                            </p:txEl>
                                          </p:spTgt>
                                        </p:tgtEl>
                                        <p:attrNameLst>
                                          <p:attrName>style.visibility</p:attrName>
                                        </p:attrNameLst>
                                      </p:cBhvr>
                                      <p:to>
                                        <p:strVal val="visible"/>
                                      </p:to>
                                    </p:set>
                                    <p:animScale>
                                      <p:cBhvr>
                                        <p:cTn id="61" dur="1000" decel="50000" fill="hold">
                                          <p:stCondLst>
                                            <p:cond delay="0"/>
                                          </p:stCondLst>
                                        </p:cTn>
                                        <p:tgtEl>
                                          <p:spTgt spid="9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95">
                                            <p:txEl>
                                              <p:pRg st="0" end="0"/>
                                            </p:txEl>
                                          </p:spTgt>
                                        </p:tgtEl>
                                        <p:attrNameLst>
                                          <p:attrName>ppt_x</p:attrName>
                                          <p:attrName>ppt_y</p:attrName>
                                        </p:attrNameLst>
                                      </p:cBhvr>
                                    </p:animMotion>
                                    <p:animEffect transition="in" filter="fade">
                                      <p:cBhvr>
                                        <p:cTn id="63" dur="1000"/>
                                        <p:tgtEl>
                                          <p:spTgt spid="95">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2" presetClass="entr" presetSubtype="0" fill="hold" nodeType="clickEffect">
                                  <p:stCondLst>
                                    <p:cond delay="0"/>
                                  </p:stCondLst>
                                  <p:childTnLst>
                                    <p:set>
                                      <p:cBhvr>
                                        <p:cTn id="67" dur="1" fill="hold">
                                          <p:stCondLst>
                                            <p:cond delay="0"/>
                                          </p:stCondLst>
                                        </p:cTn>
                                        <p:tgtEl>
                                          <p:spTgt spid="95">
                                            <p:txEl>
                                              <p:pRg st="1" end="1"/>
                                            </p:txEl>
                                          </p:spTgt>
                                        </p:tgtEl>
                                        <p:attrNameLst>
                                          <p:attrName>style.visibility</p:attrName>
                                        </p:attrNameLst>
                                      </p:cBhvr>
                                      <p:to>
                                        <p:strVal val="visible"/>
                                      </p:to>
                                    </p:set>
                                    <p:animScale>
                                      <p:cBhvr>
                                        <p:cTn id="68" dur="1000" decel="50000" fill="hold">
                                          <p:stCondLst>
                                            <p:cond delay="0"/>
                                          </p:stCondLst>
                                        </p:cTn>
                                        <p:tgtEl>
                                          <p:spTgt spid="95">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1000" decel="50000" fill="hold">
                                          <p:stCondLst>
                                            <p:cond delay="0"/>
                                          </p:stCondLst>
                                        </p:cTn>
                                        <p:tgtEl>
                                          <p:spTgt spid="95">
                                            <p:txEl>
                                              <p:pRg st="1" end="1"/>
                                            </p:txEl>
                                          </p:spTgt>
                                        </p:tgtEl>
                                        <p:attrNameLst>
                                          <p:attrName>ppt_x</p:attrName>
                                          <p:attrName>ppt_y</p:attrName>
                                        </p:attrNameLst>
                                      </p:cBhvr>
                                    </p:animMotion>
                                    <p:animEffect transition="in" filter="fade">
                                      <p:cBhvr>
                                        <p:cTn id="70" dur="1000"/>
                                        <p:tgtEl>
                                          <p:spTgt spid="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1.Nguyên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27</a:t>
            </a:fld>
            <a:endParaRPr lang="en-US"/>
          </a:p>
        </p:txBody>
      </p:sp>
      <p:sp>
        <p:nvSpPr>
          <p:cNvPr id="8" name="Rectangle 7"/>
          <p:cNvSpPr/>
          <p:nvPr/>
        </p:nvSpPr>
        <p:spPr>
          <a:xfrm>
            <a:off x="609600" y="1676400"/>
            <a:ext cx="8077200" cy="1384995"/>
          </a:xfrm>
          <a:prstGeom prst="rect">
            <a:avLst/>
          </a:prstGeom>
        </p:spPr>
        <p:txBody>
          <a:bodyPr wrap="square">
            <a:spAutoFit/>
          </a:bodyPr>
          <a:lstStyle/>
          <a:p>
            <a:pPr marL="0" indent="0">
              <a:buNone/>
            </a:pPr>
            <a:r>
              <a:rPr lang="en-US" sz="2800" dirty="0" err="1" smtClean="0">
                <a:solidFill>
                  <a:srgbClr val="FF0000"/>
                </a:solidFill>
                <a:latin typeface="Times New Roman" pitchFamily="18" charset="0"/>
                <a:cs typeface="Times New Roman" pitchFamily="18" charset="0"/>
              </a:rPr>
              <a:t>Mệnh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đề</a:t>
            </a:r>
            <a:r>
              <a:rPr lang="en-US" sz="2800" dirty="0" smtClean="0">
                <a:solidFill>
                  <a:srgbClr val="FF0000"/>
                </a:solidFill>
                <a:latin typeface="Times New Roman" pitchFamily="18" charset="0"/>
                <a:cs typeface="Times New Roman" pitchFamily="18" charset="0"/>
              </a:rPr>
              <a:t>: </a:t>
            </a:r>
            <a:r>
              <a:rPr lang="en-US" sz="2800" dirty="0" smtClean="0">
                <a:solidFill>
                  <a:srgbClr val="002060"/>
                </a:solidFill>
                <a:latin typeface="Times New Roman" pitchFamily="18" charset="0"/>
                <a:cs typeface="Times New Roman" pitchFamily="18" charset="0"/>
              </a:rPr>
              <a:t>Cho A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B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rời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nhau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nghĩa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rgbClr val="002060"/>
                </a:solidFill>
                <a:latin typeface="Times New Roman" pitchFamily="18" charset="0"/>
                <a:ea typeface="Segoe UI" pitchFamily="34" charset="0"/>
                <a:cs typeface="Times New Roman" pitchFamily="18" charset="0"/>
              </a:rPr>
              <a:t>B</a:t>
            </a:r>
            <a:r>
              <a:rPr lang="vi-VN" sz="2800" dirty="0" smtClean="0">
                <a:solidFill>
                  <a:srgbClr val="002060"/>
                </a:solidFill>
                <a:latin typeface="Times New Roman" pitchFamily="18" charset="0"/>
                <a:ea typeface="Segoe UI" pitchFamily="34" charset="0"/>
                <a:cs typeface="Times New Roman" pitchFamily="18" charset="0"/>
              </a:rPr>
              <a:t> = </a:t>
            </a:r>
            <a:r>
              <a:rPr lang="vi-VN" sz="2800" dirty="0" smtClean="0">
                <a:solidFill>
                  <a:srgbClr val="002060"/>
                </a:solidFill>
                <a:latin typeface="Segoe UI" pitchFamily="34" charset="0"/>
                <a:ea typeface="Segoe UI" pitchFamily="34" charset="0"/>
                <a:cs typeface="Segoe UI" pitchFamily="34" charset="0"/>
              </a:rPr>
              <a:t>∅</a:t>
            </a:r>
            <a:r>
              <a:rPr lang="en-US" sz="2800" dirty="0" smtClean="0">
                <a:solidFill>
                  <a:srgbClr val="002060"/>
                </a:solidFill>
                <a:latin typeface="Segoe UI" pitchFamily="34" charset="0"/>
                <a:ea typeface="Segoe UI" pitchFamily="34" charset="0"/>
                <a:cs typeface="Segoe UI" pitchFamily="34" charset="0"/>
              </a:rPr>
              <a:t>. </a:t>
            </a:r>
            <a:r>
              <a:rPr lang="en-US" sz="2800" dirty="0" err="1" smtClean="0">
                <a:solidFill>
                  <a:srgbClr val="002060"/>
                </a:solidFill>
                <a:latin typeface="Times New Roman" pitchFamily="18" charset="0"/>
                <a:ea typeface="Segoe UI" pitchFamily="34" charset="0"/>
                <a:cs typeface="Times New Roman" pitchFamily="18" charset="0"/>
              </a:rPr>
              <a:t>Khi</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đó</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ta</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có</a:t>
            </a:r>
            <a:r>
              <a:rPr lang="en-US" sz="2800" dirty="0" smtClean="0">
                <a:solidFill>
                  <a:srgbClr val="002060"/>
                </a:solidFill>
                <a:latin typeface="Times New Roman" pitchFamily="18" charset="0"/>
                <a:ea typeface="Segoe UI" pitchFamily="34" charset="0"/>
                <a:cs typeface="Times New Roman" pitchFamily="18" charset="0"/>
              </a:rPr>
              <a:t>:</a:t>
            </a:r>
          </a:p>
          <a:p>
            <a:pPr marL="0" indent="0">
              <a:buNone/>
            </a:pPr>
            <a:r>
              <a:rPr lang="en-US" sz="2800" dirty="0" smtClean="0">
                <a:solidFill>
                  <a:srgbClr val="002060"/>
                </a:solidFill>
                <a:latin typeface="Times New Roman" pitchFamily="18" charset="0"/>
                <a:cs typeface="Times New Roman" pitchFamily="18" charset="0"/>
              </a:rPr>
              <a:t>		|A </a:t>
            </a:r>
            <a:r>
              <a:rPr lang="en-US" sz="2800" dirty="0" smtClean="0">
                <a:solidFill>
                  <a:srgbClr val="002060"/>
                </a:solidFill>
                <a:latin typeface="Times New Roman" pitchFamily="18" charset="0"/>
                <a:cs typeface="Times New Roman" pitchFamily="18" charset="0"/>
                <a:sym typeface="Symbol"/>
              </a:rPr>
              <a:t></a:t>
            </a:r>
            <a:r>
              <a:rPr lang="en-US" sz="2800" dirty="0" smtClean="0">
                <a:solidFill>
                  <a:srgbClr val="002060"/>
                </a:solidFill>
                <a:latin typeface="Times New Roman" pitchFamily="18" charset="0"/>
                <a:cs typeface="Times New Roman" pitchFamily="18" charset="0"/>
              </a:rPr>
              <a:t> B| = |A| +|B|</a:t>
            </a:r>
            <a:endParaRPr lang="en-US" sz="2800" dirty="0">
              <a:solidFill>
                <a:srgbClr val="002060"/>
              </a:solidFill>
              <a:latin typeface="Times New Roman" pitchFamily="18" charset="0"/>
              <a:cs typeface="Times New Roman" pitchFamily="18" charset="0"/>
            </a:endParaRPr>
          </a:p>
        </p:txBody>
      </p:sp>
      <p:sp>
        <p:nvSpPr>
          <p:cNvPr id="9" name="Rectangle 8"/>
          <p:cNvSpPr/>
          <p:nvPr/>
        </p:nvSpPr>
        <p:spPr>
          <a:xfrm>
            <a:off x="304800" y="3733800"/>
            <a:ext cx="8458200" cy="1815882"/>
          </a:xfrm>
          <a:prstGeom prst="rect">
            <a:avLst/>
          </a:prstGeom>
        </p:spPr>
        <p:txBody>
          <a:bodyPr wrap="square">
            <a:spAutoFit/>
          </a:bodyPr>
          <a:lstStyle/>
          <a:p>
            <a:pPr marL="0" indent="0">
              <a:buNone/>
            </a:pP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Tổng</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quát</a:t>
            </a:r>
            <a:r>
              <a:rPr lang="en-US" sz="2800" dirty="0" smtClean="0">
                <a:solidFill>
                  <a:srgbClr val="00B05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Nếu</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vi-VN" sz="2800" dirty="0" smtClean="0">
                <a:solidFill>
                  <a:srgbClr val="002060"/>
                </a:solidFill>
                <a:latin typeface="Times New Roman" pitchFamily="18" charset="0"/>
                <a:ea typeface="Segoe UI" pitchFamily="34" charset="0"/>
                <a:cs typeface="Times New Roman" pitchFamily="18" charset="0"/>
              </a:rPr>
              <a:t>, …,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rời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nhau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đôi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một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nghĩa</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en-US" sz="2800" baseline="-25000" dirty="0" err="1" smtClean="0">
                <a:solidFill>
                  <a:srgbClr val="002060"/>
                </a:solidFill>
                <a:latin typeface="Times New Roman" pitchFamily="18" charset="0"/>
                <a:ea typeface="Segoe UI" pitchFamily="34" charset="0"/>
                <a:cs typeface="Times New Roman" pitchFamily="18" charset="0"/>
              </a:rPr>
              <a:t>i</a:t>
            </a:r>
            <a:r>
              <a:rPr lang="en-US" sz="2800" baseline="-250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a:t>
            </a:r>
            <a:r>
              <a:rPr lang="en-US" sz="2800" baseline="-25000" dirty="0" smtClean="0">
                <a:solidFill>
                  <a:srgbClr val="002060"/>
                </a:solidFill>
                <a:latin typeface="Times New Roman" pitchFamily="18" charset="0"/>
                <a:ea typeface="Segoe UI" pitchFamily="34" charset="0"/>
                <a:cs typeface="Times New Roman" pitchFamily="18" charset="0"/>
              </a:rPr>
              <a:t>j</a:t>
            </a:r>
            <a:r>
              <a:rPr lang="vi-VN" sz="2800" baseline="-250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t>
            </a:r>
            <a:r>
              <a:rPr lang="vi-VN" sz="2800" dirty="0" smtClean="0">
                <a:solidFill>
                  <a:srgbClr val="002060"/>
                </a:solidFill>
                <a:latin typeface="Segoe UI" pitchFamily="34" charset="0"/>
                <a:ea typeface="Segoe UI" pitchFamily="34" charset="0"/>
                <a:cs typeface="Segoe UI" pitchFamily="34" charset="0"/>
              </a:rPr>
              <a:t>∅</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i</a:t>
            </a:r>
            <a:r>
              <a:rPr lang="en-US" sz="2800" dirty="0" smtClean="0">
                <a:solidFill>
                  <a:srgbClr val="00206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 j;</a:t>
            </a:r>
            <a:r>
              <a:rPr lang="vi-VN"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i</a:t>
            </a:r>
            <a:r>
              <a:rPr lang="en-US" sz="2800" dirty="0" smtClean="0">
                <a:solidFill>
                  <a:srgbClr val="002060"/>
                </a:solidFill>
                <a:latin typeface="Times New Roman" pitchFamily="18" charset="0"/>
                <a:ea typeface="Segoe UI" pitchFamily="34" charset="0"/>
                <a:cs typeface="Times New Roman" pitchFamily="18" charset="0"/>
              </a:rPr>
              <a:t>, j</a:t>
            </a:r>
            <a:r>
              <a:rPr lang="vi-VN" sz="2800" dirty="0" smtClean="0">
                <a:solidFill>
                  <a:srgbClr val="002060"/>
                </a:solidFill>
                <a:latin typeface="Times New Roman" pitchFamily="18" charset="0"/>
                <a:ea typeface="Segoe UI" pitchFamily="34" charset="0"/>
                <a:cs typeface="Times New Roman" pitchFamily="18" charset="0"/>
              </a:rPr>
              <a:t>=1, 2, …n</a:t>
            </a:r>
            <a:r>
              <a:rPr lang="en-US" sz="2800" dirty="0" smtClean="0">
                <a:solidFill>
                  <a:srgbClr val="002060"/>
                </a:solidFill>
                <a:latin typeface="Times New Roman" pitchFamily="18" charset="0"/>
                <a:ea typeface="Segoe UI" pitchFamily="34"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t</a:t>
            </a:r>
            <a:r>
              <a:rPr lang="en-US" sz="2800" dirty="0" err="1" smtClean="0">
                <a:solidFill>
                  <a:srgbClr val="002060"/>
                </a:solidFill>
                <a:latin typeface="Times New Roman" pitchFamily="18" charset="0"/>
                <a:ea typeface="Segoe UI" pitchFamily="34" charset="0"/>
                <a:cs typeface="Times New Roman" pitchFamily="18" charset="0"/>
              </a:rPr>
              <a:t>hì</a:t>
            </a:r>
            <a:endParaRPr lang="en-US" sz="2800" dirty="0" smtClean="0">
              <a:solidFill>
                <a:srgbClr val="002060"/>
              </a:solidFill>
              <a:latin typeface="Times New Roman" pitchFamily="18" charset="0"/>
              <a:ea typeface="Segoe UI" pitchFamily="34" charset="0"/>
              <a:cs typeface="Times New Roman" pitchFamily="18" charset="0"/>
            </a:endParaRPr>
          </a:p>
          <a:p>
            <a:pPr marL="0" indent="0">
              <a:buNone/>
            </a:pP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sym typeface="Symbol"/>
              </a:rPr>
              <a:t>  </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smtClean="0">
                <a:solidFill>
                  <a:srgbClr val="002060"/>
                </a:solidFill>
                <a:latin typeface="Times New Roman" pitchFamily="18" charset="0"/>
                <a:cs typeface="Times New Roman" pitchFamily="18" charset="0"/>
              </a:rPr>
              <a:t>| =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dirty="0" smtClean="0">
                <a:solidFill>
                  <a:srgbClr val="002060"/>
                </a:solidFill>
                <a:latin typeface="Times New Roman" pitchFamily="18" charset="0"/>
                <a:cs typeface="Times New Roman" pitchFamily="18" charset="0"/>
              </a:rPr>
              <a:t>| </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1.Nguyên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2" name="TextBox 1"/>
          <p:cNvSpPr txBox="1"/>
          <p:nvPr/>
        </p:nvSpPr>
        <p:spPr>
          <a:xfrm>
            <a:off x="304800" y="1600200"/>
            <a:ext cx="8610600" cy="3477875"/>
          </a:xfrm>
          <a:prstGeom prst="rect">
            <a:avLst/>
          </a:prstGeom>
          <a:noFill/>
        </p:spPr>
        <p:txBody>
          <a:bodyPr wrap="square" rtlCol="0">
            <a:spAutoFit/>
          </a:bodyPr>
          <a:lstStyle/>
          <a:p>
            <a:endParaRPr lang="en-US" sz="3200" dirty="0">
              <a:latin typeface="Times New Roman" panose="02020603050405020304" pitchFamily="18" charset="0"/>
              <a:cs typeface="Times New Roman" panose="02020603050405020304" pitchFamily="18" charset="0"/>
            </a:endParaRPr>
          </a:p>
          <a:p>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Giả</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sử</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để</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một</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nào</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ta</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a:solidFill>
                  <a:schemeClr val="accent5">
                    <a:lumMod val="25000"/>
                  </a:schemeClr>
                </a:solidFill>
                <a:latin typeface="Times New Roman" panose="02020603050405020304" pitchFamily="18" charset="0"/>
                <a:cs typeface="Times New Roman" panose="02020603050405020304" pitchFamily="18" charset="0"/>
              </a:rPr>
              <a:t>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trong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a:solidFill>
                  <a:schemeClr val="accent5">
                    <a:lumMod val="25000"/>
                  </a:schemeClr>
                </a:solidFill>
                <a:latin typeface="Times New Roman" panose="02020603050405020304" pitchFamily="18" charset="0"/>
                <a:cs typeface="Times New Roman" panose="02020603050405020304" pitchFamily="18" charset="0"/>
              </a:rPr>
              <a:t> 1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n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m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Khi</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số</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trên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u="sng" dirty="0">
                <a:solidFill>
                  <a:srgbClr val="C00000"/>
                </a:solidFill>
                <a:latin typeface="Times New Roman" panose="02020603050405020304" pitchFamily="18" charset="0"/>
                <a:cs typeface="Times New Roman" panose="02020603050405020304" pitchFamily="18" charset="0"/>
              </a:rPr>
              <a:t>n + </a:t>
            </a:r>
            <a:r>
              <a:rPr lang="en-US" sz="3200" u="sng" dirty="0" smtClean="0">
                <a:solidFill>
                  <a:srgbClr val="C00000"/>
                </a:solidFill>
                <a:latin typeface="Times New Roman" panose="02020603050405020304" pitchFamily="18" charset="0"/>
                <a:cs typeface="Times New Roman" panose="02020603050405020304" pitchFamily="18" charset="0"/>
              </a:rPr>
              <a:t>m</a:t>
            </a:r>
          </a:p>
          <a:p>
            <a:endParaRPr lang="vi-VN" sz="28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28</a:t>
            </a:fld>
            <a:endParaRPr lang="en-US"/>
          </a:p>
        </p:txBody>
      </p:sp>
      <p:sp>
        <p:nvSpPr>
          <p:cNvPr id="8" name="Rectangle 7"/>
          <p:cNvSpPr/>
          <p:nvPr/>
        </p:nvSpPr>
        <p:spPr>
          <a:xfrm>
            <a:off x="824552" y="5257800"/>
            <a:ext cx="7786048" cy="584775"/>
          </a:xfrm>
          <a:prstGeom prst="rect">
            <a:avLst/>
          </a:prstGeom>
        </p:spPr>
        <p:txBody>
          <a:bodyPr wrap="square">
            <a:spAutoFit/>
          </a:bodyPr>
          <a:lstStyle/>
          <a:p>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Tổng</a:t>
            </a:r>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quát</a:t>
            </a:r>
            <a:r>
              <a:rPr lang="en-US" sz="3200" dirty="0" smtClean="0">
                <a:solidFill>
                  <a:srgbClr val="00B050"/>
                </a:solidFill>
                <a:latin typeface="Times New Roman" panose="02020603050405020304" pitchFamily="18" charset="0"/>
                <a:cs typeface="Times New Roman" panose="02020603050405020304" pitchFamily="18" charset="0"/>
                <a:sym typeface="Symbol"/>
              </a:rPr>
              <a:t>?</a:t>
            </a:r>
            <a:endParaRPr lang="en-US"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1</a:t>
            </a:r>
            <a:r>
              <a:rPr lang="en-US" sz="3200" dirty="0" smtClean="0">
                <a:solidFill>
                  <a:srgbClr val="FF0000"/>
                </a:solidFill>
                <a:latin typeface="Times New Roman" pitchFamily="18" charset="0"/>
                <a:ea typeface="Segoe UI" panose="020B0502040204020203" pitchFamily="34" charset="0"/>
                <a:cs typeface="Times New Roman" pitchFamily="18" charset="0"/>
              </a:rPr>
              <a:t>.Nguyên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29</a:t>
            </a:fld>
            <a:endParaRPr lang="en-US"/>
          </a:p>
        </p:txBody>
      </p:sp>
      <p:sp>
        <p:nvSpPr>
          <p:cNvPr id="9" name="TextBox 8"/>
          <p:cNvSpPr txBox="1"/>
          <p:nvPr/>
        </p:nvSpPr>
        <p:spPr>
          <a:xfrm>
            <a:off x="533400" y="3429001"/>
            <a:ext cx="7848600" cy="3170099"/>
          </a:xfrm>
          <a:prstGeom prst="rect">
            <a:avLst/>
          </a:prstGeom>
          <a:noFill/>
        </p:spPr>
        <p:txBody>
          <a:bodyPr wrap="square" rtlCol="0">
            <a:spAutoFit/>
          </a:bodyPr>
          <a:lstStyle/>
          <a:p>
            <a:pPr fontAlgn="auto">
              <a:spcBef>
                <a:spcPts val="0"/>
              </a:spcBef>
              <a:spcAft>
                <a:spcPts val="0"/>
              </a:spcAft>
            </a:pPr>
            <a:r>
              <a:rPr lang="en-US" sz="2800" dirty="0" err="1" smtClean="0">
                <a:solidFill>
                  <a:schemeClr val="accent5">
                    <a:lumMod val="25000"/>
                  </a:schemeClr>
                </a:solidFill>
                <a:latin typeface="Times New Roman" pitchFamily="18" charset="0"/>
                <a:cs typeface="Times New Roman" pitchFamily="18" charset="0"/>
              </a:rPr>
              <a:t>Giải</a:t>
            </a:r>
            <a:r>
              <a:rPr lang="en-US" sz="2800" dirty="0" smtClean="0">
                <a:solidFill>
                  <a:schemeClr val="accent5">
                    <a:lumMod val="25000"/>
                  </a:schemeClr>
                </a:solidFill>
                <a:latin typeface="Times New Roman" pitchFamily="18" charset="0"/>
                <a:cs typeface="Times New Roman" pitchFamily="18" charset="0"/>
              </a:rPr>
              <a:t>:</a:t>
            </a:r>
          </a:p>
          <a:p>
            <a:pPr fontAlgn="auto">
              <a:spcBef>
                <a:spcPts val="0"/>
              </a:spcBef>
              <a:spcAft>
                <a:spcPts val="0"/>
              </a:spcAft>
            </a:pP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Phương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pháp</a:t>
            </a:r>
            <a:r>
              <a:rPr lang="en-US" sz="2800" dirty="0" smtClean="0">
                <a:solidFill>
                  <a:srgbClr val="002060"/>
                </a:solidFill>
                <a:latin typeface="Times New Roman" pitchFamily="18" charset="0"/>
                <a:cs typeface="Times New Roman" pitchFamily="18" charset="0"/>
              </a:rPr>
              <a:t> 1: </a:t>
            </a:r>
            <a:r>
              <a:rPr lang="en-US" sz="2800" dirty="0" err="1" smtClean="0">
                <a:solidFill>
                  <a:srgbClr val="002060"/>
                </a:solidFill>
                <a:latin typeface="Times New Roman" pitchFamily="18" charset="0"/>
                <a:cs typeface="Times New Roman" pitchFamily="18" charset="0"/>
              </a:rPr>
              <a:t>chọn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áo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sơ</a:t>
            </a:r>
            <a:r>
              <a:rPr lang="en-US" sz="2800" dirty="0" smtClean="0">
                <a:solidFill>
                  <a:srgbClr val="002060"/>
                </a:solidFill>
                <a:latin typeface="Times New Roman" pitchFamily="18" charset="0"/>
                <a:cs typeface="Times New Roman" pitchFamily="18" charset="0"/>
              </a:rPr>
              <a:t> mi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a:t>
            </a:r>
            <a:r>
              <a:rPr lang="en-US" sz="2800" dirty="0">
                <a:solidFill>
                  <a:srgbClr val="002060"/>
                </a:solidFill>
                <a:latin typeface="Times New Roman" pitchFamily="18" charset="0"/>
                <a:cs typeface="Times New Roman" pitchFamily="18" charset="0"/>
              </a:rPr>
              <a:t>5</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r>
              <a:rPr lang="en-US" sz="2800" dirty="0">
                <a:solidFill>
                  <a:srgbClr val="002060"/>
                </a:solidFill>
                <a:latin typeface="Times New Roman" pitchFamily="18" charset="0"/>
                <a:cs typeface="Times New Roman" pitchFamily="18" charset="0"/>
              </a:rPr>
              <a:t>.</a:t>
            </a:r>
            <a:endParaRPr lang="en-US" sz="2800" dirty="0" smtClean="0">
              <a:solidFill>
                <a:srgbClr val="002060"/>
              </a:solidFill>
              <a:latin typeface="Times New Roman" pitchFamily="18" charset="0"/>
              <a:cs typeface="Times New Roman" pitchFamily="18" charset="0"/>
            </a:endParaRPr>
          </a:p>
          <a:p>
            <a:pPr fontAlgn="auto">
              <a:spcBef>
                <a:spcPts val="0"/>
              </a:spcBef>
              <a:spcAft>
                <a:spcPts val="0"/>
              </a:spcAft>
            </a:pP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Phương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pháp</a:t>
            </a:r>
            <a:r>
              <a:rPr lang="en-US" sz="2800" dirty="0" smtClean="0">
                <a:solidFill>
                  <a:srgbClr val="002060"/>
                </a:solidFill>
                <a:latin typeface="Times New Roman" pitchFamily="18" charset="0"/>
                <a:cs typeface="Times New Roman" pitchFamily="18" charset="0"/>
              </a:rPr>
              <a:t> 2: </a:t>
            </a:r>
            <a:r>
              <a:rPr lang="en-US" sz="2800" dirty="0" err="1" smtClean="0">
                <a:solidFill>
                  <a:srgbClr val="002060"/>
                </a:solidFill>
                <a:latin typeface="Times New Roman" pitchFamily="18" charset="0"/>
                <a:cs typeface="Times New Roman" pitchFamily="18" charset="0"/>
              </a:rPr>
              <a:t>chọn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áo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thun</a:t>
            </a:r>
            <a:r>
              <a:rPr lang="en-US" sz="2800" dirty="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a:t>
            </a:r>
            <a:r>
              <a:rPr lang="en-US" sz="2800" dirty="0">
                <a:solidFill>
                  <a:srgbClr val="002060"/>
                </a:solidFill>
                <a:latin typeface="Times New Roman" pitchFamily="18" charset="0"/>
                <a:cs typeface="Times New Roman" pitchFamily="18" charset="0"/>
              </a:rPr>
              <a:t>6</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r>
              <a:rPr lang="en-US" sz="2800" dirty="0" smtClean="0">
                <a:solidFill>
                  <a:srgbClr val="002060"/>
                </a:solidFill>
                <a:latin typeface="Times New Roman" pitchFamily="18" charset="0"/>
                <a:cs typeface="Times New Roman" pitchFamily="18" charset="0"/>
              </a:rPr>
              <a:t>.</a:t>
            </a:r>
          </a:p>
          <a:p>
            <a:pPr fontAlgn="auto">
              <a:spcBef>
                <a:spcPts val="0"/>
              </a:spcBef>
              <a:spcAft>
                <a:spcPts val="0"/>
              </a:spcAft>
            </a:pPr>
            <a:r>
              <a:rPr lang="en-US" sz="2800" dirty="0" err="1" smtClean="0">
                <a:solidFill>
                  <a:srgbClr val="002060"/>
                </a:solidFill>
                <a:latin typeface="Times New Roman" pitchFamily="18" charset="0"/>
                <a:cs typeface="Times New Roman" pitchFamily="18" charset="0"/>
              </a:rPr>
              <a:t>Vậy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Ngọc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5+6 =11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chọn</a:t>
            </a:r>
            <a:r>
              <a:rPr lang="en-US" sz="2800" dirty="0" smtClean="0">
                <a:solidFill>
                  <a:srgbClr val="002060"/>
                </a:solidFill>
                <a:latin typeface="Times New Roman" pitchFamily="18" charset="0"/>
                <a:cs typeface="Times New Roman" pitchFamily="18" charset="0"/>
              </a:rPr>
              <a:t>.</a:t>
            </a:r>
          </a:p>
          <a:p>
            <a:pPr fontAlgn="auto">
              <a:spcBef>
                <a:spcPts val="0"/>
              </a:spcBef>
              <a:spcAft>
                <a:spcPts val="0"/>
              </a:spcAft>
            </a:pPr>
            <a:endParaRPr lang="en-US" sz="3200" dirty="0">
              <a:solidFill>
                <a:srgbClr val="002060"/>
              </a:solidFill>
              <a:latin typeface="Times New Roman" pitchFamily="18" charset="0"/>
              <a:cs typeface="Times New Roman" pitchFamily="18" charset="0"/>
            </a:endParaRPr>
          </a:p>
        </p:txBody>
      </p:sp>
      <p:sp>
        <p:nvSpPr>
          <p:cNvPr id="11" name="TextBox 10"/>
          <p:cNvSpPr txBox="1"/>
          <p:nvPr/>
        </p:nvSpPr>
        <p:spPr>
          <a:xfrm>
            <a:off x="457200" y="1667256"/>
            <a:ext cx="8458201" cy="1384995"/>
          </a:xfrm>
          <a:prstGeom prst="rect">
            <a:avLst/>
          </a:prstGeom>
          <a:noFill/>
        </p:spPr>
        <p:txBody>
          <a:bodyPr wrap="square" rtlCol="0">
            <a:spAutoFit/>
          </a:bodyPr>
          <a:lstStyle/>
          <a:p>
            <a:pPr fontAlgn="auto">
              <a:spcBef>
                <a:spcPts val="0"/>
              </a:spcBef>
              <a:spcAft>
                <a:spcPts val="0"/>
              </a:spcAft>
            </a:pPr>
            <a:r>
              <a:rPr lang="en-US" sz="2800" b="1" dirty="0" smtClean="0">
                <a:solidFill>
                  <a:srgbClr val="00B050"/>
                </a:solidFill>
                <a:latin typeface="Times New Roman" pitchFamily="18" charset="0"/>
                <a:cs typeface="Times New Roman" pitchFamily="18" charset="0"/>
              </a:rPr>
              <a:t>Ví dụ: </a:t>
            </a:r>
            <a:r>
              <a:rPr lang="en-US" sz="2800" dirty="0" err="1" smtClean="0">
                <a:solidFill>
                  <a:srgbClr val="002060"/>
                </a:solidFill>
                <a:latin typeface="Times New Roman" pitchFamily="18" charset="0"/>
                <a:cs typeface="Times New Roman" pitchFamily="18" charset="0"/>
              </a:rPr>
              <a:t>Bạn</a:t>
            </a:r>
            <a:r>
              <a:rPr lang="en-US" sz="2800" dirty="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Ngọc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5 </a:t>
            </a:r>
            <a:r>
              <a:rPr lang="en-US" sz="2800" dirty="0" err="1" smtClean="0">
                <a:solidFill>
                  <a:srgbClr val="002060"/>
                </a:solidFill>
                <a:latin typeface="Times New Roman" pitchFamily="18" charset="0"/>
                <a:cs typeface="Times New Roman" pitchFamily="18" charset="0"/>
              </a:rPr>
              <a:t>cái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áo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sơ</a:t>
            </a:r>
            <a:r>
              <a:rPr lang="en-US" sz="2800" dirty="0" smtClean="0">
                <a:solidFill>
                  <a:srgbClr val="002060"/>
                </a:solidFill>
                <a:latin typeface="Times New Roman" pitchFamily="18" charset="0"/>
                <a:cs typeface="Times New Roman" pitchFamily="18" charset="0"/>
              </a:rPr>
              <a:t> mi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6 </a:t>
            </a:r>
            <a:r>
              <a:rPr lang="en-US" sz="2800" dirty="0" err="1" smtClean="0">
                <a:solidFill>
                  <a:srgbClr val="002060"/>
                </a:solidFill>
                <a:latin typeface="Times New Roman" pitchFamily="18" charset="0"/>
                <a:cs typeface="Times New Roman" pitchFamily="18" charset="0"/>
              </a:rPr>
              <a:t>cái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áo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thun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Ngọc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chọn</a:t>
            </a:r>
            <a:r>
              <a:rPr lang="en-US" sz="2800" dirty="0" smtClean="0">
                <a:solidFill>
                  <a:srgbClr val="002060"/>
                </a:solidFill>
                <a:latin typeface="Times New Roman" pitchFamily="18" charset="0"/>
                <a:cs typeface="Times New Roman" pitchFamily="18" charset="0"/>
              </a:rPr>
              <a:t> 1 </a:t>
            </a:r>
            <a:r>
              <a:rPr lang="en-US" sz="2800" dirty="0" err="1" smtClean="0">
                <a:solidFill>
                  <a:srgbClr val="002060"/>
                </a:solidFill>
                <a:latin typeface="Times New Roman" pitchFamily="18" charset="0"/>
                <a:cs typeface="Times New Roman" pitchFamily="18" charset="0"/>
              </a:rPr>
              <a:t>cái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áo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mặc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hỏi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Ngọc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bao</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nhiêu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chọn</a:t>
            </a:r>
            <a:r>
              <a:rPr lang="en-US" sz="2800" dirty="0">
                <a:solidFill>
                  <a:srgbClr val="002060"/>
                </a:solidFill>
                <a:latin typeface="Times New Roman" pitchFamily="18" charset="0"/>
                <a:cs typeface="Times New Roman" pitchFamily="18" charset="0"/>
              </a:rPr>
              <a:t>?</a:t>
            </a:r>
            <a:endParaRPr lang="en-US" sz="2800" dirty="0" smtClean="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2967596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linds(horizontal)">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blinds(horizontal)">
                                      <p:cBhvr>
                                        <p:cTn id="3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4736" y="11124"/>
            <a:ext cx="6566733"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C00000"/>
                </a:solidFill>
                <a:latin typeface="Times New Roman" pitchFamily="18" charset="0"/>
                <a:ea typeface="Segoe UI" pitchFamily="34" charset="0"/>
                <a:cs typeface="Times New Roman" pitchFamily="18" charset="0"/>
              </a:rPr>
              <a:t>TẬP HỢP</a:t>
            </a:r>
            <a:endParaRPr lang="vi-VN" sz="3200" b="1" dirty="0">
              <a:solidFill>
                <a:srgbClr val="C00000"/>
              </a:solidFill>
              <a:latin typeface="Times New Roman" pitchFamily="18" charset="0"/>
              <a:ea typeface="Segoe UI" pitchFamily="34" charset="0"/>
              <a:cs typeface="Times New Roman" pitchFamily="18" charset="0"/>
            </a:endParaRPr>
          </a:p>
        </p:txBody>
      </p:sp>
      <p:sp>
        <p:nvSpPr>
          <p:cNvPr id="8" name="Rectangle 7"/>
          <p:cNvSpPr/>
          <p:nvPr/>
        </p:nvSpPr>
        <p:spPr>
          <a:xfrm>
            <a:off x="533400" y="2276872"/>
            <a:ext cx="7242977"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1.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Khái</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niệm</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9" name="Rectangle 8"/>
          <p:cNvSpPr/>
          <p:nvPr/>
        </p:nvSpPr>
        <p:spPr>
          <a:xfrm>
            <a:off x="609600" y="3276600"/>
            <a:ext cx="716677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2.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Quan</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hệ</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giữa</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endPar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533400" y="4271308"/>
            <a:ext cx="7242977"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3.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xác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định</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1" name="Rectangle 10"/>
          <p:cNvSpPr/>
          <p:nvPr/>
        </p:nvSpPr>
        <p:spPr>
          <a:xfrm>
            <a:off x="609600" y="5029200"/>
            <a:ext cx="8305801"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4.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con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lũy</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002060"/>
                </a:solidFill>
                <a:latin typeface="Times New Roman" panose="02020603050405020304" pitchFamily="18" charset="0"/>
                <a:ea typeface="Segoe UI" pitchFamily="34" charset="0"/>
                <a:cs typeface="Times New Roman" panose="02020603050405020304" pitchFamily="18" charset="0"/>
              </a:rPr>
              <a:t>thừa</a:t>
            </a:r>
            <a:r>
              <a:rPr lang="en-US" sz="3200" b="1" dirty="0" smtClean="0">
                <a:solidFill>
                  <a:srgbClr val="002060"/>
                </a:solidFill>
                <a:latin typeface="Times New Roman" panose="02020603050405020304" pitchFamily="18" charset="0"/>
                <a:ea typeface="Segoe UI" pitchFamily="34" charset="0"/>
                <a:cs typeface="Times New Roman" panose="02020603050405020304" pitchFamily="18" charset="0"/>
              </a:rPr>
              <a:t>) </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D9369064-905F-44AE-BE62-E62CB83BB352}" type="slidenum">
              <a:rPr lang="en-US" smtClean="0"/>
              <a:pPr/>
              <a:t>3</a:t>
            </a:fld>
            <a:endParaRPr lang="en-US"/>
          </a:p>
        </p:txBody>
      </p:sp>
    </p:spTree>
    <p:extLst>
      <p:ext uri="{BB962C8B-B14F-4D97-AF65-F5344CB8AC3E}">
        <p14:creationId xmlns:p14="http://schemas.microsoft.com/office/powerpoint/2010/main" val="33115387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 2.Nguyên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30</a:t>
            </a:fld>
            <a:endParaRPr lang="en-US" dirty="0"/>
          </a:p>
        </p:txBody>
      </p:sp>
      <p:sp>
        <p:nvSpPr>
          <p:cNvPr id="8" name="Rectangle 7"/>
          <p:cNvSpPr/>
          <p:nvPr/>
        </p:nvSpPr>
        <p:spPr>
          <a:xfrm>
            <a:off x="609600" y="1676400"/>
            <a:ext cx="8077200" cy="1384995"/>
          </a:xfrm>
          <a:prstGeom prst="rect">
            <a:avLst/>
          </a:prstGeom>
        </p:spPr>
        <p:txBody>
          <a:bodyPr wrap="square">
            <a:spAutoFit/>
          </a:bodyPr>
          <a:lstStyle/>
          <a:p>
            <a:pPr marL="0" indent="0">
              <a:buNone/>
            </a:pPr>
            <a:r>
              <a:rPr lang="en-US" sz="2800" dirty="0" err="1" smtClean="0">
                <a:solidFill>
                  <a:srgbClr val="FF0000"/>
                </a:solidFill>
                <a:latin typeface="Times New Roman" pitchFamily="18" charset="0"/>
                <a:cs typeface="Times New Roman" pitchFamily="18" charset="0"/>
              </a:rPr>
              <a:t>Mệnh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đề</a:t>
            </a:r>
            <a:r>
              <a:rPr lang="en-US" sz="2800" dirty="0" smtClean="0">
                <a:solidFill>
                  <a:srgbClr val="FF0000"/>
                </a:solidFill>
                <a:latin typeface="Times New Roman" pitchFamily="18" charset="0"/>
                <a:cs typeface="Times New Roman" pitchFamily="18" charset="0"/>
              </a:rPr>
              <a:t>: </a:t>
            </a:r>
            <a:r>
              <a:rPr lang="en-US" sz="2800" dirty="0" smtClean="0">
                <a:solidFill>
                  <a:srgbClr val="002060"/>
                </a:solidFill>
                <a:latin typeface="Times New Roman" pitchFamily="18" charset="0"/>
                <a:cs typeface="Times New Roman" pitchFamily="18" charset="0"/>
              </a:rPr>
              <a:t>Cho A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B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Khi</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đó</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ta</a:t>
            </a:r>
            <a:r>
              <a:rPr lang="en-US" sz="28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ea typeface="Segoe UI" pitchFamily="34" charset="0"/>
                <a:cs typeface="Times New Roman" pitchFamily="18" charset="0"/>
              </a:rPr>
              <a:t>có</a:t>
            </a:r>
            <a:r>
              <a:rPr lang="en-US" sz="2800" dirty="0" smtClean="0">
                <a:solidFill>
                  <a:srgbClr val="002060"/>
                </a:solidFill>
                <a:latin typeface="Times New Roman" pitchFamily="18" charset="0"/>
                <a:ea typeface="Segoe UI" pitchFamily="34" charset="0"/>
                <a:cs typeface="Times New Roman" pitchFamily="18" charset="0"/>
              </a:rPr>
              <a:t>:</a:t>
            </a:r>
          </a:p>
          <a:p>
            <a:pPr marL="0" indent="0">
              <a:buNone/>
            </a:pPr>
            <a:r>
              <a:rPr lang="en-US" sz="2800" dirty="0" smtClean="0">
                <a:solidFill>
                  <a:srgbClr val="002060"/>
                </a:solidFill>
                <a:latin typeface="Times New Roman" pitchFamily="18" charset="0"/>
                <a:cs typeface="Times New Roman" pitchFamily="18" charset="0"/>
              </a:rPr>
              <a:t>		|A </a:t>
            </a:r>
            <a:r>
              <a:rPr lang="vi-VN" sz="2800" dirty="0" smtClean="0">
                <a:solidFill>
                  <a:srgbClr val="002060"/>
                </a:solidFill>
                <a:latin typeface="Times New Roman" pitchFamily="18" charset="0"/>
                <a:cs typeface="Times New Roman" pitchFamily="18" charset="0"/>
              </a:rPr>
              <a:t>×</a:t>
            </a:r>
            <a:r>
              <a:rPr lang="en-US" sz="2800" dirty="0" smtClean="0">
                <a:solidFill>
                  <a:srgbClr val="002060"/>
                </a:solidFill>
                <a:latin typeface="Times New Roman" pitchFamily="18" charset="0"/>
                <a:cs typeface="Times New Roman" pitchFamily="18" charset="0"/>
              </a:rPr>
              <a:t> B| = |A| .|B|</a:t>
            </a:r>
            <a:endParaRPr lang="en-US" sz="2800" dirty="0">
              <a:solidFill>
                <a:srgbClr val="002060"/>
              </a:solidFill>
              <a:latin typeface="Times New Roman" pitchFamily="18" charset="0"/>
              <a:cs typeface="Times New Roman" pitchFamily="18" charset="0"/>
            </a:endParaRPr>
          </a:p>
        </p:txBody>
      </p:sp>
      <p:sp>
        <p:nvSpPr>
          <p:cNvPr id="9" name="Rectangle 8"/>
          <p:cNvSpPr/>
          <p:nvPr/>
        </p:nvSpPr>
        <p:spPr>
          <a:xfrm>
            <a:off x="685800" y="3733800"/>
            <a:ext cx="8077200" cy="1384995"/>
          </a:xfrm>
          <a:prstGeom prst="rect">
            <a:avLst/>
          </a:prstGeom>
        </p:spPr>
        <p:txBody>
          <a:bodyPr wrap="square">
            <a:spAutoFit/>
          </a:bodyPr>
          <a:lstStyle/>
          <a:p>
            <a:pPr marL="0" indent="0">
              <a:buNone/>
            </a:pP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Tổng</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quát</a:t>
            </a:r>
            <a:r>
              <a:rPr lang="en-US" sz="2800" dirty="0" smtClean="0">
                <a:solidFill>
                  <a:srgbClr val="00B05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Nếu</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vi-VN" sz="2800" dirty="0" smtClean="0">
                <a:solidFill>
                  <a:srgbClr val="002060"/>
                </a:solidFill>
                <a:latin typeface="Times New Roman" pitchFamily="18" charset="0"/>
                <a:ea typeface="Segoe UI" pitchFamily="34" charset="0"/>
                <a:cs typeface="Times New Roman" pitchFamily="18" charset="0"/>
              </a:rPr>
              <a:t>, …,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err="1" smtClean="0">
                <a:solidFill>
                  <a:srgbClr val="002060"/>
                </a:solidFill>
                <a:latin typeface="Times New Roman" pitchFamily="18" charset="0"/>
                <a:cs typeface="Times New Roman" pitchFamily="18" charset="0"/>
              </a:rPr>
              <a:t>là</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các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tập</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hữu</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hạn</a:t>
            </a:r>
            <a:r>
              <a:rPr lang="en-US" sz="2800" dirty="0" smtClean="0">
                <a:solidFill>
                  <a:srgbClr val="002060"/>
                </a:solidFill>
                <a:latin typeface="Times New Roman" pitchFamily="18" charset="0"/>
                <a:cs typeface="Times New Roman" pitchFamily="18" charset="0"/>
              </a:rPr>
              <a:t> </a:t>
            </a:r>
            <a:r>
              <a:rPr lang="pt-BR" sz="2800" dirty="0" smtClean="0">
                <a:solidFill>
                  <a:srgbClr val="002060"/>
                </a:solidFill>
                <a:latin typeface="Times New Roman" pitchFamily="18" charset="0"/>
                <a:ea typeface="Segoe UI" pitchFamily="34" charset="0"/>
                <a:cs typeface="Times New Roman" pitchFamily="18" charset="0"/>
              </a:rPr>
              <a:t>t</a:t>
            </a:r>
            <a:r>
              <a:rPr lang="en-US" sz="2800" dirty="0" err="1" smtClean="0">
                <a:solidFill>
                  <a:srgbClr val="002060"/>
                </a:solidFill>
                <a:latin typeface="Times New Roman" pitchFamily="18" charset="0"/>
                <a:ea typeface="Segoe UI" pitchFamily="34" charset="0"/>
                <a:cs typeface="Times New Roman" pitchFamily="18" charset="0"/>
              </a:rPr>
              <a:t>hì</a:t>
            </a:r>
            <a:endParaRPr lang="en-US" sz="2800" dirty="0" smtClean="0">
              <a:solidFill>
                <a:srgbClr val="002060"/>
              </a:solidFill>
              <a:latin typeface="Times New Roman" pitchFamily="18" charset="0"/>
              <a:ea typeface="Segoe UI" pitchFamily="34" charset="0"/>
              <a:cs typeface="Times New Roman" pitchFamily="18" charset="0"/>
            </a:endParaRPr>
          </a:p>
          <a:p>
            <a:pPr marL="0" indent="0">
              <a:buNone/>
            </a:pP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ea typeface="Segoe UI" pitchFamily="34" charset="0"/>
                <a:cs typeface="Times New Roman" pitchFamily="18" charset="0"/>
              </a:rPr>
              <a:t>…</a:t>
            </a:r>
            <a:r>
              <a:rPr lang="en-US" sz="2800" dirty="0" smtClean="0">
                <a:solidFill>
                  <a:srgbClr val="002060"/>
                </a:solidFill>
                <a:latin typeface="Times New Roman" pitchFamily="18" charset="0"/>
                <a:cs typeface="Times New Roman" pitchFamily="18" charset="0"/>
                <a:sym typeface="Symbol"/>
              </a:rPr>
              <a:t> </a:t>
            </a:r>
            <a:r>
              <a:rPr lang="vi-VN"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 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baseline="-25000" dirty="0" smtClean="0">
                <a:solidFill>
                  <a:srgbClr val="002060"/>
                </a:solidFill>
                <a:latin typeface="Times New Roman" pitchFamily="18" charset="0"/>
                <a:ea typeface="Segoe UI" pitchFamily="34" charset="0"/>
                <a:cs typeface="Times New Roman" pitchFamily="18" charset="0"/>
              </a:rPr>
              <a:t> </a:t>
            </a:r>
            <a:r>
              <a:rPr lang="en-US" sz="2800" dirty="0" smtClean="0">
                <a:solidFill>
                  <a:srgbClr val="002060"/>
                </a:solidFill>
                <a:latin typeface="Times New Roman" pitchFamily="18" charset="0"/>
                <a:cs typeface="Times New Roman" pitchFamily="18" charset="0"/>
              </a:rPr>
              <a:t>| =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1</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2</a:t>
            </a:r>
            <a:r>
              <a:rPr lang="en-US" sz="2800" dirty="0" smtClean="0">
                <a:solidFill>
                  <a:srgbClr val="002060"/>
                </a:solidFill>
                <a:latin typeface="Times New Roman" pitchFamily="18" charset="0"/>
                <a:cs typeface="Times New Roman" pitchFamily="18" charset="0"/>
              </a:rPr>
              <a:t>|.  …  .</a:t>
            </a:r>
            <a:r>
              <a:rPr lang="en-US" sz="2800" dirty="0" smtClean="0">
                <a:solidFill>
                  <a:srgbClr val="002060"/>
                </a:solidFill>
                <a:latin typeface="Times New Roman" pitchFamily="18" charset="0"/>
                <a:cs typeface="Times New Roman" pitchFamily="18" charset="0"/>
                <a:sym typeface="Symbol"/>
              </a:rPr>
              <a:t> </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ea typeface="Segoe UI" pitchFamily="34" charset="0"/>
                <a:cs typeface="Times New Roman" pitchFamily="18" charset="0"/>
              </a:rPr>
              <a:t>A</a:t>
            </a:r>
            <a:r>
              <a:rPr lang="vi-VN" sz="2800" baseline="-25000" dirty="0" smtClean="0">
                <a:solidFill>
                  <a:srgbClr val="002060"/>
                </a:solidFill>
                <a:latin typeface="Times New Roman" pitchFamily="18" charset="0"/>
                <a:ea typeface="Segoe UI" pitchFamily="34" charset="0"/>
                <a:cs typeface="Times New Roman" pitchFamily="18" charset="0"/>
              </a:rPr>
              <a:t>n</a:t>
            </a:r>
            <a:r>
              <a:rPr lang="en-US" sz="2800" dirty="0" smtClean="0">
                <a:solidFill>
                  <a:srgbClr val="002060"/>
                </a:solidFill>
                <a:latin typeface="Times New Roman" pitchFamily="18" charset="0"/>
                <a:cs typeface="Times New Roman" pitchFamily="18" charset="0"/>
              </a:rPr>
              <a:t>| </a:t>
            </a:r>
            <a:endParaRPr lang="en-US" sz="2800"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609600" y="914400"/>
            <a:ext cx="42672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2</a:t>
            </a:r>
            <a:r>
              <a:rPr lang="en-US" sz="3200" dirty="0" smtClean="0">
                <a:solidFill>
                  <a:srgbClr val="FF0000"/>
                </a:solidFill>
                <a:latin typeface="Times New Roman" pitchFamily="18" charset="0"/>
                <a:ea typeface="Segoe UI" panose="020B0502040204020203" pitchFamily="34" charset="0"/>
                <a:cs typeface="Times New Roman" pitchFamily="18" charset="0"/>
              </a:rPr>
              <a:t>.Nguyên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2" name="TextBox 1"/>
          <p:cNvSpPr txBox="1"/>
          <p:nvPr/>
        </p:nvSpPr>
        <p:spPr>
          <a:xfrm>
            <a:off x="457200" y="1828800"/>
            <a:ext cx="8382000" cy="3477875"/>
          </a:xfrm>
          <a:prstGeom prst="rect">
            <a:avLst/>
          </a:prstGeom>
          <a:noFill/>
        </p:spPr>
        <p:txBody>
          <a:bodyPr wrap="square" rtlCol="0">
            <a:spAutoFit/>
          </a:bodyPr>
          <a:lstStyle/>
          <a:p>
            <a:endParaRPr lang="en-US" sz="3200" dirty="0" smtClean="0">
              <a:latin typeface="Times New Roman" panose="02020603050405020304" pitchFamily="18" charset="0"/>
              <a:cs typeface="Times New Roman" panose="02020603050405020304" pitchFamily="18" charset="0"/>
            </a:endParaRPr>
          </a:p>
          <a:p>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Giả</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sử</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để</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hiên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một</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nào</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ta</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cần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giai</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đoạn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trong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a:solidFill>
                  <a:schemeClr val="accent5">
                    <a:lumMod val="25000"/>
                  </a:schemeClr>
                </a:solidFill>
                <a:latin typeface="Times New Roman" panose="02020603050405020304" pitchFamily="18" charset="0"/>
                <a:cs typeface="Times New Roman" panose="02020603050405020304" pitchFamily="18" charset="0"/>
              </a:rPr>
              <a:t> 1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n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m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err="1">
                <a:solidFill>
                  <a:schemeClr val="accent5">
                    <a:lumMod val="25000"/>
                  </a:schemeClr>
                </a:solidFill>
                <a:latin typeface="Times New Roman" panose="02020603050405020304" pitchFamily="18" charset="0"/>
                <a:cs typeface="Times New Roman" panose="02020603050405020304" pitchFamily="18" charset="0"/>
              </a:rPr>
              <a:t>Khi</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số</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trên</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smtClean="0">
                <a:solidFill>
                  <a:schemeClr val="accent5">
                    <a:lumMod val="25000"/>
                  </a:schemeClr>
                </a:solidFill>
                <a:latin typeface="Times New Roman" panose="02020603050405020304" pitchFamily="18" charset="0"/>
                <a:cs typeface="Times New Roman" panose="02020603050405020304" pitchFamily="18" charset="0"/>
              </a:rPr>
              <a:t>là</a:t>
            </a:r>
            <a:r>
              <a:rPr lang="en-US" sz="3200" dirty="0" smtClean="0">
                <a:solidFill>
                  <a:schemeClr val="accent5">
                    <a:lumMod val="25000"/>
                  </a:schemeClr>
                </a:solidFill>
                <a:latin typeface="Times New Roman" panose="02020603050405020304" pitchFamily="18" charset="0"/>
                <a:cs typeface="Times New Roman" panose="02020603050405020304" pitchFamily="18" charset="0"/>
              </a:rPr>
              <a:t> </a:t>
            </a:r>
            <a:r>
              <a:rPr lang="en-US" sz="3200" u="sng" dirty="0" err="1" smtClean="0">
                <a:solidFill>
                  <a:srgbClr val="FF0000"/>
                </a:solidFill>
                <a:latin typeface="Times New Roman" panose="02020603050405020304" pitchFamily="18" charset="0"/>
                <a:cs typeface="Times New Roman" panose="02020603050405020304" pitchFamily="18" charset="0"/>
              </a:rPr>
              <a:t>n.m</a:t>
            </a:r>
            <a:endParaRPr lang="en-US" sz="3200" dirty="0">
              <a:solidFill>
                <a:srgbClr val="FF0000"/>
              </a:solidFill>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31</a:t>
            </a:fld>
            <a:endParaRPr lang="en-US"/>
          </a:p>
        </p:txBody>
      </p:sp>
      <p:sp>
        <p:nvSpPr>
          <p:cNvPr id="8" name="Rectangle 7"/>
          <p:cNvSpPr/>
          <p:nvPr/>
        </p:nvSpPr>
        <p:spPr>
          <a:xfrm>
            <a:off x="824552" y="5257800"/>
            <a:ext cx="7786048" cy="584775"/>
          </a:xfrm>
          <a:prstGeom prst="rect">
            <a:avLst/>
          </a:prstGeom>
        </p:spPr>
        <p:txBody>
          <a:bodyPr wrap="square">
            <a:spAutoFit/>
          </a:bodyPr>
          <a:lstStyle/>
          <a:p>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Tổng</a:t>
            </a:r>
            <a:r>
              <a:rPr lang="en-US" sz="3200" dirty="0" smtClean="0">
                <a:solidFill>
                  <a:srgbClr val="00B050"/>
                </a:solidFill>
                <a:latin typeface="Times New Roman" panose="02020603050405020304" pitchFamily="18" charset="0"/>
                <a:cs typeface="Times New Roman" panose="02020603050405020304" pitchFamily="18" charset="0"/>
                <a:sym typeface="Symbol"/>
              </a:rPr>
              <a:t> </a:t>
            </a:r>
            <a:r>
              <a:rPr lang="en-US" sz="3200" dirty="0" err="1" smtClean="0">
                <a:solidFill>
                  <a:srgbClr val="00B050"/>
                </a:solidFill>
                <a:latin typeface="Times New Roman" panose="02020603050405020304" pitchFamily="18" charset="0"/>
                <a:cs typeface="Times New Roman" panose="02020603050405020304" pitchFamily="18" charset="0"/>
                <a:sym typeface="Symbol"/>
              </a:rPr>
              <a:t>quát</a:t>
            </a:r>
            <a:r>
              <a:rPr lang="en-US" sz="3200" dirty="0" smtClean="0">
                <a:solidFill>
                  <a:srgbClr val="00B050"/>
                </a:solidFill>
                <a:latin typeface="Times New Roman" panose="02020603050405020304" pitchFamily="18" charset="0"/>
                <a:cs typeface="Times New Roman" panose="02020603050405020304" pitchFamily="18" charset="0"/>
                <a:sym typeface="Symbol"/>
              </a:rPr>
              <a:t>?</a:t>
            </a:r>
            <a:endParaRPr lang="en-US"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5551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2.Nguyên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32</a:t>
            </a:fld>
            <a:endParaRPr lang="en-US"/>
          </a:p>
        </p:txBody>
      </p:sp>
      <p:sp>
        <p:nvSpPr>
          <p:cNvPr id="9" name="TextBox 8"/>
          <p:cNvSpPr txBox="1"/>
          <p:nvPr/>
        </p:nvSpPr>
        <p:spPr>
          <a:xfrm>
            <a:off x="533400" y="3429001"/>
            <a:ext cx="7848600" cy="1877437"/>
          </a:xfrm>
          <a:prstGeom prst="rect">
            <a:avLst/>
          </a:prstGeom>
          <a:noFill/>
        </p:spPr>
        <p:txBody>
          <a:bodyPr wrap="square" rtlCol="0">
            <a:spAutoFit/>
          </a:bodyPr>
          <a:lstStyle/>
          <a:p>
            <a:pPr fontAlgn="auto">
              <a:spcBef>
                <a:spcPts val="0"/>
              </a:spcBef>
              <a:spcAft>
                <a:spcPts val="0"/>
              </a:spcAft>
            </a:pPr>
            <a:r>
              <a:rPr lang="en-US" sz="2800" dirty="0" err="1" smtClean="0">
                <a:solidFill>
                  <a:schemeClr val="accent5">
                    <a:lumMod val="25000"/>
                  </a:schemeClr>
                </a:solidFill>
                <a:latin typeface="Times New Roman" pitchFamily="18" charset="0"/>
                <a:cs typeface="Times New Roman" pitchFamily="18" charset="0"/>
              </a:rPr>
              <a:t>Giải</a:t>
            </a:r>
            <a:r>
              <a:rPr lang="en-US" sz="2800" dirty="0" smtClean="0">
                <a:solidFill>
                  <a:schemeClr val="accent5">
                    <a:lumMod val="25000"/>
                  </a:schemeClr>
                </a:solidFill>
                <a:latin typeface="Times New Roman" pitchFamily="18" charset="0"/>
                <a:cs typeface="Times New Roman" pitchFamily="18" charset="0"/>
              </a:rPr>
              <a:t>:</a:t>
            </a:r>
          </a:p>
          <a:p>
            <a:pPr fontAlgn="auto">
              <a:spcBef>
                <a:spcPts val="0"/>
              </a:spcBef>
              <a:spcAft>
                <a:spcPts val="0"/>
              </a:spcAft>
            </a:pP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đoạn</a:t>
            </a:r>
            <a:r>
              <a:rPr lang="en-US" sz="2800" dirty="0" smtClean="0">
                <a:solidFill>
                  <a:srgbClr val="002060"/>
                </a:solidFill>
                <a:latin typeface="Times New Roman" pitchFamily="18" charset="0"/>
                <a:cs typeface="Times New Roman" pitchFamily="18" charset="0"/>
              </a:rPr>
              <a:t> 1 (A </a:t>
            </a:r>
            <a:r>
              <a:rPr lang="en-US" sz="2800" dirty="0" err="1" smtClean="0">
                <a:solidFill>
                  <a:srgbClr val="002060"/>
                </a:solidFill>
                <a:latin typeface="Times New Roman" pitchFamily="18" charset="0"/>
                <a:cs typeface="Times New Roman" pitchFamily="18" charset="0"/>
              </a:rPr>
              <a:t>đến</a:t>
            </a:r>
            <a:r>
              <a:rPr lang="en-US" sz="2800" dirty="0" smtClean="0">
                <a:solidFill>
                  <a:srgbClr val="002060"/>
                </a:solidFill>
                <a:latin typeface="Times New Roman" pitchFamily="18" charset="0"/>
                <a:cs typeface="Times New Roman" pitchFamily="18" charset="0"/>
              </a:rPr>
              <a:t> B):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3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endParaRPr lang="en-US" sz="2800" dirty="0" smtClean="0">
              <a:solidFill>
                <a:srgbClr val="002060"/>
              </a:solidFill>
              <a:latin typeface="Times New Roman" pitchFamily="18" charset="0"/>
              <a:cs typeface="Times New Roman" pitchFamily="18" charset="0"/>
            </a:endParaRPr>
          </a:p>
          <a:p>
            <a:pPr fontAlgn="auto">
              <a:spcBef>
                <a:spcPts val="0"/>
              </a:spcBef>
              <a:spcAft>
                <a:spcPts val="0"/>
              </a:spcAft>
            </a:pP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Giai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đoạn</a:t>
            </a:r>
            <a:r>
              <a:rPr lang="en-US" sz="2800" dirty="0" smtClean="0">
                <a:solidFill>
                  <a:srgbClr val="002060"/>
                </a:solidFill>
                <a:latin typeface="Times New Roman" pitchFamily="18" charset="0"/>
                <a:cs typeface="Times New Roman" pitchFamily="18" charset="0"/>
              </a:rPr>
              <a:t> 2 (B </a:t>
            </a:r>
            <a:r>
              <a:rPr lang="en-US" sz="2800" dirty="0" err="1" smtClean="0">
                <a:solidFill>
                  <a:srgbClr val="002060"/>
                </a:solidFill>
                <a:latin typeface="Times New Roman" pitchFamily="18" charset="0"/>
                <a:cs typeface="Times New Roman" pitchFamily="18" charset="0"/>
              </a:rPr>
              <a:t>đến</a:t>
            </a:r>
            <a:r>
              <a:rPr lang="en-US" sz="2800" dirty="0" smtClean="0">
                <a:solidFill>
                  <a:srgbClr val="002060"/>
                </a:solidFill>
                <a:latin typeface="Times New Roman" pitchFamily="18" charset="0"/>
                <a:cs typeface="Times New Roman" pitchFamily="18" charset="0"/>
              </a:rPr>
              <a:t> C):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4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thực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hiện</a:t>
            </a:r>
            <a:endParaRPr lang="en-US" sz="2800" dirty="0" smtClean="0">
              <a:solidFill>
                <a:srgbClr val="002060"/>
              </a:solidFill>
              <a:latin typeface="Times New Roman" pitchFamily="18" charset="0"/>
              <a:cs typeface="Times New Roman" pitchFamily="18" charset="0"/>
            </a:endParaRPr>
          </a:p>
          <a:p>
            <a:pPr fontAlgn="auto">
              <a:spcBef>
                <a:spcPts val="0"/>
              </a:spcBef>
              <a:spcAft>
                <a:spcPts val="0"/>
              </a:spcAft>
            </a:pPr>
            <a:endParaRPr lang="en-US" sz="3200" dirty="0">
              <a:solidFill>
                <a:srgbClr val="002060"/>
              </a:solidFill>
              <a:latin typeface="Times New Roman" pitchFamily="18" charset="0"/>
              <a:cs typeface="Times New Roman" pitchFamily="18" charset="0"/>
            </a:endParaRPr>
          </a:p>
        </p:txBody>
      </p:sp>
      <p:sp>
        <p:nvSpPr>
          <p:cNvPr id="10" name="TextBox 9"/>
          <p:cNvSpPr txBox="1"/>
          <p:nvPr/>
        </p:nvSpPr>
        <p:spPr>
          <a:xfrm>
            <a:off x="570928" y="4860864"/>
            <a:ext cx="8077200" cy="1384995"/>
          </a:xfrm>
          <a:prstGeom prst="rect">
            <a:avLst/>
          </a:prstGeom>
          <a:noFill/>
        </p:spPr>
        <p:txBody>
          <a:bodyPr wrap="square" rtlCol="0">
            <a:spAutoFit/>
          </a:bodyPr>
          <a:lstStyle/>
          <a:p>
            <a:pPr fontAlgn="auto">
              <a:spcBef>
                <a:spcPts val="0"/>
              </a:spcBef>
              <a:spcAft>
                <a:spcPts val="0"/>
              </a:spcAft>
            </a:pPr>
            <a:r>
              <a:rPr lang="en-US" sz="2800" dirty="0" err="1" smtClean="0">
                <a:solidFill>
                  <a:srgbClr val="002060"/>
                </a:solidFill>
                <a:latin typeface="Times New Roman" pitchFamily="18" charset="0"/>
                <a:cs typeface="Times New Roman" pitchFamily="18" charset="0"/>
              </a:rPr>
              <a:t>Vậy</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Phúc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muốn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tới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Công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Thông</a:t>
            </a:r>
            <a:r>
              <a:rPr lang="en-US" sz="2800" dirty="0" smtClean="0">
                <a:solidFill>
                  <a:srgbClr val="002060"/>
                </a:solidFill>
                <a:latin typeface="Times New Roman" pitchFamily="18" charset="0"/>
                <a:cs typeface="Times New Roman" pitchFamily="18" charset="0"/>
              </a:rPr>
              <a:t> Tin </a:t>
            </a:r>
            <a:r>
              <a:rPr lang="en-US" sz="2800" dirty="0" err="1" smtClean="0">
                <a:solidFill>
                  <a:srgbClr val="002060"/>
                </a:solidFill>
                <a:latin typeface="Times New Roman" pitchFamily="18" charset="0"/>
                <a:cs typeface="Times New Roman" pitchFamily="18" charset="0"/>
              </a:rPr>
              <a:t>thì</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sẽ</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3.4=12 </a:t>
            </a:r>
            <a:r>
              <a:rPr lang="en-US" sz="2800" dirty="0" err="1" smtClean="0">
                <a:solidFill>
                  <a:srgbClr val="002060"/>
                </a:solidFill>
                <a:latin typeface="Times New Roman" pitchFamily="18" charset="0"/>
                <a:cs typeface="Times New Roman" pitchFamily="18" charset="0"/>
              </a:rPr>
              <a:t>cách</a:t>
            </a:r>
            <a:r>
              <a:rPr lang="en-US" sz="2800" dirty="0" smtClean="0">
                <a:solidFill>
                  <a:srgbClr val="002060"/>
                </a:solidFill>
                <a:latin typeface="Times New Roman" pitchFamily="18" charset="0"/>
                <a:cs typeface="Times New Roman" pitchFamily="18" charset="0"/>
              </a:rPr>
              <a:t>.</a:t>
            </a:r>
          </a:p>
          <a:p>
            <a:pPr fontAlgn="auto">
              <a:spcBef>
                <a:spcPts val="0"/>
              </a:spcBef>
              <a:spcAft>
                <a:spcPts val="0"/>
              </a:spcAft>
            </a:pPr>
            <a:endParaRPr lang="en-US" sz="2800" dirty="0">
              <a:solidFill>
                <a:srgbClr val="002060"/>
              </a:solidFill>
              <a:latin typeface="Times New Roman" pitchFamily="18" charset="0"/>
              <a:cs typeface="Times New Roman" pitchFamily="18" charset="0"/>
            </a:endParaRPr>
          </a:p>
        </p:txBody>
      </p:sp>
      <p:sp>
        <p:nvSpPr>
          <p:cNvPr id="11" name="TextBox 10"/>
          <p:cNvSpPr txBox="1"/>
          <p:nvPr/>
        </p:nvSpPr>
        <p:spPr>
          <a:xfrm>
            <a:off x="457200" y="1667256"/>
            <a:ext cx="8458201" cy="1815882"/>
          </a:xfrm>
          <a:prstGeom prst="rect">
            <a:avLst/>
          </a:prstGeom>
          <a:noFill/>
        </p:spPr>
        <p:txBody>
          <a:bodyPr wrap="square" rtlCol="0">
            <a:spAutoFit/>
          </a:bodyPr>
          <a:lstStyle/>
          <a:p>
            <a:pPr fontAlgn="auto">
              <a:spcBef>
                <a:spcPts val="0"/>
              </a:spcBef>
              <a:spcAft>
                <a:spcPts val="0"/>
              </a:spcAft>
            </a:pPr>
            <a:r>
              <a:rPr lang="en-US" sz="2800" b="1" dirty="0" smtClean="0">
                <a:solidFill>
                  <a:srgbClr val="00B050"/>
                </a:solidFill>
                <a:latin typeface="Times New Roman" pitchFamily="18" charset="0"/>
                <a:cs typeface="Times New Roman" pitchFamily="18" charset="0"/>
              </a:rPr>
              <a:t>Ví dụ: </a:t>
            </a:r>
            <a:r>
              <a:rPr lang="en-US" sz="2800" dirty="0" err="1" smtClean="0">
                <a:solidFill>
                  <a:srgbClr val="002060"/>
                </a:solidFill>
                <a:latin typeface="Times New Roman" pitchFamily="18" charset="0"/>
                <a:cs typeface="Times New Roman" pitchFamily="18" charset="0"/>
              </a:rPr>
              <a:t>Bạn</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Phúc</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từ</a:t>
            </a:r>
            <a:r>
              <a:rPr lang="en-US" sz="2800" dirty="0" smtClean="0">
                <a:solidFill>
                  <a:srgbClr val="002060"/>
                </a:solidFill>
                <a:latin typeface="Times New Roman" pitchFamily="18" charset="0"/>
                <a:cs typeface="Times New Roman" pitchFamily="18" charset="0"/>
              </a:rPr>
              <a:t> Quận 9 (A) muốn </a:t>
            </a:r>
            <a:r>
              <a:rPr lang="en-US" sz="2800" dirty="0" err="1">
                <a:solidFill>
                  <a:srgbClr val="002060"/>
                </a:solidFill>
                <a:latin typeface="Times New Roman" pitchFamily="18" charset="0"/>
                <a:cs typeface="Times New Roman" pitchFamily="18" charset="0"/>
              </a:rPr>
              <a:t>tới</a:t>
            </a:r>
            <a:r>
              <a:rPr lang="en-US" sz="2800" dirty="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trường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Công</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Nghệ</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Thông</a:t>
            </a:r>
            <a:r>
              <a:rPr lang="en-US" sz="2800" dirty="0" smtClean="0">
                <a:solidFill>
                  <a:srgbClr val="002060"/>
                </a:solidFill>
                <a:latin typeface="Times New Roman" pitchFamily="18" charset="0"/>
                <a:cs typeface="Times New Roman" pitchFamily="18" charset="0"/>
              </a:rPr>
              <a:t> Tin (C), </a:t>
            </a:r>
            <a:r>
              <a:rPr lang="en-US" sz="2800" dirty="0" err="1" smtClean="0">
                <a:solidFill>
                  <a:srgbClr val="002060"/>
                </a:solidFill>
                <a:latin typeface="Times New Roman" pitchFamily="18" charset="0"/>
                <a:cs typeface="Times New Roman" pitchFamily="18" charset="0"/>
              </a:rPr>
              <a:t>phải</a:t>
            </a:r>
            <a:r>
              <a:rPr lang="en-US" sz="2800" dirty="0" smtClean="0">
                <a:solidFill>
                  <a:srgbClr val="002060"/>
                </a:solidFill>
                <a:latin typeface="Times New Roman" pitchFamily="18" charset="0"/>
                <a:cs typeface="Times New Roman" pitchFamily="18" charset="0"/>
              </a:rPr>
              <a:t> qua chặng Ngã tư Thủ Đức (B). </a:t>
            </a:r>
            <a:r>
              <a:rPr lang="en-US" sz="2800" dirty="0" err="1" smtClean="0">
                <a:solidFill>
                  <a:srgbClr val="002060"/>
                </a:solidFill>
                <a:latin typeface="Times New Roman" pitchFamily="18" charset="0"/>
                <a:cs typeface="Times New Roman" pitchFamily="18" charset="0"/>
              </a:rPr>
              <a:t>Biết</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từ</a:t>
            </a:r>
            <a:r>
              <a:rPr lang="en-US" sz="2800" dirty="0" smtClean="0">
                <a:solidFill>
                  <a:srgbClr val="002060"/>
                </a:solidFill>
                <a:latin typeface="Times New Roman" pitchFamily="18" charset="0"/>
                <a:cs typeface="Times New Roman" pitchFamily="18" charset="0"/>
              </a:rPr>
              <a:t> A tới B </a:t>
            </a:r>
            <a:r>
              <a:rPr lang="en-US" sz="2800" dirty="0" err="1" smtClean="0">
                <a:solidFill>
                  <a:srgbClr val="002060"/>
                </a:solidFill>
                <a:latin typeface="Times New Roman" pitchFamily="18" charset="0"/>
                <a:cs typeface="Times New Roman" pitchFamily="18" charset="0"/>
              </a:rPr>
              <a:t>có</a:t>
            </a:r>
            <a:r>
              <a:rPr lang="en-US" sz="2800" dirty="0" smtClean="0">
                <a:solidFill>
                  <a:srgbClr val="002060"/>
                </a:solidFill>
                <a:latin typeface="Times New Roman" pitchFamily="18" charset="0"/>
                <a:cs typeface="Times New Roman" pitchFamily="18" charset="0"/>
              </a:rPr>
              <a:t> 3 tuyến xe buýt </a:t>
            </a:r>
            <a:r>
              <a:rPr lang="en-US" sz="2800" dirty="0" err="1" smtClean="0">
                <a:solidFill>
                  <a:srgbClr val="002060"/>
                </a:solidFill>
                <a:latin typeface="Times New Roman" pitchFamily="18" charset="0"/>
                <a:cs typeface="Times New Roman" pitchFamily="18" charset="0"/>
              </a:rPr>
              <a:t>để</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đi</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en-US" sz="2800" dirty="0" smtClean="0">
                <a:solidFill>
                  <a:srgbClr val="002060"/>
                </a:solidFill>
                <a:latin typeface="Times New Roman" pitchFamily="18" charset="0"/>
                <a:cs typeface="Times New Roman" pitchFamily="18" charset="0"/>
              </a:rPr>
              <a:t> từ B tới C có 4 tuyến xe buýt để đi.</a:t>
            </a: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linds(horizontal)">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err="1" smtClean="0">
                <a:solidFill>
                  <a:srgbClr val="FF0000"/>
                </a:solidFill>
                <a:latin typeface="Times New Roman" pitchFamily="18" charset="0"/>
                <a:ea typeface="Segoe UI" panose="020B0502040204020203" pitchFamily="34" charset="0"/>
                <a:cs typeface="Times New Roman" pitchFamily="18" charset="0"/>
              </a:rPr>
              <a:t>Nguyên</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cộng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nguyên</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33</a:t>
            </a:fld>
            <a:endParaRPr lang="en-US"/>
          </a:p>
        </p:txBody>
      </p:sp>
      <p:pic>
        <p:nvPicPr>
          <p:cNvPr id="8" name="Ảnh 7"/>
          <p:cNvPicPr>
            <a:picLocks noChangeAspect="1"/>
          </p:cNvPicPr>
          <p:nvPr/>
        </p:nvPicPr>
        <p:blipFill>
          <a:blip r:embed="rId3"/>
          <a:stretch>
            <a:fillRect/>
          </a:stretch>
        </p:blipFill>
        <p:spPr>
          <a:xfrm>
            <a:off x="1066800" y="1828800"/>
            <a:ext cx="6629400" cy="4124325"/>
          </a:xfrm>
          <a:prstGeom prst="rect">
            <a:avLst/>
          </a:prstGeom>
        </p:spPr>
      </p:pic>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34</a:t>
            </a:fld>
            <a:endParaRPr lang="en-US"/>
          </a:p>
        </p:txBody>
      </p:sp>
      <p:pic>
        <p:nvPicPr>
          <p:cNvPr id="4" name="Ảnh 3"/>
          <p:cNvPicPr>
            <a:picLocks noChangeAspect="1"/>
          </p:cNvPicPr>
          <p:nvPr/>
        </p:nvPicPr>
        <p:blipFill>
          <a:blip r:embed="rId3"/>
          <a:stretch>
            <a:fillRect/>
          </a:stretch>
        </p:blipFill>
        <p:spPr>
          <a:xfrm>
            <a:off x="450676" y="1066800"/>
            <a:ext cx="7505700" cy="2419350"/>
          </a:xfrm>
          <a:prstGeom prst="rect">
            <a:avLst/>
          </a:prstGeom>
        </p:spPr>
      </p:pic>
      <p:pic>
        <p:nvPicPr>
          <p:cNvPr id="5" name="Ảnh 4"/>
          <p:cNvPicPr>
            <a:picLocks noChangeAspect="1"/>
          </p:cNvPicPr>
          <p:nvPr/>
        </p:nvPicPr>
        <p:blipFill>
          <a:blip r:embed="rId4"/>
          <a:stretch>
            <a:fillRect/>
          </a:stretch>
        </p:blipFill>
        <p:spPr>
          <a:xfrm>
            <a:off x="628650" y="3886200"/>
            <a:ext cx="8058150" cy="1162050"/>
          </a:xfrm>
          <a:prstGeom prst="rect">
            <a:avLst/>
          </a:prstGeom>
        </p:spPr>
      </p:pic>
      <p:pic>
        <p:nvPicPr>
          <p:cNvPr id="8" name="Ảnh 7"/>
          <p:cNvPicPr>
            <a:picLocks noChangeAspect="1"/>
          </p:cNvPicPr>
          <p:nvPr/>
        </p:nvPicPr>
        <p:blipFill>
          <a:blip r:embed="rId5"/>
          <a:stretch>
            <a:fillRect/>
          </a:stretch>
        </p:blipFill>
        <p:spPr>
          <a:xfrm>
            <a:off x="838200" y="5526181"/>
            <a:ext cx="5153025" cy="428625"/>
          </a:xfrm>
          <a:prstGeom prst="rect">
            <a:avLst/>
          </a:prstGeom>
        </p:spPr>
      </p:pic>
    </p:spTree>
    <p:extLst>
      <p:ext uri="{BB962C8B-B14F-4D97-AF65-F5344CB8AC3E}">
        <p14:creationId xmlns:p14="http://schemas.microsoft.com/office/powerpoint/2010/main" val="3931335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81000" y="1072488"/>
            <a:ext cx="8382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 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457200" y="2057401"/>
            <a:ext cx="8229600" cy="3816429"/>
          </a:xfrm>
          <a:prstGeom prst="rect">
            <a:avLst/>
          </a:prstGeom>
        </p:spPr>
        <p:txBody>
          <a:bodyPr wrap="square">
            <a:spAutoFit/>
          </a:bodyPr>
          <a:lstStyle/>
          <a:p>
            <a:pPr marL="514350" indent="-514350"/>
            <a:r>
              <a:rPr lang="en-US" sz="3200" i="1" dirty="0" smtClean="0">
                <a:solidFill>
                  <a:srgbClr val="FF0000"/>
                </a:solidFill>
                <a:latin typeface="Times New Roman" panose="02020603050405020304" pitchFamily="18" charset="0"/>
                <a:cs typeface="Times New Roman" panose="02020603050405020304" pitchFamily="18" charset="0"/>
              </a:rPr>
              <a:t>a. </a:t>
            </a:r>
            <a:r>
              <a:rPr lang="en-US" sz="3200" i="1" dirty="0" err="1" smtClean="0">
                <a:solidFill>
                  <a:srgbClr val="FF0000"/>
                </a:solidFill>
                <a:latin typeface="Times New Roman" panose="02020603050405020304" pitchFamily="18" charset="0"/>
                <a:cs typeface="Times New Roman" panose="02020603050405020304" pitchFamily="18" charset="0"/>
              </a:rPr>
              <a:t>Giới</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thiệu</a:t>
            </a:r>
            <a:endParaRPr lang="en-US" sz="3200" i="1" dirty="0" smtClean="0">
              <a:solidFill>
                <a:srgbClr val="FF0000"/>
              </a:solidFill>
              <a:latin typeface="Times New Roman" panose="02020603050405020304" pitchFamily="18" charset="0"/>
              <a:cs typeface="Times New Roman" panose="02020603050405020304" pitchFamily="18" charset="0"/>
            </a:endParaRPr>
          </a:p>
          <a:p>
            <a:pPr algn="just"/>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Nguyên</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lý</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chuồng</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bồ</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câu</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được</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phát</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triển</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từ</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mệnh</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đề</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Giả sử có một đàn chim bồ câu bay vào</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chuồng. Nếu số chim nhiều hơn số </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ô</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trong</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chuồng thì chắc chắn có ít nhất một </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ô </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c</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hứa</a:t>
            </a:r>
            <a:r>
              <a:rPr lang="vi-VN" sz="3200" dirty="0" smtClean="0">
                <a:solidFill>
                  <a:schemeClr val="accent1">
                    <a:lumMod val="50000"/>
                  </a:schemeClr>
                </a:solidFill>
                <a:latin typeface="Times New Roman" panose="02020603050405020304" pitchFamily="18" charset="0"/>
                <a:cs typeface="Times New Roman" panose="02020603050405020304" pitchFamily="18" charset="0"/>
              </a:rPr>
              <a:t> nhiều hơn một con chim.</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a:t>
            </a:r>
          </a:p>
          <a:p>
            <a:endParaRPr lang="en-US" sz="3200" i="1" dirty="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7" name="Slide Number Placeholder 6"/>
          <p:cNvSpPr>
            <a:spLocks noGrp="1"/>
          </p:cNvSpPr>
          <p:nvPr>
            <p:ph type="sldNum" sz="quarter" idx="12"/>
          </p:nvPr>
        </p:nvSpPr>
        <p:spPr/>
        <p:txBody>
          <a:bodyPr/>
          <a:lstStyle/>
          <a:p>
            <a:fld id="{D9369064-905F-44AE-BE62-E62CB83BB352}" type="slidenum">
              <a:rPr lang="en-US" smtClean="0"/>
              <a:pPr/>
              <a:t>35</a:t>
            </a:fld>
            <a:endParaRPr lang="en-US" dirty="0"/>
          </a:p>
        </p:txBody>
      </p:sp>
    </p:spTree>
    <p:extLst>
      <p:ext uri="{BB962C8B-B14F-4D97-AF65-F5344CB8AC3E}">
        <p14:creationId xmlns:p14="http://schemas.microsoft.com/office/powerpoint/2010/main" val="19124775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36</a:t>
            </a:fld>
            <a:endParaRPr lang="en-US"/>
          </a:p>
        </p:txBody>
      </p:sp>
      <p:sp>
        <p:nvSpPr>
          <p:cNvPr id="8" name="TextBox 7"/>
          <p:cNvSpPr txBox="1"/>
          <p:nvPr/>
        </p:nvSpPr>
        <p:spPr>
          <a:xfrm>
            <a:off x="457200" y="2057400"/>
            <a:ext cx="7924800" cy="2492990"/>
          </a:xfrm>
          <a:prstGeom prst="rect">
            <a:avLst/>
          </a:prstGeom>
          <a:noFill/>
        </p:spPr>
        <p:txBody>
          <a:bodyPr wrap="square" rtlCol="0">
            <a:spAutoFit/>
          </a:bodyPr>
          <a:lstStyle/>
          <a:p>
            <a:r>
              <a:rPr lang="en-US" sz="3200" i="1" dirty="0" err="1" smtClean="0">
                <a:solidFill>
                  <a:srgbClr val="FF0000"/>
                </a:solidFill>
                <a:latin typeface="Times New Roman" panose="02020603050405020304" pitchFamily="18" charset="0"/>
                <a:cs typeface="Times New Roman" panose="02020603050405020304" pitchFamily="18" charset="0"/>
              </a:rPr>
              <a:t>b.Nguyên</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lý</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cơ</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bản</a:t>
            </a:r>
            <a:endParaRPr lang="en-US" sz="3200" i="1" dirty="0">
              <a:solidFill>
                <a:srgbClr val="FF0000"/>
              </a:solidFill>
              <a:latin typeface="Times New Roman" panose="02020603050405020304" pitchFamily="18" charset="0"/>
              <a:cs typeface="Times New Roman" panose="02020603050405020304" pitchFamily="18" charset="0"/>
            </a:endParaRPr>
          </a:p>
          <a:p>
            <a:pPr algn="just"/>
            <a:r>
              <a:rPr lang="vi-VN" sz="3200" dirty="0">
                <a:latin typeface="Times New Roman" panose="02020603050405020304" pitchFamily="18" charset="0"/>
                <a:cs typeface="Times New Roman" panose="02020603050405020304" pitchFamily="18" charset="0"/>
              </a:rPr>
              <a:t>      Nếu </a:t>
            </a:r>
            <a:r>
              <a:rPr lang="en-US" sz="3200" dirty="0" err="1" smtClean="0">
                <a:latin typeface="Times New Roman" panose="02020603050405020304" pitchFamily="18" charset="0"/>
                <a:cs typeface="Times New Roman" panose="02020603050405020304" pitchFamily="18" charset="0"/>
              </a:rPr>
              <a:t>ta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đặt</a:t>
            </a:r>
            <a:r>
              <a:rPr lang="en-US" sz="3200" dirty="0" smtClean="0">
                <a:latin typeface="Times New Roman" panose="02020603050405020304" pitchFamily="18" charset="0"/>
                <a:cs typeface="Times New Roman" panose="02020603050405020304" pitchFamily="18" charset="0"/>
              </a:rPr>
              <a:t> n </a:t>
            </a:r>
            <a:r>
              <a:rPr lang="vi-VN" sz="3200" dirty="0" smtClean="0">
                <a:latin typeface="Times New Roman" panose="02020603050405020304" pitchFamily="18" charset="0"/>
                <a:cs typeface="Times New Roman" panose="02020603050405020304" pitchFamily="18" charset="0"/>
              </a:rPr>
              <a:t>đối 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nào</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k </a:t>
            </a:r>
            <a:r>
              <a:rPr lang="en-US" sz="3200" dirty="0" err="1" smtClean="0">
                <a:latin typeface="Times New Roman" panose="02020603050405020304" pitchFamily="18" charset="0"/>
                <a:cs typeface="Times New Roman" panose="02020603050405020304" pitchFamily="18" charset="0"/>
              </a:rPr>
              <a:t>hộp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hộp</a:t>
            </a:r>
            <a:r>
              <a:rPr lang="en-US" sz="3200" dirty="0" smtClean="0">
                <a:latin typeface="Times New Roman" panose="02020603050405020304" pitchFamily="18" charset="0"/>
                <a:cs typeface="Times New Roman" panose="02020603050405020304" pitchFamily="18" charset="0"/>
              </a:rPr>
              <a:t> k </a:t>
            </a:r>
            <a:r>
              <a:rPr lang="en-US" sz="3200" dirty="0" err="1" smtClean="0">
                <a:latin typeface="Times New Roman" panose="02020603050405020304" pitchFamily="18" charset="0"/>
                <a:cs typeface="Times New Roman" panose="02020603050405020304" pitchFamily="18" charset="0"/>
              </a:rPr>
              <a:t>nhỏ</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 n, </a:t>
            </a:r>
            <a:r>
              <a:rPr lang="en-US" sz="3200" dirty="0" err="1" smtClean="0">
                <a:latin typeface="Times New Roman" panose="02020603050405020304" pitchFamily="18" charset="0"/>
                <a:cs typeface="Times New Roman" panose="02020603050405020304" pitchFamily="18" charset="0"/>
              </a:rPr>
              <a:t>thì</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ít </a:t>
            </a:r>
            <a:r>
              <a:rPr lang="vi-VN" sz="3200" dirty="0">
                <a:latin typeface="Times New Roman" panose="02020603050405020304" pitchFamily="18" charset="0"/>
                <a:cs typeface="Times New Roman" panose="02020603050405020304" pitchFamily="18" charset="0"/>
              </a:rPr>
              <a:t>nhất một hộp chứa </a:t>
            </a:r>
            <a:r>
              <a:rPr lang="en-US" sz="3200" dirty="0" err="1" smtClean="0">
                <a:latin typeface="Times New Roman" panose="02020603050405020304" pitchFamily="18" charset="0"/>
                <a:cs typeface="Times New Roman" panose="02020603050405020304" pitchFamily="18" charset="0"/>
              </a:rPr>
              <a:t>từ</a:t>
            </a:r>
            <a:r>
              <a:rPr lang="en-US" sz="3200" dirty="0" smtClean="0">
                <a:latin typeface="Times New Roman" panose="02020603050405020304" pitchFamily="18" charset="0"/>
                <a:cs typeface="Times New Roman" panose="02020603050405020304" pitchFamily="18" charset="0"/>
              </a:rPr>
              <a:t> 2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trở</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lên</a:t>
            </a:r>
            <a:r>
              <a:rPr lang="en-US" sz="3200" dirty="0" smtClean="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567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37</a:t>
            </a:fld>
            <a:endParaRPr lang="en-US"/>
          </a:p>
        </p:txBody>
      </p:sp>
      <p:sp>
        <p:nvSpPr>
          <p:cNvPr id="8" name="TextBox 7"/>
          <p:cNvSpPr txBox="1"/>
          <p:nvPr/>
        </p:nvSpPr>
        <p:spPr>
          <a:xfrm>
            <a:off x="457200" y="2057400"/>
            <a:ext cx="7924800" cy="2492990"/>
          </a:xfrm>
          <a:prstGeom prst="rect">
            <a:avLst/>
          </a:prstGeom>
          <a:noFill/>
        </p:spPr>
        <p:txBody>
          <a:bodyPr wrap="square" rtlCol="0">
            <a:spAutoFit/>
          </a:bodyPr>
          <a:lstStyle/>
          <a:p>
            <a:r>
              <a:rPr lang="en-US" sz="3200" i="1" dirty="0" err="1" smtClean="0">
                <a:solidFill>
                  <a:srgbClr val="FF0000"/>
                </a:solidFill>
                <a:latin typeface="Times New Roman" panose="02020603050405020304" pitchFamily="18" charset="0"/>
                <a:cs typeface="Times New Roman" panose="02020603050405020304" pitchFamily="18" charset="0"/>
              </a:rPr>
              <a:t>b.Nguyên</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lý</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mở</a:t>
            </a:r>
            <a:r>
              <a:rPr lang="en-US" sz="3200" i="1" dirty="0" smtClean="0">
                <a:solidFill>
                  <a:srgbClr val="FF0000"/>
                </a:solidFill>
                <a:latin typeface="Times New Roman" panose="02020603050405020304" pitchFamily="18" charset="0"/>
                <a:cs typeface="Times New Roman" panose="02020603050405020304" pitchFamily="18" charset="0"/>
              </a:rPr>
              <a:t> </a:t>
            </a:r>
            <a:r>
              <a:rPr lang="en-US" sz="3200" i="1" dirty="0" err="1" smtClean="0">
                <a:solidFill>
                  <a:srgbClr val="FF0000"/>
                </a:solidFill>
                <a:latin typeface="Times New Roman" panose="02020603050405020304" pitchFamily="18" charset="0"/>
                <a:cs typeface="Times New Roman" panose="02020603050405020304" pitchFamily="18" charset="0"/>
              </a:rPr>
              <a:t>rộng</a:t>
            </a:r>
            <a:endParaRPr lang="en-US" sz="3200" i="1" dirty="0">
              <a:solidFill>
                <a:srgbClr val="FF0000"/>
              </a:solidFill>
              <a:latin typeface="Times New Roman" panose="02020603050405020304" pitchFamily="18" charset="0"/>
              <a:cs typeface="Times New Roman" panose="02020603050405020304" pitchFamily="18" charset="0"/>
            </a:endParaRPr>
          </a:p>
          <a:p>
            <a:pPr algn="just"/>
            <a:r>
              <a:rPr lang="vi-VN" sz="3200" dirty="0">
                <a:latin typeface="Times New Roman" panose="02020603050405020304" pitchFamily="18" charset="0"/>
                <a:cs typeface="Times New Roman" panose="02020603050405020304" pitchFamily="18" charset="0"/>
              </a:rPr>
              <a:t>      Nếu </a:t>
            </a:r>
            <a:r>
              <a:rPr lang="en-US" sz="3200" dirty="0" err="1" smtClean="0">
                <a:latin typeface="Times New Roman" panose="02020603050405020304" pitchFamily="18" charset="0"/>
                <a:cs typeface="Times New Roman" panose="02020603050405020304" pitchFamily="18" charset="0"/>
              </a:rPr>
              <a:t>ta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đặt</a:t>
            </a:r>
            <a:r>
              <a:rPr lang="en-US" sz="3200" dirty="0" smtClean="0">
                <a:latin typeface="Times New Roman" panose="02020603050405020304" pitchFamily="18" charset="0"/>
                <a:cs typeface="Times New Roman" panose="02020603050405020304" pitchFamily="18" charset="0"/>
              </a:rPr>
              <a:t> n </a:t>
            </a:r>
            <a:r>
              <a:rPr lang="vi-VN" sz="3200" dirty="0" smtClean="0">
                <a:latin typeface="Times New Roman" panose="02020603050405020304" pitchFamily="18" charset="0"/>
                <a:cs typeface="Times New Roman" panose="02020603050405020304" pitchFamily="18" charset="0"/>
              </a:rPr>
              <a:t>đối tượng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vào</a:t>
            </a:r>
            <a:r>
              <a:rPr lang="en-US" sz="3200" dirty="0" smtClean="0">
                <a:latin typeface="Times New Roman" panose="02020603050405020304" pitchFamily="18" charset="0"/>
                <a:cs typeface="Times New Roman" panose="02020603050405020304" pitchFamily="18" charset="0"/>
              </a:rPr>
              <a:t> k </a:t>
            </a:r>
            <a:r>
              <a:rPr lang="en-US" sz="3200" dirty="0" err="1" smtClean="0">
                <a:latin typeface="Times New Roman" panose="02020603050405020304" pitchFamily="18" charset="0"/>
                <a:cs typeface="Times New Roman" panose="02020603050405020304" pitchFamily="18" charset="0"/>
              </a:rPr>
              <a:t>hộp</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thì</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tồn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tại</a:t>
            </a:r>
            <a:r>
              <a:rPr lang="en-US" sz="3200" dirty="0" smtClean="0">
                <a:latin typeface="Times New Roman" panose="02020603050405020304" pitchFamily="18" charset="0"/>
                <a:cs typeface="Times New Roman" panose="02020603050405020304" pitchFamily="18" charset="0"/>
              </a:rPr>
              <a:t> </a:t>
            </a:r>
            <a:r>
              <a:rPr lang="vi-VN" sz="3200" dirty="0" smtClean="0">
                <a:latin typeface="Times New Roman" panose="02020603050405020304" pitchFamily="18" charset="0"/>
                <a:cs typeface="Times New Roman" panose="02020603050405020304" pitchFamily="18" charset="0"/>
              </a:rPr>
              <a:t>một </a:t>
            </a:r>
            <a:r>
              <a:rPr lang="vi-VN" sz="3200" dirty="0">
                <a:latin typeface="Times New Roman" panose="02020603050405020304" pitchFamily="18" charset="0"/>
                <a:cs typeface="Times New Roman" panose="02020603050405020304" pitchFamily="18" charset="0"/>
              </a:rPr>
              <a:t>hộp chứa </a:t>
            </a:r>
            <a:r>
              <a:rPr lang="en-US" sz="3200" dirty="0" err="1" smtClean="0">
                <a:latin typeface="Times New Roman" panose="02020603050405020304" pitchFamily="18" charset="0"/>
                <a:cs typeface="Times New Roman" panose="02020603050405020304" pitchFamily="18" charset="0"/>
              </a:rPr>
              <a:t>ít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a:t>
            </a:r>
            <a:r>
              <a:rPr lang="en-US" sz="3200" dirty="0" smtClean="0">
                <a:solidFill>
                  <a:srgbClr val="FF0000"/>
                </a:solidFill>
                <a:latin typeface="Times New Roman" pitchFamily="18" charset="0"/>
                <a:cs typeface="Times New Roman" pitchFamily="18" charset="0"/>
              </a:rPr>
              <a:t>[n/k] </a:t>
            </a:r>
            <a:r>
              <a:rPr lang="en-US" sz="3200" dirty="0" err="1" smtClean="0">
                <a:latin typeface="Times New Roman" panose="02020603050405020304" pitchFamily="18" charset="0"/>
                <a:cs typeface="Times New Roman" panose="02020603050405020304" pitchFamily="18" charset="0"/>
              </a:rPr>
              <a:t>đối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tượng</a:t>
            </a:r>
            <a:r>
              <a:rPr lang="en-US" sz="3200" dirty="0" smtClean="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533400" y="4191000"/>
            <a:ext cx="8077200" cy="2492990"/>
          </a:xfrm>
          <a:prstGeom prst="rect">
            <a:avLst/>
          </a:prstGeom>
          <a:noFill/>
        </p:spPr>
        <p:txBody>
          <a:bodyPr wrap="square" rtlCol="0">
            <a:spAutoFit/>
          </a:bodyPr>
          <a:lstStyle/>
          <a:p>
            <a:r>
              <a:rPr lang="en-US" sz="3200" dirty="0" err="1" smtClean="0">
                <a:solidFill>
                  <a:srgbClr val="00B050"/>
                </a:solidFill>
                <a:latin typeface="Times New Roman" panose="02020603050405020304" pitchFamily="18" charset="0"/>
                <a:cs typeface="Times New Roman" panose="02020603050405020304" pitchFamily="18" charset="0"/>
              </a:rPr>
              <a:t>Chú</a:t>
            </a:r>
            <a:r>
              <a:rPr lang="en-US" sz="3200" dirty="0" smtClean="0">
                <a:solidFill>
                  <a:srgbClr val="00B050"/>
                </a:solidFill>
                <a:latin typeface="Times New Roman" panose="02020603050405020304" pitchFamily="18" charset="0"/>
                <a:cs typeface="Times New Roman" panose="02020603050405020304" pitchFamily="18" charset="0"/>
              </a:rPr>
              <a:t> 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hiệu</a:t>
            </a:r>
            <a:r>
              <a:rPr lang="en-US" sz="3200" dirty="0" smtClean="0">
                <a:latin typeface="Times New Roman" panose="02020603050405020304" pitchFamily="18" charset="0"/>
                <a:cs typeface="Times New Roman" panose="02020603050405020304" pitchFamily="18" charset="0"/>
              </a:rPr>
              <a:t> </a:t>
            </a:r>
            <a:r>
              <a:rPr lang="en-US" sz="3200" dirty="0" smtClean="0">
                <a:solidFill>
                  <a:srgbClr val="FF0000"/>
                </a:solidFill>
                <a:latin typeface="Times New Roman" pitchFamily="18" charset="0"/>
                <a:cs typeface="Times New Roman" pitchFamily="18" charset="0"/>
              </a:rPr>
              <a:t>[a] </a:t>
            </a:r>
            <a:r>
              <a:rPr lang="en-US" sz="3200" dirty="0" err="1" smtClean="0">
                <a:latin typeface="Times New Roman" panose="02020603050405020304" pitchFamily="18" charset="0"/>
                <a:cs typeface="Times New Roman" panose="02020603050405020304" pitchFamily="18" charset="0"/>
              </a:rPr>
              <a:t>dùng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để</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chỉ</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nguyên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nhỏ</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nhất</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lớn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hơn</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hoặc</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bằng</a:t>
            </a:r>
            <a:r>
              <a:rPr lang="en-US" sz="3200" dirty="0" smtClean="0">
                <a:latin typeface="Times New Roman" panose="02020603050405020304" pitchFamily="18" charset="0"/>
                <a:cs typeface="Times New Roman" panose="02020603050405020304" pitchFamily="18" charset="0"/>
              </a:rPr>
              <a:t> a. </a:t>
            </a:r>
          </a:p>
          <a:p>
            <a:r>
              <a:rPr lang="en-US" sz="3200" dirty="0" smtClean="0">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[5]=5, [4/3]=2</a:t>
            </a:r>
          </a:p>
          <a:p>
            <a:r>
              <a:rPr lang="en-US" sz="3200" dirty="0" smtClean="0">
                <a:latin typeface="Times New Roman" panose="02020603050405020304" pitchFamily="18" charset="0"/>
                <a:cs typeface="Times New Roman" panose="02020603050405020304" pitchFamily="18" charset="0"/>
              </a:rPr>
              <a:t>               </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7489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38</a:t>
            </a:fld>
            <a:endParaRPr lang="en-US"/>
          </a:p>
        </p:txBody>
      </p:sp>
      <p:sp>
        <p:nvSpPr>
          <p:cNvPr id="9" name="TextBox 8"/>
          <p:cNvSpPr txBox="1"/>
          <p:nvPr/>
        </p:nvSpPr>
        <p:spPr>
          <a:xfrm>
            <a:off x="533400" y="1905000"/>
            <a:ext cx="8077200" cy="1938992"/>
          </a:xfrm>
          <a:prstGeom prst="rect">
            <a:avLst/>
          </a:prstGeom>
          <a:noFill/>
        </p:spPr>
        <p:txBody>
          <a:bodyPr wrap="square" rtlCol="0">
            <a:spAutoFit/>
          </a:bodyPr>
          <a:lstStyle/>
          <a:p>
            <a:pPr algn="just" fontAlgn="auto">
              <a:spcBef>
                <a:spcPts val="0"/>
              </a:spcBef>
              <a:spcAft>
                <a:spcPts val="0"/>
              </a:spcAft>
            </a:pPr>
            <a:r>
              <a:rPr lang="en-US" sz="3200" b="1" dirty="0" smtClean="0">
                <a:solidFill>
                  <a:srgbClr val="00B050"/>
                </a:solidFill>
                <a:latin typeface="Times New Roman" pitchFamily="18" charset="0"/>
                <a:cs typeface="Times New Roman" pitchFamily="18" charset="0"/>
              </a:rPr>
              <a:t>Ví dụ:</a:t>
            </a:r>
            <a:r>
              <a:rPr lang="en-US" sz="3200" b="1" i="1" dirty="0" smtClean="0">
                <a:solidFill>
                  <a:srgbClr val="00B050"/>
                </a:solidFill>
                <a:latin typeface="Times New Roman" pitchFamily="18" charset="0"/>
                <a:cs typeface="Times New Roman" pitchFamily="18" charset="0"/>
              </a:rPr>
              <a:t> </a:t>
            </a:r>
            <a:r>
              <a:rPr lang="en-US" sz="3200" dirty="0">
                <a:latin typeface="Times New Roman" pitchFamily="18" charset="0"/>
                <a:cs typeface="Times New Roman" pitchFamily="18" charset="0"/>
              </a:rPr>
              <a:t>Có 20 chim bồ câu ở </a:t>
            </a:r>
            <a:r>
              <a:rPr lang="en-US" sz="3200" dirty="0" err="1" smtClean="0">
                <a:latin typeface="Times New Roman" pitchFamily="18" charset="0"/>
                <a:cs typeface="Times New Roman" pitchFamily="18" charset="0"/>
              </a:rPr>
              <a:t>trong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chuồng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7 </a:t>
            </a:r>
            <a:r>
              <a:rPr lang="en-US" sz="3200" dirty="0" smtClean="0">
                <a:latin typeface="Times New Roman" pitchFamily="18" charset="0"/>
                <a:cs typeface="Times New Roman" pitchFamily="18" charset="0"/>
              </a:rPr>
              <a:t>ô. </a:t>
            </a:r>
            <a:r>
              <a:rPr lang="en-US" sz="3200" dirty="0">
                <a:latin typeface="Times New Roman" pitchFamily="18" charset="0"/>
                <a:cs typeface="Times New Roman" pitchFamily="18" charset="0"/>
              </a:rPr>
              <a:t>Khi đó sẽ có </a:t>
            </a:r>
            <a:r>
              <a:rPr lang="en-US" sz="3200" dirty="0" err="1">
                <a:latin typeface="Times New Roman" pitchFamily="18" charset="0"/>
                <a:cs typeface="Times New Roman" pitchFamily="18" charset="0"/>
              </a:rPr>
              <a:t>ít</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nhất</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1 </a:t>
            </a:r>
            <a:r>
              <a:rPr lang="en-US" sz="3200" dirty="0" smtClean="0">
                <a:latin typeface="Times New Roman" pitchFamily="18" charset="0"/>
                <a:cs typeface="Times New Roman" pitchFamily="18" charset="0"/>
              </a:rPr>
              <a:t>ô </a:t>
            </a:r>
            <a:r>
              <a:rPr lang="en-US" sz="3200" dirty="0" err="1" smtClean="0">
                <a:latin typeface="Times New Roman" pitchFamily="18" charset="0"/>
                <a:cs typeface="Times New Roman" pitchFamily="18" charset="0"/>
              </a:rPr>
              <a:t>chứa</a:t>
            </a:r>
            <a:r>
              <a:rPr lang="en-US" sz="3200" dirty="0" smtClean="0">
                <a:latin typeface="Times New Roman" pitchFamily="18" charset="0"/>
                <a:cs typeface="Times New Roman" pitchFamily="18" charset="0"/>
              </a:rPr>
              <a:t> [20/7]=3 </a:t>
            </a:r>
            <a:r>
              <a:rPr lang="en-US" sz="3200" dirty="0">
                <a:latin typeface="Times New Roman" pitchFamily="18" charset="0"/>
                <a:cs typeface="Times New Roman" pitchFamily="18" charset="0"/>
              </a:rPr>
              <a:t>con bồ câu trở lên.</a:t>
            </a:r>
          </a:p>
          <a:p>
            <a:pPr fontAlgn="auto">
              <a:spcBef>
                <a:spcPts val="0"/>
              </a:spcBef>
              <a:spcAft>
                <a:spcPts val="0"/>
              </a:spcAft>
            </a:pPr>
            <a:endParaRPr lang="en-US" sz="2400" dirty="0">
              <a:solidFill>
                <a:srgbClr val="002060"/>
              </a:solidFill>
              <a:latin typeface="Segoe UI" panose="020B0502040204020203" pitchFamily="34" charset="0"/>
              <a:cs typeface="Segoe UI" panose="020B0502040204020203" pitchFamily="34" charset="0"/>
            </a:endParaRPr>
          </a:p>
        </p:txBody>
      </p:sp>
      <p:sp>
        <p:nvSpPr>
          <p:cNvPr id="10" name="TextBox 9"/>
          <p:cNvSpPr txBox="1"/>
          <p:nvPr/>
        </p:nvSpPr>
        <p:spPr>
          <a:xfrm>
            <a:off x="609600" y="3779521"/>
            <a:ext cx="8077200" cy="1077218"/>
          </a:xfrm>
          <a:prstGeom prst="rect">
            <a:avLst/>
          </a:prstGeom>
          <a:noFill/>
        </p:spPr>
        <p:txBody>
          <a:bodyPr wrap="square" rtlCol="0">
            <a:spAutoFit/>
          </a:bodyPr>
          <a:lstStyle/>
          <a:p>
            <a:pPr fontAlgn="auto">
              <a:spcBef>
                <a:spcPts val="0"/>
              </a:spcBef>
              <a:spcAft>
                <a:spcPts val="0"/>
              </a:spcAft>
            </a:pPr>
            <a:r>
              <a:rPr lang="en-US" sz="3200" b="1" dirty="0" smtClean="0">
                <a:solidFill>
                  <a:srgbClr val="00B050"/>
                </a:solidFill>
                <a:latin typeface="Times New Roman" pitchFamily="18" charset="0"/>
                <a:cs typeface="Times New Roman" pitchFamily="18" charset="0"/>
              </a:rPr>
              <a:t>Ví dụ</a:t>
            </a:r>
            <a:r>
              <a:rPr lang="en-US" sz="3200" b="1"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100 người thì có ít </a:t>
            </a:r>
            <a:r>
              <a:rPr lang="en-US" sz="3200" dirty="0" err="1" smtClean="0">
                <a:latin typeface="Times New Roman" pitchFamily="18" charset="0"/>
                <a:cs typeface="Times New Roman" pitchFamily="18" charset="0"/>
              </a:rPr>
              <a:t>nhất</a:t>
            </a:r>
            <a:r>
              <a:rPr lang="en-US" sz="3200" dirty="0" smtClean="0">
                <a:latin typeface="Times New Roman" pitchFamily="18" charset="0"/>
                <a:cs typeface="Times New Roman" pitchFamily="18" charset="0"/>
              </a:rPr>
              <a:t> [100/12]= 9 </a:t>
            </a:r>
            <a:r>
              <a:rPr lang="en-US" sz="3200" dirty="0" err="1" smtClean="0">
                <a:latin typeface="Times New Roman" pitchFamily="18" charset="0"/>
                <a:cs typeface="Times New Roman" pitchFamily="18" charset="0"/>
              </a:rPr>
              <a:t>người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sinh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cùng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tháng</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9775428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wipe(down)">
                                      <p:cBhvr>
                                        <p:cTn id="1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39</a:t>
            </a:fld>
            <a:endParaRPr lang="en-US"/>
          </a:p>
        </p:txBody>
      </p:sp>
      <p:sp>
        <p:nvSpPr>
          <p:cNvPr id="8" name="Hình chữ nhật 7"/>
          <p:cNvSpPr/>
          <p:nvPr/>
        </p:nvSpPr>
        <p:spPr>
          <a:xfrm>
            <a:off x="381000" y="1905000"/>
            <a:ext cx="8382000" cy="2062103"/>
          </a:xfrm>
          <a:prstGeom prst="rect">
            <a:avLst/>
          </a:prstGeom>
        </p:spPr>
        <p:txBody>
          <a:bodyPr wrap="square">
            <a:spAutoFit/>
          </a:bodyPr>
          <a:lstStyle/>
          <a:p>
            <a:pPr algn="just"/>
            <a:r>
              <a:rPr lang="vi-VN" sz="3200" dirty="0" err="1" smtClean="0">
                <a:solidFill>
                  <a:srgbClr val="00B050"/>
                </a:solidFill>
                <a:latin typeface="Times New Roman" panose="02020603050405020304" pitchFamily="18" charset="0"/>
                <a:ea typeface="Times New Roman" panose="02020603050405020304" pitchFamily="18" charset="0"/>
              </a:rPr>
              <a:t>Ví</a:t>
            </a:r>
            <a:r>
              <a:rPr lang="vi-VN" sz="3200" dirty="0" smtClean="0">
                <a:solidFill>
                  <a:srgbClr val="00B050"/>
                </a:solidFill>
                <a:latin typeface="Times New Roman" panose="02020603050405020304" pitchFamily="18" charset="0"/>
                <a:ea typeface="Times New Roman" panose="02020603050405020304" pitchFamily="18" charset="0"/>
              </a:rPr>
              <a:t> </a:t>
            </a:r>
            <a:r>
              <a:rPr lang="vi-VN" sz="3200" dirty="0" err="1" smtClean="0">
                <a:solidFill>
                  <a:srgbClr val="00B050"/>
                </a:solidFill>
                <a:latin typeface="Times New Roman" panose="02020603050405020304" pitchFamily="18" charset="0"/>
                <a:ea typeface="Times New Roman" panose="02020603050405020304" pitchFamily="18" charset="0"/>
              </a:rPr>
              <a:t>dụ</a:t>
            </a:r>
            <a:r>
              <a:rPr lang="vi-VN" sz="3200" dirty="0" smtClean="0">
                <a:solidFill>
                  <a:srgbClr val="00B050"/>
                </a:solidFill>
                <a:latin typeface="Times New Roman" panose="02020603050405020304" pitchFamily="18" charset="0"/>
                <a:ea typeface="Times New Roman" panose="02020603050405020304" pitchFamily="18" charset="0"/>
              </a:rPr>
              <a:t>: </a:t>
            </a:r>
            <a:r>
              <a:rPr lang="vi-VN" sz="3200" dirty="0" err="1" smtClean="0">
                <a:latin typeface="Times New Roman" panose="02020603050405020304" pitchFamily="18" charset="0"/>
                <a:ea typeface="Times New Roman" panose="02020603050405020304" pitchFamily="18" charset="0"/>
              </a:rPr>
              <a:t>Số</a:t>
            </a:r>
            <a:r>
              <a:rPr lang="vi-VN" sz="3200" dirty="0" smtClean="0">
                <a:latin typeface="Times New Roman" panose="02020603050405020304" pitchFamily="18" charset="0"/>
                <a:ea typeface="Times New Roman" panose="02020603050405020304" pitchFamily="18" charset="0"/>
              </a:rPr>
              <a:t> sinh viên </a:t>
            </a:r>
            <a:r>
              <a:rPr lang="vi-VN" sz="3200" dirty="0" err="1">
                <a:latin typeface="Times New Roman" panose="02020603050405020304" pitchFamily="18" charset="0"/>
                <a:ea typeface="Times New Roman" panose="02020603050405020304" pitchFamily="18" charset="0"/>
              </a:rPr>
              <a:t>của</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một</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lớp</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học</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ít</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nhất</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là</a:t>
            </a:r>
            <a:r>
              <a:rPr lang="vi-VN" sz="3200" dirty="0">
                <a:latin typeface="Times New Roman" panose="02020603050405020304" pitchFamily="18" charset="0"/>
                <a:ea typeface="Times New Roman" panose="02020603050405020304" pitchFamily="18" charset="0"/>
              </a:rPr>
              <a:t> bao nhiêu </a:t>
            </a:r>
            <a:r>
              <a:rPr lang="vi-VN" sz="3200" dirty="0" err="1">
                <a:latin typeface="Times New Roman" panose="02020603050405020304" pitchFamily="18" charset="0"/>
                <a:ea typeface="Times New Roman" panose="02020603050405020304" pitchFamily="18" charset="0"/>
              </a:rPr>
              <a:t>để</a:t>
            </a:r>
            <a:r>
              <a:rPr lang="vi-VN" sz="3200" dirty="0">
                <a:latin typeface="Times New Roman" panose="02020603050405020304" pitchFamily="18" charset="0"/>
                <a:ea typeface="Times New Roman" panose="02020603050405020304" pitchFamily="18" charset="0"/>
              </a:rPr>
              <a:t> </a:t>
            </a:r>
            <a:r>
              <a:rPr lang="vi-VN" sz="3200" dirty="0" err="1" smtClean="0">
                <a:latin typeface="Times New Roman" panose="02020603050405020304" pitchFamily="18" charset="0"/>
                <a:ea typeface="Times New Roman" panose="02020603050405020304" pitchFamily="18" charset="0"/>
              </a:rPr>
              <a:t>có</a:t>
            </a:r>
            <a:r>
              <a:rPr lang="vi-VN" sz="3200" dirty="0" smtClean="0">
                <a:latin typeface="Times New Roman" panose="02020603050405020304" pitchFamily="18" charset="0"/>
                <a:ea typeface="Times New Roman" panose="02020603050405020304" pitchFamily="18" charset="0"/>
              </a:rPr>
              <a:t> </a:t>
            </a:r>
            <a:r>
              <a:rPr lang="vi-VN" sz="3200" dirty="0" err="1" smtClean="0">
                <a:latin typeface="Times New Roman" panose="02020603050405020304" pitchFamily="18" charset="0"/>
                <a:ea typeface="Times New Roman" panose="02020603050405020304" pitchFamily="18" charset="0"/>
              </a:rPr>
              <a:t>ít</a:t>
            </a:r>
            <a:r>
              <a:rPr lang="vi-VN" sz="3200" dirty="0" smtClean="0">
                <a:latin typeface="Times New Roman" panose="02020603050405020304" pitchFamily="18" charset="0"/>
                <a:ea typeface="Times New Roman" panose="02020603050405020304" pitchFamily="18" charset="0"/>
              </a:rPr>
              <a:t> </a:t>
            </a:r>
            <a:r>
              <a:rPr lang="vi-VN" sz="3200" dirty="0" err="1" smtClean="0">
                <a:latin typeface="Times New Roman" panose="02020603050405020304" pitchFamily="18" charset="0"/>
                <a:ea typeface="Times New Roman" panose="02020603050405020304" pitchFamily="18" charset="0"/>
              </a:rPr>
              <a:t>nhất</a:t>
            </a:r>
            <a:r>
              <a:rPr lang="vi-VN" sz="3200" dirty="0" smtClean="0">
                <a:latin typeface="Times New Roman" panose="02020603050405020304" pitchFamily="18" charset="0"/>
                <a:ea typeface="Times New Roman" panose="02020603050405020304" pitchFamily="18" charset="0"/>
              </a:rPr>
              <a:t> </a:t>
            </a:r>
            <a:r>
              <a:rPr lang="vi-VN" sz="3200" dirty="0">
                <a:latin typeface="Times New Roman" panose="02020603050405020304" pitchFamily="18" charset="0"/>
                <a:ea typeface="Times New Roman" panose="02020603050405020304" pitchFamily="18" charset="0"/>
              </a:rPr>
              <a:t>hai </a:t>
            </a:r>
            <a:r>
              <a:rPr lang="vi-VN" sz="3200" dirty="0" smtClean="0">
                <a:latin typeface="Times New Roman" panose="02020603050405020304" pitchFamily="18" charset="0"/>
                <a:ea typeface="Times New Roman" panose="02020603050405020304" pitchFamily="18" charset="0"/>
              </a:rPr>
              <a:t>sinh </a:t>
            </a:r>
            <a:r>
              <a:rPr lang="vi-VN" sz="3200" dirty="0">
                <a:latin typeface="Times New Roman" panose="02020603050405020304" pitchFamily="18" charset="0"/>
                <a:ea typeface="Times New Roman" panose="02020603050405020304" pitchFamily="18" charset="0"/>
              </a:rPr>
              <a:t>viên </a:t>
            </a:r>
            <a:r>
              <a:rPr lang="vi-VN" sz="3200" dirty="0" err="1" smtClean="0">
                <a:latin typeface="Times New Roman" panose="02020603050405020304" pitchFamily="18" charset="0"/>
                <a:ea typeface="Times New Roman" panose="02020603050405020304" pitchFamily="18" charset="0"/>
              </a:rPr>
              <a:t>đạt</a:t>
            </a:r>
            <a:r>
              <a:rPr lang="vi-VN" sz="3200" dirty="0" smtClean="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số</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điểm</a:t>
            </a:r>
            <a:r>
              <a:rPr lang="vi-VN" sz="3200" dirty="0">
                <a:latin typeface="Times New Roman" panose="02020603050405020304" pitchFamily="18" charset="0"/>
                <a:ea typeface="Times New Roman" panose="02020603050405020304" pitchFamily="18" charset="0"/>
              </a:rPr>
              <a:t> như nhau trong </a:t>
            </a:r>
            <a:r>
              <a:rPr lang="vi-VN" sz="3200" dirty="0" err="1">
                <a:latin typeface="Times New Roman" panose="02020603050405020304" pitchFamily="18" charset="0"/>
                <a:ea typeface="Times New Roman" panose="02020603050405020304" pitchFamily="18" charset="0"/>
              </a:rPr>
              <a:t>kỳ</a:t>
            </a:r>
            <a:r>
              <a:rPr lang="vi-VN" sz="3200" dirty="0">
                <a:latin typeface="Times New Roman" panose="02020603050405020304" pitchFamily="18" charset="0"/>
                <a:ea typeface="Times New Roman" panose="02020603050405020304" pitchFamily="18" charset="0"/>
              </a:rPr>
              <a:t> thi môn </a:t>
            </a:r>
            <a:r>
              <a:rPr lang="vi-VN" sz="3200" dirty="0" smtClean="0">
                <a:latin typeface="Times New Roman" panose="02020603050405020304" pitchFamily="18" charset="0"/>
                <a:ea typeface="Times New Roman" panose="02020603050405020304" pitchFamily="18" charset="0"/>
              </a:rPr>
              <a:t>CTRR, </a:t>
            </a:r>
            <a:r>
              <a:rPr lang="vi-VN" sz="3200" dirty="0" err="1">
                <a:latin typeface="Times New Roman" panose="02020603050405020304" pitchFamily="18" charset="0"/>
                <a:ea typeface="Times New Roman" panose="02020603050405020304" pitchFamily="18" charset="0"/>
              </a:rPr>
              <a:t>nếu</a:t>
            </a:r>
            <a:r>
              <a:rPr lang="vi-VN" sz="3200" dirty="0">
                <a:latin typeface="Times New Roman" panose="02020603050405020304" pitchFamily="18" charset="0"/>
                <a:ea typeface="Times New Roman" panose="02020603050405020304" pitchFamily="18" charset="0"/>
              </a:rPr>
              <a:t> </a:t>
            </a:r>
            <a:r>
              <a:rPr lang="vi-VN" sz="3200" dirty="0" smtClean="0">
                <a:latin typeface="Times New Roman" panose="02020603050405020304" pitchFamily="18" charset="0"/>
                <a:ea typeface="Times New Roman" panose="02020603050405020304" pitchFamily="18" charset="0"/>
              </a:rPr>
              <a:t>thang </a:t>
            </a:r>
            <a:r>
              <a:rPr lang="vi-VN" sz="3200" dirty="0" err="1">
                <a:latin typeface="Times New Roman" panose="02020603050405020304" pitchFamily="18" charset="0"/>
                <a:ea typeface="Times New Roman" panose="02020603050405020304" pitchFamily="18" charset="0"/>
              </a:rPr>
              <a:t>điểm</a:t>
            </a:r>
            <a:r>
              <a:rPr lang="vi-VN" sz="3200" dirty="0">
                <a:latin typeface="Times New Roman" panose="02020603050405020304" pitchFamily="18" charset="0"/>
                <a:ea typeface="Times New Roman" panose="02020603050405020304" pitchFamily="18" charset="0"/>
              </a:rPr>
              <a:t> </a:t>
            </a:r>
            <a:r>
              <a:rPr lang="vi-VN" sz="3200" dirty="0" err="1" smtClean="0">
                <a:latin typeface="Times New Roman" panose="02020603050405020304" pitchFamily="18" charset="0"/>
                <a:ea typeface="Times New Roman" panose="02020603050405020304" pitchFamily="18" charset="0"/>
              </a:rPr>
              <a:t>là</a:t>
            </a:r>
            <a:r>
              <a:rPr lang="vi-VN" sz="3200" dirty="0" smtClean="0">
                <a:latin typeface="Times New Roman" panose="02020603050405020304" pitchFamily="18" charset="0"/>
                <a:ea typeface="Times New Roman" panose="02020603050405020304" pitchFamily="18" charset="0"/>
              </a:rPr>
              <a:t> </a:t>
            </a:r>
            <a:r>
              <a:rPr lang="vi-VN" sz="3200" dirty="0" err="1" smtClean="0">
                <a:latin typeface="Times New Roman" panose="02020603050405020304" pitchFamily="18" charset="0"/>
                <a:ea typeface="Times New Roman" panose="02020603050405020304" pitchFamily="18" charset="0"/>
              </a:rPr>
              <a:t>số</a:t>
            </a:r>
            <a:r>
              <a:rPr lang="vi-VN" sz="3200" dirty="0" smtClean="0">
                <a:latin typeface="Times New Roman" panose="02020603050405020304" pitchFamily="18" charset="0"/>
                <a:ea typeface="Times New Roman" panose="02020603050405020304" pitchFamily="18" charset="0"/>
              </a:rPr>
              <a:t> nguyên </a:t>
            </a:r>
            <a:r>
              <a:rPr lang="vi-VN" sz="3200" dirty="0" err="1" smtClean="0">
                <a:latin typeface="Times New Roman" panose="02020603050405020304" pitchFamily="18" charset="0"/>
                <a:ea typeface="Times New Roman" panose="02020603050405020304" pitchFamily="18" charset="0"/>
              </a:rPr>
              <a:t>từ</a:t>
            </a:r>
            <a:r>
              <a:rPr lang="vi-VN" sz="3200" dirty="0">
                <a:latin typeface="Times New Roman" panose="02020603050405020304" pitchFamily="18" charset="0"/>
                <a:ea typeface="Times New Roman" panose="02020603050405020304" pitchFamily="18" charset="0"/>
              </a:rPr>
              <a:t> </a:t>
            </a:r>
            <a:r>
              <a:rPr lang="vi-VN" sz="3200" dirty="0" smtClean="0">
                <a:latin typeface="Times New Roman" panose="02020603050405020304" pitchFamily="18" charset="0"/>
                <a:ea typeface="Times New Roman" panose="02020603050405020304" pitchFamily="18" charset="0"/>
              </a:rPr>
              <a:t>0</a:t>
            </a:r>
            <a:r>
              <a:rPr lang="vi-VN" sz="3200" dirty="0" smtClean="0">
                <a:latin typeface="Times New Roman" panose="02020603050405020304" pitchFamily="18" charset="0"/>
                <a:ea typeface="Times New Roman" panose="02020603050405020304" pitchFamily="18" charset="0"/>
                <a:sym typeface="Symbol" panose="05050102010706020507" pitchFamily="18" charset="2"/>
              </a:rPr>
              <a:t></a:t>
            </a:r>
            <a:r>
              <a:rPr lang="vi-VN" sz="3200" dirty="0" smtClean="0">
                <a:latin typeface="Times New Roman" panose="02020603050405020304" pitchFamily="18" charset="0"/>
                <a:ea typeface="Times New Roman" panose="02020603050405020304" pitchFamily="18" charset="0"/>
              </a:rPr>
              <a:t>10</a:t>
            </a:r>
            <a:r>
              <a:rPr lang="vi-VN" sz="3200" dirty="0">
                <a:latin typeface="Times New Roman" panose="02020603050405020304" pitchFamily="18" charset="0"/>
                <a:ea typeface="Times New Roman" panose="02020603050405020304" pitchFamily="18" charset="0"/>
              </a:rPr>
              <a:t>?</a:t>
            </a:r>
            <a:endParaRPr lang="vi-VN" sz="3200" dirty="0"/>
          </a:p>
        </p:txBody>
      </p:sp>
      <p:sp>
        <p:nvSpPr>
          <p:cNvPr id="11" name="Hình chữ nhật 10"/>
          <p:cNvSpPr/>
          <p:nvPr/>
        </p:nvSpPr>
        <p:spPr>
          <a:xfrm>
            <a:off x="457200" y="4191000"/>
            <a:ext cx="8305800" cy="1569660"/>
          </a:xfrm>
          <a:prstGeom prst="rect">
            <a:avLst/>
          </a:prstGeom>
        </p:spPr>
        <p:txBody>
          <a:bodyPr wrap="square">
            <a:spAutoFit/>
          </a:bodyPr>
          <a:lstStyle/>
          <a:p>
            <a:pPr algn="just" fontAlgn="auto">
              <a:spcBef>
                <a:spcPts val="0"/>
              </a:spcBef>
              <a:spcAft>
                <a:spcPts val="0"/>
              </a:spcAft>
            </a:pPr>
            <a:r>
              <a:rPr lang="en-US" sz="3200" dirty="0">
                <a:latin typeface="Times New Roman" pitchFamily="18" charset="0"/>
                <a:cs typeface="Times New Roman" pitchFamily="18" charset="0"/>
              </a:rPr>
              <a:t>n: </a:t>
            </a:r>
            <a:r>
              <a:rPr lang="en-US" sz="3200" dirty="0" err="1">
                <a:latin typeface="Times New Roman" pitchFamily="18" charset="0"/>
                <a:cs typeface="Times New Roman" pitchFamily="18" charset="0"/>
              </a:rPr>
              <a:t>số</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sinh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viên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của</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lớp</a:t>
            </a:r>
            <a:endParaRPr lang="en-US" sz="3200" dirty="0">
              <a:latin typeface="Times New Roman" pitchFamily="18" charset="0"/>
              <a:cs typeface="Times New Roman" pitchFamily="18" charset="0"/>
            </a:endParaRPr>
          </a:p>
          <a:p>
            <a:pPr algn="just" fontAlgn="auto">
              <a:spcBef>
                <a:spcPts val="0"/>
              </a:spcBef>
              <a:spcAft>
                <a:spcPts val="0"/>
              </a:spcAft>
            </a:pPr>
            <a:r>
              <a:rPr lang="en-US" sz="3200" dirty="0">
                <a:latin typeface="Times New Roman" pitchFamily="18" charset="0"/>
                <a:cs typeface="Times New Roman" pitchFamily="18" charset="0"/>
              </a:rPr>
              <a:t>k: </a:t>
            </a:r>
            <a:r>
              <a:rPr lang="en-US" sz="3200" dirty="0" err="1">
                <a:latin typeface="Times New Roman" pitchFamily="18" charset="0"/>
                <a:cs typeface="Times New Roman" pitchFamily="18" charset="0"/>
              </a:rPr>
              <a:t>số</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loại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điểm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nguyên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từ</a:t>
            </a:r>
            <a:r>
              <a:rPr lang="en-US" sz="3200" dirty="0">
                <a:latin typeface="Times New Roman" pitchFamily="18" charset="0"/>
                <a:cs typeface="Times New Roman" pitchFamily="18" charset="0"/>
              </a:rPr>
              <a:t> 0</a:t>
            </a:r>
            <a:r>
              <a:rPr lang="en-US" sz="3200" dirty="0">
                <a:latin typeface="Times New Roman" pitchFamily="18" charset="0"/>
                <a:cs typeface="Times New Roman" pitchFamily="18" charset="0"/>
                <a:sym typeface="Symbol" panose="05050102010706020507" pitchFamily="18" charset="2"/>
              </a:rPr>
              <a:t>10  k=11</a:t>
            </a:r>
          </a:p>
          <a:p>
            <a:pPr algn="just" fontAlgn="auto">
              <a:spcBef>
                <a:spcPts val="0"/>
              </a:spcBef>
              <a:spcAft>
                <a:spcPts val="0"/>
              </a:spcAft>
            </a:pPr>
            <a:r>
              <a:rPr lang="en-US" sz="3200" dirty="0" err="1">
                <a:latin typeface="Times New Roman" pitchFamily="18" charset="0"/>
                <a:cs typeface="Times New Roman" pitchFamily="18" charset="0"/>
              </a:rPr>
              <a:t>Tìm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a:t>
            </a:r>
            <a:r>
              <a:rPr lang="en-US" sz="3200" baseline="-25000" dirty="0" err="1">
                <a:latin typeface="Times New Roman" pitchFamily="18" charset="0"/>
                <a:cs typeface="Times New Roman" pitchFamily="18" charset="0"/>
              </a:rPr>
              <a:t>min</a:t>
            </a:r>
            <a:r>
              <a:rPr lang="en-US" sz="3200" baseline="-25000" dirty="0">
                <a:latin typeface="Times New Roman" pitchFamily="18" charset="0"/>
                <a:cs typeface="Times New Roman" pitchFamily="18" charset="0"/>
              </a:rPr>
              <a:t> </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biết</a:t>
            </a:r>
            <a:r>
              <a:rPr lang="en-US" sz="3200" baseline="-25000" dirty="0">
                <a:latin typeface="Times New Roman" pitchFamily="18" charset="0"/>
                <a:cs typeface="Times New Roman" pitchFamily="18" charset="0"/>
              </a:rPr>
              <a:t> </a:t>
            </a:r>
            <a:r>
              <a:rPr lang="en-US" sz="3200" dirty="0">
                <a:latin typeface="Times New Roman" pitchFamily="18" charset="0"/>
                <a:cs typeface="Times New Roman" pitchFamily="18" charset="0"/>
              </a:rPr>
              <a:t>[n/k]=[n/11]=2</a:t>
            </a:r>
          </a:p>
        </p:txBody>
      </p:sp>
    </p:spTree>
    <p:extLst>
      <p:ext uri="{BB962C8B-B14F-4D97-AF65-F5344CB8AC3E}">
        <p14:creationId xmlns:p14="http://schemas.microsoft.com/office/powerpoint/2010/main" val="9662100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7453" y="1219200"/>
            <a:ext cx="7574914"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457200" indent="-457200" algn="just" fontAlgn="auto">
              <a:lnSpc>
                <a:spcPct val="150000"/>
              </a:lnSpc>
              <a:spcBef>
                <a:spcPts val="0"/>
              </a:spcBef>
              <a:spcAft>
                <a:spcPts val="0"/>
              </a:spcAft>
              <a:buFont typeface="Arial" panose="020B0604020202020204" pitchFamily="34" charset="0"/>
              <a:buChar char="•"/>
            </a:pPr>
            <a:endPar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marL="457200" indent="-457200" algn="just" fontAlgn="auto">
              <a:lnSpc>
                <a:spcPct val="150000"/>
              </a:lnSpc>
              <a:spcBef>
                <a:spcPts val="0"/>
              </a:spcBef>
              <a:spcAft>
                <a:spcPts val="0"/>
              </a:spcAft>
              <a:buFont typeface="Arial" panose="020B0604020202020204" pitchFamily="34" charset="0"/>
              <a:buChar char="•"/>
            </a:pPr>
            <a:r>
              <a:rPr lang="vi-VN"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tụ</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của</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vô</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hạn</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hay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hữu</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hạn</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đối</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tượng</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có</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tính</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chất</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chung</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nào</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đó</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gọi</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i="1" u="sng"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marL="457200" indent="-457200" algn="just" fontAlgn="auto">
              <a:lnSpc>
                <a:spcPct val="150000"/>
              </a:lnSpc>
              <a:spcBef>
                <a:spcPts val="0"/>
              </a:spcBef>
              <a:spcAft>
                <a:spcPts val="0"/>
              </a:spcAft>
              <a:buFont typeface="Arial" panose="020B0604020202020204" pitchFamily="34" charset="0"/>
              <a:buChar char="•"/>
            </a:pP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đối</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tượng</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trong</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được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gọi</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phần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tử</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của</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đó</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marL="457200" indent="-457200" algn="just" fontAlgn="auto">
              <a:lnSpc>
                <a:spcPct val="150000"/>
              </a:lnSpc>
              <a:spcBef>
                <a:spcPts val="0"/>
              </a:spcBef>
              <a:spcAft>
                <a:spcPts val="0"/>
              </a:spcAft>
              <a:buFont typeface="Arial" panose="020B0604020202020204" pitchFamily="34" charset="0"/>
              <a:buChar char="•"/>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Tập hợp thường gọi vắn tắt là </a:t>
            </a:r>
            <a:r>
              <a:rPr lang="vi-VN" sz="3200" i="1" dirty="0"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algn="just" fontAlgn="auto">
              <a:lnSpc>
                <a:spcPct val="150000"/>
              </a:lnSpc>
              <a:spcBef>
                <a:spcPts val="0"/>
              </a:spcBef>
              <a:spcAft>
                <a:spcPts val="0"/>
              </a:spcAft>
            </a:pP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endPar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8" name="Rectangle 7"/>
          <p:cNvSpPr/>
          <p:nvPr/>
        </p:nvSpPr>
        <p:spPr>
          <a:xfrm>
            <a:off x="827453" y="1219200"/>
            <a:ext cx="8280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err="1" smtClean="0">
                <a:solidFill>
                  <a:srgbClr val="FF0000"/>
                </a:solidFill>
                <a:latin typeface="Times New Roman" panose="02020603050405020304" pitchFamily="18" charset="0"/>
                <a:ea typeface="Segoe UI" pitchFamily="34" charset="0"/>
                <a:cs typeface="Times New Roman" panose="02020603050405020304" pitchFamily="18" charset="0"/>
              </a:rPr>
              <a:t>Định</a:t>
            </a: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FF0000"/>
                </a:solidFill>
                <a:latin typeface="Times New Roman" panose="02020603050405020304" pitchFamily="18" charset="0"/>
                <a:ea typeface="Segoe UI" pitchFamily="34" charset="0"/>
                <a:cs typeface="Times New Roman" panose="02020603050405020304" pitchFamily="18" charset="0"/>
              </a:rPr>
              <a:t>nghĩa</a:t>
            </a: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FF0000"/>
                </a:solidFill>
                <a:latin typeface="Times New Roman" panose="02020603050405020304" pitchFamily="18" charset="0"/>
                <a:ea typeface="Segoe UI" pitchFamily="34" charset="0"/>
                <a:cs typeface="Times New Roman" panose="02020603050405020304" pitchFamily="18" charset="0"/>
              </a:rPr>
              <a:t>tập</a:t>
            </a: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en-US" sz="3200" b="1" dirty="0" err="1" smtClean="0">
                <a:solidFill>
                  <a:srgbClr val="FF0000"/>
                </a:solidFill>
                <a:latin typeface="Times New Roman" panose="02020603050405020304" pitchFamily="18" charset="0"/>
                <a:ea typeface="Segoe UI" pitchFamily="34" charset="0"/>
                <a:cs typeface="Times New Roman" panose="02020603050405020304" pitchFamily="18" charset="0"/>
              </a:rPr>
              <a:t>hợp</a:t>
            </a: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9" name="Rectangle 8"/>
          <p:cNvSpPr/>
          <p:nvPr/>
        </p:nvSpPr>
        <p:spPr>
          <a:xfrm>
            <a:off x="683568" y="198002"/>
            <a:ext cx="7583626" cy="582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C00000"/>
                </a:solidFill>
                <a:latin typeface="Times New Roman" pitchFamily="18" charset="0"/>
                <a:ea typeface="Segoe UI" pitchFamily="34" charset="0"/>
                <a:cs typeface="Times New Roman" pitchFamily="18" charset="0"/>
              </a:rPr>
              <a:t>KHÁI NIỆM</a:t>
            </a:r>
            <a:endParaRPr lang="vi-VN" sz="3200" b="1" dirty="0">
              <a:solidFill>
                <a:srgbClr val="C0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4</a:t>
            </a:fld>
            <a:endParaRPr lang="en-US"/>
          </a:p>
        </p:txBody>
      </p:sp>
    </p:spTree>
    <p:extLst>
      <p:ext uri="{BB962C8B-B14F-4D97-AF65-F5344CB8AC3E}">
        <p14:creationId xmlns:p14="http://schemas.microsoft.com/office/powerpoint/2010/main" val="2055348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1" end="1"/>
                                            </p:txEl>
                                          </p:spTgt>
                                        </p:tgtEl>
                                        <p:attrNameLst>
                                          <p:attrName>ppt_h</p:attrName>
                                        </p:attrNameLst>
                                      </p:cBhvr>
                                      <p:tavLst>
                                        <p:tav tm="0">
                                          <p:val>
                                            <p:fltVal val="0"/>
                                          </p:val>
                                        </p:tav>
                                        <p:tav tm="100000">
                                          <p:val>
                                            <p:strVal val="#ppt_h"/>
                                          </p:val>
                                        </p:tav>
                                      </p:tavLst>
                                    </p:anim>
                                    <p:anim calcmode="lin" valueType="num">
                                      <p:cBhvr>
                                        <p:cTn id="14" dur="500" fill="hold"/>
                                        <p:tgtEl>
                                          <p:spTgt spid="7">
                                            <p:txEl>
                                              <p:pRg st="1" end="1"/>
                                            </p:txEl>
                                          </p:spTgt>
                                        </p:tgtEl>
                                        <p:attrNameLst>
                                          <p:attrName>style.rotation</p:attrName>
                                        </p:attrNameLst>
                                      </p:cBhvr>
                                      <p:tavLst>
                                        <p:tav tm="0">
                                          <p:val>
                                            <p:fltVal val="360"/>
                                          </p:val>
                                        </p:tav>
                                        <p:tav tm="100000">
                                          <p:val>
                                            <p:fltVal val="0"/>
                                          </p:val>
                                        </p:tav>
                                      </p:tavLst>
                                    </p:anim>
                                    <p:animEffect transition="in" filter="fade">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p:cTn id="20"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7">
                                            <p:txEl>
                                              <p:pRg st="2" end="2"/>
                                            </p:txEl>
                                          </p:spTgt>
                                        </p:tgtEl>
                                        <p:attrNameLst>
                                          <p:attrName>ppt_h</p:attrName>
                                        </p:attrNameLst>
                                      </p:cBhvr>
                                      <p:tavLst>
                                        <p:tav tm="0">
                                          <p:val>
                                            <p:fltVal val="0"/>
                                          </p:val>
                                        </p:tav>
                                        <p:tav tm="100000">
                                          <p:val>
                                            <p:strVal val="#ppt_h"/>
                                          </p:val>
                                        </p:tav>
                                      </p:tavLst>
                                    </p:anim>
                                    <p:anim calcmode="lin" valueType="num">
                                      <p:cBhvr>
                                        <p:cTn id="22" dur="500" fill="hold"/>
                                        <p:tgtEl>
                                          <p:spTgt spid="7">
                                            <p:txEl>
                                              <p:pRg st="2" end="2"/>
                                            </p:txEl>
                                          </p:spTgt>
                                        </p:tgtEl>
                                        <p:attrNameLst>
                                          <p:attrName>style.rotation</p:attrName>
                                        </p:attrNameLst>
                                      </p:cBhvr>
                                      <p:tavLst>
                                        <p:tav tm="0">
                                          <p:val>
                                            <p:fltVal val="360"/>
                                          </p:val>
                                        </p:tav>
                                        <p:tav tm="100000">
                                          <p:val>
                                            <p:fltVal val="0"/>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9" presetClass="entr" presetSubtype="0" decel="10000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 calcmode="lin" valueType="num">
                                      <p:cBhvr>
                                        <p:cTn id="30" dur="500" fill="hold"/>
                                        <p:tgtEl>
                                          <p:spTgt spid="7">
                                            <p:txEl>
                                              <p:pRg st="3" end="3"/>
                                            </p:txEl>
                                          </p:spTgt>
                                        </p:tgtEl>
                                        <p:attrNameLst>
                                          <p:attrName>style.rotation</p:attrName>
                                        </p:attrNameLst>
                                      </p:cBhvr>
                                      <p:tavLst>
                                        <p:tav tm="0">
                                          <p:val>
                                            <p:fltVal val="360"/>
                                          </p:val>
                                        </p:tav>
                                        <p:tav tm="100000">
                                          <p:val>
                                            <p:fltVal val="0"/>
                                          </p:val>
                                        </p:tav>
                                      </p:tavLst>
                                    </p:anim>
                                    <p:animEffect transition="in" filter="fade">
                                      <p:cBhvr>
                                        <p:cTn id="31" dur="500"/>
                                        <p:tgtEl>
                                          <p:spTgt spid="7">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p:cTn id="36"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7">
                                            <p:txEl>
                                              <p:pRg st="4" end="4"/>
                                            </p:txEl>
                                          </p:spTgt>
                                        </p:tgtEl>
                                        <p:attrNameLst>
                                          <p:attrName>ppt_h</p:attrName>
                                        </p:attrNameLst>
                                      </p:cBhvr>
                                      <p:tavLst>
                                        <p:tav tm="0">
                                          <p:val>
                                            <p:fltVal val="0"/>
                                          </p:val>
                                        </p:tav>
                                        <p:tav tm="100000">
                                          <p:val>
                                            <p:strVal val="#ppt_h"/>
                                          </p:val>
                                        </p:tav>
                                      </p:tavLst>
                                    </p:anim>
                                    <p:anim calcmode="lin" valueType="num">
                                      <p:cBhvr>
                                        <p:cTn id="38" dur="500" fill="hold"/>
                                        <p:tgtEl>
                                          <p:spTgt spid="7">
                                            <p:txEl>
                                              <p:pRg st="4" end="4"/>
                                            </p:txEl>
                                          </p:spTgt>
                                        </p:tgtEl>
                                        <p:attrNameLst>
                                          <p:attrName>style.rotation</p:attrName>
                                        </p:attrNameLst>
                                      </p:cBhvr>
                                      <p:tavLst>
                                        <p:tav tm="0">
                                          <p:val>
                                            <p:fltVal val="360"/>
                                          </p:val>
                                        </p:tav>
                                        <p:tav tm="100000">
                                          <p:val>
                                            <p:fltVal val="0"/>
                                          </p:val>
                                        </p:tav>
                                      </p:tavLst>
                                    </p:anim>
                                    <p:animEffect transition="in" filter="fade">
                                      <p:cBhvr>
                                        <p:cTn id="3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smtClean="0">
                <a:solidFill>
                  <a:srgbClr val="FF0000"/>
                </a:solidFill>
                <a:latin typeface="Times New Roman" pitchFamily="18" charset="0"/>
                <a:ea typeface="Segoe UI" panose="020B0502040204020203" pitchFamily="34" charset="0"/>
                <a:cs typeface="Times New Roman" pitchFamily="18" charset="0"/>
              </a:rPr>
              <a:t>3.Nguyên </a:t>
            </a:r>
            <a:r>
              <a:rPr lang="en-US" sz="3200" dirty="0" err="1" smtClean="0">
                <a:solidFill>
                  <a:srgbClr val="FF0000"/>
                </a:solidFill>
                <a:latin typeface="Times New Roman" pitchFamily="18" charset="0"/>
                <a:ea typeface="Segoe UI" panose="020B0502040204020203" pitchFamily="34" charset="0"/>
                <a:cs typeface="Times New Roman" pitchFamily="18" charset="0"/>
              </a:rPr>
              <a:t>lý</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chuồng</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bồ</a:t>
            </a:r>
            <a:r>
              <a:rPr lang="en-US" sz="3200" dirty="0" smtClean="0">
                <a:solidFill>
                  <a:srgbClr val="FF0000"/>
                </a:solidFill>
                <a:latin typeface="Times New Roman" pitchFamily="18" charset="0"/>
                <a:ea typeface="Segoe UI" panose="020B0502040204020203" pitchFamily="34" charset="0"/>
                <a:cs typeface="Times New Roman" pitchFamily="18" charset="0"/>
              </a:rPr>
              <a:t> </a:t>
            </a:r>
            <a:r>
              <a:rPr lang="en-US" sz="3200" dirty="0" err="1" smtClean="0">
                <a:solidFill>
                  <a:srgbClr val="FF0000"/>
                </a:solidFill>
                <a:latin typeface="Times New Roman" pitchFamily="18" charset="0"/>
                <a:ea typeface="Segoe UI" panose="020B0502040204020203" pitchFamily="34" charset="0"/>
                <a:cs typeface="Times New Roman" pitchFamily="18" charset="0"/>
              </a:rPr>
              <a:t>câu</a:t>
            </a:r>
            <a:r>
              <a:rPr lang="en-US" sz="3200" dirty="0" smtClean="0">
                <a:solidFill>
                  <a:srgbClr val="FF0000"/>
                </a:solidFill>
                <a:latin typeface="Times New Roman" pitchFamily="18" charset="0"/>
                <a:ea typeface="Segoe UI" panose="020B0502040204020203" pitchFamily="34" charset="0"/>
                <a:cs typeface="Times New Roman" pitchFamily="18" charset="0"/>
              </a:rPr>
              <a:t>(</a:t>
            </a:r>
            <a:r>
              <a:rPr lang="en-US" sz="3200" dirty="0" err="1" smtClean="0">
                <a:solidFill>
                  <a:srgbClr val="FF0000"/>
                </a:solidFill>
                <a:latin typeface="Times New Roman" pitchFamily="18" charset="0"/>
                <a:ea typeface="Segoe UI" panose="020B0502040204020203" pitchFamily="34" charset="0"/>
                <a:cs typeface="Times New Roman" pitchFamily="18" charset="0"/>
              </a:rPr>
              <a:t>Dirichlet</a:t>
            </a:r>
            <a:r>
              <a:rPr lang="en-US" sz="3200" dirty="0" smtClean="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40</a:t>
            </a:fld>
            <a:endParaRPr lang="en-US"/>
          </a:p>
        </p:txBody>
      </p:sp>
      <p:sp>
        <p:nvSpPr>
          <p:cNvPr id="9" name="TextBox 8"/>
          <p:cNvSpPr txBox="1"/>
          <p:nvPr/>
        </p:nvSpPr>
        <p:spPr>
          <a:xfrm>
            <a:off x="609600" y="2065751"/>
            <a:ext cx="8077200" cy="1569660"/>
          </a:xfrm>
          <a:prstGeom prst="rect">
            <a:avLst/>
          </a:prstGeom>
          <a:noFill/>
        </p:spPr>
        <p:txBody>
          <a:bodyPr wrap="square" rtlCol="0">
            <a:spAutoFit/>
          </a:bodyPr>
          <a:lstStyle/>
          <a:p>
            <a:pPr algn="just" fontAlgn="auto">
              <a:spcBef>
                <a:spcPts val="0"/>
              </a:spcBef>
              <a:spcAft>
                <a:spcPts val="0"/>
              </a:spcAft>
            </a:pPr>
            <a:r>
              <a:rPr lang="en-US" sz="3200" dirty="0" smtClean="0">
                <a:latin typeface="Times New Roman" pitchFamily="18" charset="0"/>
                <a:cs typeface="Times New Roman" pitchFamily="18" charset="0"/>
              </a:rPr>
              <a:t>n: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sinh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viên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lớp</a:t>
            </a:r>
            <a:endParaRPr lang="en-US" sz="3200" dirty="0" smtClean="0">
              <a:latin typeface="Times New Roman" pitchFamily="18" charset="0"/>
              <a:cs typeface="Times New Roman" pitchFamily="18" charset="0"/>
            </a:endParaRPr>
          </a:p>
          <a:p>
            <a:pPr algn="just" fontAlgn="auto">
              <a:spcBef>
                <a:spcPts val="0"/>
              </a:spcBef>
              <a:spcAft>
                <a:spcPts val="0"/>
              </a:spcAft>
            </a:pPr>
            <a:r>
              <a:rPr lang="en-US" sz="3200" dirty="0">
                <a:latin typeface="Times New Roman" pitchFamily="18" charset="0"/>
                <a:cs typeface="Times New Roman" pitchFamily="18" charset="0"/>
              </a:rPr>
              <a:t>k</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điểm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nguyên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từ</a:t>
            </a:r>
            <a:r>
              <a:rPr lang="en-US" sz="3200" dirty="0" smtClean="0">
                <a:latin typeface="Times New Roman" pitchFamily="18" charset="0"/>
                <a:cs typeface="Times New Roman" pitchFamily="18" charset="0"/>
              </a:rPr>
              <a:t> 0</a:t>
            </a:r>
            <a:r>
              <a:rPr lang="en-US" sz="3200" dirty="0" smtClean="0">
                <a:latin typeface="Times New Roman" pitchFamily="18" charset="0"/>
                <a:cs typeface="Times New Roman" pitchFamily="18" charset="0"/>
                <a:sym typeface="Symbol" panose="05050102010706020507" pitchFamily="18" charset="2"/>
              </a:rPr>
              <a:t>10  k=11</a:t>
            </a:r>
          </a:p>
          <a:p>
            <a:pPr algn="just" fontAlgn="auto">
              <a:spcBef>
                <a:spcPts val="0"/>
              </a:spcBef>
              <a:spcAft>
                <a:spcPts val="0"/>
              </a:spcAft>
            </a:pPr>
            <a:r>
              <a:rPr lang="en-US" sz="3200" dirty="0" err="1" smtClean="0">
                <a:latin typeface="Times New Roman" pitchFamily="18" charset="0"/>
                <a:cs typeface="Times New Roman" pitchFamily="18" charset="0"/>
              </a:rPr>
              <a:t>Tìm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a:t>
            </a:r>
            <a:r>
              <a:rPr lang="en-US" sz="3200" baseline="-25000" dirty="0" err="1" smtClean="0">
                <a:latin typeface="Times New Roman" pitchFamily="18" charset="0"/>
                <a:cs typeface="Times New Roman" pitchFamily="18" charset="0"/>
              </a:rPr>
              <a:t>min</a:t>
            </a:r>
            <a:r>
              <a:rPr lang="en-US" sz="3200" baseline="-250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biết</a:t>
            </a:r>
            <a:r>
              <a:rPr lang="en-US" sz="3200" baseline="-250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[n/k]=[n/11]=2</a:t>
            </a:r>
          </a:p>
        </p:txBody>
      </p:sp>
      <p:sp>
        <p:nvSpPr>
          <p:cNvPr id="3" name="Hình chữ nhật 2"/>
          <p:cNvSpPr/>
          <p:nvPr/>
        </p:nvSpPr>
        <p:spPr>
          <a:xfrm>
            <a:off x="609600" y="3740833"/>
            <a:ext cx="7924800" cy="1077218"/>
          </a:xfrm>
          <a:prstGeom prst="rect">
            <a:avLst/>
          </a:prstGeom>
        </p:spPr>
        <p:txBody>
          <a:bodyPr wrap="square">
            <a:spAutoFit/>
          </a:bodyPr>
          <a:lstStyle/>
          <a:p>
            <a:pPr algn="just" fontAlgn="auto">
              <a:spcBef>
                <a:spcPts val="0"/>
              </a:spcBef>
              <a:spcAft>
                <a:spcPts val="0"/>
              </a:spcAft>
            </a:pPr>
            <a:r>
              <a:rPr lang="en-US" sz="3200" dirty="0">
                <a:latin typeface="Times New Roman" pitchFamily="18" charset="0"/>
                <a:cs typeface="Times New Roman" pitchFamily="18" charset="0"/>
              </a:rPr>
              <a:t>Theo NL </a:t>
            </a:r>
            <a:r>
              <a:rPr lang="en-US" sz="3200" dirty="0" err="1">
                <a:latin typeface="Times New Roman" pitchFamily="18" charset="0"/>
                <a:cs typeface="Times New Roman" pitchFamily="18" charset="0"/>
              </a:rPr>
              <a:t>chuồng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bồ</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câu</a:t>
            </a:r>
            <a:r>
              <a:rPr lang="en-US" sz="3200" dirty="0">
                <a:latin typeface="Times New Roman" pitchFamily="18" charset="0"/>
                <a:cs typeface="Times New Roman" pitchFamily="18" charset="0"/>
              </a:rPr>
              <a:t>:</a:t>
            </a:r>
          </a:p>
          <a:p>
            <a:pPr algn="ctr" fontAlgn="auto">
              <a:spcBef>
                <a:spcPts val="0"/>
              </a:spcBef>
              <a:spcAft>
                <a:spcPts val="0"/>
              </a:spcAft>
            </a:pPr>
            <a:r>
              <a:rPr lang="en-US" sz="3200" dirty="0">
                <a:latin typeface="Times New Roman" pitchFamily="18" charset="0"/>
                <a:cs typeface="Times New Roman" pitchFamily="18" charset="0"/>
              </a:rPr>
              <a:t>[n/11]=</a:t>
            </a:r>
            <a:r>
              <a:rPr lang="en-US" sz="3200" dirty="0" smtClean="0">
                <a:latin typeface="Times New Roman" pitchFamily="18" charset="0"/>
                <a:cs typeface="Times New Roman" pitchFamily="18" charset="0"/>
              </a:rPr>
              <a:t>2</a:t>
            </a:r>
            <a:endParaRPr lang="en-US" sz="3200" dirty="0">
              <a:latin typeface="Times New Roman" pitchFamily="18" charset="0"/>
              <a:cs typeface="Times New Roman" pitchFamily="18" charset="0"/>
            </a:endParaRPr>
          </a:p>
        </p:txBody>
      </p:sp>
      <p:sp>
        <p:nvSpPr>
          <p:cNvPr id="4" name="Hình chữ nhật 3"/>
          <p:cNvSpPr/>
          <p:nvPr/>
        </p:nvSpPr>
        <p:spPr>
          <a:xfrm>
            <a:off x="2209800" y="4732263"/>
            <a:ext cx="4572000" cy="584775"/>
          </a:xfrm>
          <a:prstGeom prst="rect">
            <a:avLst/>
          </a:prstGeom>
        </p:spPr>
        <p:txBody>
          <a:bodyPr>
            <a:spAutoFit/>
          </a:bodyPr>
          <a:lstStyle/>
          <a:p>
            <a:pPr marL="457200" indent="-457200" algn="ctr" fontAlgn="auto">
              <a:spcBef>
                <a:spcPts val="0"/>
              </a:spcBef>
              <a:spcAft>
                <a:spcPts val="0"/>
              </a:spcAft>
              <a:buFont typeface="Symbol" panose="05050102010706020507" pitchFamily="18" charset="2"/>
              <a:buChar char="Û"/>
            </a:pPr>
            <a:r>
              <a:rPr lang="en-US" sz="3200" dirty="0">
                <a:latin typeface="Times New Roman" pitchFamily="18" charset="0"/>
                <a:cs typeface="Times New Roman" pitchFamily="18" charset="0"/>
                <a:sym typeface="Symbol" panose="05050102010706020507" pitchFamily="18" charset="2"/>
              </a:rPr>
              <a:t>1 &lt; n/11  </a:t>
            </a:r>
            <a:r>
              <a:rPr lang="en-US" sz="3200" dirty="0" smtClean="0">
                <a:latin typeface="Times New Roman" pitchFamily="18" charset="0"/>
                <a:cs typeface="Times New Roman" pitchFamily="18" charset="0"/>
                <a:sym typeface="Symbol" panose="05050102010706020507" pitchFamily="18" charset="2"/>
              </a:rPr>
              <a:t>2</a:t>
            </a:r>
            <a:endParaRPr lang="en-US" sz="3200" dirty="0">
              <a:latin typeface="Times New Roman" pitchFamily="18" charset="0"/>
              <a:cs typeface="Times New Roman" pitchFamily="18" charset="0"/>
              <a:sym typeface="Symbol" panose="05050102010706020507" pitchFamily="18" charset="2"/>
            </a:endParaRPr>
          </a:p>
        </p:txBody>
      </p:sp>
      <p:sp>
        <p:nvSpPr>
          <p:cNvPr id="5" name="Hình chữ nhật 4"/>
          <p:cNvSpPr/>
          <p:nvPr/>
        </p:nvSpPr>
        <p:spPr>
          <a:xfrm>
            <a:off x="2057400" y="5274143"/>
            <a:ext cx="4572000" cy="584775"/>
          </a:xfrm>
          <a:prstGeom prst="rect">
            <a:avLst/>
          </a:prstGeom>
        </p:spPr>
        <p:txBody>
          <a:bodyPr>
            <a:spAutoFit/>
          </a:bodyPr>
          <a:lstStyle/>
          <a:p>
            <a:pPr marL="457200" indent="-457200" algn="ctr" fontAlgn="auto">
              <a:spcBef>
                <a:spcPts val="0"/>
              </a:spcBef>
              <a:spcAft>
                <a:spcPts val="0"/>
              </a:spcAft>
              <a:buFont typeface="Symbol" panose="05050102010706020507" pitchFamily="18" charset="2"/>
              <a:buChar char="Û"/>
            </a:pPr>
            <a:r>
              <a:rPr lang="en-US" sz="3200" dirty="0">
                <a:latin typeface="Times New Roman" pitchFamily="18" charset="0"/>
                <a:cs typeface="Times New Roman" pitchFamily="18" charset="0"/>
              </a:rPr>
              <a:t>11</a:t>
            </a:r>
            <a:r>
              <a:rPr lang="en-US" sz="3200" dirty="0">
                <a:latin typeface="Times New Roman" pitchFamily="18" charset="0"/>
                <a:cs typeface="Times New Roman" pitchFamily="18" charset="0"/>
                <a:sym typeface="Symbol" panose="05050102010706020507" pitchFamily="18" charset="2"/>
              </a:rPr>
              <a:t>&lt; n  </a:t>
            </a:r>
            <a:r>
              <a:rPr lang="en-US" sz="3200" dirty="0" smtClean="0">
                <a:latin typeface="Times New Roman" pitchFamily="18" charset="0"/>
                <a:cs typeface="Times New Roman" pitchFamily="18" charset="0"/>
                <a:sym typeface="Symbol" panose="05050102010706020507" pitchFamily="18" charset="2"/>
              </a:rPr>
              <a:t>22</a:t>
            </a:r>
            <a:endParaRPr lang="en-US" sz="3200" dirty="0">
              <a:latin typeface="Times New Roman" pitchFamily="18" charset="0"/>
              <a:cs typeface="Times New Roman" pitchFamily="18" charset="0"/>
              <a:sym typeface="Symbol" panose="05050102010706020507" pitchFamily="18" charset="2"/>
            </a:endParaRPr>
          </a:p>
        </p:txBody>
      </p:sp>
      <p:sp>
        <p:nvSpPr>
          <p:cNvPr id="8" name="Hình chữ nhật 7"/>
          <p:cNvSpPr/>
          <p:nvPr/>
        </p:nvSpPr>
        <p:spPr>
          <a:xfrm>
            <a:off x="3124200" y="5870400"/>
            <a:ext cx="2089033" cy="584775"/>
          </a:xfrm>
          <a:prstGeom prst="rect">
            <a:avLst/>
          </a:prstGeom>
        </p:spPr>
        <p:txBody>
          <a:bodyPr wrap="none">
            <a:spAutoFit/>
          </a:bodyPr>
          <a:lstStyle/>
          <a:p>
            <a:pPr algn="ctr" fontAlgn="auto">
              <a:spcBef>
                <a:spcPts val="0"/>
              </a:spcBef>
              <a:spcAft>
                <a:spcPts val="0"/>
              </a:spcAft>
            </a:pPr>
            <a:r>
              <a:rPr lang="en-US" sz="3200" dirty="0">
                <a:latin typeface="Times New Roman" pitchFamily="18" charset="0"/>
                <a:cs typeface="Times New Roman" pitchFamily="18" charset="0"/>
                <a:sym typeface="Symbol" panose="05050102010706020507" pitchFamily="18" charset="2"/>
              </a:rPr>
              <a: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a:t>
            </a:r>
            <a:r>
              <a:rPr lang="en-US" sz="3200" baseline="-25000" dirty="0" err="1">
                <a:latin typeface="Times New Roman" pitchFamily="18" charset="0"/>
                <a:cs typeface="Times New Roman" pitchFamily="18" charset="0"/>
              </a:rPr>
              <a:t>min</a:t>
            </a:r>
            <a:r>
              <a:rPr lang="en-US" sz="3200" baseline="-25000" dirty="0">
                <a:latin typeface="Times New Roman" pitchFamily="18" charset="0"/>
                <a:cs typeface="Times New Roman" pitchFamily="18" charset="0"/>
              </a:rPr>
              <a:t> </a:t>
            </a:r>
            <a:r>
              <a:rPr lang="en-US" sz="3200" dirty="0">
                <a:latin typeface="Times New Roman" pitchFamily="18" charset="0"/>
                <a:cs typeface="Times New Roman" pitchFamily="18" charset="0"/>
              </a:rPr>
              <a:t>=12</a:t>
            </a:r>
          </a:p>
        </p:txBody>
      </p:sp>
    </p:spTree>
    <p:extLst>
      <p:ext uri="{BB962C8B-B14F-4D97-AF65-F5344CB8AC3E}">
        <p14:creationId xmlns:p14="http://schemas.microsoft.com/office/powerpoint/2010/main" val="17321823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3" grpId="0"/>
      <p:bldP spid="4" grpId="0"/>
      <p:bldP spid="5"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a:t>
            </a:r>
            <a:endParaRPr lang="en-US" sz="1800" dirty="0">
              <a:solidFill>
                <a:srgbClr val="FF0000"/>
              </a:solidFill>
            </a:endParaRPr>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r>
              <a:rPr lang="en-US" sz="2800" b="1" dirty="0" smtClean="0">
                <a:solidFill>
                  <a:schemeClr val="tx2"/>
                </a:solidFill>
                <a:latin typeface="Times New Roman" panose="02020603050405020304" pitchFamily="18" charset="0"/>
                <a:cs typeface="Times New Roman" panose="02020603050405020304" pitchFamily="18" charset="0"/>
              </a:rPr>
              <a:t>    Cho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gồm</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(n&gt;0). </a:t>
            </a:r>
            <a:r>
              <a:rPr lang="en-US" sz="2800" b="1" i="1" u="sng" dirty="0" err="1" smtClean="0">
                <a:solidFill>
                  <a:schemeClr val="tx2"/>
                </a:solidFill>
                <a:latin typeface="Times New Roman" panose="02020603050405020304" pitchFamily="18" charset="0"/>
                <a:cs typeface="Times New Roman" panose="02020603050405020304" pitchFamily="18" charset="0"/>
              </a:rPr>
              <a:t>Mỗi</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cách</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sắp</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đặt</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có</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thứ</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tự</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được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gọi</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là</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một</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hoán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vị</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của</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Số</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các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hoán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vị</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được</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ký</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hiệu</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là</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P</a:t>
            </a:r>
            <a:r>
              <a:rPr lang="en-US" sz="2800" baseline="-25000" dirty="0" err="1" smtClean="0">
                <a:solidFill>
                  <a:schemeClr val="tx2"/>
                </a:solidFill>
                <a:latin typeface="Times New Roman" panose="02020603050405020304" pitchFamily="18" charset="0"/>
                <a:cs typeface="Times New Roman" panose="02020603050405020304" pitchFamily="18" charset="0"/>
              </a:rPr>
              <a:t>n</a:t>
            </a:r>
            <a:r>
              <a:rPr lang="en-US" sz="2800" baseline="-25000" dirty="0" smtClean="0">
                <a:solidFill>
                  <a:schemeClr val="tx2"/>
                </a:solidFill>
                <a:latin typeface="Times New Roman" panose="02020603050405020304" pitchFamily="18" charset="0"/>
                <a:cs typeface="Times New Roman" panose="02020603050405020304" pitchFamily="18" charset="0"/>
              </a:rPr>
              <a:t> </a:t>
            </a:r>
            <a:r>
              <a:rPr lang="en-US" sz="2800" b="1" dirty="0" smtClean="0">
                <a:solidFill>
                  <a:schemeClr val="tx2"/>
                </a:solidFill>
                <a:latin typeface="Times New Roman" panose="02020603050405020304" pitchFamily="18" charset="0"/>
                <a:cs typeface="Times New Roman" panose="02020603050405020304" pitchFamily="18" charset="0"/>
              </a:rPr>
              <a:t>. </a:t>
            </a:r>
          </a:p>
          <a:p>
            <a:endParaRPr lang="vi-VN" dirty="0"/>
          </a:p>
        </p:txBody>
      </p:sp>
      <p:sp>
        <p:nvSpPr>
          <p:cNvPr id="3" name="TextBox 2"/>
          <p:cNvSpPr txBox="1"/>
          <p:nvPr/>
        </p:nvSpPr>
        <p:spPr>
          <a:xfrm>
            <a:off x="304800" y="1143000"/>
            <a:ext cx="2322984"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a:t>
            </a:r>
            <a:r>
              <a:rPr lang="vi-VN" sz="2800" dirty="0" smtClean="0">
                <a:solidFill>
                  <a:srgbClr val="FF0000"/>
                </a:solidFill>
                <a:latin typeface="Times New Roman" pitchFamily="18" charset="0"/>
                <a:cs typeface="Times New Roman" pitchFamily="18" charset="0"/>
              </a:rPr>
              <a:t>Định nghĩa</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41</a:t>
            </a:fld>
            <a:endParaRPr lang="en-US"/>
          </a:p>
        </p:txBody>
      </p:sp>
      <p:sp>
        <p:nvSpPr>
          <p:cNvPr id="42" name="TextBox 43"/>
          <p:cNvSpPr txBox="1">
            <a:spLocks noChangeArrowheads="1"/>
          </p:cNvSpPr>
          <p:nvPr/>
        </p:nvSpPr>
        <p:spPr bwMode="auto">
          <a:xfrm>
            <a:off x="609600" y="4191000"/>
            <a:ext cx="8077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r>
              <a:rPr lang="en-US" altLang="vi-VN" sz="2800" dirty="0">
                <a:solidFill>
                  <a:srgbClr val="00B050"/>
                </a:solidFill>
                <a:latin typeface="Times New Roman" panose="02020603050405020304" pitchFamily="18" charset="0"/>
                <a:cs typeface="Times New Roman" panose="02020603050405020304" pitchFamily="18" charset="0"/>
              </a:rPr>
              <a:t>  </a:t>
            </a:r>
            <a:r>
              <a:rPr lang="en-US" altLang="vi-VN" sz="2800" dirty="0" err="1">
                <a:solidFill>
                  <a:srgbClr val="00B050"/>
                </a:solidFill>
                <a:latin typeface="Times New Roman" panose="02020603050405020304" pitchFamily="18" charset="0"/>
                <a:cs typeface="Times New Roman" panose="02020603050405020304" pitchFamily="18" charset="0"/>
              </a:rPr>
              <a:t>Ví</a:t>
            </a:r>
            <a:r>
              <a:rPr lang="en-US" altLang="vi-VN" sz="2800" dirty="0">
                <a:solidFill>
                  <a:srgbClr val="00B050"/>
                </a:solidFill>
                <a:latin typeface="Times New Roman" panose="02020603050405020304" pitchFamily="18" charset="0"/>
                <a:cs typeface="Times New Roman" panose="02020603050405020304" pitchFamily="18" charset="0"/>
              </a:rPr>
              <a:t> </a:t>
            </a:r>
            <a:r>
              <a:rPr lang="en-US" altLang="vi-VN" sz="2800" dirty="0" err="1">
                <a:solidFill>
                  <a:srgbClr val="00B050"/>
                </a:solidFill>
                <a:latin typeface="Times New Roman" panose="02020603050405020304" pitchFamily="18" charset="0"/>
                <a:cs typeface="Times New Roman" panose="02020603050405020304" pitchFamily="18" charset="0"/>
              </a:rPr>
              <a:t>dụ</a:t>
            </a:r>
            <a:r>
              <a:rPr lang="en-US" altLang="vi-VN" sz="2800" dirty="0">
                <a:solidFill>
                  <a:srgbClr val="00B050"/>
                </a:solidFill>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Trên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tường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3 </a:t>
            </a:r>
            <a:r>
              <a:rPr lang="en-US" altLang="vi-VN" sz="2800" dirty="0" err="1">
                <a:latin typeface="Times New Roman" panose="02020603050405020304" pitchFamily="18" charset="0"/>
                <a:cs typeface="Times New Roman" panose="02020603050405020304" pitchFamily="18" charset="0"/>
              </a:rPr>
              <a:t>khung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ba</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bức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xanh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đỏ</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vàng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Hỏi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bao</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nhiêu</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cách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treo</a:t>
            </a:r>
            <a:r>
              <a:rPr lang="en-US" altLang="vi-VN" sz="2800" dirty="0">
                <a:latin typeface="Times New Roman" panose="02020603050405020304" pitchFamily="18" charset="0"/>
                <a:cs typeface="Times New Roman" panose="02020603050405020304" pitchFamily="18" charset="0"/>
              </a:rPr>
              <a:t> 3 </a:t>
            </a:r>
            <a:r>
              <a:rPr lang="en-US" altLang="vi-VN" sz="2800" dirty="0" err="1">
                <a:latin typeface="Times New Roman" panose="02020603050405020304" pitchFamily="18" charset="0"/>
                <a:cs typeface="Times New Roman" panose="02020603050405020304" pitchFamily="18" charset="0"/>
              </a:rPr>
              <a:t>bức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lên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tường</a:t>
            </a:r>
            <a:r>
              <a:rPr lang="en-US" altLang="vi-VN" sz="2800" dirty="0">
                <a:latin typeface="Times New Roman" panose="02020603050405020304" pitchFamily="18" charset="0"/>
                <a:cs typeface="Times New Roman" panose="02020603050405020304" pitchFamily="18" charset="0"/>
              </a:rPr>
              <a:t>?</a:t>
            </a:r>
            <a:endParaRPr lang="vi-VN" alt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a:t>
            </a:r>
            <a:endParaRPr lang="en-US" sz="1800" dirty="0">
              <a:solidFill>
                <a:srgbClr val="FF0000"/>
              </a:solidFill>
            </a:endParaRPr>
          </a:p>
        </p:txBody>
      </p:sp>
      <p:sp>
        <p:nvSpPr>
          <p:cNvPr id="41" name="Frame 40"/>
          <p:cNvSpPr/>
          <p:nvPr/>
        </p:nvSpPr>
        <p:spPr>
          <a:xfrm>
            <a:off x="2729732" y="2207144"/>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2" name="Frame 41"/>
          <p:cNvSpPr/>
          <p:nvPr/>
        </p:nvSpPr>
        <p:spPr>
          <a:xfrm>
            <a:off x="4493928" y="2207083"/>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3" name="Frame 42"/>
          <p:cNvSpPr/>
          <p:nvPr/>
        </p:nvSpPr>
        <p:spPr>
          <a:xfrm>
            <a:off x="6258124" y="2189761"/>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4" name="Rectangle 43"/>
          <p:cNvSpPr/>
          <p:nvPr/>
        </p:nvSpPr>
        <p:spPr>
          <a:xfrm>
            <a:off x="2866028" y="3710434"/>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Rectangle 44"/>
          <p:cNvSpPr/>
          <p:nvPr/>
        </p:nvSpPr>
        <p:spPr>
          <a:xfrm>
            <a:off x="6402140" y="3710434"/>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Rectangle 45"/>
          <p:cNvSpPr/>
          <p:nvPr/>
        </p:nvSpPr>
        <p:spPr>
          <a:xfrm>
            <a:off x="4637944" y="3710434"/>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p:cNvSpPr txBox="1"/>
          <p:nvPr/>
        </p:nvSpPr>
        <p:spPr>
          <a:xfrm>
            <a:off x="3095836" y="1300540"/>
            <a:ext cx="419920" cy="861774"/>
          </a:xfrm>
          <a:prstGeom prst="rect">
            <a:avLst/>
          </a:prstGeom>
          <a:noFill/>
        </p:spPr>
        <p:txBody>
          <a:bodyPr wrap="square" rtlCol="0">
            <a:spAutoFit/>
          </a:bodyPr>
          <a:lstStyle/>
          <a:p>
            <a:r>
              <a:rPr lang="en-US" dirty="0" smtClean="0"/>
              <a:t> </a:t>
            </a:r>
            <a:r>
              <a:rPr lang="en-US" sz="3200" dirty="0" smtClean="0"/>
              <a:t>3</a:t>
            </a:r>
            <a:endParaRPr lang="vi-VN" sz="3200" dirty="0"/>
          </a:p>
        </p:txBody>
      </p:sp>
      <p:sp>
        <p:nvSpPr>
          <p:cNvPr id="5" name="TextBox 4"/>
          <p:cNvSpPr txBox="1"/>
          <p:nvPr/>
        </p:nvSpPr>
        <p:spPr>
          <a:xfrm>
            <a:off x="457200" y="1295400"/>
            <a:ext cx="2623592" cy="523220"/>
          </a:xfrm>
          <a:prstGeom prst="rect">
            <a:avLst/>
          </a:prstGeom>
          <a:noFill/>
        </p:spPr>
        <p:txBody>
          <a:bodyPr wrap="square" rtlCol="0">
            <a:spAutoFit/>
          </a:bodyPr>
          <a:lstStyle/>
          <a:p>
            <a:r>
              <a:rPr lang="en-US" sz="2800" dirty="0" err="1" smtClean="0">
                <a:solidFill>
                  <a:srgbClr val="00B050"/>
                </a:solidFill>
                <a:latin typeface="Times New Roman" pitchFamily="18" charset="0"/>
                <a:cs typeface="Times New Roman" pitchFamily="18" charset="0"/>
              </a:rPr>
              <a:t>Số</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cách</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chọn</a:t>
            </a:r>
            <a:r>
              <a:rPr lang="en-US" sz="2800" dirty="0" smtClean="0">
                <a:solidFill>
                  <a:srgbClr val="00B050"/>
                </a:solidFill>
                <a:latin typeface="Times New Roman" pitchFamily="18" charset="0"/>
                <a:cs typeface="Times New Roman" pitchFamily="18" charset="0"/>
              </a:rPr>
              <a:t>:</a:t>
            </a:r>
            <a:endParaRPr lang="vi-VN" sz="2800" dirty="0">
              <a:solidFill>
                <a:srgbClr val="00B050"/>
              </a:solidFill>
              <a:latin typeface="Times New Roman" pitchFamily="18" charset="0"/>
              <a:cs typeface="Times New Roman" pitchFamily="18" charset="0"/>
            </a:endParaRPr>
          </a:p>
        </p:txBody>
      </p:sp>
      <p:sp>
        <p:nvSpPr>
          <p:cNvPr id="52" name="TextBox 51"/>
          <p:cNvSpPr txBox="1"/>
          <p:nvPr/>
        </p:nvSpPr>
        <p:spPr>
          <a:xfrm>
            <a:off x="4860032" y="1268760"/>
            <a:ext cx="419920" cy="861774"/>
          </a:xfrm>
          <a:prstGeom prst="rect">
            <a:avLst/>
          </a:prstGeom>
          <a:noFill/>
        </p:spPr>
        <p:txBody>
          <a:bodyPr wrap="square" rtlCol="0">
            <a:spAutoFit/>
          </a:bodyPr>
          <a:lstStyle/>
          <a:p>
            <a:r>
              <a:rPr lang="en-US" dirty="0" smtClean="0"/>
              <a:t> </a:t>
            </a:r>
            <a:r>
              <a:rPr lang="en-US" sz="3200" dirty="0"/>
              <a:t>2</a:t>
            </a:r>
            <a:endParaRPr lang="vi-VN" sz="3200" dirty="0"/>
          </a:p>
        </p:txBody>
      </p:sp>
      <p:sp>
        <p:nvSpPr>
          <p:cNvPr id="53" name="TextBox 52"/>
          <p:cNvSpPr txBox="1"/>
          <p:nvPr/>
        </p:nvSpPr>
        <p:spPr>
          <a:xfrm>
            <a:off x="6637089" y="1267570"/>
            <a:ext cx="419920" cy="861774"/>
          </a:xfrm>
          <a:prstGeom prst="rect">
            <a:avLst/>
          </a:prstGeom>
          <a:noFill/>
        </p:spPr>
        <p:txBody>
          <a:bodyPr wrap="square" rtlCol="0">
            <a:spAutoFit/>
          </a:bodyPr>
          <a:lstStyle/>
          <a:p>
            <a:r>
              <a:rPr lang="en-US" dirty="0" smtClean="0"/>
              <a:t> </a:t>
            </a:r>
            <a:r>
              <a:rPr lang="en-US" sz="3200" dirty="0"/>
              <a:t>1</a:t>
            </a:r>
            <a:endParaRPr lang="vi-VN" sz="3200" dirty="0"/>
          </a:p>
        </p:txBody>
      </p:sp>
      <p:sp>
        <p:nvSpPr>
          <p:cNvPr id="6" name="TextBox 5"/>
          <p:cNvSpPr txBox="1"/>
          <p:nvPr/>
        </p:nvSpPr>
        <p:spPr>
          <a:xfrm>
            <a:off x="3990201" y="1576615"/>
            <a:ext cx="351244" cy="523220"/>
          </a:xfrm>
          <a:prstGeom prst="rect">
            <a:avLst/>
          </a:prstGeom>
          <a:noFill/>
        </p:spPr>
        <p:txBody>
          <a:bodyPr wrap="square" rtlCol="0">
            <a:spAutoFit/>
          </a:bodyPr>
          <a:lstStyle/>
          <a:p>
            <a:r>
              <a:rPr lang="en-US" sz="2800" dirty="0" smtClean="0"/>
              <a:t>x</a:t>
            </a:r>
            <a:endParaRPr lang="vi-VN" sz="2800" dirty="0"/>
          </a:p>
        </p:txBody>
      </p:sp>
      <p:sp>
        <p:nvSpPr>
          <p:cNvPr id="57" name="TextBox 56"/>
          <p:cNvSpPr txBox="1"/>
          <p:nvPr/>
        </p:nvSpPr>
        <p:spPr>
          <a:xfrm>
            <a:off x="5754595" y="1551303"/>
            <a:ext cx="351244" cy="523220"/>
          </a:xfrm>
          <a:prstGeom prst="rect">
            <a:avLst/>
          </a:prstGeom>
          <a:noFill/>
        </p:spPr>
        <p:txBody>
          <a:bodyPr wrap="square" rtlCol="0">
            <a:spAutoFit/>
          </a:bodyPr>
          <a:lstStyle/>
          <a:p>
            <a:r>
              <a:rPr lang="en-US" sz="2800" dirty="0" smtClean="0"/>
              <a:t>x</a:t>
            </a:r>
            <a:endParaRPr lang="vi-VN" sz="2800" dirty="0"/>
          </a:p>
        </p:txBody>
      </p:sp>
      <p:sp>
        <p:nvSpPr>
          <p:cNvPr id="58" name="Rounded Rectangle 57"/>
          <p:cNvSpPr/>
          <p:nvPr/>
        </p:nvSpPr>
        <p:spPr bwMode="auto">
          <a:xfrm>
            <a:off x="564319" y="5339750"/>
            <a:ext cx="5482953" cy="864096"/>
          </a:xfrm>
          <a:prstGeom prst="roundRect">
            <a:avLst/>
          </a:prstGeom>
          <a:ln w="38100">
            <a:solidFill>
              <a:schemeClr val="tx2"/>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4400" dirty="0" err="1" smtClean="0">
                <a:solidFill>
                  <a:schemeClr val="tx1"/>
                </a:solidFill>
                <a:latin typeface="Arial" panose="020B0604020202020204" pitchFamily="34" charset="0"/>
              </a:rPr>
              <a:t>P</a:t>
            </a:r>
            <a:r>
              <a:rPr lang="en-US" sz="4400" baseline="-25000" dirty="0" err="1" smtClean="0">
                <a:solidFill>
                  <a:schemeClr val="tx1"/>
                </a:solidFill>
                <a:latin typeface="Arial" panose="020B0604020202020204" pitchFamily="34" charset="0"/>
              </a:rPr>
              <a:t>n</a:t>
            </a:r>
            <a:r>
              <a:rPr lang="en-US" sz="4400" dirty="0" smtClean="0">
                <a:solidFill>
                  <a:schemeClr val="tx1"/>
                </a:solidFill>
                <a:latin typeface="Arial" panose="020B0604020202020204" pitchFamily="34" charset="0"/>
              </a:rPr>
              <a:t>=n! = </a:t>
            </a:r>
            <a:r>
              <a:rPr lang="en-US" sz="4400" dirty="0" smtClean="0">
                <a:latin typeface="Segoe UI" panose="020B0502040204020203" pitchFamily="34" charset="0"/>
                <a:cs typeface="Segoe UI" panose="020B0502040204020203" pitchFamily="34" charset="0"/>
              </a:rPr>
              <a:t>1.2</a:t>
            </a:r>
            <a:r>
              <a:rPr lang="en-US" sz="4400" dirty="0">
                <a:latin typeface="Segoe UI" panose="020B0502040204020203" pitchFamily="34" charset="0"/>
                <a:cs typeface="Segoe UI" panose="020B0502040204020203" pitchFamily="34" charset="0"/>
              </a:rPr>
              <a:t>…(n-1).n</a:t>
            </a:r>
          </a:p>
          <a:p>
            <a:pPr marL="0" marR="0" indent="0" algn="l" defTabSz="914400" rtl="0" eaLnBrk="1" fontAlgn="base" latinLnBrk="0" hangingPunct="1">
              <a:lnSpc>
                <a:spcPct val="100000"/>
              </a:lnSpc>
              <a:spcBef>
                <a:spcPct val="0"/>
              </a:spcBef>
              <a:spcAft>
                <a:spcPct val="0"/>
              </a:spcAft>
              <a:buClrTx/>
              <a:buSzTx/>
              <a:buFontTx/>
              <a:buNone/>
              <a:tabLst/>
            </a:pPr>
            <a:endParaRPr kumimoji="0" lang="vi-VN" sz="4400" b="1"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7398631" y="1515060"/>
            <a:ext cx="1357137" cy="584775"/>
          </a:xfrm>
          <a:prstGeom prst="rect">
            <a:avLst/>
          </a:prstGeom>
          <a:noFill/>
        </p:spPr>
        <p:txBody>
          <a:bodyPr wrap="square" rtlCol="0">
            <a:spAutoFit/>
          </a:bodyPr>
          <a:lstStyle/>
          <a:p>
            <a:r>
              <a:rPr lang="en-US" sz="3200" dirty="0" smtClean="0"/>
              <a:t>= 3!</a:t>
            </a:r>
            <a:endParaRPr lang="vi-VN" sz="3200" dirty="0"/>
          </a:p>
        </p:txBody>
      </p:sp>
      <p:sp>
        <p:nvSpPr>
          <p:cNvPr id="21" name="Rounded Rectangle 20"/>
          <p:cNvSpPr/>
          <p:nvPr/>
        </p:nvSpPr>
        <p:spPr bwMode="auto">
          <a:xfrm>
            <a:off x="6258124" y="5339750"/>
            <a:ext cx="1914276" cy="864096"/>
          </a:xfrm>
          <a:prstGeom prst="roundRect">
            <a:avLst/>
          </a:prstGeom>
          <a:ln w="38100">
            <a:solidFill>
              <a:schemeClr val="tx2"/>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smtClean="0">
                <a:ln>
                  <a:noFill/>
                </a:ln>
                <a:solidFill>
                  <a:schemeClr val="tx1"/>
                </a:solidFill>
                <a:effectLst/>
                <a:latin typeface="Arial" panose="020B0604020202020204" pitchFamily="34" charset="0"/>
              </a:rPr>
              <a:t>0! = 1</a:t>
            </a:r>
            <a:endParaRPr kumimoji="0" lang="vi-VN" sz="4400" b="1" i="0" u="none" strike="noStrike" cap="none" normalizeH="0" baseline="0" dirty="0" smtClean="0">
              <a:ln>
                <a:noFill/>
              </a:ln>
              <a:solidFill>
                <a:schemeClr val="tx1"/>
              </a:solidFill>
              <a:effectLst/>
              <a:latin typeface="Arial" panose="020B0604020202020204" pitchFamily="34" charset="0"/>
            </a:endParaRPr>
          </a:p>
        </p:txBody>
      </p:sp>
      <p:sp>
        <p:nvSpPr>
          <p:cNvPr id="20" name="Slide Number Placeholder 19"/>
          <p:cNvSpPr>
            <a:spLocks noGrp="1"/>
          </p:cNvSpPr>
          <p:nvPr>
            <p:ph type="sldNum" sz="quarter" idx="12"/>
          </p:nvPr>
        </p:nvSpPr>
        <p:spPr/>
        <p:txBody>
          <a:bodyPr/>
          <a:lstStyle/>
          <a:p>
            <a:fld id="{D9369064-905F-44AE-BE62-E62CB83BB352}" type="slidenum">
              <a:rPr lang="en-US" smtClean="0"/>
              <a:pPr/>
              <a:t>42</a:t>
            </a:fld>
            <a:endParaRPr lang="en-US"/>
          </a:p>
        </p:txBody>
      </p:sp>
      <p:sp>
        <p:nvSpPr>
          <p:cNvPr id="19" name="TextBox 18"/>
          <p:cNvSpPr txBox="1"/>
          <p:nvPr/>
        </p:nvSpPr>
        <p:spPr>
          <a:xfrm>
            <a:off x="457200" y="4648200"/>
            <a:ext cx="2775992"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b. </a:t>
            </a:r>
            <a:r>
              <a:rPr lang="en-US" sz="2800" dirty="0" err="1" smtClean="0">
                <a:solidFill>
                  <a:srgbClr val="FF0000"/>
                </a:solidFill>
                <a:latin typeface="Times New Roman" pitchFamily="18" charset="0"/>
                <a:cs typeface="Times New Roman" pitchFamily="18" charset="0"/>
              </a:rPr>
              <a:t>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5264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barn(inVertical)">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down)">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down)">
                                      <p:cBhvr>
                                        <p:cTn id="47" dur="500"/>
                                        <p:tgtEl>
                                          <p:spTgt spid="5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down)">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blinds(horizontal)">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linds(horizontal)">
                                      <p:cBhvr>
                                        <p:cTn id="7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3" grpId="0"/>
      <p:bldP spid="5" grpId="0"/>
      <p:bldP spid="52" grpId="0"/>
      <p:bldP spid="53" grpId="0"/>
      <p:bldP spid="6" grpId="0"/>
      <p:bldP spid="57" grpId="0"/>
      <p:bldP spid="58" grpId="0" animBg="1"/>
      <p:bldP spid="8" grpId="0"/>
      <p:bldP spid="21" grpId="0" animBg="1"/>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a:t>
            </a:r>
            <a:endParaRPr lang="en-US" sz="1800" dirty="0">
              <a:solidFill>
                <a:srgbClr val="FF0000"/>
              </a:solidFill>
            </a:endParaRPr>
          </a:p>
        </p:txBody>
      </p:sp>
      <p:sp>
        <p:nvSpPr>
          <p:cNvPr id="159" name="Slide Number Placeholder 158"/>
          <p:cNvSpPr>
            <a:spLocks noGrp="1"/>
          </p:cNvSpPr>
          <p:nvPr>
            <p:ph type="sldNum" sz="quarter" idx="12"/>
          </p:nvPr>
        </p:nvSpPr>
        <p:spPr/>
        <p:txBody>
          <a:bodyPr/>
          <a:lstStyle/>
          <a:p>
            <a:fld id="{D9369064-905F-44AE-BE62-E62CB83BB352}" type="slidenum">
              <a:rPr lang="en-US" smtClean="0"/>
              <a:pPr/>
              <a:t>43</a:t>
            </a:fld>
            <a:endParaRPr lang="en-US" dirty="0"/>
          </a:p>
        </p:txBody>
      </p:sp>
      <p:sp>
        <p:nvSpPr>
          <p:cNvPr id="158" name="Rectangle 157"/>
          <p:cNvSpPr/>
          <p:nvPr/>
        </p:nvSpPr>
        <p:spPr>
          <a:xfrm>
            <a:off x="712371" y="1530346"/>
            <a:ext cx="7909115" cy="4524315"/>
          </a:xfrm>
          <a:prstGeom prst="rect">
            <a:avLst/>
          </a:prstGeom>
        </p:spPr>
        <p:txBody>
          <a:bodyPr wrap="square">
            <a:spAutoFit/>
          </a:bodyPr>
          <a:lstStyle/>
          <a:p>
            <a:pPr>
              <a:lnSpc>
                <a:spcPct val="90000"/>
              </a:lnSpc>
            </a:pPr>
            <a:r>
              <a:rPr lang="en-US" sz="3200" dirty="0" err="1" smtClean="0">
                <a:solidFill>
                  <a:srgbClr val="00B050"/>
                </a:solidFill>
                <a:latin typeface="Times New Roman" pitchFamily="18" charset="0"/>
                <a:cs typeface="Times New Roman" pitchFamily="18" charset="0"/>
              </a:rPr>
              <a:t>Ví</a:t>
            </a:r>
            <a:r>
              <a:rPr lang="en-US" sz="3200" dirty="0" smtClean="0">
                <a:solidFill>
                  <a:srgbClr val="00B050"/>
                </a:solidFill>
                <a:latin typeface="Times New Roman" pitchFamily="18" charset="0"/>
                <a:cs typeface="Times New Roman" pitchFamily="18" charset="0"/>
              </a:rPr>
              <a:t> </a:t>
            </a:r>
            <a:r>
              <a:rPr lang="en-US" sz="3200" dirty="0" err="1" smtClean="0">
                <a:solidFill>
                  <a:srgbClr val="00B050"/>
                </a:solidFill>
                <a:latin typeface="Times New Roman" pitchFamily="18" charset="0"/>
                <a:cs typeface="Times New Roman" pitchFamily="18" charset="0"/>
              </a:rPr>
              <a:t>dụ</a:t>
            </a:r>
            <a:r>
              <a:rPr lang="en-US" sz="3200" dirty="0" smtClean="0">
                <a:solidFill>
                  <a:srgbClr val="00B050"/>
                </a:solidFill>
                <a:latin typeface="Times New Roman" pitchFamily="18" charset="0"/>
                <a:cs typeface="Times New Roman" pitchFamily="18" charset="0"/>
              </a:rPr>
              <a:t> 1: </a:t>
            </a:r>
            <a:r>
              <a:rPr lang="vi-VN" sz="3200" dirty="0" smtClean="0">
                <a:latin typeface="Times New Roman" pitchFamily="18" charset="0"/>
                <a:cs typeface="Times New Roman" pitchFamily="18" charset="0"/>
              </a:rPr>
              <a:t>Một đoàn khách du lịch dự định đến tham quan</a:t>
            </a:r>
            <a:r>
              <a:rPr lang="en-US" sz="3200" dirty="0" smtClean="0">
                <a:latin typeface="Times New Roman" pitchFamily="18" charset="0"/>
                <a:cs typeface="Times New Roman" pitchFamily="18" charset="0"/>
              </a:rPr>
              <a:t> 7 </a:t>
            </a:r>
            <a:r>
              <a:rPr lang="en-US" sz="3200" dirty="0" err="1" smtClean="0">
                <a:latin typeface="Times New Roman" pitchFamily="18" charset="0"/>
                <a:cs typeface="Times New Roman" pitchFamily="18" charset="0"/>
              </a:rPr>
              <a:t>điểm</a:t>
            </a:r>
            <a:r>
              <a:rPr lang="en-US" sz="3200" dirty="0" smtClean="0">
                <a:latin typeface="Times New Roman" pitchFamily="18" charset="0"/>
                <a:cs typeface="Times New Roman" pitchFamily="18" charset="0"/>
              </a:rPr>
              <a:t> A,B,C,D,E,F,G. </a:t>
            </a:r>
            <a:r>
              <a:rPr lang="en-US" sz="3200" dirty="0" err="1" smtClean="0">
                <a:latin typeface="Times New Roman" pitchFamily="18" charset="0"/>
                <a:cs typeface="Times New Roman" pitchFamily="18" charset="0"/>
              </a:rPr>
              <a:t>Hỏi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thứ</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tham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a:t>
            </a:r>
          </a:p>
          <a:p>
            <a:pPr>
              <a:lnSpc>
                <a:spcPct val="90000"/>
              </a:lnSpc>
            </a:pPr>
            <a:endParaRPr lang="en-US" sz="3200" dirty="0" smtClean="0">
              <a:latin typeface="Times New Roman" pitchFamily="18" charset="0"/>
              <a:cs typeface="Times New Roman" pitchFamily="18" charset="0"/>
            </a:endParaRPr>
          </a:p>
          <a:p>
            <a:pPr>
              <a:lnSpc>
                <a:spcPct val="90000"/>
              </a:lnSpc>
            </a:pPr>
            <a:r>
              <a:rPr lang="en-US" sz="3200" dirty="0" err="1" smtClean="0">
                <a:solidFill>
                  <a:srgbClr val="00B050"/>
                </a:solidFill>
                <a:latin typeface="Times New Roman" pitchFamily="18" charset="0"/>
                <a:cs typeface="Times New Roman" pitchFamily="18" charset="0"/>
              </a:rPr>
              <a:t>Giải</a:t>
            </a:r>
            <a:r>
              <a:rPr lang="en-US" sz="3200" dirty="0" smtClean="0">
                <a:solidFill>
                  <a:srgbClr val="00B050"/>
                </a:solidFill>
                <a:latin typeface="Times New Roman" pitchFamily="18" charset="0"/>
                <a:cs typeface="Times New Roman" pitchFamily="18" charset="0"/>
              </a:rPr>
              <a:t>:</a:t>
            </a:r>
          </a:p>
          <a:p>
            <a:pPr>
              <a:lnSpc>
                <a:spcPct val="90000"/>
              </a:lnSpc>
            </a:pPr>
            <a:r>
              <a:rPr lang="en-US" sz="3200" dirty="0" err="1" smtClean="0">
                <a:latin typeface="Times New Roman" pitchFamily="18" charset="0"/>
                <a:cs typeface="Times New Roman" pitchFamily="18" charset="0"/>
              </a:rPr>
              <a:t>Mỗi</a:t>
            </a:r>
            <a:r>
              <a:rPr lang="en-US" sz="3200" dirty="0" smtClean="0">
                <a:latin typeface="Times New Roman" pitchFamily="18" charset="0"/>
                <a:cs typeface="Times New Roman" pitchFamily="18" charset="0"/>
              </a:rPr>
              <a:t> </a:t>
            </a:r>
            <a:r>
              <a:rPr lang="vi-VN" sz="3200" dirty="0" smtClean="0">
                <a:latin typeface="Times New Roman" pitchFamily="18" charset="0"/>
                <a:cs typeface="Times New Roman" pitchFamily="18" charset="0"/>
              </a:rPr>
              <a:t>cách họ chọn thứ tự tham quan là một </a:t>
            </a:r>
            <a:r>
              <a:rPr lang="en-US" sz="3200" dirty="0" smtClean="0">
                <a:latin typeface="Times New Roman" pitchFamily="18" charset="0"/>
                <a:cs typeface="Times New Roman" pitchFamily="18" charset="0"/>
              </a:rPr>
              <a:t>h</a:t>
            </a:r>
            <a:r>
              <a:rPr lang="vi-VN" sz="3200" dirty="0" smtClean="0">
                <a:latin typeface="Times New Roman" pitchFamily="18" charset="0"/>
                <a:cs typeface="Times New Roman" pitchFamily="18" charset="0"/>
              </a:rPr>
              <a:t>oán vị của tập</a:t>
            </a:r>
            <a:r>
              <a:rPr lang="en-US" sz="3200" dirty="0" smtClean="0">
                <a:latin typeface="Times New Roman" pitchFamily="18" charset="0"/>
                <a:cs typeface="Times New Roman" pitchFamily="18" charset="0"/>
              </a:rPr>
              <a:t> A,B,C,D,E,F,G.</a:t>
            </a:r>
          </a:p>
          <a:p>
            <a:pPr>
              <a:lnSpc>
                <a:spcPct val="90000"/>
              </a:lnSpc>
            </a:pPr>
            <a:endParaRPr lang="en-US" sz="3200" dirty="0">
              <a:latin typeface="Times New Roman" pitchFamily="18" charset="0"/>
              <a:cs typeface="Times New Roman" pitchFamily="18" charset="0"/>
            </a:endParaRPr>
          </a:p>
          <a:p>
            <a:pPr>
              <a:lnSpc>
                <a:spcPct val="90000"/>
              </a:lnSpc>
            </a:pPr>
            <a:r>
              <a:rPr lang="en-US" sz="3200" dirty="0" smtClean="0">
                <a:latin typeface="Times New Roman" pitchFamily="18" charset="0"/>
                <a:cs typeface="Times New Roman" pitchFamily="18" charset="0"/>
              </a:rPr>
              <a:t>Do </a:t>
            </a:r>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đoàn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tất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cả</a:t>
            </a:r>
            <a:r>
              <a:rPr lang="en-US" sz="3200" dirty="0" smtClean="0">
                <a:latin typeface="Times New Roman" pitchFamily="18" charset="0"/>
                <a:cs typeface="Times New Roman" pitchFamily="18" charset="0"/>
              </a:rPr>
              <a:t>: P</a:t>
            </a:r>
            <a:r>
              <a:rPr lang="en-US" sz="3200" baseline="-25000" dirty="0" smtClean="0">
                <a:latin typeface="Times New Roman" pitchFamily="18" charset="0"/>
                <a:cs typeface="Times New Roman" pitchFamily="18" charset="0"/>
              </a:rPr>
              <a:t>7 </a:t>
            </a:r>
            <a:r>
              <a:rPr lang="en-US" sz="3200" dirty="0" smtClean="0">
                <a:latin typeface="Times New Roman" pitchFamily="18" charset="0"/>
                <a:cs typeface="Times New Roman" pitchFamily="18" charset="0"/>
              </a:rPr>
              <a:t>=</a:t>
            </a:r>
            <a:r>
              <a:rPr lang="en-US" sz="3200" baseline="-25000" dirty="0" smtClean="0">
                <a:latin typeface="Times New Roman" pitchFamily="18" charset="0"/>
                <a:cs typeface="Times New Roman" pitchFamily="18" charset="0"/>
              </a:rPr>
              <a:t> </a:t>
            </a:r>
            <a:r>
              <a:rPr lang="en-US" sz="3200" dirty="0" smtClean="0">
                <a:latin typeface="Times New Roman" pitchFamily="18" charset="0"/>
                <a:cs typeface="Times New Roman" pitchFamily="18" charset="0"/>
              </a:rPr>
              <a:t>7!=5040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thứ</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tự</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tham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quan</a:t>
            </a:r>
            <a:r>
              <a:rPr lang="en-US" sz="3200"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06908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circle(in)">
                                      <p:cBhvr>
                                        <p:cTn id="7" dur="2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58">
                                            <p:txEl>
                                              <p:pRg st="2" end="2"/>
                                            </p:txEl>
                                          </p:spTgt>
                                        </p:tgtEl>
                                        <p:attrNameLst>
                                          <p:attrName>style.visibility</p:attrName>
                                        </p:attrNameLst>
                                      </p:cBhvr>
                                      <p:to>
                                        <p:strVal val="visible"/>
                                      </p:to>
                                    </p:set>
                                    <p:animEffect transition="in" filter="wipe(down)">
                                      <p:cBhvr>
                                        <p:cTn id="12" dur="580">
                                          <p:stCondLst>
                                            <p:cond delay="0"/>
                                          </p:stCondLst>
                                        </p:cTn>
                                        <p:tgtEl>
                                          <p:spTgt spid="158">
                                            <p:txEl>
                                              <p:pRg st="2" end="2"/>
                                            </p:txEl>
                                          </p:spTgt>
                                        </p:tgtEl>
                                      </p:cBhvr>
                                    </p:animEffect>
                                    <p:anim calcmode="lin" valueType="num">
                                      <p:cBhvr>
                                        <p:cTn id="13" dur="1822" tmFilter="0,0; 0.14,0.36; 0.43,0.73; 0.71,0.91; 1.0,1.0">
                                          <p:stCondLst>
                                            <p:cond delay="0"/>
                                          </p:stCondLst>
                                        </p:cTn>
                                        <p:tgtEl>
                                          <p:spTgt spid="158">
                                            <p:txEl>
                                              <p:pRg st="2" end="2"/>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58">
                                            <p:txEl>
                                              <p:pRg st="2" end="2"/>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58">
                                            <p:txEl>
                                              <p:pRg st="2" end="2"/>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58">
                                            <p:txEl>
                                              <p:pRg st="2" end="2"/>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58">
                                            <p:txEl>
                                              <p:pRg st="2" end="2"/>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58">
                                            <p:txEl>
                                              <p:pRg st="2" end="2"/>
                                            </p:txEl>
                                          </p:spTgt>
                                        </p:tgtEl>
                                      </p:cBhvr>
                                      <p:to x="100000" y="60000"/>
                                    </p:animScale>
                                    <p:animScale>
                                      <p:cBhvr>
                                        <p:cTn id="19" dur="166" decel="50000">
                                          <p:stCondLst>
                                            <p:cond delay="676"/>
                                          </p:stCondLst>
                                        </p:cTn>
                                        <p:tgtEl>
                                          <p:spTgt spid="158">
                                            <p:txEl>
                                              <p:pRg st="2" end="2"/>
                                            </p:txEl>
                                          </p:spTgt>
                                        </p:tgtEl>
                                      </p:cBhvr>
                                      <p:to x="100000" y="100000"/>
                                    </p:animScale>
                                    <p:animScale>
                                      <p:cBhvr>
                                        <p:cTn id="20" dur="26">
                                          <p:stCondLst>
                                            <p:cond delay="1312"/>
                                          </p:stCondLst>
                                        </p:cTn>
                                        <p:tgtEl>
                                          <p:spTgt spid="158">
                                            <p:txEl>
                                              <p:pRg st="2" end="2"/>
                                            </p:txEl>
                                          </p:spTgt>
                                        </p:tgtEl>
                                      </p:cBhvr>
                                      <p:to x="100000" y="80000"/>
                                    </p:animScale>
                                    <p:animScale>
                                      <p:cBhvr>
                                        <p:cTn id="21" dur="166" decel="50000">
                                          <p:stCondLst>
                                            <p:cond delay="1338"/>
                                          </p:stCondLst>
                                        </p:cTn>
                                        <p:tgtEl>
                                          <p:spTgt spid="158">
                                            <p:txEl>
                                              <p:pRg st="2" end="2"/>
                                            </p:txEl>
                                          </p:spTgt>
                                        </p:tgtEl>
                                      </p:cBhvr>
                                      <p:to x="100000" y="100000"/>
                                    </p:animScale>
                                    <p:animScale>
                                      <p:cBhvr>
                                        <p:cTn id="22" dur="26">
                                          <p:stCondLst>
                                            <p:cond delay="1642"/>
                                          </p:stCondLst>
                                        </p:cTn>
                                        <p:tgtEl>
                                          <p:spTgt spid="158">
                                            <p:txEl>
                                              <p:pRg st="2" end="2"/>
                                            </p:txEl>
                                          </p:spTgt>
                                        </p:tgtEl>
                                      </p:cBhvr>
                                      <p:to x="100000" y="90000"/>
                                    </p:animScale>
                                    <p:animScale>
                                      <p:cBhvr>
                                        <p:cTn id="23" dur="166" decel="50000">
                                          <p:stCondLst>
                                            <p:cond delay="1668"/>
                                          </p:stCondLst>
                                        </p:cTn>
                                        <p:tgtEl>
                                          <p:spTgt spid="158">
                                            <p:txEl>
                                              <p:pRg st="2" end="2"/>
                                            </p:txEl>
                                          </p:spTgt>
                                        </p:tgtEl>
                                      </p:cBhvr>
                                      <p:to x="100000" y="100000"/>
                                    </p:animScale>
                                    <p:animScale>
                                      <p:cBhvr>
                                        <p:cTn id="24" dur="26">
                                          <p:stCondLst>
                                            <p:cond delay="1808"/>
                                          </p:stCondLst>
                                        </p:cTn>
                                        <p:tgtEl>
                                          <p:spTgt spid="158">
                                            <p:txEl>
                                              <p:pRg st="2" end="2"/>
                                            </p:txEl>
                                          </p:spTgt>
                                        </p:tgtEl>
                                      </p:cBhvr>
                                      <p:to x="100000" y="95000"/>
                                    </p:animScale>
                                    <p:animScale>
                                      <p:cBhvr>
                                        <p:cTn id="25" dur="166" decel="50000">
                                          <p:stCondLst>
                                            <p:cond delay="1834"/>
                                          </p:stCondLst>
                                        </p:cTn>
                                        <p:tgtEl>
                                          <p:spTgt spid="158">
                                            <p:txEl>
                                              <p:pRg st="2" end="2"/>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158">
                                            <p:txEl>
                                              <p:pRg st="3" end="3"/>
                                            </p:txEl>
                                          </p:spTgt>
                                        </p:tgtEl>
                                        <p:attrNameLst>
                                          <p:attrName>style.visibility</p:attrName>
                                        </p:attrNameLst>
                                      </p:cBhvr>
                                      <p:to>
                                        <p:strVal val="visible"/>
                                      </p:to>
                                    </p:set>
                                    <p:animEffect transition="in" filter="wipe(down)">
                                      <p:cBhvr>
                                        <p:cTn id="28" dur="580">
                                          <p:stCondLst>
                                            <p:cond delay="0"/>
                                          </p:stCondLst>
                                        </p:cTn>
                                        <p:tgtEl>
                                          <p:spTgt spid="158">
                                            <p:txEl>
                                              <p:pRg st="3" end="3"/>
                                            </p:txEl>
                                          </p:spTgt>
                                        </p:tgtEl>
                                      </p:cBhvr>
                                    </p:animEffect>
                                    <p:anim calcmode="lin" valueType="num">
                                      <p:cBhvr>
                                        <p:cTn id="29" dur="1822" tmFilter="0,0; 0.14,0.36; 0.43,0.73; 0.71,0.91; 1.0,1.0">
                                          <p:stCondLst>
                                            <p:cond delay="0"/>
                                          </p:stCondLst>
                                        </p:cTn>
                                        <p:tgtEl>
                                          <p:spTgt spid="158">
                                            <p:txEl>
                                              <p:pRg st="3" end="3"/>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58">
                                            <p:txEl>
                                              <p:pRg st="3" end="3"/>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58">
                                            <p:txEl>
                                              <p:pRg st="3" end="3"/>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58">
                                            <p:txEl>
                                              <p:pRg st="3" end="3"/>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58">
                                            <p:txEl>
                                              <p:pRg st="3" end="3"/>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158">
                                            <p:txEl>
                                              <p:pRg st="3" end="3"/>
                                            </p:txEl>
                                          </p:spTgt>
                                        </p:tgtEl>
                                      </p:cBhvr>
                                      <p:to x="100000" y="60000"/>
                                    </p:animScale>
                                    <p:animScale>
                                      <p:cBhvr>
                                        <p:cTn id="35" dur="166" decel="50000">
                                          <p:stCondLst>
                                            <p:cond delay="676"/>
                                          </p:stCondLst>
                                        </p:cTn>
                                        <p:tgtEl>
                                          <p:spTgt spid="158">
                                            <p:txEl>
                                              <p:pRg st="3" end="3"/>
                                            </p:txEl>
                                          </p:spTgt>
                                        </p:tgtEl>
                                      </p:cBhvr>
                                      <p:to x="100000" y="100000"/>
                                    </p:animScale>
                                    <p:animScale>
                                      <p:cBhvr>
                                        <p:cTn id="36" dur="26">
                                          <p:stCondLst>
                                            <p:cond delay="1312"/>
                                          </p:stCondLst>
                                        </p:cTn>
                                        <p:tgtEl>
                                          <p:spTgt spid="158">
                                            <p:txEl>
                                              <p:pRg st="3" end="3"/>
                                            </p:txEl>
                                          </p:spTgt>
                                        </p:tgtEl>
                                      </p:cBhvr>
                                      <p:to x="100000" y="80000"/>
                                    </p:animScale>
                                    <p:animScale>
                                      <p:cBhvr>
                                        <p:cTn id="37" dur="166" decel="50000">
                                          <p:stCondLst>
                                            <p:cond delay="1338"/>
                                          </p:stCondLst>
                                        </p:cTn>
                                        <p:tgtEl>
                                          <p:spTgt spid="158">
                                            <p:txEl>
                                              <p:pRg st="3" end="3"/>
                                            </p:txEl>
                                          </p:spTgt>
                                        </p:tgtEl>
                                      </p:cBhvr>
                                      <p:to x="100000" y="100000"/>
                                    </p:animScale>
                                    <p:animScale>
                                      <p:cBhvr>
                                        <p:cTn id="38" dur="26">
                                          <p:stCondLst>
                                            <p:cond delay="1642"/>
                                          </p:stCondLst>
                                        </p:cTn>
                                        <p:tgtEl>
                                          <p:spTgt spid="158">
                                            <p:txEl>
                                              <p:pRg st="3" end="3"/>
                                            </p:txEl>
                                          </p:spTgt>
                                        </p:tgtEl>
                                      </p:cBhvr>
                                      <p:to x="100000" y="90000"/>
                                    </p:animScale>
                                    <p:animScale>
                                      <p:cBhvr>
                                        <p:cTn id="39" dur="166" decel="50000">
                                          <p:stCondLst>
                                            <p:cond delay="1668"/>
                                          </p:stCondLst>
                                        </p:cTn>
                                        <p:tgtEl>
                                          <p:spTgt spid="158">
                                            <p:txEl>
                                              <p:pRg st="3" end="3"/>
                                            </p:txEl>
                                          </p:spTgt>
                                        </p:tgtEl>
                                      </p:cBhvr>
                                      <p:to x="100000" y="100000"/>
                                    </p:animScale>
                                    <p:animScale>
                                      <p:cBhvr>
                                        <p:cTn id="40" dur="26">
                                          <p:stCondLst>
                                            <p:cond delay="1808"/>
                                          </p:stCondLst>
                                        </p:cTn>
                                        <p:tgtEl>
                                          <p:spTgt spid="158">
                                            <p:txEl>
                                              <p:pRg st="3" end="3"/>
                                            </p:txEl>
                                          </p:spTgt>
                                        </p:tgtEl>
                                      </p:cBhvr>
                                      <p:to x="100000" y="95000"/>
                                    </p:animScale>
                                    <p:animScale>
                                      <p:cBhvr>
                                        <p:cTn id="41" dur="166" decel="50000">
                                          <p:stCondLst>
                                            <p:cond delay="1834"/>
                                          </p:stCondLst>
                                        </p:cTn>
                                        <p:tgtEl>
                                          <p:spTgt spid="158">
                                            <p:txEl>
                                              <p:pRg st="3" end="3"/>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158">
                                            <p:txEl>
                                              <p:pRg st="5" end="5"/>
                                            </p:txEl>
                                          </p:spTgt>
                                        </p:tgtEl>
                                        <p:attrNameLst>
                                          <p:attrName>style.visibility</p:attrName>
                                        </p:attrNameLst>
                                      </p:cBhvr>
                                      <p:to>
                                        <p:strVal val="visible"/>
                                      </p:to>
                                    </p:set>
                                    <p:animEffect transition="in" filter="wipe(down)">
                                      <p:cBhvr>
                                        <p:cTn id="44" dur="580">
                                          <p:stCondLst>
                                            <p:cond delay="0"/>
                                          </p:stCondLst>
                                        </p:cTn>
                                        <p:tgtEl>
                                          <p:spTgt spid="158">
                                            <p:txEl>
                                              <p:pRg st="5" end="5"/>
                                            </p:txEl>
                                          </p:spTgt>
                                        </p:tgtEl>
                                      </p:cBhvr>
                                    </p:animEffect>
                                    <p:anim calcmode="lin" valueType="num">
                                      <p:cBhvr>
                                        <p:cTn id="45" dur="1822" tmFilter="0,0; 0.14,0.36; 0.43,0.73; 0.71,0.91; 1.0,1.0">
                                          <p:stCondLst>
                                            <p:cond delay="0"/>
                                          </p:stCondLst>
                                        </p:cTn>
                                        <p:tgtEl>
                                          <p:spTgt spid="158">
                                            <p:txEl>
                                              <p:pRg st="5" end="5"/>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58">
                                            <p:txEl>
                                              <p:pRg st="5" end="5"/>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58">
                                            <p:txEl>
                                              <p:pRg st="5" end="5"/>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58">
                                            <p:txEl>
                                              <p:pRg st="5" end="5"/>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58">
                                            <p:txEl>
                                              <p:pRg st="5" end="5"/>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158">
                                            <p:txEl>
                                              <p:pRg st="5" end="5"/>
                                            </p:txEl>
                                          </p:spTgt>
                                        </p:tgtEl>
                                      </p:cBhvr>
                                      <p:to x="100000" y="60000"/>
                                    </p:animScale>
                                    <p:animScale>
                                      <p:cBhvr>
                                        <p:cTn id="51" dur="166" decel="50000">
                                          <p:stCondLst>
                                            <p:cond delay="676"/>
                                          </p:stCondLst>
                                        </p:cTn>
                                        <p:tgtEl>
                                          <p:spTgt spid="158">
                                            <p:txEl>
                                              <p:pRg st="5" end="5"/>
                                            </p:txEl>
                                          </p:spTgt>
                                        </p:tgtEl>
                                      </p:cBhvr>
                                      <p:to x="100000" y="100000"/>
                                    </p:animScale>
                                    <p:animScale>
                                      <p:cBhvr>
                                        <p:cTn id="52" dur="26">
                                          <p:stCondLst>
                                            <p:cond delay="1312"/>
                                          </p:stCondLst>
                                        </p:cTn>
                                        <p:tgtEl>
                                          <p:spTgt spid="158">
                                            <p:txEl>
                                              <p:pRg st="5" end="5"/>
                                            </p:txEl>
                                          </p:spTgt>
                                        </p:tgtEl>
                                      </p:cBhvr>
                                      <p:to x="100000" y="80000"/>
                                    </p:animScale>
                                    <p:animScale>
                                      <p:cBhvr>
                                        <p:cTn id="53" dur="166" decel="50000">
                                          <p:stCondLst>
                                            <p:cond delay="1338"/>
                                          </p:stCondLst>
                                        </p:cTn>
                                        <p:tgtEl>
                                          <p:spTgt spid="158">
                                            <p:txEl>
                                              <p:pRg st="5" end="5"/>
                                            </p:txEl>
                                          </p:spTgt>
                                        </p:tgtEl>
                                      </p:cBhvr>
                                      <p:to x="100000" y="100000"/>
                                    </p:animScale>
                                    <p:animScale>
                                      <p:cBhvr>
                                        <p:cTn id="54" dur="26">
                                          <p:stCondLst>
                                            <p:cond delay="1642"/>
                                          </p:stCondLst>
                                        </p:cTn>
                                        <p:tgtEl>
                                          <p:spTgt spid="158">
                                            <p:txEl>
                                              <p:pRg st="5" end="5"/>
                                            </p:txEl>
                                          </p:spTgt>
                                        </p:tgtEl>
                                      </p:cBhvr>
                                      <p:to x="100000" y="90000"/>
                                    </p:animScale>
                                    <p:animScale>
                                      <p:cBhvr>
                                        <p:cTn id="55" dur="166" decel="50000">
                                          <p:stCondLst>
                                            <p:cond delay="1668"/>
                                          </p:stCondLst>
                                        </p:cTn>
                                        <p:tgtEl>
                                          <p:spTgt spid="158">
                                            <p:txEl>
                                              <p:pRg st="5" end="5"/>
                                            </p:txEl>
                                          </p:spTgt>
                                        </p:tgtEl>
                                      </p:cBhvr>
                                      <p:to x="100000" y="100000"/>
                                    </p:animScale>
                                    <p:animScale>
                                      <p:cBhvr>
                                        <p:cTn id="56" dur="26">
                                          <p:stCondLst>
                                            <p:cond delay="1808"/>
                                          </p:stCondLst>
                                        </p:cTn>
                                        <p:tgtEl>
                                          <p:spTgt spid="158">
                                            <p:txEl>
                                              <p:pRg st="5" end="5"/>
                                            </p:txEl>
                                          </p:spTgt>
                                        </p:tgtEl>
                                      </p:cBhvr>
                                      <p:to x="100000" y="95000"/>
                                    </p:animScale>
                                    <p:animScale>
                                      <p:cBhvr>
                                        <p:cTn id="57" dur="166" decel="50000">
                                          <p:stCondLst>
                                            <p:cond delay="1834"/>
                                          </p:stCondLst>
                                        </p:cTn>
                                        <p:tgtEl>
                                          <p:spTgt spid="158">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TỔ HỢP</a:t>
            </a:r>
            <a:endParaRPr lang="en-US" sz="1800" dirty="0">
              <a:solidFill>
                <a:srgbClr val="FF0000"/>
              </a:solidFill>
            </a:endParaRPr>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r>
              <a:rPr lang="en-US" sz="2800" b="1" dirty="0" smtClean="0">
                <a:solidFill>
                  <a:schemeClr val="tx2"/>
                </a:solidFill>
                <a:latin typeface="Times New Roman" panose="02020603050405020304" pitchFamily="18" charset="0"/>
                <a:cs typeface="Times New Roman" panose="02020603050405020304" pitchFamily="18" charset="0"/>
              </a:rPr>
              <a:t>    Cho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gồm</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(n&gt;0). </a:t>
            </a:r>
            <a:r>
              <a:rPr lang="en-US" sz="2800" b="1" i="1" u="sng" dirty="0" err="1" smtClean="0">
                <a:solidFill>
                  <a:schemeClr val="tx2"/>
                </a:solidFill>
                <a:latin typeface="Times New Roman" panose="02020603050405020304" pitchFamily="18" charset="0"/>
                <a:cs typeface="Times New Roman" panose="02020603050405020304" pitchFamily="18" charset="0"/>
              </a:rPr>
              <a:t>Mỗi</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tập</a:t>
            </a:r>
            <a:r>
              <a:rPr lang="en-US" sz="2800" b="1" i="1" u="sng" dirty="0" smtClean="0">
                <a:solidFill>
                  <a:schemeClr val="tx2"/>
                </a:solidFill>
                <a:latin typeface="Times New Roman" panose="02020603050405020304" pitchFamily="18" charset="0"/>
                <a:cs typeface="Times New Roman" panose="02020603050405020304" pitchFamily="18" charset="0"/>
              </a:rPr>
              <a:t> con </a:t>
            </a:r>
            <a:r>
              <a:rPr lang="en-US" sz="2800" b="1" i="1" u="sng" dirty="0" err="1" smtClean="0">
                <a:solidFill>
                  <a:schemeClr val="tx2"/>
                </a:solidFill>
                <a:latin typeface="Times New Roman" panose="02020603050405020304" pitchFamily="18" charset="0"/>
                <a:cs typeface="Times New Roman" panose="02020603050405020304" pitchFamily="18" charset="0"/>
              </a:rPr>
              <a:t>gồm</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(0 </a:t>
            </a:r>
            <a:r>
              <a:rPr lang="en-US" sz="2800" dirty="0" smtClean="0">
                <a:solidFill>
                  <a:schemeClr val="tx2"/>
                </a:solidFill>
                <a:latin typeface="Times New Roman" panose="02020603050405020304" pitchFamily="18" charset="0"/>
                <a:cs typeface="Times New Roman" panose="02020603050405020304" pitchFamily="18" charset="0"/>
                <a:sym typeface="Symbol"/>
              </a:rPr>
              <a:t> k  n)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được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gọi</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là</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một</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tổ</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hợp</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chập</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của</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S</a:t>
            </a:r>
            <a:r>
              <a:rPr lang="en-US" sz="2800" b="1" dirty="0" err="1" smtClean="0">
                <a:solidFill>
                  <a:schemeClr val="tx2"/>
                </a:solidFill>
                <a:latin typeface="Times New Roman" panose="02020603050405020304" pitchFamily="18" charset="0"/>
                <a:cs typeface="Times New Roman" panose="02020603050405020304" pitchFamily="18" charset="0"/>
              </a:rPr>
              <a:t>ố</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các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tổ</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chập</a:t>
            </a:r>
            <a:r>
              <a:rPr lang="en-US" sz="2800" b="1" dirty="0" smtClean="0">
                <a:solidFill>
                  <a:schemeClr val="tx2"/>
                </a:solidFill>
                <a:latin typeface="Times New Roman" panose="02020603050405020304" pitchFamily="18" charset="0"/>
                <a:cs typeface="Times New Roman" panose="02020603050405020304" pitchFamily="18" charset="0"/>
              </a:rPr>
              <a:t> k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được</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ký</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hiệu</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là</a:t>
            </a:r>
            <a:r>
              <a:rPr lang="en-US" sz="2800" b="1" dirty="0" smtClean="0">
                <a:solidFill>
                  <a:schemeClr val="tx2"/>
                </a:solidFill>
                <a:latin typeface="Times New Roman" panose="02020603050405020304" pitchFamily="18" charset="0"/>
                <a:cs typeface="Times New Roman" panose="02020603050405020304" pitchFamily="18" charset="0"/>
              </a:rPr>
              <a:t>       . </a:t>
            </a:r>
          </a:p>
          <a:p>
            <a:endParaRPr lang="vi-VN" dirty="0"/>
          </a:p>
        </p:txBody>
      </p:sp>
      <p:sp>
        <p:nvSpPr>
          <p:cNvPr id="3" name="TextBox 2"/>
          <p:cNvSpPr txBox="1"/>
          <p:nvPr/>
        </p:nvSpPr>
        <p:spPr>
          <a:xfrm>
            <a:off x="304800" y="1143000"/>
            <a:ext cx="27432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a:t>
            </a:r>
            <a:r>
              <a:rPr lang="vi-VN" sz="2800" dirty="0" smtClean="0">
                <a:solidFill>
                  <a:srgbClr val="FF0000"/>
                </a:solidFill>
                <a:latin typeface="Times New Roman" pitchFamily="18" charset="0"/>
                <a:cs typeface="Times New Roman" pitchFamily="18" charset="0"/>
              </a:rPr>
              <a:t>Định nghĩa</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44</a:t>
            </a:fld>
            <a:endParaRPr lang="en-US"/>
          </a:p>
        </p:txBody>
      </p:sp>
      <p:graphicFrame>
        <p:nvGraphicFramePr>
          <p:cNvPr id="47105" name="Object 1"/>
          <p:cNvGraphicFramePr>
            <a:graphicFrameLocks noChangeAspect="1"/>
          </p:cNvGraphicFramePr>
          <p:nvPr/>
        </p:nvGraphicFramePr>
        <p:xfrm>
          <a:off x="4268345" y="2895600"/>
          <a:ext cx="535672" cy="585148"/>
        </p:xfrm>
        <a:graphic>
          <a:graphicData uri="http://schemas.openxmlformats.org/presentationml/2006/ole">
            <mc:AlternateContent xmlns:mc="http://schemas.openxmlformats.org/markup-compatibility/2006">
              <mc:Choice xmlns:v="urn:schemas-microsoft-com:vml" Requires="v">
                <p:oleObj spid="_x0000_s47148" name="Equation" r:id="rId4" imgW="241200" imgH="279360" progId="Equation.DSMT4">
                  <p:embed/>
                </p:oleObj>
              </mc:Choice>
              <mc:Fallback>
                <p:oleObj name="Equation" r:id="rId4" imgW="241200" imgH="279360" progId="Equation.DSMT4">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8345" y="2895600"/>
                        <a:ext cx="535672" cy="585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p:nvSpPr>
        <p:spPr>
          <a:xfrm>
            <a:off x="380999" y="4191000"/>
            <a:ext cx="8153401" cy="1384995"/>
          </a:xfrm>
          <a:prstGeom prst="rect">
            <a:avLst/>
          </a:prstGeom>
          <a:noFill/>
        </p:spPr>
        <p:txBody>
          <a:bodyPr wrap="square" rtlCol="0">
            <a:spAutoFit/>
          </a:bodyPr>
          <a:lstStyle/>
          <a:p>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Nhận</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xét</a:t>
            </a:r>
            <a:r>
              <a:rPr lang="en-US" sz="2800" dirty="0" smtClean="0">
                <a:solidFill>
                  <a:srgbClr val="00B05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tổ</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chập</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không</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tâm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5"/>
                                        </p:tgtEl>
                                        <p:attrNameLst>
                                          <p:attrName>style.visibility</p:attrName>
                                        </p:attrNameLst>
                                      </p:cBhvr>
                                      <p:to>
                                        <p:strVal val="visible"/>
                                      </p:to>
                                    </p:set>
                                    <p:animEffect transition="in" filter="wipe(down)">
                                      <p:cBhvr>
                                        <p:cTn id="12" dur="500"/>
                                        <p:tgtEl>
                                          <p:spTgt spid="47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TỔ HỢP</a:t>
            </a:r>
            <a:endParaRPr lang="en-US" sz="1800" dirty="0">
              <a:solidFill>
                <a:srgbClr val="FF0000"/>
              </a:solidFill>
            </a:endParaRPr>
          </a:p>
        </p:txBody>
      </p:sp>
      <p:sp>
        <p:nvSpPr>
          <p:cNvPr id="3" name="TextBox 2"/>
          <p:cNvSpPr txBox="1"/>
          <p:nvPr/>
        </p:nvSpPr>
        <p:spPr>
          <a:xfrm>
            <a:off x="457200" y="2819400"/>
            <a:ext cx="2743200" cy="523220"/>
          </a:xfrm>
          <a:prstGeom prst="rect">
            <a:avLst/>
          </a:prstGeom>
          <a:noFill/>
        </p:spPr>
        <p:txBody>
          <a:bodyPr wrap="square" rtlCol="0">
            <a:spAutoFit/>
          </a:bodyPr>
          <a:lstStyle/>
          <a:p>
            <a:r>
              <a:rPr lang="en-US" sz="2800" dirty="0" err="1" smtClean="0">
                <a:solidFill>
                  <a:srgbClr val="FF0000"/>
                </a:solidFill>
                <a:latin typeface="Times New Roman" pitchFamily="18" charset="0"/>
                <a:cs typeface="Times New Roman" pitchFamily="18" charset="0"/>
              </a:rPr>
              <a:t>c.Tính</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chất</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45</a:t>
            </a:fld>
            <a:endParaRPr lang="en-US"/>
          </a:p>
        </p:txBody>
      </p:sp>
      <p:graphicFrame>
        <p:nvGraphicFramePr>
          <p:cNvPr id="104451" name="Object 3"/>
          <p:cNvGraphicFramePr>
            <a:graphicFrameLocks noChangeAspect="1"/>
          </p:cNvGraphicFramePr>
          <p:nvPr/>
        </p:nvGraphicFramePr>
        <p:xfrm>
          <a:off x="2012221" y="1709384"/>
          <a:ext cx="4994275" cy="1231900"/>
        </p:xfrm>
        <a:graphic>
          <a:graphicData uri="http://schemas.openxmlformats.org/presentationml/2006/ole">
            <mc:AlternateContent xmlns:mc="http://schemas.openxmlformats.org/markup-compatibility/2006">
              <mc:Choice xmlns:v="urn:schemas-microsoft-com:vml" Requires="v">
                <p:oleObj spid="_x0000_s104666" name="Equation" r:id="rId4" imgW="2145960" imgH="533160" progId="Equation.DSMT4">
                  <p:embed/>
                </p:oleObj>
              </mc:Choice>
              <mc:Fallback>
                <p:oleObj name="Equation" r:id="rId4" imgW="2145960" imgH="53316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2221" y="1709384"/>
                        <a:ext cx="4994275"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457200" y="1295400"/>
            <a:ext cx="2743200" cy="523220"/>
          </a:xfrm>
          <a:prstGeom prst="rect">
            <a:avLst/>
          </a:prstGeom>
          <a:noFill/>
        </p:spPr>
        <p:txBody>
          <a:bodyPr wrap="square" rtlCol="0">
            <a:spAutoFit/>
          </a:bodyPr>
          <a:lstStyle/>
          <a:p>
            <a:r>
              <a:rPr lang="en-US" sz="2800" dirty="0" err="1" smtClean="0">
                <a:solidFill>
                  <a:srgbClr val="FF0000"/>
                </a:solidFill>
                <a:latin typeface="Times New Roman" pitchFamily="18" charset="0"/>
                <a:cs typeface="Times New Roman" pitchFamily="18" charset="0"/>
              </a:rPr>
              <a:t>b.Công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graphicFrame>
        <p:nvGraphicFramePr>
          <p:cNvPr id="104452" name="Object 4"/>
          <p:cNvGraphicFramePr>
            <a:graphicFrameLocks noChangeAspect="1"/>
          </p:cNvGraphicFramePr>
          <p:nvPr/>
        </p:nvGraphicFramePr>
        <p:xfrm>
          <a:off x="2061780" y="3311856"/>
          <a:ext cx="4216400" cy="685800"/>
        </p:xfrm>
        <a:graphic>
          <a:graphicData uri="http://schemas.openxmlformats.org/presentationml/2006/ole">
            <mc:AlternateContent xmlns:mc="http://schemas.openxmlformats.org/markup-compatibility/2006">
              <mc:Choice xmlns:v="urn:schemas-microsoft-com:vml" Requires="v">
                <p:oleObj spid="_x0000_s104667" name="Equation" r:id="rId6" imgW="1714320" imgH="279360" progId="Equation.DSMT4">
                  <p:embed/>
                </p:oleObj>
              </mc:Choice>
              <mc:Fallback>
                <p:oleObj name="Equation" r:id="rId6" imgW="1714320" imgH="27936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1780" y="3311856"/>
                        <a:ext cx="4216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3" name="Object 5"/>
          <p:cNvGraphicFramePr>
            <a:graphicFrameLocks noChangeAspect="1"/>
          </p:cNvGraphicFramePr>
          <p:nvPr/>
        </p:nvGraphicFramePr>
        <p:xfrm>
          <a:off x="1994488" y="4042813"/>
          <a:ext cx="5278438" cy="673100"/>
        </p:xfrm>
        <a:graphic>
          <a:graphicData uri="http://schemas.openxmlformats.org/presentationml/2006/ole">
            <mc:AlternateContent xmlns:mc="http://schemas.openxmlformats.org/markup-compatibility/2006">
              <mc:Choice xmlns:v="urn:schemas-microsoft-com:vml" Requires="v">
                <p:oleObj spid="_x0000_s104668" name="Equation" r:id="rId8" imgW="2133360" imgH="279360" progId="Equation.DSMT4">
                  <p:embed/>
                </p:oleObj>
              </mc:Choice>
              <mc:Fallback>
                <p:oleObj name="Equation" r:id="rId8" imgW="2133360" imgH="27936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94488" y="4042813"/>
                        <a:ext cx="5278438"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4" name="Object 6"/>
          <p:cNvGraphicFramePr>
            <a:graphicFrameLocks noChangeAspect="1"/>
          </p:cNvGraphicFramePr>
          <p:nvPr/>
        </p:nvGraphicFramePr>
        <p:xfrm>
          <a:off x="1983472" y="4772160"/>
          <a:ext cx="2565400" cy="685800"/>
        </p:xfrm>
        <a:graphic>
          <a:graphicData uri="http://schemas.openxmlformats.org/presentationml/2006/ole">
            <mc:AlternateContent xmlns:mc="http://schemas.openxmlformats.org/markup-compatibility/2006">
              <mc:Choice xmlns:v="urn:schemas-microsoft-com:vml" Requires="v">
                <p:oleObj spid="_x0000_s104669" name="Equation" r:id="rId10" imgW="1041120" imgH="279360" progId="Equation.DSMT4">
                  <p:embed/>
                </p:oleObj>
              </mc:Choice>
              <mc:Fallback>
                <p:oleObj name="Equation" r:id="rId10" imgW="1041120" imgH="279360" progId="Equation.DSMT4">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3472" y="4772160"/>
                        <a:ext cx="2565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5" name="Object 7"/>
          <p:cNvGraphicFramePr>
            <a:graphicFrameLocks noChangeAspect="1"/>
          </p:cNvGraphicFramePr>
          <p:nvPr/>
        </p:nvGraphicFramePr>
        <p:xfrm>
          <a:off x="1990124" y="5433900"/>
          <a:ext cx="2260600" cy="685800"/>
        </p:xfrm>
        <a:graphic>
          <a:graphicData uri="http://schemas.openxmlformats.org/presentationml/2006/ole">
            <mc:AlternateContent xmlns:mc="http://schemas.openxmlformats.org/markup-compatibility/2006">
              <mc:Choice xmlns:v="urn:schemas-microsoft-com:vml" Requires="v">
                <p:oleObj spid="_x0000_s104670" name="Equation" r:id="rId12" imgW="914400" imgH="279360" progId="Equation.DSMT4">
                  <p:embed/>
                </p:oleObj>
              </mc:Choice>
              <mc:Fallback>
                <p:oleObj name="Equation" r:id="rId12" imgW="914400" imgH="279360" progId="Equation.DSMT4">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90124" y="5433900"/>
                        <a:ext cx="2260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wipe(down)">
                                      <p:cBhvr>
                                        <p:cTn id="7" dur="500"/>
                                        <p:tgtEl>
                                          <p:spTgt spid="1044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1"/>
                                        </p:tgtEl>
                                        <p:attrNameLst>
                                          <p:attrName>style.visibility</p:attrName>
                                        </p:attrNameLst>
                                      </p:cBhvr>
                                      <p:to>
                                        <p:strVal val="visible"/>
                                      </p:to>
                                    </p:set>
                                    <p:animEffect transition="in" filter="blinds(horizontal)">
                                      <p:cBhvr>
                                        <p:cTn id="12" dur="500"/>
                                        <p:tgtEl>
                                          <p:spTgt spid="1044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4452"/>
                                        </p:tgtEl>
                                        <p:attrNameLst>
                                          <p:attrName>style.visibility</p:attrName>
                                        </p:attrNameLst>
                                      </p:cBhvr>
                                      <p:to>
                                        <p:strVal val="visible"/>
                                      </p:to>
                                    </p:set>
                                    <p:animEffect transition="in" filter="wipe(down)">
                                      <p:cBhvr>
                                        <p:cTn id="22" dur="500"/>
                                        <p:tgtEl>
                                          <p:spTgt spid="1044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4453"/>
                                        </p:tgtEl>
                                        <p:attrNameLst>
                                          <p:attrName>style.visibility</p:attrName>
                                        </p:attrNameLst>
                                      </p:cBhvr>
                                      <p:to>
                                        <p:strVal val="visible"/>
                                      </p:to>
                                    </p:set>
                                    <p:animEffect transition="in" filter="wipe(down)">
                                      <p:cBhvr>
                                        <p:cTn id="27" dur="500"/>
                                        <p:tgtEl>
                                          <p:spTgt spid="1044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4454"/>
                                        </p:tgtEl>
                                        <p:attrNameLst>
                                          <p:attrName>style.visibility</p:attrName>
                                        </p:attrNameLst>
                                      </p:cBhvr>
                                      <p:to>
                                        <p:strVal val="visible"/>
                                      </p:to>
                                    </p:set>
                                    <p:animEffect transition="in" filter="wipe(down)">
                                      <p:cBhvr>
                                        <p:cTn id="32" dur="500"/>
                                        <p:tgtEl>
                                          <p:spTgt spid="1044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4455"/>
                                        </p:tgtEl>
                                        <p:attrNameLst>
                                          <p:attrName>style.visibility</p:attrName>
                                        </p:attrNameLst>
                                      </p:cBhvr>
                                      <p:to>
                                        <p:strVal val="visible"/>
                                      </p:to>
                                    </p:set>
                                    <p:animEffect transition="in" filter="wipe(down)">
                                      <p:cBhvr>
                                        <p:cTn id="37" dur="500"/>
                                        <p:tgtEl>
                                          <p:spTgt spid="10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a:xfrm>
            <a:off x="210257" y="1206797"/>
            <a:ext cx="4709592" cy="2831803"/>
          </a:xfrm>
          <a:ln>
            <a:noFill/>
          </a:ln>
          <a:effectLst/>
        </p:spPr>
        <p:txBody>
          <a:bodyPr/>
          <a:lstStyle/>
          <a:p>
            <a:pPr algn="just">
              <a:buNone/>
            </a:pPr>
            <a:r>
              <a:rPr lang="vi-VN" b="1" dirty="0" smtClean="0">
                <a:solidFill>
                  <a:srgbClr val="00B050"/>
                </a:solidFill>
                <a:latin typeface="Times New Roman" pitchFamily="18" charset="0"/>
                <a:cs typeface="Times New Roman" pitchFamily="18" charset="0"/>
              </a:rPr>
              <a:t>Ví dụ: </a:t>
            </a:r>
            <a:r>
              <a:rPr lang="vi-VN" b="1" dirty="0" smtClean="0">
                <a:solidFill>
                  <a:schemeClr val="accent1">
                    <a:lumMod val="50000"/>
                  </a:schemeClr>
                </a:solidFill>
                <a:latin typeface="Times New Roman" pitchFamily="18" charset="0"/>
                <a:cs typeface="Times New Roman" pitchFamily="18" charset="0"/>
              </a:rPr>
              <a:t>Cho tập A gồm 4</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số tự nhiên {1,2,3,4}.</a:t>
            </a:r>
            <a:r>
              <a:rPr lang="en-US" b="1" dirty="0" smtClean="0">
                <a:solidFill>
                  <a:schemeClr val="accent1">
                    <a:lumMod val="50000"/>
                  </a:schemeClr>
                </a:solidFill>
                <a:latin typeface="Times New Roman" pitchFamily="18" charset="0"/>
                <a:cs typeface="Times New Roman" pitchFamily="18" charset="0"/>
              </a:rPr>
              <a:t> </a:t>
            </a:r>
            <a:r>
              <a:rPr lang="vi-VN" b="1" dirty="0" smtClean="0">
                <a:solidFill>
                  <a:schemeClr val="accent1">
                    <a:lumMod val="50000"/>
                  </a:schemeClr>
                </a:solidFill>
                <a:latin typeface="Times New Roman" pitchFamily="18" charset="0"/>
                <a:cs typeface="Times New Roman" pitchFamily="18" charset="0"/>
              </a:rPr>
              <a:t>Tìm</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tất cả các tập con của A</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sao cho các tập con chỉ có</a:t>
            </a:r>
            <a:endParaRPr lang="en-US" b="1" dirty="0" smtClean="0">
              <a:solidFill>
                <a:schemeClr val="accent1">
                  <a:lumMod val="50000"/>
                </a:schemeClr>
              </a:solidFill>
              <a:latin typeface="Times New Roman" pitchFamily="18" charset="0"/>
              <a:cs typeface="Times New Roman" pitchFamily="18" charset="0"/>
            </a:endParaRPr>
          </a:p>
          <a:p>
            <a:pPr algn="just">
              <a:buNone/>
            </a:pPr>
            <a:r>
              <a:rPr lang="vi-VN" b="1" dirty="0" smtClean="0">
                <a:solidFill>
                  <a:schemeClr val="accent1">
                    <a:lumMod val="50000"/>
                  </a:schemeClr>
                </a:solidFill>
                <a:latin typeface="Times New Roman" pitchFamily="18" charset="0"/>
                <a:cs typeface="Times New Roman" pitchFamily="18" charset="0"/>
              </a:rPr>
              <a:t>3 phần tử</a:t>
            </a:r>
            <a:r>
              <a:rPr lang="vi-VN" b="1" dirty="0">
                <a:solidFill>
                  <a:schemeClr val="accent1">
                    <a:lumMod val="50000"/>
                  </a:schemeClr>
                </a:solidFill>
                <a:latin typeface="Times New Roman" pitchFamily="18" charset="0"/>
                <a:cs typeface="Times New Roman" pitchFamily="18" charset="0"/>
              </a:rPr>
              <a:t>.</a:t>
            </a:r>
            <a:endParaRPr lang="vi-VN" b="1" dirty="0" smtClean="0">
              <a:solidFill>
                <a:schemeClr val="accent1">
                  <a:lumMod val="50000"/>
                </a:schemeClr>
              </a:solidFill>
              <a:latin typeface="Times New Roman" pitchFamily="18" charset="0"/>
              <a:cs typeface="Times New Roman" pitchFamily="18" charset="0"/>
            </a:endParaRPr>
          </a:p>
          <a:p>
            <a:pPr algn="just">
              <a:buNone/>
            </a:pPr>
            <a:endParaRPr lang="en-US" b="1" i="1" dirty="0">
              <a:solidFill>
                <a:schemeClr val="accent1">
                  <a:lumMod val="50000"/>
                </a:schemeClr>
              </a:solidFill>
              <a:latin typeface="Times New Roman" pitchFamily="18" charset="0"/>
              <a:cs typeface="Times New Roman" pitchFamily="18" charset="0"/>
            </a:endParaRPr>
          </a:p>
          <a:p>
            <a:pPr algn="just">
              <a:buNone/>
            </a:pPr>
            <a:endParaRPr lang="en-US" sz="3600" i="1" dirty="0">
              <a:solidFill>
                <a:schemeClr val="accent1">
                  <a:lumMod val="50000"/>
                </a:schemeClr>
              </a:solidFill>
              <a:latin typeface="Times New Roman" pitchFamily="18" charset="0"/>
              <a:cs typeface="Times New Roman" pitchFamily="18" charset="0"/>
            </a:endParaRPr>
          </a:p>
          <a:p>
            <a:pPr>
              <a:buNone/>
            </a:pPr>
            <a:endParaRPr lang="en-US" dirty="0" smtClean="0">
              <a:solidFill>
                <a:srgbClr val="1D528D"/>
              </a:solidFill>
              <a:latin typeface="Times New Roman" pitchFamily="18" charset="0"/>
              <a:cs typeface="Times New Roman" pitchFamily="18" charset="0"/>
              <a:sym typeface="Symbol" pitchFamily="18" charset="2"/>
            </a:endParaRPr>
          </a:p>
        </p:txBody>
      </p:sp>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9"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a:t>
            </a:r>
            <a:endParaRPr lang="en-US" sz="1800" dirty="0">
              <a:solidFill>
                <a:srgbClr val="FF0000"/>
              </a:solidFill>
            </a:endParaRPr>
          </a:p>
        </p:txBody>
      </p:sp>
      <p:sp>
        <p:nvSpPr>
          <p:cNvPr id="8" name="Rounded Rectangle 7"/>
          <p:cNvSpPr/>
          <p:nvPr/>
        </p:nvSpPr>
        <p:spPr>
          <a:xfrm>
            <a:off x="5871964" y="1815803"/>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1</a:t>
            </a:r>
            <a:endParaRPr lang="en-US" b="1" dirty="0"/>
          </a:p>
        </p:txBody>
      </p:sp>
      <p:sp>
        <p:nvSpPr>
          <p:cNvPr id="10" name="Rounded Rectangle 9"/>
          <p:cNvSpPr/>
          <p:nvPr/>
        </p:nvSpPr>
        <p:spPr>
          <a:xfrm>
            <a:off x="6633964" y="1815803"/>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11" name="Rounded Rectangle 10"/>
          <p:cNvSpPr/>
          <p:nvPr/>
        </p:nvSpPr>
        <p:spPr>
          <a:xfrm>
            <a:off x="7395964" y="1815803"/>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solidFill>
                  <a:schemeClr val="bg1"/>
                </a:solidFill>
              </a:rPr>
              <a:t>3</a:t>
            </a:r>
            <a:endParaRPr lang="en-US" b="1">
              <a:solidFill>
                <a:schemeClr val="bg1"/>
              </a:solidFill>
            </a:endParaRPr>
          </a:p>
        </p:txBody>
      </p:sp>
      <p:sp>
        <p:nvSpPr>
          <p:cNvPr id="12" name="Rounded Rectangle 11"/>
          <p:cNvSpPr/>
          <p:nvPr/>
        </p:nvSpPr>
        <p:spPr>
          <a:xfrm>
            <a:off x="8157964" y="1815803"/>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t>4</a:t>
            </a:r>
            <a:endParaRPr lang="en-US" b="1"/>
          </a:p>
        </p:txBody>
      </p:sp>
      <p:sp>
        <p:nvSpPr>
          <p:cNvPr id="13" name="Rounded Rectangle 12"/>
          <p:cNvSpPr/>
          <p:nvPr/>
        </p:nvSpPr>
        <p:spPr>
          <a:xfrm>
            <a:off x="5891721" y="27983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1</a:t>
            </a:r>
            <a:endParaRPr lang="en-US" b="1" dirty="0"/>
          </a:p>
        </p:txBody>
      </p:sp>
      <p:sp>
        <p:nvSpPr>
          <p:cNvPr id="14" name="Rounded Rectangle 13"/>
          <p:cNvSpPr/>
          <p:nvPr/>
        </p:nvSpPr>
        <p:spPr>
          <a:xfrm>
            <a:off x="6653721" y="27983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smtClean="0">
                <a:solidFill>
                  <a:schemeClr val="bg1"/>
                </a:solidFill>
              </a:rPr>
              <a:t>2</a:t>
            </a:r>
            <a:endParaRPr lang="en-US" b="1">
              <a:solidFill>
                <a:schemeClr val="bg1"/>
              </a:solidFill>
            </a:endParaRPr>
          </a:p>
        </p:txBody>
      </p:sp>
      <p:sp>
        <p:nvSpPr>
          <p:cNvPr id="15" name="Rounded Rectangle 14"/>
          <p:cNvSpPr/>
          <p:nvPr/>
        </p:nvSpPr>
        <p:spPr>
          <a:xfrm>
            <a:off x="7415721" y="27983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solidFill>
                  <a:schemeClr val="bg1"/>
                </a:solidFill>
              </a:rPr>
              <a:t>3</a:t>
            </a:r>
            <a:endParaRPr lang="en-US" b="1">
              <a:solidFill>
                <a:schemeClr val="bg1"/>
              </a:solidFill>
            </a:endParaRPr>
          </a:p>
        </p:txBody>
      </p:sp>
      <p:sp>
        <p:nvSpPr>
          <p:cNvPr id="16" name="Rounded Rectangle 15"/>
          <p:cNvSpPr/>
          <p:nvPr/>
        </p:nvSpPr>
        <p:spPr>
          <a:xfrm>
            <a:off x="5891721" y="36365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t>1</a:t>
            </a:r>
            <a:endParaRPr lang="en-US" b="1" dirty="0"/>
          </a:p>
        </p:txBody>
      </p:sp>
      <p:sp>
        <p:nvSpPr>
          <p:cNvPr id="17" name="Rounded Rectangle 16"/>
          <p:cNvSpPr/>
          <p:nvPr/>
        </p:nvSpPr>
        <p:spPr>
          <a:xfrm>
            <a:off x="6653721" y="36365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smtClean="0">
                <a:solidFill>
                  <a:schemeClr val="bg1"/>
                </a:solidFill>
              </a:rPr>
              <a:t>2</a:t>
            </a:r>
            <a:endParaRPr lang="en-US" b="1">
              <a:solidFill>
                <a:schemeClr val="bg1"/>
              </a:solidFill>
            </a:endParaRPr>
          </a:p>
        </p:txBody>
      </p:sp>
      <p:sp>
        <p:nvSpPr>
          <p:cNvPr id="18" name="Rounded Rectangle 17"/>
          <p:cNvSpPr/>
          <p:nvPr/>
        </p:nvSpPr>
        <p:spPr>
          <a:xfrm>
            <a:off x="8177721" y="36365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t>4</a:t>
            </a:r>
            <a:endParaRPr lang="en-US" b="1"/>
          </a:p>
        </p:txBody>
      </p:sp>
      <p:sp>
        <p:nvSpPr>
          <p:cNvPr id="19" name="Rounded Rectangle 18"/>
          <p:cNvSpPr/>
          <p:nvPr/>
        </p:nvSpPr>
        <p:spPr>
          <a:xfrm>
            <a:off x="5891721" y="44747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t>1</a:t>
            </a:r>
            <a:endParaRPr lang="en-US" b="1"/>
          </a:p>
        </p:txBody>
      </p:sp>
      <p:sp>
        <p:nvSpPr>
          <p:cNvPr id="20" name="Rounded Rectangle 19"/>
          <p:cNvSpPr/>
          <p:nvPr/>
        </p:nvSpPr>
        <p:spPr>
          <a:xfrm>
            <a:off x="7415721" y="44747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smtClean="0">
                <a:solidFill>
                  <a:schemeClr val="bg1"/>
                </a:solidFill>
              </a:rPr>
              <a:t>3</a:t>
            </a:r>
            <a:endParaRPr lang="en-US" b="1">
              <a:solidFill>
                <a:schemeClr val="bg1"/>
              </a:solidFill>
            </a:endParaRPr>
          </a:p>
        </p:txBody>
      </p:sp>
      <p:sp>
        <p:nvSpPr>
          <p:cNvPr id="21" name="Rounded Rectangle 20"/>
          <p:cNvSpPr/>
          <p:nvPr/>
        </p:nvSpPr>
        <p:spPr>
          <a:xfrm>
            <a:off x="8177721" y="44747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smtClean="0"/>
              <a:t>4</a:t>
            </a:r>
            <a:endParaRPr lang="en-US" b="1"/>
          </a:p>
        </p:txBody>
      </p:sp>
      <p:sp>
        <p:nvSpPr>
          <p:cNvPr id="22" name="Rounded Rectangle 21"/>
          <p:cNvSpPr/>
          <p:nvPr/>
        </p:nvSpPr>
        <p:spPr>
          <a:xfrm>
            <a:off x="6653721" y="53129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smtClean="0">
                <a:solidFill>
                  <a:schemeClr val="bg1"/>
                </a:solidFill>
              </a:rPr>
              <a:t>2</a:t>
            </a:r>
            <a:endParaRPr lang="en-US" b="1" dirty="0">
              <a:solidFill>
                <a:schemeClr val="bg1"/>
              </a:solidFill>
            </a:endParaRPr>
          </a:p>
        </p:txBody>
      </p:sp>
      <p:sp>
        <p:nvSpPr>
          <p:cNvPr id="23" name="Rounded Rectangle 22"/>
          <p:cNvSpPr/>
          <p:nvPr/>
        </p:nvSpPr>
        <p:spPr>
          <a:xfrm>
            <a:off x="7415721" y="53129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dirty="0" smtClean="0">
                <a:solidFill>
                  <a:schemeClr val="bg1"/>
                </a:solidFill>
              </a:rPr>
              <a:t>3</a:t>
            </a:r>
            <a:endParaRPr lang="en-US" b="1" dirty="0">
              <a:solidFill>
                <a:schemeClr val="bg1"/>
              </a:solidFill>
            </a:endParaRPr>
          </a:p>
        </p:txBody>
      </p:sp>
      <p:sp>
        <p:nvSpPr>
          <p:cNvPr id="24" name="Rounded Rectangle 23"/>
          <p:cNvSpPr/>
          <p:nvPr/>
        </p:nvSpPr>
        <p:spPr>
          <a:xfrm>
            <a:off x="8177721" y="53129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4</a:t>
            </a:r>
            <a:endParaRPr lang="en-US" b="1" dirty="0"/>
          </a:p>
        </p:txBody>
      </p:sp>
      <p:sp>
        <p:nvSpPr>
          <p:cNvPr id="2" name="Rectangle 1"/>
          <p:cNvSpPr/>
          <p:nvPr/>
        </p:nvSpPr>
        <p:spPr bwMode="auto">
          <a:xfrm>
            <a:off x="5652120" y="1700808"/>
            <a:ext cx="3168352" cy="648072"/>
          </a:xfrm>
          <a:prstGeom prst="rect">
            <a:avLst/>
          </a:prstGeom>
          <a:noFill/>
          <a:ln w="9525" cap="flat" cmpd="sng" algn="ctr">
            <a:solidFill>
              <a:schemeClr val="tx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p:sp>
        <p:nvSpPr>
          <p:cNvPr id="3" name="Rectangle 2"/>
          <p:cNvSpPr/>
          <p:nvPr/>
        </p:nvSpPr>
        <p:spPr bwMode="auto">
          <a:xfrm>
            <a:off x="5652120" y="2564904"/>
            <a:ext cx="3168352" cy="3456384"/>
          </a:xfrm>
          <a:prstGeom prst="rect">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smtClean="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6" name="Rectangle 3"/>
              <p:cNvSpPr txBox="1">
                <a:spLocks noChangeArrowheads="1"/>
              </p:cNvSpPr>
              <p:nvPr/>
            </p:nvSpPr>
            <p:spPr bwMode="auto">
              <a:xfrm>
                <a:off x="417525" y="4015208"/>
                <a:ext cx="4154475" cy="16640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vi-VN" i="1" dirty="0" smtClean="0">
                    <a:solidFill>
                      <a:srgbClr val="C00000"/>
                    </a:solidFill>
                    <a:latin typeface="Times New Roman" pitchFamily="18" charset="0"/>
                    <a:cs typeface="Times New Roman" pitchFamily="18" charset="0"/>
                    <a:sym typeface="Symbol" pitchFamily="18" charset="2"/>
                  </a:rPr>
                  <a:t>Số </a:t>
                </a:r>
                <a:r>
                  <a:rPr lang="vi-VN" i="1" dirty="0" err="1" smtClean="0">
                    <a:solidFill>
                      <a:srgbClr val="C00000"/>
                    </a:solidFill>
                    <a:latin typeface="Times New Roman" pitchFamily="18" charset="0"/>
                    <a:cs typeface="Times New Roman" pitchFamily="18" charset="0"/>
                    <a:sym typeface="Symbol" pitchFamily="18" charset="2"/>
                  </a:rPr>
                  <a:t>tập</a:t>
                </a:r>
                <a:r>
                  <a:rPr lang="vi-VN" i="1" dirty="0" smtClean="0">
                    <a:solidFill>
                      <a:srgbClr val="C00000"/>
                    </a:solidFill>
                    <a:latin typeface="Times New Roman" pitchFamily="18" charset="0"/>
                    <a:cs typeface="Times New Roman" pitchFamily="18" charset="0"/>
                    <a:sym typeface="Symbol" pitchFamily="18" charset="2"/>
                  </a:rPr>
                  <a:t> con </a:t>
                </a:r>
                <a:r>
                  <a:rPr lang="vi-VN" i="1" dirty="0" err="1" smtClean="0">
                    <a:solidFill>
                      <a:srgbClr val="C00000"/>
                    </a:solidFill>
                    <a:latin typeface="Times New Roman" pitchFamily="18" charset="0"/>
                    <a:cs typeface="Times New Roman" pitchFamily="18" charset="0"/>
                    <a:sym typeface="Symbol" pitchFamily="18" charset="2"/>
                  </a:rPr>
                  <a:t>có</a:t>
                </a:r>
                <a:r>
                  <a:rPr lang="vi-VN" i="1" dirty="0" smtClean="0">
                    <a:solidFill>
                      <a:srgbClr val="C00000"/>
                    </a:solidFill>
                    <a:latin typeface="Times New Roman" pitchFamily="18" charset="0"/>
                    <a:cs typeface="Times New Roman" pitchFamily="18" charset="0"/>
                    <a:sym typeface="Symbol" pitchFamily="18" charset="2"/>
                  </a:rPr>
                  <a:t> </a:t>
                </a:r>
                <a:r>
                  <a:rPr lang="vi-VN" i="1" dirty="0" err="1" smtClean="0">
                    <a:solidFill>
                      <a:srgbClr val="C00000"/>
                    </a:solidFill>
                    <a:latin typeface="Times New Roman" pitchFamily="18" charset="0"/>
                    <a:cs typeface="Times New Roman" pitchFamily="18" charset="0"/>
                    <a:sym typeface="Symbol" pitchFamily="18" charset="2"/>
                  </a:rPr>
                  <a:t>thể</a:t>
                </a:r>
                <a:r>
                  <a:rPr lang="vi-VN" i="1" dirty="0" smtClean="0">
                    <a:solidFill>
                      <a:srgbClr val="C00000"/>
                    </a:solidFill>
                    <a:latin typeface="Times New Roman" pitchFamily="18" charset="0"/>
                    <a:cs typeface="Times New Roman" pitchFamily="18" charset="0"/>
                    <a:sym typeface="Symbol" pitchFamily="18" charset="2"/>
                  </a:rPr>
                  <a:t> </a:t>
                </a:r>
                <a:r>
                  <a:rPr lang="vi-VN" i="1" dirty="0" err="1" smtClean="0">
                    <a:solidFill>
                      <a:srgbClr val="C00000"/>
                    </a:solidFill>
                    <a:latin typeface="Times New Roman" pitchFamily="18" charset="0"/>
                    <a:cs typeface="Times New Roman" pitchFamily="18" charset="0"/>
                    <a:sym typeface="Symbol" pitchFamily="18" charset="2"/>
                  </a:rPr>
                  <a:t>tìm</a:t>
                </a:r>
                <a:endParaRPr lang="vi-VN" i="1" dirty="0">
                  <a:solidFill>
                    <a:srgbClr val="C00000"/>
                  </a:solidFill>
                  <a:latin typeface="Times New Roman" pitchFamily="18" charset="0"/>
                  <a:cs typeface="Times New Roman" pitchFamily="18" charset="0"/>
                  <a:sym typeface="Symbol" pitchFamily="18" charset="2"/>
                </a:endParaRPr>
              </a:p>
              <a:p>
                <a:pPr>
                  <a:buFont typeface="Wingdings" panose="05000000000000000000" pitchFamily="2" charset="2"/>
                  <a:buNone/>
                </a:pPr>
                <a:r>
                  <a:rPr lang="vi-VN" i="1" dirty="0" err="1" smtClean="0">
                    <a:solidFill>
                      <a:srgbClr val="C00000"/>
                    </a:solidFill>
                    <a:latin typeface="Times New Roman" pitchFamily="18" charset="0"/>
                    <a:cs typeface="Times New Roman" pitchFamily="18" charset="0"/>
                    <a:sym typeface="Symbol" pitchFamily="18" charset="2"/>
                  </a:rPr>
                  <a:t>được</a:t>
                </a:r>
                <a:r>
                  <a:rPr lang="vi-VN" i="1" dirty="0" smtClean="0">
                    <a:solidFill>
                      <a:srgbClr val="C00000"/>
                    </a:solidFill>
                    <a:latin typeface="Times New Roman" pitchFamily="18" charset="0"/>
                    <a:cs typeface="Times New Roman" pitchFamily="18" charset="0"/>
                    <a:sym typeface="Symbol" pitchFamily="18" charset="2"/>
                  </a:rPr>
                  <a:t> </a:t>
                </a:r>
                <a:r>
                  <a:rPr lang="vi-VN" i="1" dirty="0" err="1" smtClean="0">
                    <a:solidFill>
                      <a:srgbClr val="C00000"/>
                    </a:solidFill>
                    <a:latin typeface="Times New Roman" pitchFamily="18" charset="0"/>
                    <a:cs typeface="Times New Roman" pitchFamily="18" charset="0"/>
                    <a:sym typeface="Symbol" pitchFamily="18" charset="2"/>
                  </a:rPr>
                  <a:t>là</a:t>
                </a:r>
                <a:r>
                  <a:rPr lang="vi-VN" i="1" dirty="0" smtClean="0">
                    <a:solidFill>
                      <a:srgbClr val="C00000"/>
                    </a:solidFill>
                    <a:latin typeface="Times New Roman" pitchFamily="18" charset="0"/>
                    <a:cs typeface="Times New Roman" pitchFamily="18" charset="0"/>
                    <a:sym typeface="Symbol" pitchFamily="18" charset="2"/>
                  </a:rPr>
                  <a:t> </a:t>
                </a:r>
                <a14:m>
                  <m:oMath xmlns:m="http://schemas.openxmlformats.org/officeDocument/2006/math">
                    <m:sSubSup>
                      <m:sSubSupPr>
                        <m:ctrlPr>
                          <a:rPr lang="vi-VN" i="1" smtClean="0">
                            <a:solidFill>
                              <a:srgbClr val="C00000"/>
                            </a:solidFill>
                            <a:latin typeface="Cambria Math" panose="02040503050406030204" pitchFamily="18" charset="0"/>
                            <a:cs typeface="Times New Roman" pitchFamily="18" charset="0"/>
                            <a:sym typeface="Symbol" pitchFamily="18" charset="2"/>
                          </a:rPr>
                        </m:ctrlPr>
                      </m:sSubSupPr>
                      <m:e>
                        <m:r>
                          <a:rPr lang="vi-VN" b="1" i="1" smtClean="0">
                            <a:solidFill>
                              <a:srgbClr val="C00000"/>
                            </a:solidFill>
                            <a:latin typeface="Cambria Math" panose="02040503050406030204" pitchFamily="18" charset="0"/>
                            <a:cs typeface="Times New Roman" pitchFamily="18" charset="0"/>
                            <a:sym typeface="Symbol" pitchFamily="18" charset="2"/>
                          </a:rPr>
                          <m:t>𝑪</m:t>
                        </m:r>
                      </m:e>
                      <m:sub>
                        <m:r>
                          <a:rPr lang="vi-VN" b="1" i="1" smtClean="0">
                            <a:solidFill>
                              <a:srgbClr val="C00000"/>
                            </a:solidFill>
                            <a:latin typeface="Cambria Math" panose="02040503050406030204" pitchFamily="18" charset="0"/>
                            <a:cs typeface="Times New Roman" pitchFamily="18" charset="0"/>
                            <a:sym typeface="Symbol" pitchFamily="18" charset="2"/>
                          </a:rPr>
                          <m:t>𝟒</m:t>
                        </m:r>
                      </m:sub>
                      <m:sup>
                        <m:r>
                          <a:rPr lang="vi-VN" b="1" i="1" smtClean="0">
                            <a:solidFill>
                              <a:srgbClr val="C00000"/>
                            </a:solidFill>
                            <a:latin typeface="Cambria Math" panose="02040503050406030204" pitchFamily="18" charset="0"/>
                            <a:cs typeface="Times New Roman" pitchFamily="18" charset="0"/>
                            <a:sym typeface="Symbol" pitchFamily="18" charset="2"/>
                          </a:rPr>
                          <m:t>𝟑</m:t>
                        </m:r>
                      </m:sup>
                    </m:sSubSup>
                  </m:oMath>
                </a14:m>
                <a:r>
                  <a:rPr lang="vi-VN" i="1" dirty="0" smtClean="0">
                    <a:solidFill>
                      <a:srgbClr val="C00000"/>
                    </a:solidFill>
                    <a:latin typeface="Times New Roman" pitchFamily="18" charset="0"/>
                    <a:cs typeface="Times New Roman" pitchFamily="18" charset="0"/>
                    <a:sym typeface="Symbol" pitchFamily="18" charset="2"/>
                  </a:rPr>
                  <a:t>=4</a:t>
                </a:r>
                <a:endParaRPr lang="en-US" i="1" dirty="0" smtClean="0">
                  <a:solidFill>
                    <a:srgbClr val="C00000"/>
                  </a:solidFill>
                  <a:latin typeface="Times New Roman" pitchFamily="18" charset="0"/>
                  <a:cs typeface="Times New Roman" pitchFamily="18" charset="0"/>
                  <a:sym typeface="Symbol" pitchFamily="18" charset="2"/>
                </a:endParaRPr>
              </a:p>
            </p:txBody>
          </p:sp>
        </mc:Choice>
        <mc:Fallback xmlns="">
          <p:sp>
            <p:nvSpPr>
              <p:cNvPr id="26" name="Rectangle 3"/>
              <p:cNvSpPr txBox="1">
                <a:spLocks noRot="1" noChangeAspect="1" noMove="1" noResize="1" noEditPoints="1" noAdjustHandles="1" noChangeArrowheads="1" noChangeShapeType="1" noTextEdit="1"/>
              </p:cNvSpPr>
              <p:nvPr/>
            </p:nvSpPr>
            <p:spPr bwMode="auto">
              <a:xfrm>
                <a:off x="417525" y="4015208"/>
                <a:ext cx="4154475" cy="1664097"/>
              </a:xfrm>
              <a:prstGeom prst="rect">
                <a:avLst/>
              </a:prstGeom>
              <a:blipFill rotWithShape="0">
                <a:blip r:embed="rId2"/>
                <a:stretch>
                  <a:fillRect l="-3666" t="-512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vi-VN">
                    <a:noFill/>
                  </a:rPr>
                  <a:t> </a:t>
                </a:r>
              </a:p>
            </p:txBody>
          </p:sp>
        </mc:Fallback>
      </mc:AlternateContent>
      <p:sp>
        <p:nvSpPr>
          <p:cNvPr id="29" name="Slide Number Placeholder 28"/>
          <p:cNvSpPr>
            <a:spLocks noGrp="1"/>
          </p:cNvSpPr>
          <p:nvPr>
            <p:ph type="sldNum" sz="quarter" idx="12"/>
          </p:nvPr>
        </p:nvSpPr>
        <p:spPr/>
        <p:txBody>
          <a:bodyPr/>
          <a:lstStyle/>
          <a:p>
            <a:fld id="{0E1FD8CC-78BD-4CB7-9BCD-7BD27FCA505A}" type="slidenum">
              <a:rPr lang="en-US" smtClean="0"/>
              <a:pPr/>
              <a:t>46</a:t>
            </a:fld>
            <a:endParaRPr lang="en-US"/>
          </a:p>
        </p:txBody>
      </p:sp>
    </p:spTree>
    <p:extLst>
      <p:ext uri="{BB962C8B-B14F-4D97-AF65-F5344CB8AC3E}">
        <p14:creationId xmlns:p14="http://schemas.microsoft.com/office/powerpoint/2010/main" val="3012192346"/>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fade">
                                      <p:cBhvr>
                                        <p:cTn id="17" dur="500"/>
                                        <p:tgtEl>
                                          <p:spTgt spid="30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fade">
                                      <p:cBhvr>
                                        <p:cTn id="22" dur="500"/>
                                        <p:tgtEl>
                                          <p:spTgt spid="30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fade">
                                      <p:cBhvr>
                                        <p:cTn id="27" dur="500"/>
                                        <p:tgtEl>
                                          <p:spTgt spid="30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arn(inVertical)">
                                      <p:cBhvr>
                                        <p:cTn id="40" dur="500"/>
                                        <p:tgtEl>
                                          <p:spTgt spid="10"/>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arn(inVertical)">
                                      <p:cBhvr>
                                        <p:cTn id="43" dur="500"/>
                                        <p:tgtEl>
                                          <p:spTgt spid="11"/>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arn(inVertical)">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arn(inVertical)">
                                      <p:cBhvr>
                                        <p:cTn id="54" dur="500"/>
                                        <p:tgtEl>
                                          <p:spTgt spid="3"/>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inVertical)">
                                      <p:cBhvr>
                                        <p:cTn id="57" dur="500"/>
                                        <p:tgtEl>
                                          <p:spTgt spid="13"/>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arn(inVertical)">
                                      <p:cBhvr>
                                        <p:cTn id="60" dur="500"/>
                                        <p:tgtEl>
                                          <p:spTgt spid="14"/>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arn(inVertical)">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barn(inVertical)">
                                      <p:cBhvr>
                                        <p:cTn id="68" dur="500"/>
                                        <p:tgtEl>
                                          <p:spTgt spid="16"/>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arn(inVertical)">
                                      <p:cBhvr>
                                        <p:cTn id="71" dur="500"/>
                                        <p:tgtEl>
                                          <p:spTgt spid="17"/>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arn(inVertical)">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barn(inVertical)">
                                      <p:cBhvr>
                                        <p:cTn id="79" dur="500"/>
                                        <p:tgtEl>
                                          <p:spTgt spid="19"/>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arn(inVertical)">
                                      <p:cBhvr>
                                        <p:cTn id="82" dur="500"/>
                                        <p:tgtEl>
                                          <p:spTgt spid="2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barn(inVertical)">
                                      <p:cBhvr>
                                        <p:cTn id="85" dur="500"/>
                                        <p:tgtEl>
                                          <p:spTgt spid="21"/>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barn(inVertical)">
                                      <p:cBhvr>
                                        <p:cTn id="90" dur="500"/>
                                        <p:tgtEl>
                                          <p:spTgt spid="22"/>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barn(inVertical)">
                                      <p:cBhvr>
                                        <p:cTn id="93" dur="500"/>
                                        <p:tgtEl>
                                          <p:spTgt spid="23"/>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barn(inVertical)">
                                      <p:cBhvr>
                                        <p:cTn id="9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 grpId="0" animBg="1"/>
      <p:bldP spid="3" grpId="0" animBg="1"/>
      <p:bldP spid="2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TỔ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47</a:t>
            </a:fld>
            <a:endParaRPr lang="en-US"/>
          </a:p>
        </p:txBody>
      </p:sp>
      <p:sp>
        <p:nvSpPr>
          <p:cNvPr id="8" name="Rectangle 7"/>
          <p:cNvSpPr/>
          <p:nvPr/>
        </p:nvSpPr>
        <p:spPr>
          <a:xfrm>
            <a:off x="685800" y="1700808"/>
            <a:ext cx="7620000" cy="5016758"/>
          </a:xfrm>
          <a:prstGeom prst="rect">
            <a:avLst/>
          </a:prstGeom>
        </p:spPr>
        <p:txBody>
          <a:bodyPr wrap="square">
            <a:spAutoFit/>
          </a:bodyPr>
          <a:lstStyle/>
          <a:p>
            <a:r>
              <a:rPr lang="en-US" sz="3200" dirty="0" err="1" smtClean="0">
                <a:solidFill>
                  <a:srgbClr val="00B050"/>
                </a:solidFill>
                <a:latin typeface="Times New Roman" pitchFamily="18" charset="0"/>
                <a:cs typeface="Times New Roman" pitchFamily="18" charset="0"/>
              </a:rPr>
              <a:t>Ví</a:t>
            </a:r>
            <a:r>
              <a:rPr lang="en-US" sz="3200" dirty="0" smtClean="0">
                <a:solidFill>
                  <a:srgbClr val="00B050"/>
                </a:solidFill>
                <a:latin typeface="Times New Roman" pitchFamily="18" charset="0"/>
                <a:cs typeface="Times New Roman" pitchFamily="18" charset="0"/>
              </a:rPr>
              <a:t> </a:t>
            </a:r>
            <a:r>
              <a:rPr lang="en-US" sz="3200" dirty="0" err="1" smtClean="0">
                <a:solidFill>
                  <a:srgbClr val="00B050"/>
                </a:solidFill>
                <a:latin typeface="Times New Roman" pitchFamily="18" charset="0"/>
                <a:cs typeface="Times New Roman" pitchFamily="18" charset="0"/>
              </a:rPr>
              <a:t>dụ</a:t>
            </a:r>
            <a:r>
              <a:rPr lang="en-US" sz="3200" dirty="0" smtClean="0">
                <a:solidFill>
                  <a:srgbClr val="00B05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Từ </a:t>
            </a:r>
            <a:r>
              <a:rPr lang="vi-VN" sz="3200" dirty="0">
                <a:solidFill>
                  <a:srgbClr val="002060"/>
                </a:solidFill>
                <a:latin typeface="Times New Roman" pitchFamily="18" charset="0"/>
                <a:cs typeface="Times New Roman" pitchFamily="18" charset="0"/>
              </a:rPr>
              <a:t>3 điểm A,B và C, bạn sẽ có bao nhiêu đoạn thẳng được tạo </a:t>
            </a:r>
            <a:r>
              <a:rPr lang="vi-VN" sz="3200" dirty="0" smtClean="0">
                <a:solidFill>
                  <a:srgbClr val="002060"/>
                </a:solidFill>
                <a:latin typeface="Times New Roman" pitchFamily="18" charset="0"/>
                <a:cs typeface="Times New Roman" pitchFamily="18" charset="0"/>
              </a:rPr>
              <a:t>ra</a:t>
            </a:r>
            <a:r>
              <a:rPr lang="en-US" sz="3200" dirty="0" smtClean="0">
                <a:solidFill>
                  <a:srgbClr val="002060"/>
                </a:solidFill>
                <a:latin typeface="Times New Roman" pitchFamily="18" charset="0"/>
                <a:cs typeface="Times New Roman" pitchFamily="18" charset="0"/>
              </a:rPr>
              <a:t>?</a:t>
            </a:r>
            <a:endParaRPr lang="en-US" sz="3200" dirty="0">
              <a:solidFill>
                <a:srgbClr val="002060"/>
              </a:solidFill>
              <a:latin typeface="Times New Roman" pitchFamily="18" charset="0"/>
              <a:cs typeface="Times New Roman" pitchFamily="18" charset="0"/>
            </a:endParaRP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FF0000"/>
                </a:solidFill>
                <a:latin typeface="Times New Roman" pitchFamily="18" charset="0"/>
                <a:cs typeface="Times New Roman" pitchFamily="18" charset="0"/>
              </a:rPr>
              <a:t>Giải</a:t>
            </a:r>
            <a:r>
              <a:rPr lang="en-US" sz="3200" dirty="0" smtClean="0">
                <a:solidFill>
                  <a:srgbClr val="FF0000"/>
                </a:solidFill>
                <a:latin typeface="Times New Roman" pitchFamily="18" charset="0"/>
                <a:cs typeface="Times New Roman" pitchFamily="18" charset="0"/>
              </a:rPr>
              <a:t>:</a:t>
            </a:r>
          </a:p>
          <a:p>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đoạn</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thẳng</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 </a:t>
            </a:r>
            <a:r>
              <a:rPr lang="en-US" sz="3200" dirty="0" err="1" smtClean="0">
                <a:solidFill>
                  <a:srgbClr val="002060"/>
                </a:solidFill>
                <a:latin typeface="Times New Roman" pitchFamily="18" charset="0"/>
                <a:cs typeface="Times New Roman" pitchFamily="18" charset="0"/>
              </a:rPr>
              <a:t>chính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là</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tổ </a:t>
            </a:r>
            <a:r>
              <a:rPr lang="vi-VN" sz="3200" dirty="0">
                <a:solidFill>
                  <a:srgbClr val="002060"/>
                </a:solidFill>
                <a:latin typeface="Times New Roman" pitchFamily="18" charset="0"/>
                <a:cs typeface="Times New Roman" pitchFamily="18" charset="0"/>
              </a:rPr>
              <a:t>hợp chập 2 của </a:t>
            </a:r>
            <a:r>
              <a:rPr lang="vi-VN" sz="3200" dirty="0" smtClean="0">
                <a:solidFill>
                  <a:srgbClr val="002060"/>
                </a:solidFill>
                <a:latin typeface="Times New Roman" pitchFamily="18" charset="0"/>
                <a:cs typeface="Times New Roman" pitchFamily="18" charset="0"/>
              </a:rPr>
              <a:t>3</a:t>
            </a:r>
            <a:r>
              <a:rPr lang="en-US" sz="3200" dirty="0" smtClean="0">
                <a:solidFill>
                  <a:srgbClr val="002060"/>
                </a:solidFill>
                <a:latin typeface="Times New Roman" pitchFamily="18" charset="0"/>
                <a:cs typeface="Times New Roman" pitchFamily="18" charset="0"/>
              </a:rPr>
              <a:t>:</a:t>
            </a: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002060"/>
                </a:solidFill>
                <a:latin typeface="Times New Roman" pitchFamily="18" charset="0"/>
                <a:cs typeface="Times New Roman" pitchFamily="18" charset="0"/>
              </a:rPr>
              <a:t>Vậy</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có</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đoạn</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thẳng</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a:t>
            </a:r>
          </a:p>
          <a:p>
            <a:r>
              <a:rPr lang="en-US" sz="3200" dirty="0" smtClean="0">
                <a:solidFill>
                  <a:srgbClr val="002060"/>
                </a:solidFill>
                <a:latin typeface="Times New Roman" pitchFamily="18" charset="0"/>
                <a:cs typeface="Times New Roman" pitchFamily="18" charset="0"/>
              </a:rPr>
              <a:t> </a:t>
            </a:r>
          </a:p>
        </p:txBody>
      </p:sp>
      <p:graphicFrame>
        <p:nvGraphicFramePr>
          <p:cNvPr id="132099" name="Object 3"/>
          <p:cNvGraphicFramePr>
            <a:graphicFrameLocks noChangeAspect="1"/>
          </p:cNvGraphicFramePr>
          <p:nvPr/>
        </p:nvGraphicFramePr>
        <p:xfrm>
          <a:off x="3796352" y="4659576"/>
          <a:ext cx="1143000" cy="609600"/>
        </p:xfrm>
        <a:graphic>
          <a:graphicData uri="http://schemas.openxmlformats.org/presentationml/2006/ole">
            <mc:AlternateContent xmlns:mc="http://schemas.openxmlformats.org/markup-compatibility/2006">
              <mc:Choice xmlns:v="urn:schemas-microsoft-com:vml" Requires="v">
                <p:oleObj spid="_x0000_s132142" name="Equation" r:id="rId4" imgW="444240" imgH="241200" progId="Equation.DSMT4">
                  <p:embed/>
                </p:oleObj>
              </mc:Choice>
              <mc:Fallback>
                <p:oleObj name="Equation" r:id="rId4" imgW="444240" imgH="2412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6352" y="4659576"/>
                        <a:ext cx="114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circle(in)">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wipe(down)">
                                      <p:cBhvr>
                                        <p:cTn id="22" dur="500"/>
                                        <p:tgtEl>
                                          <p:spTgt spid="132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CHỈNH HỢP</a:t>
            </a:r>
            <a:endParaRPr lang="en-US" sz="1800" dirty="0">
              <a:solidFill>
                <a:srgbClr val="FF0000"/>
              </a:solidFill>
            </a:endParaRPr>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pPr algn="just"/>
            <a:r>
              <a:rPr lang="en-US" sz="2800" b="1" dirty="0" smtClean="0">
                <a:solidFill>
                  <a:schemeClr val="tx2"/>
                </a:solidFill>
                <a:latin typeface="Times New Roman" panose="02020603050405020304" pitchFamily="18" charset="0"/>
                <a:cs typeface="Times New Roman" panose="02020603050405020304" pitchFamily="18" charset="0"/>
              </a:rPr>
              <a:t>    Cho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gồm</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(n&gt;0). </a:t>
            </a:r>
            <a:r>
              <a:rPr lang="en-US" sz="2800" b="1" i="1" u="sng" dirty="0" err="1" smtClean="0">
                <a:solidFill>
                  <a:schemeClr val="tx2"/>
                </a:solidFill>
                <a:latin typeface="Times New Roman" panose="02020603050405020304" pitchFamily="18" charset="0"/>
                <a:cs typeface="Times New Roman" panose="02020603050405020304" pitchFamily="18" charset="0"/>
              </a:rPr>
              <a:t>Mỗi</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bộ</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gồm</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dirty="0" smtClean="0">
                <a:solidFill>
                  <a:schemeClr val="tx2"/>
                </a:solidFill>
                <a:latin typeface="Times New Roman" panose="02020603050405020304" pitchFamily="18" charset="0"/>
                <a:cs typeface="Times New Roman" panose="02020603050405020304" pitchFamily="18" charset="0"/>
              </a:rPr>
              <a:t>(1 </a:t>
            </a:r>
            <a:r>
              <a:rPr lang="en-US" sz="2800" dirty="0" smtClean="0">
                <a:solidFill>
                  <a:schemeClr val="tx2"/>
                </a:solidFill>
                <a:latin typeface="Times New Roman" panose="02020603050405020304" pitchFamily="18" charset="0"/>
                <a:cs typeface="Times New Roman" panose="02020603050405020304" pitchFamily="18" charset="0"/>
                <a:sym typeface="Symbol"/>
              </a:rPr>
              <a:t> k  n) </a:t>
            </a:r>
            <a:r>
              <a:rPr lang="en-US" sz="2800" i="1" u="sng" dirty="0" err="1" smtClean="0">
                <a:solidFill>
                  <a:schemeClr val="tx2"/>
                </a:solidFill>
                <a:latin typeface="Times New Roman" panose="02020603050405020304" pitchFamily="18" charset="0"/>
                <a:cs typeface="Times New Roman" panose="02020603050405020304" pitchFamily="18" charset="0"/>
                <a:sym typeface="Symbol"/>
              </a:rPr>
              <a:t>sắp</a:t>
            </a:r>
            <a:r>
              <a:rPr lang="en-US" sz="2800" i="1" u="sng" dirty="0" smtClean="0">
                <a:solidFill>
                  <a:schemeClr val="tx2"/>
                </a:solidFill>
                <a:latin typeface="Times New Roman" panose="02020603050405020304" pitchFamily="18" charset="0"/>
                <a:cs typeface="Times New Roman" panose="02020603050405020304" pitchFamily="18" charset="0"/>
                <a:sym typeface="Symbol"/>
              </a:rPr>
              <a:t> </a:t>
            </a:r>
            <a:r>
              <a:rPr lang="en-US" sz="2800" i="1" u="sng" dirty="0" err="1" smtClean="0">
                <a:solidFill>
                  <a:schemeClr val="tx2"/>
                </a:solidFill>
                <a:latin typeface="Times New Roman" panose="02020603050405020304" pitchFamily="18" charset="0"/>
                <a:cs typeface="Times New Roman" panose="02020603050405020304" pitchFamily="18" charset="0"/>
                <a:sym typeface="Symbol"/>
              </a:rPr>
              <a:t>thứ</a:t>
            </a:r>
            <a:r>
              <a:rPr lang="en-US" sz="2800" i="1" u="sng" dirty="0" smtClean="0">
                <a:solidFill>
                  <a:schemeClr val="tx2"/>
                </a:solidFill>
                <a:latin typeface="Times New Roman" panose="02020603050405020304" pitchFamily="18" charset="0"/>
                <a:cs typeface="Times New Roman" panose="02020603050405020304" pitchFamily="18" charset="0"/>
                <a:sym typeface="Symbol"/>
              </a:rPr>
              <a:t> </a:t>
            </a:r>
            <a:r>
              <a:rPr lang="en-US" sz="2800" i="1" u="sng" dirty="0" err="1" smtClean="0">
                <a:solidFill>
                  <a:schemeClr val="tx2"/>
                </a:solidFill>
                <a:latin typeface="Times New Roman" panose="02020603050405020304" pitchFamily="18" charset="0"/>
                <a:cs typeface="Times New Roman" panose="02020603050405020304" pitchFamily="18" charset="0"/>
                <a:sym typeface="Symbol"/>
              </a:rPr>
              <a:t>tự</a:t>
            </a:r>
            <a:r>
              <a:rPr lang="en-US" sz="2800" i="1" u="sng" dirty="0" smtClean="0">
                <a:solidFill>
                  <a:schemeClr val="tx2"/>
                </a:solidFill>
                <a:latin typeface="Times New Roman" panose="02020603050405020304" pitchFamily="18" charset="0"/>
                <a:cs typeface="Times New Roman" panose="02020603050405020304" pitchFamily="18" charset="0"/>
                <a:sym typeface="Symbol"/>
              </a:rPr>
              <a:t>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tập</a:t>
            </a:r>
            <a:r>
              <a:rPr lang="en-US" sz="2800" b="1" dirty="0" smtClean="0">
                <a:solidFill>
                  <a:schemeClr val="tx2"/>
                </a:solidFill>
                <a:latin typeface="Times New Roman" panose="02020603050405020304" pitchFamily="18" charset="0"/>
                <a:cs typeface="Times New Roman" panose="02020603050405020304" pitchFamily="18" charset="0"/>
              </a:rPr>
              <a:t> A </a:t>
            </a:r>
            <a:r>
              <a:rPr lang="en-US" sz="2800" b="1" dirty="0" err="1" smtClean="0">
                <a:solidFill>
                  <a:schemeClr val="tx2"/>
                </a:solidFill>
                <a:latin typeface="Times New Roman" panose="02020603050405020304" pitchFamily="18" charset="0"/>
                <a:cs typeface="Times New Roman" panose="02020603050405020304" pitchFamily="18" charset="0"/>
              </a:rPr>
              <a:t>được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gọi</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là</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một</a:t>
            </a:r>
            <a:r>
              <a:rPr lang="en-US" sz="2800" i="1" u="sng" dirty="0" smtClean="0">
                <a:solidFill>
                  <a:schemeClr val="tx2"/>
                </a:solidFill>
                <a:latin typeface="Times New Roman" panose="02020603050405020304" pitchFamily="18" charset="0"/>
                <a:cs typeface="Times New Roman" panose="02020603050405020304" pitchFamily="18" charset="0"/>
              </a:rPr>
              <a:t> </a:t>
            </a:r>
            <a:r>
              <a:rPr lang="en-US" sz="2800" i="1" u="sng" dirty="0" err="1" smtClean="0">
                <a:solidFill>
                  <a:schemeClr val="tx2"/>
                </a:solidFill>
                <a:latin typeface="Times New Roman" panose="02020603050405020304" pitchFamily="18" charset="0"/>
                <a:cs typeface="Times New Roman" panose="02020603050405020304" pitchFamily="18" charset="0"/>
              </a:rPr>
              <a:t>chỉnh</a:t>
            </a:r>
            <a:r>
              <a:rPr lang="en-US" sz="2800"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hợp</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chập</a:t>
            </a:r>
            <a:r>
              <a:rPr lang="en-US" sz="2800" b="1" i="1" u="sng" dirty="0" smtClean="0">
                <a:solidFill>
                  <a:schemeClr val="tx2"/>
                </a:solidFill>
                <a:latin typeface="Times New Roman" panose="02020603050405020304" pitchFamily="18" charset="0"/>
                <a:cs typeface="Times New Roman" panose="02020603050405020304" pitchFamily="18" charset="0"/>
              </a:rPr>
              <a:t> k </a:t>
            </a:r>
            <a:r>
              <a:rPr lang="en-US" sz="2800" b="1" i="1" u="sng" dirty="0" err="1" smtClean="0">
                <a:solidFill>
                  <a:schemeClr val="tx2"/>
                </a:solidFill>
                <a:latin typeface="Times New Roman" panose="02020603050405020304" pitchFamily="18" charset="0"/>
                <a:cs typeface="Times New Roman" panose="02020603050405020304" pitchFamily="18" charset="0"/>
              </a:rPr>
              <a:t>của</a:t>
            </a:r>
            <a:r>
              <a:rPr lang="en-US" sz="2800" b="1" i="1" u="sng" dirty="0" smtClean="0">
                <a:solidFill>
                  <a:schemeClr val="tx2"/>
                </a:solidFill>
                <a:latin typeface="Times New Roman" panose="02020603050405020304" pitchFamily="18" charset="0"/>
                <a:cs typeface="Times New Roman" panose="02020603050405020304" pitchFamily="18" charset="0"/>
              </a:rPr>
              <a:t> n </a:t>
            </a:r>
            <a:r>
              <a:rPr lang="en-US" sz="2800" b="1" i="1" u="sng" dirty="0" err="1" smtClean="0">
                <a:solidFill>
                  <a:schemeClr val="tx2"/>
                </a:solidFill>
                <a:latin typeface="Times New Roman" panose="02020603050405020304" pitchFamily="18" charset="0"/>
                <a:cs typeface="Times New Roman" panose="02020603050405020304" pitchFamily="18" charset="0"/>
              </a:rPr>
              <a:t>phần</a:t>
            </a:r>
            <a:r>
              <a:rPr lang="en-US" sz="2800" b="1" i="1" u="sng" dirty="0" smtClean="0">
                <a:solidFill>
                  <a:schemeClr val="tx2"/>
                </a:solidFill>
                <a:latin typeface="Times New Roman" panose="02020603050405020304" pitchFamily="18" charset="0"/>
                <a:cs typeface="Times New Roman" panose="02020603050405020304" pitchFamily="18" charset="0"/>
              </a:rPr>
              <a:t> </a:t>
            </a:r>
            <a:r>
              <a:rPr lang="en-US" sz="2800" b="1" i="1" u="sng"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Số</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các</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chỉnh</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hợp</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chập</a:t>
            </a:r>
            <a:r>
              <a:rPr lang="en-US" sz="2800" b="1" dirty="0" smtClean="0">
                <a:solidFill>
                  <a:schemeClr val="tx2"/>
                </a:solidFill>
                <a:latin typeface="Times New Roman" panose="02020603050405020304" pitchFamily="18" charset="0"/>
                <a:cs typeface="Times New Roman" panose="02020603050405020304" pitchFamily="18" charset="0"/>
              </a:rPr>
              <a:t> k </a:t>
            </a:r>
            <a:r>
              <a:rPr lang="en-US" sz="2800" b="1" dirty="0" err="1" smtClean="0">
                <a:solidFill>
                  <a:schemeClr val="tx2"/>
                </a:solidFill>
                <a:latin typeface="Times New Roman" panose="02020603050405020304" pitchFamily="18" charset="0"/>
                <a:cs typeface="Times New Roman" panose="02020603050405020304" pitchFamily="18" charset="0"/>
              </a:rPr>
              <a:t>của</a:t>
            </a:r>
            <a:r>
              <a:rPr lang="en-US" sz="2800" b="1" dirty="0" smtClean="0">
                <a:solidFill>
                  <a:schemeClr val="tx2"/>
                </a:solidFill>
                <a:latin typeface="Times New Roman" panose="02020603050405020304" pitchFamily="18" charset="0"/>
                <a:cs typeface="Times New Roman" panose="02020603050405020304" pitchFamily="18" charset="0"/>
              </a:rPr>
              <a:t> n </a:t>
            </a:r>
            <a:r>
              <a:rPr lang="en-US" sz="2800" b="1" dirty="0" err="1" smtClean="0">
                <a:solidFill>
                  <a:schemeClr val="tx2"/>
                </a:solidFill>
                <a:latin typeface="Times New Roman" panose="02020603050405020304" pitchFamily="18" charset="0"/>
                <a:cs typeface="Times New Roman" panose="02020603050405020304" pitchFamily="18" charset="0"/>
              </a:rPr>
              <a:t>phần</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tử</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dirty="0" err="1" smtClean="0">
                <a:solidFill>
                  <a:schemeClr val="tx2"/>
                </a:solidFill>
                <a:latin typeface="Times New Roman" panose="02020603050405020304" pitchFamily="18" charset="0"/>
                <a:cs typeface="Times New Roman" panose="02020603050405020304" pitchFamily="18" charset="0"/>
              </a:rPr>
              <a:t>được</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ký</a:t>
            </a:r>
            <a:r>
              <a:rPr lang="en-US" sz="2800" b="1"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hiệu</a:t>
            </a:r>
            <a:r>
              <a:rPr lang="en-US" sz="2800" dirty="0" smtClean="0">
                <a:solidFill>
                  <a:schemeClr val="tx2"/>
                </a:solidFill>
                <a:latin typeface="Times New Roman" panose="02020603050405020304" pitchFamily="18" charset="0"/>
                <a:cs typeface="Times New Roman" panose="02020603050405020304" pitchFamily="18" charset="0"/>
              </a:rPr>
              <a:t> </a:t>
            </a:r>
            <a:r>
              <a:rPr lang="en-US" sz="2800" b="1" dirty="0" err="1" smtClean="0">
                <a:solidFill>
                  <a:schemeClr val="tx2"/>
                </a:solidFill>
                <a:latin typeface="Times New Roman" panose="02020603050405020304" pitchFamily="18" charset="0"/>
                <a:cs typeface="Times New Roman" panose="02020603050405020304" pitchFamily="18" charset="0"/>
              </a:rPr>
              <a:t>là</a:t>
            </a:r>
            <a:r>
              <a:rPr lang="en-US" sz="2800" b="1" dirty="0" smtClean="0">
                <a:solidFill>
                  <a:schemeClr val="tx2"/>
                </a:solidFill>
                <a:latin typeface="Times New Roman" panose="02020603050405020304" pitchFamily="18" charset="0"/>
                <a:cs typeface="Times New Roman" panose="02020603050405020304" pitchFamily="18" charset="0"/>
              </a:rPr>
              <a:t>      . </a:t>
            </a:r>
          </a:p>
          <a:p>
            <a:endParaRPr lang="vi-VN" dirty="0"/>
          </a:p>
        </p:txBody>
      </p:sp>
      <p:sp>
        <p:nvSpPr>
          <p:cNvPr id="3" name="TextBox 2"/>
          <p:cNvSpPr txBox="1"/>
          <p:nvPr/>
        </p:nvSpPr>
        <p:spPr>
          <a:xfrm>
            <a:off x="304800" y="1143000"/>
            <a:ext cx="2743200" cy="523220"/>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a:t>
            </a:r>
            <a:r>
              <a:rPr lang="vi-VN" sz="2800" dirty="0" smtClean="0">
                <a:solidFill>
                  <a:srgbClr val="FF0000"/>
                </a:solidFill>
                <a:latin typeface="Times New Roman" pitchFamily="18" charset="0"/>
                <a:cs typeface="Times New Roman" pitchFamily="18" charset="0"/>
              </a:rPr>
              <a:t>Định nghĩa</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48</a:t>
            </a:fld>
            <a:endParaRPr lang="en-US" dirty="0"/>
          </a:p>
        </p:txBody>
      </p:sp>
      <p:graphicFrame>
        <p:nvGraphicFramePr>
          <p:cNvPr id="47105" name="Object 1"/>
          <p:cNvGraphicFramePr>
            <a:graphicFrameLocks noChangeAspect="1"/>
          </p:cNvGraphicFramePr>
          <p:nvPr/>
        </p:nvGraphicFramePr>
        <p:xfrm>
          <a:off x="6691952" y="2892756"/>
          <a:ext cx="535672" cy="585148"/>
        </p:xfrm>
        <a:graphic>
          <a:graphicData uri="http://schemas.openxmlformats.org/presentationml/2006/ole">
            <mc:AlternateContent xmlns:mc="http://schemas.openxmlformats.org/markup-compatibility/2006">
              <mc:Choice xmlns:v="urn:schemas-microsoft-com:vml" Requires="v">
                <p:oleObj spid="_x0000_s134189" name="Equation" r:id="rId4" imgW="241200" imgH="279360" progId="Equation.DSMT4">
                  <p:embed/>
                </p:oleObj>
              </mc:Choice>
              <mc:Fallback>
                <p:oleObj name="Equation" r:id="rId4" imgW="241200" imgH="2793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1952" y="2892756"/>
                        <a:ext cx="535672" cy="585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p:nvSpPr>
        <p:spPr>
          <a:xfrm>
            <a:off x="380999" y="3657600"/>
            <a:ext cx="8153401" cy="1384995"/>
          </a:xfrm>
          <a:prstGeom prst="rect">
            <a:avLst/>
          </a:prstGeom>
          <a:noFill/>
        </p:spPr>
        <p:txBody>
          <a:bodyPr wrap="square" rtlCol="0">
            <a:spAutoFit/>
          </a:bodyPr>
          <a:lstStyle/>
          <a:p>
            <a:pPr algn="just"/>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Nhận</a:t>
            </a:r>
            <a:r>
              <a:rPr lang="en-US" sz="2800" dirty="0" smtClean="0">
                <a:solidFill>
                  <a:srgbClr val="00B050"/>
                </a:solidFill>
                <a:latin typeface="Times New Roman" pitchFamily="18" charset="0"/>
                <a:cs typeface="Times New Roman" pitchFamily="18" charset="0"/>
              </a:rPr>
              <a:t> </a:t>
            </a:r>
            <a:r>
              <a:rPr lang="en-US" sz="2800" dirty="0" err="1" smtClean="0">
                <a:solidFill>
                  <a:srgbClr val="00B050"/>
                </a:solidFill>
                <a:latin typeface="Times New Roman" pitchFamily="18" charset="0"/>
                <a:cs typeface="Times New Roman" pitchFamily="18" charset="0"/>
              </a:rPr>
              <a:t>xét</a:t>
            </a:r>
            <a:r>
              <a:rPr lang="en-US" sz="2800" dirty="0" smtClean="0">
                <a:solidFill>
                  <a:srgbClr val="00B050"/>
                </a:solidFill>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Lập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một</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chỉnh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hợp</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chập</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của</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chính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là</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lấy</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ra</a:t>
            </a:r>
            <a:r>
              <a:rPr lang="en-US" sz="2800" dirty="0" smtClean="0">
                <a:latin typeface="Times New Roman" pitchFamily="18" charset="0"/>
                <a:cs typeface="Times New Roman" pitchFamily="18" charset="0"/>
              </a:rPr>
              <a:t> k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từ</a:t>
            </a:r>
            <a:r>
              <a:rPr lang="en-US" sz="2800" dirty="0" smtClean="0">
                <a:latin typeface="Times New Roman" pitchFamily="18" charset="0"/>
                <a:cs typeface="Times New Roman" pitchFamily="18" charset="0"/>
              </a:rPr>
              <a:t> n </a:t>
            </a:r>
            <a:r>
              <a:rPr lang="en-US" sz="2800" dirty="0" err="1" smtClean="0">
                <a:latin typeface="Times New Roman" pitchFamily="18" charset="0"/>
                <a:cs typeface="Times New Roman" pitchFamily="18" charset="0"/>
              </a:rPr>
              <a:t>phần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tử</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có</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quan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tâm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đến</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thứ</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tự</a:t>
            </a:r>
            <a:r>
              <a:rPr lang="en-US" sz="2800" dirty="0" smtClean="0">
                <a:latin typeface="Times New Roman" pitchFamily="18" charset="0"/>
                <a:cs typeface="Times New Roman" pitchFamily="18" charset="0"/>
              </a:rPr>
              <a:t>.</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5"/>
                                        </p:tgtEl>
                                        <p:attrNameLst>
                                          <p:attrName>style.visibility</p:attrName>
                                        </p:attrNameLst>
                                      </p:cBhvr>
                                      <p:to>
                                        <p:strVal val="visible"/>
                                      </p:to>
                                    </p:set>
                                    <p:animEffect transition="in" filter="wipe(down)">
                                      <p:cBhvr>
                                        <p:cTn id="12" dur="500"/>
                                        <p:tgtEl>
                                          <p:spTgt spid="47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CHỈNH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49</a:t>
            </a:fld>
            <a:endParaRPr lang="en-US"/>
          </a:p>
        </p:txBody>
      </p:sp>
      <p:graphicFrame>
        <p:nvGraphicFramePr>
          <p:cNvPr id="104451" name="Object 3"/>
          <p:cNvGraphicFramePr>
            <a:graphicFrameLocks noChangeAspect="1"/>
          </p:cNvGraphicFramePr>
          <p:nvPr/>
        </p:nvGraphicFramePr>
        <p:xfrm>
          <a:off x="2362200" y="4648200"/>
          <a:ext cx="4492625" cy="1231900"/>
        </p:xfrm>
        <a:graphic>
          <a:graphicData uri="http://schemas.openxmlformats.org/presentationml/2006/ole">
            <mc:AlternateContent xmlns:mc="http://schemas.openxmlformats.org/markup-compatibility/2006">
              <mc:Choice xmlns:v="urn:schemas-microsoft-com:vml" Requires="v">
                <p:oleObj spid="_x0000_s135213" name="Equation" r:id="rId4" imgW="1930320" imgH="533160" progId="Equation.DSMT4">
                  <p:embed/>
                </p:oleObj>
              </mc:Choice>
              <mc:Fallback>
                <p:oleObj name="Equation" r:id="rId4" imgW="1930320" imgH="5331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4648200"/>
                        <a:ext cx="4492625"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609600" y="3886200"/>
            <a:ext cx="2743200" cy="523220"/>
          </a:xfrm>
          <a:prstGeom prst="rect">
            <a:avLst/>
          </a:prstGeom>
          <a:noFill/>
        </p:spPr>
        <p:txBody>
          <a:bodyPr wrap="square" rtlCol="0">
            <a:spAutoFit/>
          </a:bodyPr>
          <a:lstStyle/>
          <a:p>
            <a:r>
              <a:rPr lang="en-US" sz="2800" dirty="0" err="1" smtClean="0">
                <a:solidFill>
                  <a:srgbClr val="FF0000"/>
                </a:solidFill>
                <a:latin typeface="Times New Roman" pitchFamily="18" charset="0"/>
                <a:cs typeface="Times New Roman" pitchFamily="18" charset="0"/>
              </a:rPr>
              <a:t>b.Công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11" name="Rectangle 10"/>
          <p:cNvSpPr/>
          <p:nvPr/>
        </p:nvSpPr>
        <p:spPr>
          <a:xfrm>
            <a:off x="533400" y="1524000"/>
            <a:ext cx="7924800" cy="2246769"/>
          </a:xfrm>
          <a:prstGeom prst="rect">
            <a:avLst/>
          </a:prstGeom>
        </p:spPr>
        <p:txBody>
          <a:bodyPr wrap="square">
            <a:spAutoFit/>
          </a:bodyPr>
          <a:lstStyle/>
          <a:p>
            <a:pPr algn="just"/>
            <a:r>
              <a:rPr lang="en-US" sz="2800" dirty="0" err="1" smtClean="0">
                <a:latin typeface="Times New Roman" pitchFamily="18" charset="0"/>
                <a:cs typeface="Times New Roman" pitchFamily="18" charset="0"/>
              </a:rPr>
              <a:t>Nói</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cách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khác</a:t>
            </a:r>
            <a:r>
              <a:rPr lang="en-US" sz="2800" dirty="0" smtClean="0">
                <a:latin typeface="Times New Roman" pitchFamily="18" charset="0"/>
                <a:cs typeface="Times New Roman" pitchFamily="18" charset="0"/>
              </a:rPr>
              <a:t>, h</a:t>
            </a:r>
            <a:r>
              <a:rPr lang="vi-VN" sz="2800" dirty="0" smtClean="0">
                <a:latin typeface="Times New Roman" pitchFamily="18" charset="0"/>
                <a:cs typeface="Times New Roman" pitchFamily="18" charset="0"/>
              </a:rPr>
              <a:t>ai </a:t>
            </a:r>
            <a:r>
              <a:rPr lang="vi-VN" sz="2800" dirty="0">
                <a:latin typeface="Times New Roman" pitchFamily="18" charset="0"/>
                <a:cs typeface="Times New Roman" pitchFamily="18" charset="0"/>
              </a:rPr>
              <a:t>chỉnh hợp khác nhau khi và chỉ khi hoặc có ít nhất một phần tử của chỉnh hợp này không là phần tử của chỉnh hợp kia hoặc các phần tử của 2 chỉnh hợp giống nhau nhưng được sắp xếp theo thứ tự khác nhau.</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451"/>
                                        </p:tgtEl>
                                        <p:attrNameLst>
                                          <p:attrName>style.visibility</p:attrName>
                                        </p:attrNameLst>
                                      </p:cBhvr>
                                      <p:to>
                                        <p:strVal val="visible"/>
                                      </p:to>
                                    </p:set>
                                    <p:animEffect transition="in" filter="blinds(horizontal)">
                                      <p:cBhvr>
                                        <p:cTn id="17" dur="500"/>
                                        <p:tgtEl>
                                          <p:spTgt spid="10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65626"/>
            <a:ext cx="828000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002060"/>
                </a:solidFill>
                <a:latin typeface="Times New Roman" pitchFamily="18" charset="0"/>
                <a:ea typeface="Segoe UI" pitchFamily="34" charset="0"/>
                <a:cs typeface="Times New Roman" pitchFamily="18" charset="0"/>
              </a:rPr>
              <a:t> </a:t>
            </a:r>
            <a:r>
              <a:rPr lang="en-US" sz="3200" b="1" dirty="0" err="1" smtClean="0">
                <a:solidFill>
                  <a:srgbClr val="00B050"/>
                </a:solidFill>
                <a:latin typeface="Times New Roman" pitchFamily="18" charset="0"/>
                <a:ea typeface="Segoe UI" pitchFamily="34" charset="0"/>
                <a:cs typeface="Times New Roman" pitchFamily="18" charset="0"/>
              </a:rPr>
              <a:t>Ví</a:t>
            </a:r>
            <a:r>
              <a:rPr lang="en-US" sz="3200" b="1" dirty="0" smtClean="0">
                <a:solidFill>
                  <a:srgbClr val="00B050"/>
                </a:solidFill>
                <a:latin typeface="Times New Roman" pitchFamily="18" charset="0"/>
                <a:ea typeface="Segoe UI" pitchFamily="34" charset="0"/>
                <a:cs typeface="Times New Roman" pitchFamily="18" charset="0"/>
              </a:rPr>
              <a:t> </a:t>
            </a:r>
            <a:r>
              <a:rPr lang="en-US" sz="3200" b="1" dirty="0" err="1" smtClean="0">
                <a:solidFill>
                  <a:srgbClr val="00B050"/>
                </a:solidFill>
                <a:latin typeface="Times New Roman" pitchFamily="18" charset="0"/>
                <a:ea typeface="Segoe UI" pitchFamily="34" charset="0"/>
                <a:cs typeface="Times New Roman" pitchFamily="18" charset="0"/>
              </a:rPr>
              <a:t>dụ</a:t>
            </a:r>
            <a:r>
              <a:rPr lang="en-US" sz="3200" b="1" dirty="0" smtClean="0">
                <a:solidFill>
                  <a:srgbClr val="00B050"/>
                </a:solidFill>
                <a:latin typeface="Times New Roman" pitchFamily="18" charset="0"/>
                <a:ea typeface="Segoe UI" pitchFamily="34" charset="0"/>
                <a:cs typeface="Times New Roman" pitchFamily="18" charset="0"/>
              </a:rPr>
              <a:t>:</a:t>
            </a:r>
            <a:endParaRPr lang="vi-VN" sz="3200" b="1" dirty="0">
              <a:solidFill>
                <a:srgbClr val="00B050"/>
              </a:solidFill>
              <a:latin typeface="Times New Roman" pitchFamily="18" charset="0"/>
              <a:ea typeface="Segoe UI" pitchFamily="34" charset="0"/>
              <a:cs typeface="Times New Roman" pitchFamily="18" charset="0"/>
            </a:endParaRPr>
          </a:p>
        </p:txBody>
      </p:sp>
      <p:sp>
        <p:nvSpPr>
          <p:cNvPr id="9" name="Rectangle 8"/>
          <p:cNvSpPr/>
          <p:nvPr/>
        </p:nvSpPr>
        <p:spPr>
          <a:xfrm>
            <a:off x="179513" y="1463489"/>
            <a:ext cx="8964487" cy="5009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lnSpc>
                <a:spcPct val="150000"/>
              </a:lnSpc>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R</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thực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lnSpc>
                <a:spcPct val="150000"/>
              </a:lnSpc>
              <a:spcBef>
                <a:spcPts val="0"/>
              </a:spcBef>
              <a:spcAft>
                <a:spcPts val="0"/>
              </a:spcAft>
            </a:pPr>
            <a:r>
              <a:rPr lang="en-US" sz="3200" dirty="0" smtClean="0">
                <a:solidFill>
                  <a:srgbClr val="FF0000"/>
                </a:solidFill>
                <a:latin typeface="Times New Roman" panose="02020603050405020304" pitchFamily="18" charset="0"/>
                <a:ea typeface="Segoe UI" pitchFamily="34" charset="0"/>
                <a:cs typeface="Times New Roman" panose="02020603050405020304" pitchFamily="18" charset="0"/>
              </a:rPr>
              <a:t>Z</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lnSpc>
                <a:spcPct val="150000"/>
              </a:lnSpc>
              <a:spcBef>
                <a:spcPts val="0"/>
              </a:spcBef>
              <a:spcAft>
                <a:spcPts val="0"/>
              </a:spcAft>
            </a:pP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là tập các số tự nhiên.</a:t>
            </a:r>
          </a:p>
          <a:p>
            <a:pPr algn="just" fontAlgn="auto">
              <a:lnSpc>
                <a:spcPct val="150000"/>
              </a:lnSpc>
              <a:spcBef>
                <a:spcPts val="0"/>
              </a:spcBef>
              <a:spcAft>
                <a:spcPts val="0"/>
              </a:spcAft>
            </a:pP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Ghi </a:t>
            </a:r>
            <a:r>
              <a:rPr lang="vi-VN" sz="3200" dirty="0" err="1" smtClean="0">
                <a:solidFill>
                  <a:srgbClr val="00B050"/>
                </a:solidFill>
                <a:latin typeface="Times New Roman" panose="02020603050405020304" pitchFamily="18" charset="0"/>
                <a:ea typeface="Segoe UI" pitchFamily="34" charset="0"/>
                <a:cs typeface="Times New Roman" panose="02020603050405020304" pitchFamily="18" charset="0"/>
              </a:rPr>
              <a:t>chú</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a:t>
            </a:r>
          </a:p>
          <a:p>
            <a:pPr algn="just" fontAlgn="auto">
              <a:lnSpc>
                <a:spcPct val="150000"/>
              </a:lnSpc>
              <a:spcBef>
                <a:spcPts val="0"/>
              </a:spcBef>
              <a:spcAft>
                <a:spcPts val="0"/>
              </a:spcAft>
            </a:pP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 ∈ A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để chỉ </a:t>
            </a: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là phần tử của tập </a:t>
            </a: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A</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p>
          <a:p>
            <a:pPr algn="just" fontAlgn="auto">
              <a:lnSpc>
                <a:spcPct val="150000"/>
              </a:lnSpc>
              <a:spcBef>
                <a:spcPts val="0"/>
              </a:spcBef>
              <a:spcAft>
                <a:spcPts val="0"/>
              </a:spcAft>
            </a:pP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 ∉ A </a:t>
            </a:r>
            <a:r>
              <a:rPr lang="vi-VN"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để</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chỉ</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không phải là phần tử </a:t>
            </a:r>
            <a:r>
              <a:rPr lang="vi-VN"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của</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tập</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A</a:t>
            </a:r>
          </a:p>
          <a:p>
            <a:pPr algn="just" fontAlgn="auto">
              <a:lnSpc>
                <a:spcPct val="150000"/>
              </a:lnSpc>
              <a:spcBef>
                <a:spcPts val="0"/>
              </a:spcBef>
              <a:spcAft>
                <a:spcPts val="0"/>
              </a:spcAft>
            </a:pPr>
            <a:r>
              <a:rPr lang="vi-VN" sz="3200" dirty="0" smtClean="0">
                <a:solidFill>
                  <a:srgbClr val="FF000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tập</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rỗng</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là</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tập</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không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chứa</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bất</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kì</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phần</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tử</a:t>
            </a:r>
            <a:r>
              <a:rPr lang="vi-VN" sz="3200" dirty="0"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smtClean="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nào</a:t>
            </a:r>
            <a:endParaRPr lang="vi-VN" sz="3200" dirty="0">
              <a:solidFill>
                <a:schemeClr val="tx1">
                  <a:lumMod val="75000"/>
                </a:schemeClr>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2987824" y="126032"/>
            <a:ext cx="2671936"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KHÁI NIỆM</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5</a:t>
            </a:fld>
            <a:endParaRPr lang="en-US"/>
          </a:p>
        </p:txBody>
      </p:sp>
    </p:spTree>
    <p:extLst>
      <p:ext uri="{BB962C8B-B14F-4D97-AF65-F5344CB8AC3E}">
        <p14:creationId xmlns:p14="http://schemas.microsoft.com/office/powerpoint/2010/main" val="19889503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CHỈNH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50</a:t>
            </a:fld>
            <a:endParaRPr lang="en-US"/>
          </a:p>
        </p:txBody>
      </p:sp>
      <p:sp>
        <p:nvSpPr>
          <p:cNvPr id="8" name="Rectangle 7"/>
          <p:cNvSpPr/>
          <p:nvPr/>
        </p:nvSpPr>
        <p:spPr>
          <a:xfrm>
            <a:off x="685800" y="1700808"/>
            <a:ext cx="7620000" cy="5016758"/>
          </a:xfrm>
          <a:prstGeom prst="rect">
            <a:avLst/>
          </a:prstGeom>
        </p:spPr>
        <p:txBody>
          <a:bodyPr wrap="square">
            <a:spAutoFit/>
          </a:bodyPr>
          <a:lstStyle/>
          <a:p>
            <a:r>
              <a:rPr lang="en-US" sz="3200" dirty="0" err="1" smtClean="0">
                <a:solidFill>
                  <a:srgbClr val="00B050"/>
                </a:solidFill>
                <a:latin typeface="Times New Roman" pitchFamily="18" charset="0"/>
                <a:cs typeface="Times New Roman" pitchFamily="18" charset="0"/>
              </a:rPr>
              <a:t>Ví</a:t>
            </a:r>
            <a:r>
              <a:rPr lang="en-US" sz="3200" dirty="0" smtClean="0">
                <a:solidFill>
                  <a:srgbClr val="00B050"/>
                </a:solidFill>
                <a:latin typeface="Times New Roman" pitchFamily="18" charset="0"/>
                <a:cs typeface="Times New Roman" pitchFamily="18" charset="0"/>
              </a:rPr>
              <a:t> </a:t>
            </a:r>
            <a:r>
              <a:rPr lang="en-US" sz="3200" dirty="0" err="1" smtClean="0">
                <a:solidFill>
                  <a:srgbClr val="00B050"/>
                </a:solidFill>
                <a:latin typeface="Times New Roman" pitchFamily="18" charset="0"/>
                <a:cs typeface="Times New Roman" pitchFamily="18" charset="0"/>
              </a:rPr>
              <a:t>dụ</a:t>
            </a:r>
            <a:r>
              <a:rPr lang="en-US" sz="3200" dirty="0" smtClean="0">
                <a:solidFill>
                  <a:srgbClr val="00B05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Từ </a:t>
            </a:r>
            <a:r>
              <a:rPr lang="vi-VN" sz="3200" dirty="0">
                <a:solidFill>
                  <a:srgbClr val="002060"/>
                </a:solidFill>
                <a:latin typeface="Times New Roman" pitchFamily="18" charset="0"/>
                <a:cs typeface="Times New Roman" pitchFamily="18" charset="0"/>
              </a:rPr>
              <a:t>3 điểm A,B và </a:t>
            </a:r>
            <a:r>
              <a:rPr lang="vi-VN" sz="3200" dirty="0" smtClean="0">
                <a:solidFill>
                  <a:srgbClr val="002060"/>
                </a:solidFill>
                <a:latin typeface="Times New Roman" pitchFamily="18" charset="0"/>
                <a:cs typeface="Times New Roman" pitchFamily="18" charset="0"/>
              </a:rPr>
              <a:t>C</a:t>
            </a:r>
            <a:r>
              <a:rPr lang="en-US" sz="3200" dirty="0" smtClean="0">
                <a:solidFill>
                  <a:srgbClr val="00206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sẽ </a:t>
            </a:r>
            <a:r>
              <a:rPr lang="en-US" sz="3200" dirty="0" err="1" smtClean="0">
                <a:solidFill>
                  <a:srgbClr val="002060"/>
                </a:solidFill>
                <a:latin typeface="Times New Roman" pitchFamily="18" charset="0"/>
                <a:cs typeface="Times New Roman" pitchFamily="18" charset="0"/>
              </a:rPr>
              <a:t>lập</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bao</a:t>
            </a:r>
            <a:r>
              <a:rPr lang="en-US" sz="3200" dirty="0" smtClean="0">
                <a:solidFill>
                  <a:srgbClr val="002060"/>
                </a:solidFill>
                <a:latin typeface="Times New Roman" pitchFamily="18" charset="0"/>
                <a:cs typeface="Times New Roman" pitchFamily="18" charset="0"/>
              </a:rPr>
              <a:t> </a:t>
            </a:r>
            <a:r>
              <a:rPr lang="vi-VN" sz="3200" dirty="0" smtClean="0">
                <a:solidFill>
                  <a:srgbClr val="002060"/>
                </a:solidFill>
                <a:latin typeface="Times New Roman" pitchFamily="18" charset="0"/>
                <a:cs typeface="Times New Roman" pitchFamily="18" charset="0"/>
              </a:rPr>
              <a:t>nhiêu </a:t>
            </a:r>
            <a:r>
              <a:rPr lang="en-US" sz="3200" dirty="0" smtClean="0">
                <a:solidFill>
                  <a:srgbClr val="002060"/>
                </a:solidFill>
                <a:latin typeface="Times New Roman" pitchFamily="18" charset="0"/>
                <a:cs typeface="Times New Roman" pitchFamily="18" charset="0"/>
              </a:rPr>
              <a:t>vector?</a:t>
            </a:r>
            <a:endParaRPr lang="en-US" sz="3200" dirty="0">
              <a:solidFill>
                <a:srgbClr val="002060"/>
              </a:solidFill>
              <a:latin typeface="Times New Roman" pitchFamily="18" charset="0"/>
              <a:cs typeface="Times New Roman" pitchFamily="18" charset="0"/>
            </a:endParaRP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FF0000"/>
                </a:solidFill>
                <a:latin typeface="Times New Roman" pitchFamily="18" charset="0"/>
                <a:cs typeface="Times New Roman" pitchFamily="18" charset="0"/>
              </a:rPr>
              <a:t>Giải</a:t>
            </a:r>
            <a:r>
              <a:rPr lang="en-US" sz="3200" dirty="0" smtClean="0">
                <a:solidFill>
                  <a:srgbClr val="FF0000"/>
                </a:solidFill>
                <a:latin typeface="Times New Roman" pitchFamily="18" charset="0"/>
                <a:cs typeface="Times New Roman" pitchFamily="18" charset="0"/>
              </a:rPr>
              <a:t>:</a:t>
            </a:r>
          </a:p>
          <a:p>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vector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 </a:t>
            </a:r>
            <a:r>
              <a:rPr lang="en-US" sz="3200" dirty="0" err="1" smtClean="0">
                <a:solidFill>
                  <a:srgbClr val="002060"/>
                </a:solidFill>
                <a:latin typeface="Times New Roman" pitchFamily="18" charset="0"/>
                <a:cs typeface="Times New Roman" pitchFamily="18" charset="0"/>
              </a:rPr>
              <a:t>chính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là</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số</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chỉnh</a:t>
            </a:r>
            <a:r>
              <a:rPr lang="vi-VN" sz="3200" dirty="0" smtClean="0">
                <a:solidFill>
                  <a:srgbClr val="002060"/>
                </a:solidFill>
                <a:latin typeface="Times New Roman" pitchFamily="18" charset="0"/>
                <a:cs typeface="Times New Roman" pitchFamily="18" charset="0"/>
              </a:rPr>
              <a:t>chập </a:t>
            </a:r>
            <a:r>
              <a:rPr lang="vi-VN" sz="3200" dirty="0">
                <a:solidFill>
                  <a:srgbClr val="002060"/>
                </a:solidFill>
                <a:latin typeface="Times New Roman" pitchFamily="18" charset="0"/>
                <a:cs typeface="Times New Roman" pitchFamily="18" charset="0"/>
              </a:rPr>
              <a:t>2 của </a:t>
            </a:r>
            <a:r>
              <a:rPr lang="vi-VN" sz="3200" dirty="0" smtClean="0">
                <a:solidFill>
                  <a:srgbClr val="002060"/>
                </a:solidFill>
                <a:latin typeface="Times New Roman" pitchFamily="18" charset="0"/>
                <a:cs typeface="Times New Roman" pitchFamily="18" charset="0"/>
              </a:rPr>
              <a:t>3</a:t>
            </a:r>
            <a:r>
              <a:rPr lang="en-US" sz="3200" dirty="0" smtClean="0">
                <a:solidFill>
                  <a:srgbClr val="002060"/>
                </a:solidFill>
                <a:latin typeface="Times New Roman" pitchFamily="18" charset="0"/>
                <a:cs typeface="Times New Roman" pitchFamily="18" charset="0"/>
              </a:rPr>
              <a:t>:</a:t>
            </a:r>
          </a:p>
          <a:p>
            <a:endParaRPr lang="en-US" sz="3200" dirty="0" smtClean="0">
              <a:solidFill>
                <a:srgbClr val="002060"/>
              </a:solidFill>
              <a:latin typeface="Times New Roman" pitchFamily="18" charset="0"/>
              <a:cs typeface="Times New Roman" pitchFamily="18" charset="0"/>
            </a:endParaRPr>
          </a:p>
          <a:p>
            <a:r>
              <a:rPr lang="en-US" sz="3200" dirty="0" err="1" smtClean="0">
                <a:solidFill>
                  <a:srgbClr val="002060"/>
                </a:solidFill>
                <a:latin typeface="Times New Roman" pitchFamily="18" charset="0"/>
                <a:cs typeface="Times New Roman" pitchFamily="18" charset="0"/>
              </a:rPr>
              <a:t>Vậy</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có</a:t>
            </a:r>
            <a:r>
              <a:rPr lang="en-US" sz="3200" dirty="0" smtClean="0">
                <a:solidFill>
                  <a:srgbClr val="002060"/>
                </a:solidFill>
                <a:latin typeface="Times New Roman" pitchFamily="18" charset="0"/>
                <a:cs typeface="Times New Roman" pitchFamily="18" charset="0"/>
              </a:rPr>
              <a:t> 6 vector </a:t>
            </a:r>
            <a:r>
              <a:rPr lang="en-US" sz="3200" dirty="0" err="1" smtClean="0">
                <a:solidFill>
                  <a:srgbClr val="002060"/>
                </a:solidFill>
                <a:latin typeface="Times New Roman" pitchFamily="18" charset="0"/>
                <a:cs typeface="Times New Roman" pitchFamily="18" charset="0"/>
              </a:rPr>
              <a:t>được</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tạo</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thành</a:t>
            </a:r>
            <a:r>
              <a:rPr lang="en-US" sz="3200" dirty="0" smtClean="0">
                <a:solidFill>
                  <a:srgbClr val="002060"/>
                </a:solidFill>
                <a:latin typeface="Times New Roman" pitchFamily="18" charset="0"/>
                <a:cs typeface="Times New Roman" pitchFamily="18" charset="0"/>
              </a:rPr>
              <a:t> </a:t>
            </a:r>
            <a:r>
              <a:rPr lang="en-US" sz="3200" dirty="0" err="1" smtClean="0">
                <a:solidFill>
                  <a:srgbClr val="002060"/>
                </a:solidFill>
                <a:latin typeface="Times New Roman" pitchFamily="18" charset="0"/>
                <a:cs typeface="Times New Roman" pitchFamily="18" charset="0"/>
              </a:rPr>
              <a:t>từ</a:t>
            </a:r>
            <a:r>
              <a:rPr lang="en-US" sz="3200" dirty="0" smtClean="0">
                <a:solidFill>
                  <a:srgbClr val="002060"/>
                </a:solidFill>
                <a:latin typeface="Times New Roman" pitchFamily="18" charset="0"/>
                <a:cs typeface="Times New Roman" pitchFamily="18" charset="0"/>
              </a:rPr>
              <a:t> 3 </a:t>
            </a:r>
            <a:r>
              <a:rPr lang="en-US" sz="3200" dirty="0" err="1" smtClean="0">
                <a:solidFill>
                  <a:srgbClr val="002060"/>
                </a:solidFill>
                <a:latin typeface="Times New Roman" pitchFamily="18" charset="0"/>
                <a:cs typeface="Times New Roman" pitchFamily="18" charset="0"/>
              </a:rPr>
              <a:t>điểm</a:t>
            </a:r>
            <a:r>
              <a:rPr lang="en-US" sz="3200" dirty="0" smtClean="0">
                <a:solidFill>
                  <a:srgbClr val="002060"/>
                </a:solidFill>
                <a:latin typeface="Times New Roman" pitchFamily="18" charset="0"/>
                <a:cs typeface="Times New Roman" pitchFamily="18" charset="0"/>
              </a:rPr>
              <a:t> A,B,C.</a:t>
            </a:r>
          </a:p>
          <a:p>
            <a:r>
              <a:rPr lang="en-US" sz="3200" dirty="0" smtClean="0">
                <a:solidFill>
                  <a:srgbClr val="002060"/>
                </a:solidFill>
                <a:latin typeface="Times New Roman" pitchFamily="18" charset="0"/>
                <a:cs typeface="Times New Roman" pitchFamily="18" charset="0"/>
              </a:rPr>
              <a:t> </a:t>
            </a:r>
          </a:p>
        </p:txBody>
      </p:sp>
      <p:graphicFrame>
        <p:nvGraphicFramePr>
          <p:cNvPr id="132099" name="Object 3"/>
          <p:cNvGraphicFramePr>
            <a:graphicFrameLocks noChangeAspect="1"/>
          </p:cNvGraphicFramePr>
          <p:nvPr/>
        </p:nvGraphicFramePr>
        <p:xfrm>
          <a:off x="3796352" y="4659576"/>
          <a:ext cx="1143000" cy="609600"/>
        </p:xfrm>
        <a:graphic>
          <a:graphicData uri="http://schemas.openxmlformats.org/presentationml/2006/ole">
            <mc:AlternateContent xmlns:mc="http://schemas.openxmlformats.org/markup-compatibility/2006">
              <mc:Choice xmlns:v="urn:schemas-microsoft-com:vml" Requires="v">
                <p:oleObj spid="_x0000_s136237" name="Equation" r:id="rId4" imgW="444240" imgH="241200" progId="Equation.DSMT4">
                  <p:embed/>
                </p:oleObj>
              </mc:Choice>
              <mc:Fallback>
                <p:oleObj name="Equation" r:id="rId4" imgW="444240" imgH="24120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6352" y="4659576"/>
                        <a:ext cx="114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circle(in)">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wipe(down)">
                                      <p:cBhvr>
                                        <p:cTn id="22" dur="500"/>
                                        <p:tgtEl>
                                          <p:spTgt spid="132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2"/>
          <p:cNvSpPr>
            <a:spLocks noGrp="1"/>
          </p:cNvSpPr>
          <p:nvPr>
            <p:ph type="sldNum" sz="quarter" idx="12"/>
          </p:nvPr>
        </p:nvSpPr>
        <p:spPr/>
        <p:txBody>
          <a:bodyPr/>
          <a:lstStyle/>
          <a:p>
            <a:fld id="{D9369064-905F-44AE-BE62-E62CB83BB352}" type="slidenum">
              <a:rPr lang="en-US" smtClean="0"/>
              <a:pPr/>
              <a:t>51</a:t>
            </a:fld>
            <a:endParaRPr lang="en-US"/>
          </a:p>
        </p:txBody>
      </p:sp>
      <p:sp>
        <p:nvSpPr>
          <p:cNvPr id="9" name="Rectangle 2"/>
          <p:cNvSpPr txBox="1">
            <a:spLocks noGrp="1" noChangeArrowheads="1"/>
          </p:cNvSpPr>
          <p:nvPr>
            <p:ph type="title"/>
          </p:nvPr>
        </p:nvSpPr>
        <p:spPr>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pic>
        <p:nvPicPr>
          <p:cNvPr id="12" name="Picture 4" descr="Isaac New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2725" y="1648096"/>
            <a:ext cx="40544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5"/>
          <p:cNvSpPr txBox="1">
            <a:spLocks noChangeArrowheads="1"/>
          </p:cNvSpPr>
          <p:nvPr/>
        </p:nvSpPr>
        <p:spPr bwMode="auto">
          <a:xfrm>
            <a:off x="990600" y="5491163"/>
            <a:ext cx="236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dirty="0">
                <a:solidFill>
                  <a:srgbClr val="00B0F0"/>
                </a:solidFill>
                <a:latin typeface="Segoe UI" panose="020B0502040204020203" pitchFamily="34" charset="0"/>
                <a:cs typeface="Segoe UI" panose="020B0502040204020203" pitchFamily="34" charset="0"/>
              </a:rPr>
              <a:t>Isaac Newton (1643-1727)</a:t>
            </a: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12"/>
                                        </p:tgtEl>
                                      </p:cBhvr>
                                      <p:by x="150000" y="150000"/>
                                    </p:animScale>
                                  </p:childTnLst>
                                </p:cTn>
                              </p:par>
                              <p:par>
                                <p:cTn id="7" presetID="45"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animEffect transition="in" filter="fade">
                                      <p:cBhvr>
                                        <p:cTn id="9" dur="2000"/>
                                        <p:tgtEl>
                                          <p:spTgt spid="13">
                                            <p:txEl>
                                              <p:pRg st="0" end="0"/>
                                            </p:txEl>
                                          </p:spTgt>
                                        </p:tgtEl>
                                      </p:cBhvr>
                                    </p:animEffect>
                                    <p:anim calcmode="lin" valueType="num">
                                      <p:cBhvr>
                                        <p:cTn id="10" dur="2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1" dur="2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9" name="Slide Number Placeholder 10"/>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endParaRPr lang="en-US" sz="1400" dirty="0">
              <a:latin typeface="Times New Roman" pitchFamily="18" charset="0"/>
            </a:endParaRPr>
          </a:p>
        </p:txBody>
      </p:sp>
      <p:sp>
        <p:nvSpPr>
          <p:cNvPr id="9"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sp>
        <p:nvSpPr>
          <p:cNvPr id="7" name="Rectangle 3"/>
          <p:cNvSpPr>
            <a:spLocks noGrp="1" noChangeArrowheads="1"/>
          </p:cNvSpPr>
          <p:nvPr>
            <p:ph type="body" idx="4294967295"/>
          </p:nvPr>
        </p:nvSpPr>
        <p:spPr>
          <a:xfrm>
            <a:off x="275091" y="1064309"/>
            <a:ext cx="8229600" cy="5095875"/>
          </a:xfrm>
        </p:spPr>
        <p:txBody>
          <a:bodyPr/>
          <a:lstStyle/>
          <a:p>
            <a:pPr marL="0" indent="0" eaLnBrk="1" hangingPunct="1">
              <a:buNone/>
            </a:pPr>
            <a:r>
              <a:rPr lang="en-US" b="1" dirty="0" err="1" smtClean="0">
                <a:solidFill>
                  <a:srgbClr val="FF0000"/>
                </a:solidFill>
                <a:latin typeface="Times New Roman" pitchFamily="18" charset="0"/>
                <a:cs typeface="Times New Roman" pitchFamily="18" charset="0"/>
              </a:rPr>
              <a:t>Định</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lý</a:t>
            </a:r>
            <a:r>
              <a:rPr lang="en-US" b="1" dirty="0" smtClean="0">
                <a:solidFill>
                  <a:srgbClr val="FF0000"/>
                </a:solidFill>
                <a:latin typeface="Times New Roman" pitchFamily="18" charset="0"/>
                <a:cs typeface="Times New Roman" pitchFamily="18" charset="0"/>
              </a:rPr>
              <a:t>: </a:t>
            </a:r>
            <a:r>
              <a:rPr lang="en-US" b="1" dirty="0" err="1" smtClean="0">
                <a:latin typeface="Times New Roman" pitchFamily="18" charset="0"/>
                <a:cs typeface="Times New Roman" pitchFamily="18" charset="0"/>
              </a:rPr>
              <a:t>Với</a:t>
            </a:r>
            <a:r>
              <a:rPr lang="en-US" b="1" dirty="0" smtClean="0">
                <a:latin typeface="Times New Roman" pitchFamily="18" charset="0"/>
                <a:cs typeface="Times New Roman" pitchFamily="18" charset="0"/>
              </a:rPr>
              <a:t> a, b </a:t>
            </a:r>
            <a:r>
              <a:rPr lang="en-US" b="1" dirty="0" smtClean="0">
                <a:latin typeface="Times New Roman" pitchFamily="18" charset="0"/>
                <a:cs typeface="Times New Roman" pitchFamily="18" charset="0"/>
                <a:sym typeface="Symbol" pitchFamily="18" charset="2"/>
              </a:rPr>
              <a:t></a:t>
            </a:r>
            <a:r>
              <a:rPr lang="en-US" b="1" dirty="0" smtClean="0">
                <a:latin typeface="Times New Roman" pitchFamily="18" charset="0"/>
                <a:cs typeface="Times New Roman" pitchFamily="18" charset="0"/>
              </a:rPr>
              <a:t> R </a:t>
            </a:r>
            <a:r>
              <a:rPr lang="en-US" b="1" dirty="0" err="1" smtClean="0">
                <a:latin typeface="Times New Roman" pitchFamily="18" charset="0"/>
                <a:cs typeface="Times New Roman" pitchFamily="18" charset="0"/>
              </a:rPr>
              <a:t>và</a:t>
            </a:r>
            <a:r>
              <a:rPr lang="en-US" b="1" dirty="0" smtClean="0">
                <a:latin typeface="Times New Roman" pitchFamily="18" charset="0"/>
                <a:cs typeface="Times New Roman" pitchFamily="18" charset="0"/>
              </a:rPr>
              <a:t> n </a:t>
            </a:r>
            <a:r>
              <a:rPr lang="en-US" b="1" dirty="0" err="1" smtClean="0">
                <a:latin typeface="Times New Roman" pitchFamily="18" charset="0"/>
                <a:cs typeface="Times New Roman" pitchFamily="18" charset="0"/>
              </a:rPr>
              <a:t>là</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số</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nguyên</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dương</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ta</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có</a:t>
            </a:r>
            <a:r>
              <a:rPr lang="en-US" b="1" dirty="0" smtClean="0">
                <a:latin typeface="Times New Roman" pitchFamily="18" charset="0"/>
                <a:cs typeface="Times New Roman" pitchFamily="18" charset="0"/>
              </a:rPr>
              <a:t>:</a:t>
            </a:r>
          </a:p>
          <a:p>
            <a:pPr>
              <a:buNone/>
            </a:pPr>
            <a:endParaRPr lang="en-US" sz="1600" dirty="0" smtClean="0"/>
          </a:p>
          <a:p>
            <a:endParaRPr lang="en-US" sz="2000" b="1" dirty="0" smtClean="0"/>
          </a:p>
          <a:p>
            <a:pPr algn="just" eaLnBrk="1" hangingPunct="1"/>
            <a:endParaRPr lang="en-US" dirty="0" smtClean="0">
              <a:solidFill>
                <a:srgbClr val="000000"/>
              </a:solidFill>
              <a:latin typeface="VNI-Centur" pitchFamily="2" charset="0"/>
              <a:cs typeface="Times New Roman"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2729827587"/>
              </p:ext>
            </p:extLst>
          </p:nvPr>
        </p:nvGraphicFramePr>
        <p:xfrm>
          <a:off x="112713" y="2232025"/>
          <a:ext cx="6596062" cy="1108075"/>
        </p:xfrm>
        <a:graphic>
          <a:graphicData uri="http://schemas.openxmlformats.org/presentationml/2006/ole">
            <mc:AlternateContent xmlns:mc="http://schemas.openxmlformats.org/markup-compatibility/2006">
              <mc:Choice xmlns:v="urn:schemas-microsoft-com:vml" Requires="v">
                <p:oleObj spid="_x0000_s157784" name="Equation" r:id="rId3" imgW="2971800" imgH="520560" progId="Equation.DSMT4">
                  <p:embed/>
                </p:oleObj>
              </mc:Choice>
              <mc:Fallback>
                <p:oleObj name="Equation" r:id="rId3" imgW="2971800" imgH="520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3" y="2232025"/>
                        <a:ext cx="6596062" cy="11080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96700690"/>
              </p:ext>
            </p:extLst>
          </p:nvPr>
        </p:nvGraphicFramePr>
        <p:xfrm>
          <a:off x="1500483" y="3388896"/>
          <a:ext cx="7556662" cy="615579"/>
        </p:xfrm>
        <a:graphic>
          <a:graphicData uri="http://schemas.openxmlformats.org/presentationml/2006/ole">
            <mc:AlternateContent xmlns:mc="http://schemas.openxmlformats.org/markup-compatibility/2006">
              <mc:Choice xmlns:v="urn:schemas-microsoft-com:vml" Requires="v">
                <p:oleObj spid="_x0000_s157785" name="Equation" r:id="rId5" imgW="3288960" imgH="279360" progId="Equation.DSMT4">
                  <p:embed/>
                </p:oleObj>
              </mc:Choice>
              <mc:Fallback>
                <p:oleObj name="Equation" r:id="rId5" imgW="3288960" imgH="2793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483" y="3388896"/>
                        <a:ext cx="7556662" cy="615579"/>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418011" y="4228839"/>
                <a:ext cx="8725989" cy="20163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pt-BR" sz="3200" i="1" smtClean="0">
                              <a:latin typeface="Cambria Math" panose="02040503050406030204" pitchFamily="18" charset="0"/>
                            </a:rPr>
                          </m:ctrlPr>
                        </m:sSupPr>
                        <m:e>
                          <m:d>
                            <m:dPr>
                              <m:ctrlPr>
                                <a:rPr lang="pt-BR" sz="3200" i="1" smtClean="0">
                                  <a:latin typeface="Cambria Math" panose="02040503050406030204" pitchFamily="18" charset="0"/>
                                </a:rPr>
                              </m:ctrlPr>
                            </m:dPr>
                            <m:e>
                              <m:r>
                                <a:rPr lang="en-US" sz="3200" b="1" i="1" smtClean="0">
                                  <a:latin typeface="Cambria Math" panose="02040503050406030204" pitchFamily="18" charset="0"/>
                                </a:rPr>
                                <m:t>𝒂</m:t>
                              </m:r>
                              <m:r>
                                <a:rPr lang="pt-BR" sz="3200" i="1" smtClean="0">
                                  <a:latin typeface="Cambria Math" panose="02040503050406030204" pitchFamily="18" charset="0"/>
                                </a:rPr>
                                <m:t>+</m:t>
                              </m:r>
                              <m:r>
                                <a:rPr lang="en-US" sz="3200" b="1" i="1" smtClean="0">
                                  <a:latin typeface="Cambria Math" panose="02040503050406030204" pitchFamily="18" charset="0"/>
                                </a:rPr>
                                <m:t>𝒃</m:t>
                              </m:r>
                            </m:e>
                          </m:d>
                        </m:e>
                        <m:sup>
                          <m:r>
                            <a:rPr lang="en-US" sz="3200" b="1" i="1" smtClean="0">
                              <a:latin typeface="Cambria Math" panose="02040503050406030204" pitchFamily="18" charset="0"/>
                            </a:rPr>
                            <m:t>𝟐</m:t>
                          </m:r>
                        </m:sup>
                      </m:sSup>
                      <m:r>
                        <a:rPr lang="pt-BR" sz="3200" i="1" smtClean="0">
                          <a:latin typeface="Cambria Math" panose="02040503050406030204" pitchFamily="18" charset="0"/>
                        </a:rPr>
                        <m:t>=</m:t>
                      </m:r>
                      <m:nary>
                        <m:naryPr>
                          <m:chr m:val="∑"/>
                          <m:ctrlPr>
                            <a:rPr lang="pt-BR" sz="3200" i="1" smtClean="0">
                              <a:latin typeface="Cambria Math" panose="02040503050406030204" pitchFamily="18" charset="0"/>
                            </a:rPr>
                          </m:ctrlPr>
                        </m:naryPr>
                        <m:sub>
                          <m:r>
                            <a:rPr lang="pt-BR" sz="3200" i="1" smtClean="0">
                              <a:latin typeface="Cambria Math" panose="02040503050406030204" pitchFamily="18" charset="0"/>
                            </a:rPr>
                            <m:t>𝑘</m:t>
                          </m:r>
                          <m:r>
                            <a:rPr lang="pt-BR" sz="3200" i="1" smtClean="0">
                              <a:latin typeface="Cambria Math" panose="02040503050406030204" pitchFamily="18" charset="0"/>
                            </a:rPr>
                            <m:t>=</m:t>
                          </m:r>
                          <m:r>
                            <a:rPr lang="pt-BR" sz="3200" i="1" smtClean="0">
                              <a:latin typeface="Cambria Math" panose="02040503050406030204" pitchFamily="18" charset="0"/>
                            </a:rPr>
                            <m:t>0</m:t>
                          </m:r>
                        </m:sub>
                        <m:sup>
                          <m:r>
                            <a:rPr lang="en-US" sz="3200" b="1" i="1" smtClean="0">
                              <a:latin typeface="Cambria Math" panose="02040503050406030204" pitchFamily="18" charset="0"/>
                            </a:rPr>
                            <m:t>𝟐</m:t>
                          </m:r>
                        </m:sup>
                        <m:e>
                          <m:sSup>
                            <m:sSupPr>
                              <m:ctrlPr>
                                <a:rPr lang="pt-BR" sz="3200" i="1" smtClean="0">
                                  <a:latin typeface="Cambria Math" panose="02040503050406030204" pitchFamily="18" charset="0"/>
                                </a:rPr>
                              </m:ctrlPr>
                            </m:sSupPr>
                            <m:e>
                              <m:sSubSup>
                                <m:sSubSupPr>
                                  <m:ctrlPr>
                                    <a:rPr lang="en-US" sz="3200" i="1">
                                      <a:latin typeface="Cambria Math" panose="02040503050406030204" pitchFamily="18" charset="0"/>
                                    </a:rPr>
                                  </m:ctrlPr>
                                </m:sSubSupPr>
                                <m:e>
                                  <m:r>
                                    <a:rPr lang="en-US" sz="3200" i="1">
                                      <a:latin typeface="Cambria Math" panose="02040503050406030204" pitchFamily="18" charset="0"/>
                                    </a:rPr>
                                    <m:t>𝑪</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𝒌</m:t>
                                  </m:r>
                                </m:sup>
                              </m:sSubSup>
                              <m:r>
                                <a:rPr lang="vi-VN" sz="3200" b="1" i="1" smtClean="0">
                                  <a:latin typeface="Cambria Math" panose="02040503050406030204" pitchFamily="18" charset="0"/>
                                </a:rPr>
                                <m:t>𝒂</m:t>
                              </m:r>
                            </m:e>
                            <m:sup>
                              <m:r>
                                <a:rPr lang="vi-VN" sz="3200" b="1" i="1" smtClean="0">
                                  <a:latin typeface="Cambria Math" panose="02040503050406030204" pitchFamily="18" charset="0"/>
                                </a:rPr>
                                <m:t>𝒏</m:t>
                              </m:r>
                              <m:r>
                                <a:rPr lang="vi-VN" sz="3200" b="1" i="1" smtClean="0">
                                  <a:latin typeface="Cambria Math" panose="02040503050406030204" pitchFamily="18" charset="0"/>
                                </a:rPr>
                                <m:t>−</m:t>
                              </m:r>
                              <m:r>
                                <a:rPr lang="vi-VN" sz="3200" b="1" i="1" smtClean="0">
                                  <a:latin typeface="Cambria Math" panose="02040503050406030204" pitchFamily="18" charset="0"/>
                                </a:rPr>
                                <m:t>𝒌</m:t>
                              </m:r>
                            </m:sup>
                          </m:sSup>
                          <m:sSup>
                            <m:sSupPr>
                              <m:ctrlPr>
                                <a:rPr lang="pt-BR" sz="3200" i="1" smtClean="0">
                                  <a:latin typeface="Cambria Math" panose="02040503050406030204" pitchFamily="18" charset="0"/>
                                </a:rPr>
                              </m:ctrlPr>
                            </m:sSupPr>
                            <m:e>
                              <m:r>
                                <a:rPr lang="vi-VN" sz="3200" b="1" i="1" smtClean="0">
                                  <a:latin typeface="Cambria Math" panose="02040503050406030204" pitchFamily="18" charset="0"/>
                                </a:rPr>
                                <m:t>𝒃</m:t>
                              </m:r>
                            </m:e>
                            <m:sup>
                              <m:r>
                                <a:rPr lang="pt-BR" sz="3200" i="1" smtClean="0">
                                  <a:latin typeface="Cambria Math" panose="02040503050406030204" pitchFamily="18" charset="0"/>
                                </a:rPr>
                                <m:t>𝑘</m:t>
                              </m:r>
                            </m:sup>
                          </m:sSup>
                          <m:r>
                            <a:rPr lang="en-US" sz="3200" b="1" i="1" smtClean="0">
                              <a:latin typeface="Cambria Math" panose="02040503050406030204" pitchFamily="18" charset="0"/>
                            </a:rPr>
                            <m:t>=</m:t>
                          </m:r>
                        </m:e>
                      </m:nary>
                    </m:oMath>
                  </m:oMathPara>
                </a14:m>
                <a:endParaRPr lang="en-US" sz="320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3200" b="1" i="0"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𝑪</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𝟎</m:t>
                          </m:r>
                        </m:sup>
                      </m:sSubSup>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𝒂</m:t>
                          </m:r>
                        </m:e>
                        <m:sup>
                          <m:r>
                            <a:rPr lang="en-US" sz="3200" b="1" i="1" smtClean="0">
                              <a:latin typeface="Cambria Math" panose="02040503050406030204" pitchFamily="18" charset="0"/>
                            </a:rPr>
                            <m:t>𝟐</m:t>
                          </m:r>
                        </m:sup>
                      </m:sSup>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𝒃</m:t>
                          </m:r>
                        </m:e>
                        <m:sup>
                          <m:r>
                            <a:rPr lang="en-US" sz="3200" b="1" i="1" smtClean="0">
                              <a:latin typeface="Cambria Math" panose="02040503050406030204" pitchFamily="18" charset="0"/>
                            </a:rPr>
                            <m:t>𝟎</m:t>
                          </m:r>
                        </m:sup>
                      </m:sSup>
                      <m:sSubSup>
                        <m:sSubSupPr>
                          <m:ctrlPr>
                            <a:rPr lang="en-US" sz="3200" i="1">
                              <a:latin typeface="Cambria Math" panose="02040503050406030204" pitchFamily="18" charset="0"/>
                            </a:rPr>
                          </m:ctrlPr>
                        </m:sSubSupPr>
                        <m:e>
                          <m:r>
                            <a:rPr lang="en-US" sz="3200" b="1" i="1" smtClean="0">
                              <a:latin typeface="Cambria Math" panose="02040503050406030204" pitchFamily="18" charset="0"/>
                            </a:rPr>
                            <m:t>+</m:t>
                          </m:r>
                          <m:r>
                            <a:rPr lang="en-US" sz="3200" i="1">
                              <a:latin typeface="Cambria Math" panose="02040503050406030204" pitchFamily="18" charset="0"/>
                            </a:rPr>
                            <m:t>𝑪</m:t>
                          </m:r>
                        </m:e>
                        <m:sub>
                          <m:r>
                            <a:rPr lang="en-US" sz="3200" i="1">
                              <a:latin typeface="Cambria Math" panose="02040503050406030204" pitchFamily="18" charset="0"/>
                            </a:rPr>
                            <m:t>𝟐</m:t>
                          </m:r>
                        </m:sub>
                        <m:sup>
                          <m:r>
                            <a:rPr lang="en-US" sz="3200" b="1" i="1" smtClean="0">
                              <a:latin typeface="Cambria Math" panose="02040503050406030204" pitchFamily="18" charset="0"/>
                            </a:rPr>
                            <m:t>𝟏</m:t>
                          </m:r>
                        </m:sup>
                      </m:sSubSup>
                      <m:sSup>
                        <m:sSupPr>
                          <m:ctrlPr>
                            <a:rPr lang="en-US" sz="3200" i="1">
                              <a:latin typeface="Cambria Math" panose="02040503050406030204" pitchFamily="18" charset="0"/>
                            </a:rPr>
                          </m:ctrlPr>
                        </m:sSupPr>
                        <m:e>
                          <m:r>
                            <a:rPr lang="en-US" sz="3200" i="1">
                              <a:latin typeface="Cambria Math" panose="02040503050406030204" pitchFamily="18" charset="0"/>
                            </a:rPr>
                            <m:t>𝒂</m:t>
                          </m:r>
                        </m:e>
                        <m:sup>
                          <m:r>
                            <a:rPr lang="en-US" sz="3200" b="1" i="1" smtClean="0">
                              <a:latin typeface="Cambria Math" panose="02040503050406030204" pitchFamily="18" charset="0"/>
                            </a:rPr>
                            <m:t>𝟏</m:t>
                          </m:r>
                        </m:sup>
                      </m:sSup>
                      <m:sSup>
                        <m:sSupPr>
                          <m:ctrlPr>
                            <a:rPr lang="en-US" sz="3200" i="1">
                              <a:latin typeface="Cambria Math" panose="02040503050406030204" pitchFamily="18" charset="0"/>
                            </a:rPr>
                          </m:ctrlPr>
                        </m:sSupPr>
                        <m:e>
                          <m:r>
                            <a:rPr lang="en-US" sz="3200" i="1">
                              <a:latin typeface="Cambria Math" panose="02040503050406030204" pitchFamily="18" charset="0"/>
                            </a:rPr>
                            <m:t>𝒃</m:t>
                          </m:r>
                        </m:e>
                        <m:sup>
                          <m:r>
                            <a:rPr lang="en-US" sz="3200" b="1" i="1" smtClean="0">
                              <a:latin typeface="Cambria Math" panose="02040503050406030204" pitchFamily="18" charset="0"/>
                            </a:rPr>
                            <m:t>𝟏</m:t>
                          </m:r>
                        </m:sup>
                      </m:sSup>
                      <m:sSubSup>
                        <m:sSubSupPr>
                          <m:ctrlPr>
                            <a:rPr lang="en-US" sz="3200" i="1">
                              <a:latin typeface="Cambria Math" panose="02040503050406030204" pitchFamily="18" charset="0"/>
                            </a:rPr>
                          </m:ctrlPr>
                        </m:sSubSupPr>
                        <m:e>
                          <m:r>
                            <a:rPr lang="en-US" sz="3200" b="1" i="1" smtClean="0">
                              <a:latin typeface="Cambria Math" panose="02040503050406030204" pitchFamily="18" charset="0"/>
                            </a:rPr>
                            <m:t>+</m:t>
                          </m:r>
                          <m:r>
                            <a:rPr lang="en-US" sz="3200" i="1">
                              <a:latin typeface="Cambria Math" panose="02040503050406030204" pitchFamily="18" charset="0"/>
                            </a:rPr>
                            <m:t>𝑪</m:t>
                          </m:r>
                        </m:e>
                        <m:sub>
                          <m:r>
                            <a:rPr lang="en-US" sz="3200" i="1">
                              <a:latin typeface="Cambria Math" panose="02040503050406030204" pitchFamily="18" charset="0"/>
                            </a:rPr>
                            <m:t>𝟐</m:t>
                          </m:r>
                        </m:sub>
                        <m:sup>
                          <m:r>
                            <a:rPr lang="en-US" sz="3200" b="1" i="1" smtClean="0">
                              <a:latin typeface="Cambria Math" panose="02040503050406030204" pitchFamily="18" charset="0"/>
                            </a:rPr>
                            <m:t>𝟐</m:t>
                          </m:r>
                        </m:sup>
                      </m:sSubSup>
                      <m:sSup>
                        <m:sSupPr>
                          <m:ctrlPr>
                            <a:rPr lang="en-US" sz="3200" i="1">
                              <a:latin typeface="Cambria Math" panose="02040503050406030204" pitchFamily="18" charset="0"/>
                            </a:rPr>
                          </m:ctrlPr>
                        </m:sSupPr>
                        <m:e>
                          <m:r>
                            <a:rPr lang="en-US" sz="3200" i="1">
                              <a:latin typeface="Cambria Math" panose="02040503050406030204" pitchFamily="18" charset="0"/>
                            </a:rPr>
                            <m:t>𝒂</m:t>
                          </m:r>
                        </m:e>
                        <m:sup>
                          <m:r>
                            <a:rPr lang="en-US" sz="3200" b="1" i="1" smtClean="0">
                              <a:latin typeface="Cambria Math" panose="02040503050406030204" pitchFamily="18" charset="0"/>
                            </a:rPr>
                            <m:t>𝟎</m:t>
                          </m:r>
                        </m:sup>
                      </m:sSup>
                      <m:sSup>
                        <m:sSupPr>
                          <m:ctrlPr>
                            <a:rPr lang="en-US" sz="3200" i="1">
                              <a:latin typeface="Cambria Math" panose="02040503050406030204" pitchFamily="18" charset="0"/>
                            </a:rPr>
                          </m:ctrlPr>
                        </m:sSupPr>
                        <m:e>
                          <m:r>
                            <a:rPr lang="en-US" sz="3200" i="1">
                              <a:latin typeface="Cambria Math" panose="02040503050406030204" pitchFamily="18" charset="0"/>
                            </a:rPr>
                            <m:t>𝒃</m:t>
                          </m:r>
                        </m:e>
                        <m:sup>
                          <m:r>
                            <a:rPr lang="en-US" sz="3200" b="1" i="1" smtClean="0">
                              <a:latin typeface="Cambria Math" panose="02040503050406030204" pitchFamily="18" charset="0"/>
                            </a:rPr>
                            <m:t>𝟐</m:t>
                          </m:r>
                        </m:sup>
                      </m:sSup>
                      <m:sSup>
                        <m:sSupPr>
                          <m:ctrlPr>
                            <a:rPr lang="vi-VN" sz="3200" i="1" dirty="0" smtClean="0">
                              <a:latin typeface="Cambria Math" panose="02040503050406030204" pitchFamily="18" charset="0"/>
                            </a:rPr>
                          </m:ctrlPr>
                        </m:sSupPr>
                        <m:e>
                          <m:r>
                            <a:rPr lang="vi-VN" sz="3200" b="1" i="1" dirty="0" smtClean="0">
                              <a:latin typeface="Cambria Math" panose="02040503050406030204" pitchFamily="18" charset="0"/>
                            </a:rPr>
                            <m:t>=</m:t>
                          </m:r>
                          <m:r>
                            <a:rPr lang="vi-VN" sz="3200" b="1" i="1" dirty="0" smtClean="0">
                              <a:latin typeface="Cambria Math" panose="02040503050406030204" pitchFamily="18" charset="0"/>
                            </a:rPr>
                            <m:t>𝒂</m:t>
                          </m:r>
                        </m:e>
                        <m:sup>
                          <m:r>
                            <a:rPr lang="vi-VN" sz="3200" i="1" dirty="0" smtClean="0">
                              <a:latin typeface="Cambria Math" panose="02040503050406030204" pitchFamily="18" charset="0"/>
                            </a:rPr>
                            <m:t>2</m:t>
                          </m:r>
                        </m:sup>
                      </m:sSup>
                      <m:r>
                        <a:rPr lang="vi-VN" sz="3200" i="1" dirty="0" smtClean="0">
                          <a:latin typeface="Cambria Math" panose="02040503050406030204" pitchFamily="18" charset="0"/>
                        </a:rPr>
                        <m:t>+</m:t>
                      </m:r>
                      <m:r>
                        <a:rPr lang="vi-VN" sz="3200" b="1" i="1" dirty="0" smtClean="0">
                          <a:latin typeface="Cambria Math" panose="02040503050406030204" pitchFamily="18" charset="0"/>
                        </a:rPr>
                        <m:t>𝟐</m:t>
                      </m:r>
                      <m:r>
                        <a:rPr lang="vi-VN" sz="3200" b="1" i="1" dirty="0" smtClean="0">
                          <a:latin typeface="Cambria Math" panose="02040503050406030204" pitchFamily="18" charset="0"/>
                        </a:rPr>
                        <m:t>𝒂𝒃</m:t>
                      </m:r>
                      <m:r>
                        <a:rPr lang="vi-VN" sz="3200" b="1" i="1" dirty="0" smtClean="0">
                          <a:latin typeface="Cambria Math" panose="02040503050406030204" pitchFamily="18" charset="0"/>
                        </a:rPr>
                        <m:t>+</m:t>
                      </m:r>
                      <m:sSup>
                        <m:sSupPr>
                          <m:ctrlPr>
                            <a:rPr lang="vi-VN" sz="3200" i="1" dirty="0" smtClean="0">
                              <a:latin typeface="Cambria Math" panose="02040503050406030204" pitchFamily="18" charset="0"/>
                            </a:rPr>
                          </m:ctrlPr>
                        </m:sSupPr>
                        <m:e>
                          <m:r>
                            <a:rPr lang="vi-VN" sz="3200" b="1" i="1" dirty="0" smtClean="0">
                              <a:latin typeface="Cambria Math" panose="02040503050406030204" pitchFamily="18" charset="0"/>
                            </a:rPr>
                            <m:t>𝒃</m:t>
                          </m:r>
                        </m:e>
                        <m:sup>
                          <m:r>
                            <a:rPr lang="vi-VN" sz="3200" i="1" dirty="0" smtClean="0">
                              <a:latin typeface="Cambria Math" panose="02040503050406030204" pitchFamily="18" charset="0"/>
                            </a:rPr>
                            <m:t>2</m:t>
                          </m:r>
                        </m:sup>
                      </m:sSup>
                    </m:oMath>
                  </m:oMathPara>
                </a14:m>
                <a:endParaRPr lang="vi-VN"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418011" y="4228839"/>
                <a:ext cx="8725989" cy="2016386"/>
              </a:xfrm>
              <a:prstGeom prst="rect">
                <a:avLst/>
              </a:prstGeom>
              <a:blipFill rotWithShape="0">
                <a:blip r:embed="rId7"/>
                <a:stretch>
                  <a:fillRect/>
                </a:stretch>
              </a:blipFill>
            </p:spPr>
            <p:txBody>
              <a:bodyPr/>
              <a:lstStyle/>
              <a:p>
                <a:r>
                  <a:rPr lang="vi-VN">
                    <a:noFill/>
                  </a:rPr>
                  <a:t> </a:t>
                </a:r>
              </a:p>
            </p:txBody>
          </p:sp>
        </mc:Fallback>
      </mc:AlternateContent>
      <p:sp>
        <p:nvSpPr>
          <p:cNvPr id="3" name="TextBox 2"/>
          <p:cNvSpPr txBox="1"/>
          <p:nvPr/>
        </p:nvSpPr>
        <p:spPr>
          <a:xfrm>
            <a:off x="418011" y="4047448"/>
            <a:ext cx="1920645" cy="584775"/>
          </a:xfrm>
          <a:prstGeom prst="rect">
            <a:avLst/>
          </a:prstGeom>
          <a:noFill/>
        </p:spPr>
        <p:txBody>
          <a:bodyPr wrap="square" rtlCol="0">
            <a:spAutoFit/>
          </a:bodyPr>
          <a:lstStyle/>
          <a:p>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smtClean="0">
                <a:solidFill>
                  <a:srgbClr val="00B050"/>
                </a:solidFill>
                <a:latin typeface="Times New Roman" panose="02020603050405020304" pitchFamily="18" charset="0"/>
                <a:cs typeface="Times New Roman" panose="02020603050405020304" pitchFamily="18" charset="0"/>
              </a:rPr>
              <a:t>:</a:t>
            </a:r>
            <a:endParaRPr lang="vi-VN" sz="3200" dirty="0">
              <a:solidFill>
                <a:srgbClr val="00B050"/>
              </a:solidFill>
              <a:latin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12"/>
          </p:nvPr>
        </p:nvSpPr>
        <p:spPr/>
        <p:txBody>
          <a:bodyPr/>
          <a:lstStyle/>
          <a:p>
            <a:fld id="{0E1FD8CC-78BD-4CB7-9BCD-7BD27FCA505A}" type="slidenum">
              <a:rPr lang="en-US" smtClean="0"/>
              <a:pPr/>
              <a:t>52</a:t>
            </a:fld>
            <a:endParaRPr lang="en-US" dirty="0"/>
          </a:p>
        </p:txBody>
      </p:sp>
    </p:spTree>
    <p:extLst>
      <p:ext uri="{BB962C8B-B14F-4D97-AF65-F5344CB8AC3E}">
        <p14:creationId xmlns:p14="http://schemas.microsoft.com/office/powerpoint/2010/main" val="285079083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animBg="1"/>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9" name="Slide Number Placeholder 10"/>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endParaRPr lang="en-US" sz="1400" dirty="0">
              <a:latin typeface="Times New Roman" pitchFamily="18" charset="0"/>
            </a:endParaRPr>
          </a:p>
        </p:txBody>
      </p:sp>
      <p:sp>
        <p:nvSpPr>
          <p:cNvPr id="9" name="Rectangle 2"/>
          <p:cNvSpPr txBox="1">
            <a:spLocks noChangeArrowheads="1"/>
          </p:cNvSpPr>
          <p:nvPr/>
        </p:nvSpPr>
        <p:spPr>
          <a:xfrm>
            <a:off x="275091" y="429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sp>
        <p:nvSpPr>
          <p:cNvPr id="7" name="Rectangle 3"/>
          <p:cNvSpPr>
            <a:spLocks noGrp="1" noChangeArrowheads="1"/>
          </p:cNvSpPr>
          <p:nvPr>
            <p:ph type="body" idx="4294967295"/>
          </p:nvPr>
        </p:nvSpPr>
        <p:spPr>
          <a:xfrm>
            <a:off x="275091" y="1064309"/>
            <a:ext cx="8229600" cy="5095875"/>
          </a:xfrm>
        </p:spPr>
        <p:txBody>
          <a:bodyPr/>
          <a:lstStyle/>
          <a:p>
            <a:endParaRPr lang="en-US" sz="2000" b="1" dirty="0" smtClean="0"/>
          </a:p>
          <a:p>
            <a:pPr algn="just" eaLnBrk="1" hangingPunct="1"/>
            <a:endParaRPr lang="en-US" dirty="0" smtClean="0">
              <a:solidFill>
                <a:srgbClr val="000000"/>
              </a:solidFill>
              <a:latin typeface="VNI-Centur" pitchFamily="2" charset="0"/>
              <a:cs typeface="Times New Roman"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2729827587"/>
              </p:ext>
            </p:extLst>
          </p:nvPr>
        </p:nvGraphicFramePr>
        <p:xfrm>
          <a:off x="112713" y="1143000"/>
          <a:ext cx="6596062" cy="1108075"/>
        </p:xfrm>
        <a:graphic>
          <a:graphicData uri="http://schemas.openxmlformats.org/presentationml/2006/ole">
            <mc:AlternateContent xmlns:mc="http://schemas.openxmlformats.org/markup-compatibility/2006">
              <mc:Choice xmlns:v="urn:schemas-microsoft-com:vml" Requires="v">
                <p:oleObj spid="_x0000_s161923" name="Equation" r:id="rId3" imgW="2971800" imgH="520560" progId="Equation.DSMT4">
                  <p:embed/>
                </p:oleObj>
              </mc:Choice>
              <mc:Fallback>
                <p:oleObj name="Equation" r:id="rId3" imgW="2971800" imgH="520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3" y="1143000"/>
                        <a:ext cx="6596062" cy="11080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96700690"/>
              </p:ext>
            </p:extLst>
          </p:nvPr>
        </p:nvGraphicFramePr>
        <p:xfrm>
          <a:off x="1500483" y="2296696"/>
          <a:ext cx="7556662" cy="615579"/>
        </p:xfrm>
        <a:graphic>
          <a:graphicData uri="http://schemas.openxmlformats.org/presentationml/2006/ole">
            <mc:AlternateContent xmlns:mc="http://schemas.openxmlformats.org/markup-compatibility/2006">
              <mc:Choice xmlns:v="urn:schemas-microsoft-com:vml" Requires="v">
                <p:oleObj spid="_x0000_s161924" name="Equation" r:id="rId5" imgW="3288960" imgH="279360" progId="Equation.DSMT4">
                  <p:embed/>
                </p:oleObj>
              </mc:Choice>
              <mc:Fallback>
                <p:oleObj name="Equation" r:id="rId5" imgW="3288960" imgH="2793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483" y="2296696"/>
                        <a:ext cx="7556662" cy="615579"/>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sp>
        <p:nvSpPr>
          <p:cNvPr id="13" name="Slide Number Placeholder 12"/>
          <p:cNvSpPr>
            <a:spLocks noGrp="1"/>
          </p:cNvSpPr>
          <p:nvPr>
            <p:ph type="sldNum" sz="quarter" idx="12"/>
          </p:nvPr>
        </p:nvSpPr>
        <p:spPr/>
        <p:txBody>
          <a:bodyPr/>
          <a:lstStyle/>
          <a:p>
            <a:fld id="{0E1FD8CC-78BD-4CB7-9BCD-7BD27FCA505A}" type="slidenum">
              <a:rPr lang="en-US" smtClean="0"/>
              <a:pPr/>
              <a:t>53</a:t>
            </a:fld>
            <a:endParaRPr lang="en-US" dirty="0"/>
          </a:p>
        </p:txBody>
      </p:sp>
      <p:sp>
        <p:nvSpPr>
          <p:cNvPr id="14" name="Rectangle 13"/>
          <p:cNvSpPr/>
          <p:nvPr/>
        </p:nvSpPr>
        <p:spPr>
          <a:xfrm>
            <a:off x="533400" y="3048000"/>
            <a:ext cx="8077200" cy="1569660"/>
          </a:xfrm>
          <a:prstGeom prst="rect">
            <a:avLst/>
          </a:prstGeom>
        </p:spPr>
        <p:txBody>
          <a:bodyPr wrap="square">
            <a:spAutoFit/>
          </a:bodyPr>
          <a:lstStyle/>
          <a:p>
            <a:r>
              <a:rPr lang="en-US" sz="2400" dirty="0" err="1">
                <a:solidFill>
                  <a:srgbClr val="FF0000"/>
                </a:solidFill>
                <a:latin typeface="Times New Roman" pitchFamily="18" charset="0"/>
                <a:cs typeface="Times New Roman" pitchFamily="18" charset="0"/>
              </a:rPr>
              <a:t>Tính</a:t>
            </a:r>
            <a:r>
              <a:rPr lang="en-US" sz="2400" dirty="0">
                <a:solidFill>
                  <a:srgbClr val="FF0000"/>
                </a:solidFill>
                <a:latin typeface="Times New Roman" pitchFamily="18" charset="0"/>
                <a:cs typeface="Times New Roman" pitchFamily="18" charset="0"/>
              </a:rPr>
              <a:t> </a:t>
            </a:r>
            <a:r>
              <a:rPr lang="en-US" sz="2400" dirty="0" err="1" smtClean="0">
                <a:solidFill>
                  <a:srgbClr val="FF0000"/>
                </a:solidFill>
                <a:latin typeface="Times New Roman" pitchFamily="18" charset="0"/>
                <a:cs typeface="Times New Roman" pitchFamily="18" charset="0"/>
              </a:rPr>
              <a:t>chất</a:t>
            </a:r>
            <a:r>
              <a:rPr lang="en-US" sz="2400" dirty="0" smtClean="0">
                <a:solidFill>
                  <a:srgbClr val="FF0000"/>
                </a:solidFill>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n+1.</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Tổng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mũ</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b</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mỗi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hạng</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luôn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luôn</a:t>
            </a:r>
            <a:r>
              <a:rPr lang="en-US" sz="2400" dirty="0" smtClean="0">
                <a:latin typeface="Times New Roman" pitchFamily="18" charset="0"/>
                <a:cs typeface="Times New Roman" pitchFamily="18" charset="0"/>
              </a:rPr>
              <a:t> </a:t>
            </a:r>
          </a:p>
          <a:p>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k+n-k</a:t>
            </a:r>
            <a:r>
              <a:rPr lang="en-US" sz="2400" dirty="0">
                <a:latin typeface="Times New Roman" pitchFamily="18" charset="0"/>
                <a:cs typeface="Times New Roman" pitchFamily="18" charset="0"/>
              </a:rPr>
              <a:t>= n</a:t>
            </a:r>
          </a:p>
        </p:txBody>
      </p:sp>
      <p:sp>
        <p:nvSpPr>
          <p:cNvPr id="15" name="Rectangle 14"/>
          <p:cNvSpPr/>
          <p:nvPr/>
        </p:nvSpPr>
        <p:spPr>
          <a:xfrm>
            <a:off x="304800" y="4724400"/>
            <a:ext cx="8153400" cy="1200329"/>
          </a:xfrm>
          <a:prstGeom prst="rect">
            <a:avLst/>
          </a:prstGeom>
        </p:spPr>
        <p:txBody>
          <a:bodyPr wrap="square">
            <a:spAutoFit/>
          </a:bodyPr>
          <a:lstStyle/>
          <a:p>
            <a:pPr lvl="1"/>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tổng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quát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của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là</a:t>
            </a:r>
            <a:r>
              <a:rPr lang="en-US" sz="2400" dirty="0" smtClean="0">
                <a:latin typeface="Times New Roman" pitchFamily="18" charset="0"/>
                <a:cs typeface="Times New Roman" pitchFamily="18" charset="0"/>
              </a:rPr>
              <a:t>: </a:t>
            </a:r>
          </a:p>
          <a:p>
            <a:pPr lvl="1"/>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hệ</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nhị</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thức</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cách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đều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số</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hạn</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đầu</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và</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cuối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thì</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bằng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nhau</a:t>
            </a:r>
            <a:r>
              <a:rPr lang="en-US" sz="2400" dirty="0" smtClean="0">
                <a:latin typeface="Times New Roman" pitchFamily="18" charset="0"/>
                <a:cs typeface="Times New Roman" pitchFamily="18" charset="0"/>
              </a:rPr>
              <a:t>.</a:t>
            </a:r>
          </a:p>
        </p:txBody>
      </p:sp>
      <p:graphicFrame>
        <p:nvGraphicFramePr>
          <p:cNvPr id="161796" name="Object 4"/>
          <p:cNvGraphicFramePr>
            <a:graphicFrameLocks noChangeAspect="1"/>
          </p:cNvGraphicFramePr>
          <p:nvPr/>
        </p:nvGraphicFramePr>
        <p:xfrm>
          <a:off x="5562600" y="4737100"/>
          <a:ext cx="2006600" cy="457200"/>
        </p:xfrm>
        <a:graphic>
          <a:graphicData uri="http://schemas.openxmlformats.org/presentationml/2006/ole">
            <mc:AlternateContent xmlns:mc="http://schemas.openxmlformats.org/markup-compatibility/2006">
              <mc:Choice xmlns:v="urn:schemas-microsoft-com:vml" Requires="v">
                <p:oleObj spid="_x0000_s161925" name="Equation" r:id="rId7" imgW="1168200" imgH="279360" progId="Equation.DSMT4">
                  <p:embed/>
                </p:oleObj>
              </mc:Choice>
              <mc:Fallback>
                <p:oleObj name="Equation" r:id="rId7" imgW="1168200" imgH="2793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2600" y="4737100"/>
                        <a:ext cx="2006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079083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circle(in)">
                                      <p:cBhvr>
                                        <p:cTn id="17" dur="20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circle(in)">
                                      <p:cBhvr>
                                        <p:cTn id="22" dur="2000"/>
                                        <p:tgtEl>
                                          <p:spTgt spid="1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Effect transition="in" filter="circle(in)">
                                      <p:cBhvr>
                                        <p:cTn id="27" dur="2000"/>
                                        <p:tgtEl>
                                          <p:spTgt spid="1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4">
                                            <p:txEl>
                                              <p:pRg st="3" end="3"/>
                                            </p:txEl>
                                          </p:spTgt>
                                        </p:tgtEl>
                                        <p:attrNameLst>
                                          <p:attrName>style.visibility</p:attrName>
                                        </p:attrNameLst>
                                      </p:cBhvr>
                                      <p:to>
                                        <p:strVal val="visible"/>
                                      </p:to>
                                    </p:set>
                                    <p:animEffect transition="in" filter="circle(in)">
                                      <p:cBhvr>
                                        <p:cTn id="32" dur="2000"/>
                                        <p:tgtEl>
                                          <p:spTgt spid="1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blinds(horizontal)">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1796"/>
                                        </p:tgtEl>
                                        <p:attrNameLst>
                                          <p:attrName>style.visibility</p:attrName>
                                        </p:attrNameLst>
                                      </p:cBhvr>
                                      <p:to>
                                        <p:strVal val="visible"/>
                                      </p:to>
                                    </p:set>
                                    <p:animEffect transition="in" filter="blinds(horizontal)">
                                      <p:cBhvr>
                                        <p:cTn id="42" dur="500"/>
                                        <p:tgtEl>
                                          <p:spTgt spid="16179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
                                            <p:txEl>
                                              <p:pRg st="1" end="1"/>
                                            </p:txEl>
                                          </p:spTgt>
                                        </p:tgtEl>
                                        <p:attrNameLst>
                                          <p:attrName>style.visibility</p:attrName>
                                        </p:attrNameLst>
                                      </p:cBhvr>
                                      <p:to>
                                        <p:strVal val="visible"/>
                                      </p:to>
                                    </p:set>
                                    <p:animEffect transition="in" filter="blinds(horizontal)">
                                      <p:cBhvr>
                                        <p:cTn id="4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893303438"/>
              </p:ext>
            </p:extLst>
          </p:nvPr>
        </p:nvGraphicFramePr>
        <p:xfrm>
          <a:off x="609600" y="2286000"/>
          <a:ext cx="7027813" cy="2037761"/>
        </p:xfrm>
        <a:graphic>
          <a:graphicData uri="http://schemas.openxmlformats.org/presentationml/2006/ole">
            <mc:AlternateContent xmlns:mc="http://schemas.openxmlformats.org/markup-compatibility/2006">
              <mc:Choice xmlns:v="urn:schemas-microsoft-com:vml" Requires="v">
                <p:oleObj spid="_x0000_s158765" name="Equation" r:id="rId3" imgW="4127400" imgH="1079280" progId="Equation.DSMT4">
                  <p:embed/>
                </p:oleObj>
              </mc:Choice>
              <mc:Fallback>
                <p:oleObj name="Equation" r:id="rId3" imgW="4127400" imgH="107928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0"/>
                        <a:ext cx="7027813" cy="20377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33400" y="1371600"/>
            <a:ext cx="5443264" cy="800219"/>
          </a:xfrm>
          <a:prstGeom prst="rect">
            <a:avLst/>
          </a:prstGeom>
          <a:noFill/>
        </p:spPr>
        <p:txBody>
          <a:bodyPr wrap="square" rtlCol="0">
            <a:spAutoFit/>
          </a:bodyPr>
          <a:lstStyle/>
          <a:p>
            <a:r>
              <a:rPr lang="en-US" sz="2800" dirty="0" err="1">
                <a:solidFill>
                  <a:srgbClr val="FF0000"/>
                </a:solidFill>
                <a:latin typeface="Times New Roman" panose="02020603050405020304" pitchFamily="18" charset="0"/>
                <a:cs typeface="Times New Roman" panose="02020603050405020304" pitchFamily="18" charset="0"/>
              </a:rPr>
              <a:t>Một</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số</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khai</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triển</a:t>
            </a:r>
            <a:r>
              <a:rPr lang="en-US" sz="2800" dirty="0">
                <a:solidFill>
                  <a:srgbClr val="FF0000"/>
                </a:solidFill>
                <a:latin typeface="Times New Roman" panose="02020603050405020304" pitchFamily="18" charset="0"/>
                <a:cs typeface="Times New Roman" panose="02020603050405020304" pitchFamily="18" charset="0"/>
              </a:rPr>
              <a:t> hay </a:t>
            </a:r>
            <a:r>
              <a:rPr lang="en-US" sz="2800" dirty="0" err="1">
                <a:solidFill>
                  <a:srgbClr val="FF0000"/>
                </a:solidFill>
                <a:latin typeface="Times New Roman" panose="02020603050405020304" pitchFamily="18" charset="0"/>
                <a:cs typeface="Times New Roman" panose="02020603050405020304" pitchFamily="18" charset="0"/>
              </a:rPr>
              <a:t>sử</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dụng</a:t>
            </a:r>
            <a:r>
              <a:rPr lang="en-US" sz="2800" dirty="0">
                <a:solidFill>
                  <a:srgbClr val="FF0000"/>
                </a:solidFill>
                <a:latin typeface="Times New Roman" panose="02020603050405020304" pitchFamily="18" charset="0"/>
                <a:cs typeface="Times New Roman" panose="02020603050405020304" pitchFamily="18" charset="0"/>
              </a:rPr>
              <a:t>:</a:t>
            </a:r>
          </a:p>
          <a:p>
            <a:endParaRPr lang="vi-VN" dirty="0"/>
          </a:p>
        </p:txBody>
      </p:sp>
      <p:sp>
        <p:nvSpPr>
          <p:cNvPr id="12" name="Slide Number Placeholder 11"/>
          <p:cNvSpPr>
            <a:spLocks noGrp="1"/>
          </p:cNvSpPr>
          <p:nvPr>
            <p:ph type="sldNum" sz="quarter" idx="12"/>
          </p:nvPr>
        </p:nvSpPr>
        <p:spPr>
          <a:xfrm>
            <a:off x="6553200" y="6248400"/>
            <a:ext cx="2133600" cy="320675"/>
          </a:xfrm>
        </p:spPr>
        <p:txBody>
          <a:bodyPr/>
          <a:lstStyle/>
          <a:p>
            <a:fld id="{0E1FD8CC-78BD-4CB7-9BCD-7BD27FCA505A}" type="slidenum">
              <a:rPr lang="en-US" smtClean="0"/>
              <a:pPr/>
              <a:t>54</a:t>
            </a:fld>
            <a:endParaRPr lang="en-US" dirty="0"/>
          </a:p>
        </p:txBody>
      </p:sp>
      <p:sp>
        <p:nvSpPr>
          <p:cNvPr id="10"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spTree>
    <p:extLst>
      <p:ext uri="{BB962C8B-B14F-4D97-AF65-F5344CB8AC3E}">
        <p14:creationId xmlns:p14="http://schemas.microsoft.com/office/powerpoint/2010/main" val="179106137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893303438"/>
              </p:ext>
            </p:extLst>
          </p:nvPr>
        </p:nvGraphicFramePr>
        <p:xfrm>
          <a:off x="2286000" y="3962400"/>
          <a:ext cx="3870325" cy="984250"/>
        </p:xfrm>
        <a:graphic>
          <a:graphicData uri="http://schemas.openxmlformats.org/presentationml/2006/ole">
            <mc:AlternateContent xmlns:mc="http://schemas.openxmlformats.org/markup-compatibility/2006">
              <mc:Choice xmlns:v="urn:schemas-microsoft-com:vml" Requires="v">
                <p:oleObj spid="_x0000_s162990" name="Equation" r:id="rId3" imgW="2273040" imgH="520560" progId="Equation.DSMT4">
                  <p:embed/>
                </p:oleObj>
              </mc:Choice>
              <mc:Fallback>
                <p:oleObj name="Equation" r:id="rId3" imgW="2273040" imgH="520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962400"/>
                        <a:ext cx="3870325"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33400" y="1219201"/>
            <a:ext cx="5443264" cy="738664"/>
          </a:xfrm>
          <a:prstGeom prst="rect">
            <a:avLst/>
          </a:prstGeom>
          <a:noFill/>
        </p:spPr>
        <p:txBody>
          <a:bodyPr wrap="square" rtlCol="0">
            <a:spAutoFit/>
          </a:bodyPr>
          <a:lstStyle/>
          <a:p>
            <a:r>
              <a:rPr lang="en-US" sz="2400" dirty="0" err="1" smtClean="0">
                <a:solidFill>
                  <a:srgbClr val="00B050"/>
                </a:solidFill>
                <a:latin typeface="Times New Roman" panose="02020603050405020304" pitchFamily="18" charset="0"/>
                <a:cs typeface="Times New Roman" panose="02020603050405020304" pitchFamily="18" charset="0"/>
              </a:rPr>
              <a:t>Ví</a:t>
            </a:r>
            <a:r>
              <a:rPr lang="en-US" sz="2400" dirty="0" smtClean="0">
                <a:solidFill>
                  <a:srgbClr val="00B050"/>
                </a:solidFill>
                <a:latin typeface="Times New Roman" panose="02020603050405020304" pitchFamily="18" charset="0"/>
                <a:cs typeface="Times New Roman" panose="02020603050405020304" pitchFamily="18" charset="0"/>
              </a:rPr>
              <a:t> </a:t>
            </a:r>
            <a:r>
              <a:rPr lang="en-US" sz="2400" dirty="0" err="1" smtClean="0">
                <a:solidFill>
                  <a:srgbClr val="00B050"/>
                </a:solidFill>
                <a:latin typeface="Times New Roman" panose="02020603050405020304" pitchFamily="18" charset="0"/>
                <a:cs typeface="Times New Roman" panose="02020603050405020304" pitchFamily="18" charset="0"/>
              </a:rPr>
              <a:t>dụ</a:t>
            </a:r>
            <a:r>
              <a:rPr lang="en-US" sz="2400" dirty="0" smtClean="0">
                <a:solidFill>
                  <a:srgbClr val="00B050"/>
                </a:solidFill>
                <a:latin typeface="Times New Roman" panose="02020603050405020304" pitchFamily="18" charset="0"/>
                <a:cs typeface="Times New Roman" panose="02020603050405020304" pitchFamily="18" charset="0"/>
              </a:rPr>
              <a:t>:</a:t>
            </a:r>
            <a:endParaRPr lang="en-US" sz="2400" dirty="0">
              <a:solidFill>
                <a:srgbClr val="00B050"/>
              </a:solidFill>
              <a:latin typeface="Times New Roman" panose="02020603050405020304" pitchFamily="18" charset="0"/>
              <a:cs typeface="Times New Roman" panose="02020603050405020304" pitchFamily="18" charset="0"/>
            </a:endParaRPr>
          </a:p>
          <a:p>
            <a:endParaRPr lang="vi-VN" dirty="0"/>
          </a:p>
        </p:txBody>
      </p:sp>
      <p:sp>
        <p:nvSpPr>
          <p:cNvPr id="12" name="Slide Number Placeholder 11"/>
          <p:cNvSpPr>
            <a:spLocks noGrp="1"/>
          </p:cNvSpPr>
          <p:nvPr>
            <p:ph type="sldNum" sz="quarter" idx="12"/>
          </p:nvPr>
        </p:nvSpPr>
        <p:spPr>
          <a:xfrm>
            <a:off x="6553200" y="6248400"/>
            <a:ext cx="2133600" cy="320675"/>
          </a:xfrm>
        </p:spPr>
        <p:txBody>
          <a:bodyPr/>
          <a:lstStyle/>
          <a:p>
            <a:fld id="{0E1FD8CC-78BD-4CB7-9BCD-7BD27FCA505A}" type="slidenum">
              <a:rPr lang="en-US" smtClean="0"/>
              <a:pPr/>
              <a:t>55</a:t>
            </a:fld>
            <a:endParaRPr lang="en-US" dirty="0"/>
          </a:p>
        </p:txBody>
      </p:sp>
      <p:sp>
        <p:nvSpPr>
          <p:cNvPr id="10"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smtClean="0">
                <a:solidFill>
                  <a:srgbClr val="FF0000"/>
                </a:solidFill>
              </a:rPr>
              <a:t>CÔNG THỨC NHỊ THỨC NEWTON</a:t>
            </a:r>
            <a:endParaRPr lang="en-US" sz="3000" dirty="0">
              <a:solidFill>
                <a:srgbClr val="FF0000"/>
              </a:solidFill>
            </a:endParaRPr>
          </a:p>
        </p:txBody>
      </p:sp>
      <p:graphicFrame>
        <p:nvGraphicFramePr>
          <p:cNvPr id="162819" name="Object 3"/>
          <p:cNvGraphicFramePr>
            <a:graphicFrameLocks noChangeAspect="1"/>
          </p:cNvGraphicFramePr>
          <p:nvPr/>
        </p:nvGraphicFramePr>
        <p:xfrm>
          <a:off x="608013" y="1665288"/>
          <a:ext cx="7851775" cy="1751012"/>
        </p:xfrm>
        <a:graphic>
          <a:graphicData uri="http://schemas.openxmlformats.org/presentationml/2006/ole">
            <mc:AlternateContent xmlns:mc="http://schemas.openxmlformats.org/markup-compatibility/2006">
              <mc:Choice xmlns:v="urn:schemas-microsoft-com:vml" Requires="v">
                <p:oleObj spid="_x0000_s162991" name="Equation" r:id="rId5" imgW="3898800" imgH="914400" progId="Equation.DSMT4">
                  <p:embed/>
                </p:oleObj>
              </mc:Choice>
              <mc:Fallback>
                <p:oleObj name="Equation" r:id="rId5" imgW="3898800" imgH="9144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013" y="1665288"/>
                        <a:ext cx="7851775" cy="175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84200" y="3429000"/>
            <a:ext cx="7112000" cy="738664"/>
          </a:xfrm>
          <a:prstGeom prst="rect">
            <a:avLst/>
          </a:prstGeom>
          <a:noFill/>
        </p:spPr>
        <p:txBody>
          <a:bodyPr wrap="square" rtlCol="0">
            <a:spAutoFit/>
          </a:bodyPr>
          <a:lstStyle/>
          <a:p>
            <a:r>
              <a:rPr lang="en-US" sz="2400" dirty="0" err="1" smtClean="0">
                <a:solidFill>
                  <a:srgbClr val="00B050"/>
                </a:solidFill>
                <a:latin typeface="Times New Roman" panose="02020603050405020304" pitchFamily="18" charset="0"/>
                <a:cs typeface="Times New Roman" panose="02020603050405020304" pitchFamily="18" charset="0"/>
              </a:rPr>
              <a:t>Ví</a:t>
            </a:r>
            <a:r>
              <a:rPr lang="en-US" sz="2400" dirty="0" smtClean="0">
                <a:solidFill>
                  <a:srgbClr val="00B050"/>
                </a:solidFill>
                <a:latin typeface="Times New Roman" panose="02020603050405020304" pitchFamily="18" charset="0"/>
                <a:cs typeface="Times New Roman" panose="02020603050405020304" pitchFamily="18" charset="0"/>
              </a:rPr>
              <a:t> </a:t>
            </a:r>
            <a:r>
              <a:rPr lang="en-US" sz="2400" dirty="0" err="1" smtClean="0">
                <a:solidFill>
                  <a:srgbClr val="00B050"/>
                </a:solidFill>
                <a:latin typeface="Times New Roman" panose="02020603050405020304" pitchFamily="18" charset="0"/>
                <a:cs typeface="Times New Roman" panose="02020603050405020304" pitchFamily="18" charset="0"/>
              </a:rPr>
              <a:t>dụ</a:t>
            </a:r>
            <a:r>
              <a:rPr lang="en-US" sz="2400" dirty="0" smtClean="0">
                <a:solidFill>
                  <a:srgbClr val="00B050"/>
                </a:solidFill>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Tìm</a:t>
            </a:r>
            <a:r>
              <a:rPr lang="pt-BR" sz="2400" dirty="0" smtClean="0">
                <a:latin typeface="Times New Roman" pitchFamily="18" charset="0"/>
                <a:cs typeface="Times New Roman" pitchFamily="18" charset="0"/>
              </a:rPr>
              <a:t> hệ số của x</a:t>
            </a:r>
            <a:r>
              <a:rPr lang="en-US" sz="2400" baseline="30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trong</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khai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triển</a:t>
            </a:r>
            <a:r>
              <a:rPr lang="en-US" sz="2400" dirty="0" smtClean="0">
                <a:latin typeface="Times New Roman" pitchFamily="18" charset="0"/>
                <a:cs typeface="Times New Roman" pitchFamily="18" charset="0"/>
              </a:rPr>
              <a:t> (</a:t>
            </a:r>
            <a:r>
              <a:rPr lang="pt-BR" sz="2400" dirty="0" smtClean="0">
                <a:latin typeface="Times New Roman" pitchFamily="18" charset="0"/>
                <a:cs typeface="Times New Roman" pitchFamily="18" charset="0"/>
              </a:rPr>
              <a:t>x</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-2</a:t>
            </a:r>
            <a:r>
              <a:rPr lang="pt-BR" sz="2400" dirty="0" smtClean="0">
                <a:latin typeface="Times New Roman" pitchFamily="18" charset="0"/>
                <a:cs typeface="Times New Roman" pitchFamily="18" charset="0"/>
              </a:rPr>
              <a:t>)</a:t>
            </a:r>
            <a:r>
              <a:rPr lang="en-US" sz="2400" baseline="30000" dirty="0" smtClean="0">
                <a:latin typeface="Times New Roman" pitchFamily="18" charset="0"/>
                <a:cs typeface="Times New Roman" pitchFamily="18" charset="0"/>
              </a:rPr>
              <a:t>5</a:t>
            </a:r>
            <a:endParaRPr lang="en-US" sz="2400" dirty="0">
              <a:latin typeface="Times New Roman" panose="02020603050405020304" pitchFamily="18" charset="0"/>
              <a:cs typeface="Times New Roman" panose="02020603050405020304" pitchFamily="18" charset="0"/>
            </a:endParaRPr>
          </a:p>
          <a:p>
            <a:endParaRPr lang="vi-VN" dirty="0"/>
          </a:p>
        </p:txBody>
      </p:sp>
      <p:graphicFrame>
        <p:nvGraphicFramePr>
          <p:cNvPr id="162820" name="Object 4"/>
          <p:cNvGraphicFramePr>
            <a:graphicFrameLocks noChangeAspect="1"/>
          </p:cNvGraphicFramePr>
          <p:nvPr/>
        </p:nvGraphicFramePr>
        <p:xfrm>
          <a:off x="2362200" y="4953000"/>
          <a:ext cx="2335212" cy="528637"/>
        </p:xfrm>
        <a:graphic>
          <a:graphicData uri="http://schemas.openxmlformats.org/presentationml/2006/ole">
            <mc:AlternateContent xmlns:mc="http://schemas.openxmlformats.org/markup-compatibility/2006">
              <mc:Choice xmlns:v="urn:schemas-microsoft-com:vml" Requires="v">
                <p:oleObj spid="_x0000_s162992" name="Equation" r:id="rId7" imgW="1371600" imgH="279360" progId="Equation.DSMT4">
                  <p:embed/>
                </p:oleObj>
              </mc:Choice>
              <mc:Fallback>
                <p:oleObj name="Equation" r:id="rId7" imgW="1371600" imgH="27936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62200" y="4953000"/>
                        <a:ext cx="2335212"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1066800" y="5562600"/>
            <a:ext cx="6578600" cy="738664"/>
          </a:xfrm>
          <a:prstGeom prst="rect">
            <a:avLst/>
          </a:prstGeom>
          <a:noFill/>
        </p:spPr>
        <p:txBody>
          <a:bodyPr wrap="square" rtlCol="0">
            <a:spAutoFit/>
          </a:bodyPr>
          <a:lstStyle/>
          <a:p>
            <a:r>
              <a:rPr lang="en-US" sz="2400" dirty="0" err="1" smtClean="0">
                <a:latin typeface="Times New Roman" panose="02020603050405020304" pitchFamily="18" charset="0"/>
                <a:cs typeface="Times New Roman" panose="02020603050405020304" pitchFamily="18" charset="0"/>
              </a:rPr>
              <a:t>Khi</a:t>
            </a:r>
            <a:r>
              <a:rPr lang="en-US" sz="2400" dirty="0" smtClean="0">
                <a:latin typeface="Times New Roman" panose="02020603050405020304" pitchFamily="18" charset="0"/>
                <a:cs typeface="Times New Roman" panose="02020603050405020304" pitchFamily="18" charset="0"/>
              </a:rPr>
              <a:t> k = 2 </a:t>
            </a:r>
            <a:r>
              <a:rPr lang="en-US" sz="2400" dirty="0" err="1" smtClean="0">
                <a:latin typeface="Times New Roman" panose="02020603050405020304" pitchFamily="18" charset="0"/>
                <a:cs typeface="Times New Roman" panose="02020603050405020304" pitchFamily="18" charset="0"/>
              </a:rPr>
              <a:t>thì</a:t>
            </a:r>
            <a:r>
              <a:rPr lang="en-US" sz="2400" dirty="0" smtClean="0">
                <a:latin typeface="Times New Roman" panose="02020603050405020304" pitchFamily="18" charset="0"/>
                <a:cs typeface="Times New Roman" panose="02020603050405020304" pitchFamily="18" charset="0"/>
              </a:rPr>
              <a:t> </a:t>
            </a:r>
            <a:r>
              <a:rPr lang="pt-BR" sz="2400" dirty="0" smtClean="0">
                <a:latin typeface="Times New Roman" pitchFamily="18" charset="0"/>
                <a:cs typeface="Times New Roman" pitchFamily="18" charset="0"/>
              </a:rPr>
              <a:t>hệ số của x</a:t>
            </a:r>
            <a:r>
              <a:rPr lang="en-US" sz="2400" baseline="30000" dirty="0" smtClean="0">
                <a:latin typeface="Times New Roman" pitchFamily="18" charset="0"/>
                <a:cs typeface="Times New Roman" pitchFamily="18" charset="0"/>
              </a:rPr>
              <a:t>4</a:t>
            </a:r>
            <a:r>
              <a:rPr lang="en-US" sz="2400" dirty="0" smtClean="0">
                <a:latin typeface="Times New Roman" pitchFamily="18" charset="0"/>
                <a:cs typeface="Times New Roman" pitchFamily="18" charset="0"/>
              </a:rPr>
              <a:t>:</a:t>
            </a:r>
            <a:endParaRPr lang="en-US" sz="2400" dirty="0">
              <a:latin typeface="Times New Roman" panose="02020603050405020304" pitchFamily="18" charset="0"/>
              <a:cs typeface="Times New Roman" panose="02020603050405020304" pitchFamily="18" charset="0"/>
            </a:endParaRPr>
          </a:p>
          <a:p>
            <a:endParaRPr lang="vi-VN" dirty="0"/>
          </a:p>
        </p:txBody>
      </p:sp>
      <p:graphicFrame>
        <p:nvGraphicFramePr>
          <p:cNvPr id="162821" name="Object 5"/>
          <p:cNvGraphicFramePr>
            <a:graphicFrameLocks noChangeAspect="1"/>
          </p:cNvGraphicFramePr>
          <p:nvPr/>
        </p:nvGraphicFramePr>
        <p:xfrm>
          <a:off x="4799013" y="5540375"/>
          <a:ext cx="2184400" cy="528638"/>
        </p:xfrm>
        <a:graphic>
          <a:graphicData uri="http://schemas.openxmlformats.org/presentationml/2006/ole">
            <mc:AlternateContent xmlns:mc="http://schemas.openxmlformats.org/markup-compatibility/2006">
              <mc:Choice xmlns:v="urn:schemas-microsoft-com:vml" Requires="v">
                <p:oleObj spid="_x0000_s162993" name="Equation" r:id="rId9" imgW="1282680" imgH="279360" progId="Equation.DSMT4">
                  <p:embed/>
                </p:oleObj>
              </mc:Choice>
              <mc:Fallback>
                <p:oleObj name="Equation" r:id="rId9" imgW="1282680" imgH="27936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99013" y="5540375"/>
                        <a:ext cx="2184400"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106137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2819"/>
                                        </p:tgtEl>
                                        <p:attrNameLst>
                                          <p:attrName>style.visibility</p:attrName>
                                        </p:attrNameLst>
                                      </p:cBhvr>
                                      <p:to>
                                        <p:strVal val="visible"/>
                                      </p:to>
                                    </p:set>
                                    <p:animEffect transition="in" filter="blinds(horizontal)">
                                      <p:cBhvr>
                                        <p:cTn id="12" dur="500"/>
                                        <p:tgtEl>
                                          <p:spTgt spid="1628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2820"/>
                                        </p:tgtEl>
                                        <p:attrNameLst>
                                          <p:attrName>style.visibility</p:attrName>
                                        </p:attrNameLst>
                                      </p:cBhvr>
                                      <p:to>
                                        <p:strVal val="visible"/>
                                      </p:to>
                                    </p:set>
                                    <p:animEffect transition="in" filter="blinds(horizontal)">
                                      <p:cBhvr>
                                        <p:cTn id="27" dur="500"/>
                                        <p:tgtEl>
                                          <p:spTgt spid="1628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2821"/>
                                        </p:tgtEl>
                                        <p:attrNameLst>
                                          <p:attrName>style.visibility</p:attrName>
                                        </p:attrNameLst>
                                      </p:cBhvr>
                                      <p:to>
                                        <p:strVal val="visible"/>
                                      </p:to>
                                    </p:set>
                                    <p:animEffect transition="in" filter="blinds(horizontal)">
                                      <p:cBhvr>
                                        <p:cTn id="37" dur="500"/>
                                        <p:tgtEl>
                                          <p:spTgt spid="162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smtClean="0">
                <a:solidFill>
                  <a:srgbClr val="FF0000"/>
                </a:solidFill>
              </a:rPr>
              <a:t>HOÁN VỊ LẶP</a:t>
            </a:r>
            <a:endParaRPr lang="en-US" sz="1800" dirty="0">
              <a:solidFill>
                <a:srgbClr val="FF0000"/>
              </a:solidFill>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56</a:t>
            </a:fld>
            <a:endParaRPr lang="en-US"/>
          </a:p>
        </p:txBody>
      </p:sp>
      <p:sp>
        <p:nvSpPr>
          <p:cNvPr id="8" name="TextBox 7"/>
          <p:cNvSpPr txBox="1"/>
          <p:nvPr/>
        </p:nvSpPr>
        <p:spPr>
          <a:xfrm>
            <a:off x="457200" y="1423851"/>
            <a:ext cx="8382000" cy="1815882"/>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a. </a:t>
            </a:r>
            <a:r>
              <a:rPr lang="vi-VN" sz="2800" dirty="0" smtClean="0">
                <a:solidFill>
                  <a:srgbClr val="FF0000"/>
                </a:solidFill>
                <a:latin typeface="Times New Roman" pitchFamily="18" charset="0"/>
                <a:cs typeface="Times New Roman" pitchFamily="18" charset="0"/>
              </a:rPr>
              <a:t>Định nghĩa: </a:t>
            </a:r>
            <a:r>
              <a:rPr lang="vi-VN" sz="2800" dirty="0">
                <a:solidFill>
                  <a:srgbClr val="002060"/>
                </a:solidFill>
                <a:latin typeface="Times New Roman" pitchFamily="18" charset="0"/>
                <a:cs typeface="Times New Roman" pitchFamily="18" charset="0"/>
              </a:rPr>
              <a:t>Cho </a:t>
            </a:r>
            <a:r>
              <a:rPr lang="vi-VN" sz="2800" u="sng" dirty="0">
                <a:solidFill>
                  <a:srgbClr val="002060"/>
                </a:solidFill>
                <a:latin typeface="Times New Roman" pitchFamily="18" charset="0"/>
                <a:cs typeface="Times New Roman" pitchFamily="18" charset="0"/>
              </a:rPr>
              <a:t>n đối </a:t>
            </a:r>
            <a:r>
              <a:rPr lang="vi-VN" sz="2800" u="sng" dirty="0" smtClean="0">
                <a:solidFill>
                  <a:srgbClr val="002060"/>
                </a:solidFill>
                <a:latin typeface="Times New Roman" pitchFamily="18" charset="0"/>
                <a:cs typeface="Times New Roman" pitchFamily="18" charset="0"/>
              </a:rPr>
              <a:t>tượng</a:t>
            </a:r>
            <a:r>
              <a:rPr lang="en-US" sz="2800" dirty="0" smtClean="0">
                <a:solidFill>
                  <a:srgbClr val="002060"/>
                </a:solidFill>
                <a:latin typeface="Times New Roman" pitchFamily="18" charset="0"/>
                <a:cs typeface="Times New Roman" pitchFamily="18" charset="0"/>
              </a:rPr>
              <a:t>, t</a:t>
            </a:r>
            <a:r>
              <a:rPr lang="vi-VN" sz="2800" dirty="0" smtClean="0">
                <a:solidFill>
                  <a:srgbClr val="002060"/>
                </a:solidFill>
                <a:latin typeface="Times New Roman" pitchFamily="18" charset="0"/>
                <a:cs typeface="Times New Roman" pitchFamily="18" charset="0"/>
              </a:rPr>
              <a:t>rong </a:t>
            </a:r>
            <a:r>
              <a:rPr lang="vi-VN" sz="2800" dirty="0">
                <a:solidFill>
                  <a:srgbClr val="002060"/>
                </a:solidFill>
                <a:latin typeface="Times New Roman" pitchFamily="18" charset="0"/>
                <a:cs typeface="Times New Roman" pitchFamily="18" charset="0"/>
              </a:rPr>
              <a:t>đó </a:t>
            </a:r>
            <a:r>
              <a:rPr lang="vi-VN" sz="2800" u="sng" dirty="0">
                <a:solidFill>
                  <a:srgbClr val="002060"/>
                </a:solidFill>
                <a:latin typeface="Times New Roman" pitchFamily="18" charset="0"/>
                <a:cs typeface="Times New Roman" pitchFamily="18" charset="0"/>
              </a:rPr>
              <a:t>có </a:t>
            </a:r>
            <a:r>
              <a:rPr lang="vi-VN" sz="2800" u="sng" dirty="0" smtClean="0">
                <a:solidFill>
                  <a:srgbClr val="002060"/>
                </a:solidFill>
                <a:latin typeface="Times New Roman" pitchFamily="18" charset="0"/>
                <a:cs typeface="Times New Roman" pitchFamily="18" charset="0"/>
              </a:rPr>
              <a:t>n</a:t>
            </a:r>
            <a:r>
              <a:rPr lang="vi-VN" sz="2800" u="sng" baseline="-25000" dirty="0" smtClean="0">
                <a:solidFill>
                  <a:srgbClr val="002060"/>
                </a:solidFill>
                <a:latin typeface="Times New Roman" pitchFamily="18" charset="0"/>
                <a:cs typeface="Times New Roman" pitchFamily="18" charset="0"/>
              </a:rPr>
              <a:t>i </a:t>
            </a:r>
            <a:r>
              <a:rPr lang="vi-VN" sz="2800" u="sng" dirty="0" smtClean="0">
                <a:solidFill>
                  <a:srgbClr val="002060"/>
                </a:solidFill>
                <a:latin typeface="Times New Roman" pitchFamily="18" charset="0"/>
                <a:cs typeface="Times New Roman" pitchFamily="18" charset="0"/>
              </a:rPr>
              <a:t>đối </a:t>
            </a:r>
            <a:r>
              <a:rPr lang="vi-VN" sz="2800" u="sng" dirty="0">
                <a:solidFill>
                  <a:srgbClr val="002060"/>
                </a:solidFill>
                <a:latin typeface="Times New Roman" pitchFamily="18" charset="0"/>
                <a:cs typeface="Times New Roman" pitchFamily="18" charset="0"/>
              </a:rPr>
              <a:t>tượng loại i </a:t>
            </a:r>
            <a:r>
              <a:rPr lang="vi-VN" sz="2800" u="sng" dirty="0" smtClean="0">
                <a:solidFill>
                  <a:srgbClr val="002060"/>
                </a:solidFill>
                <a:latin typeface="Times New Roman" pitchFamily="18" charset="0"/>
                <a:cs typeface="Times New Roman" pitchFamily="18" charset="0"/>
              </a:rPr>
              <a:t>giống </a:t>
            </a:r>
            <a:r>
              <a:rPr lang="vi-VN" sz="2800" u="sng" dirty="0">
                <a:solidFill>
                  <a:srgbClr val="002060"/>
                </a:solidFill>
                <a:latin typeface="Times New Roman" pitchFamily="18" charset="0"/>
                <a:cs typeface="Times New Roman" pitchFamily="18" charset="0"/>
              </a:rPr>
              <a:t>hệt nhau</a:t>
            </a:r>
            <a:r>
              <a:rPr lang="vi-VN" sz="2800" dirty="0">
                <a:solidFill>
                  <a:srgbClr val="002060"/>
                </a:solidFill>
                <a:latin typeface="Times New Roman" pitchFamily="18" charset="0"/>
                <a:cs typeface="Times New Roman" pitchFamily="18" charset="0"/>
              </a:rPr>
              <a:t> (i =1,2,…,</a:t>
            </a:r>
            <a:r>
              <a:rPr lang="vi-VN" sz="2800" dirty="0" smtClean="0">
                <a:solidFill>
                  <a:srgbClr val="002060"/>
                </a:solidFill>
                <a:latin typeface="Times New Roman" pitchFamily="18" charset="0"/>
                <a:cs typeface="Times New Roman" pitchFamily="18" charset="0"/>
              </a:rPr>
              <a:t>k</a:t>
            </a:r>
            <a:r>
              <a:rPr lang="en-US" sz="2800" dirty="0" smtClean="0">
                <a:solidFill>
                  <a:srgbClr val="002060"/>
                </a:solidFill>
                <a:latin typeface="Times New Roman" pitchFamily="18" charset="0"/>
                <a:cs typeface="Times New Roman" pitchFamily="18" charset="0"/>
              </a:rPr>
              <a:t>) </a:t>
            </a:r>
            <a:r>
              <a:rPr lang="en-US" sz="2800" dirty="0" err="1" smtClean="0">
                <a:solidFill>
                  <a:srgbClr val="002060"/>
                </a:solidFill>
                <a:latin typeface="Times New Roman" pitchFamily="18" charset="0"/>
                <a:cs typeface="Times New Roman" pitchFamily="18" charset="0"/>
              </a:rPr>
              <a:t>và</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1</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2</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k</a:t>
            </a:r>
            <a:r>
              <a:rPr lang="vi-VN" sz="2800" dirty="0" smtClean="0">
                <a:solidFill>
                  <a:srgbClr val="002060"/>
                </a:solidFill>
                <a:latin typeface="Times New Roman" pitchFamily="18" charset="0"/>
                <a:cs typeface="Times New Roman" pitchFamily="18" charset="0"/>
              </a:rPr>
              <a:t>= n.</a:t>
            </a:r>
            <a:r>
              <a:rPr lang="en-US" sz="2800" dirty="0" smtClean="0">
                <a:solidFill>
                  <a:srgbClr val="002060"/>
                </a:solidFill>
                <a:latin typeface="Times New Roman" pitchFamily="18" charset="0"/>
                <a:cs typeface="Times New Roman" pitchFamily="18" charset="0"/>
              </a:rPr>
              <a:t> </a:t>
            </a:r>
            <a:r>
              <a:rPr lang="vi-VN" sz="2800" u="sng" dirty="0" smtClean="0">
                <a:solidFill>
                  <a:srgbClr val="002060"/>
                </a:solidFill>
                <a:latin typeface="Times New Roman" pitchFamily="18" charset="0"/>
                <a:cs typeface="Times New Roman" pitchFamily="18" charset="0"/>
              </a:rPr>
              <a:t>Mỗi </a:t>
            </a:r>
            <a:r>
              <a:rPr lang="vi-VN" sz="2800" u="sng" dirty="0">
                <a:solidFill>
                  <a:srgbClr val="002060"/>
                </a:solidFill>
                <a:latin typeface="Times New Roman" pitchFamily="18" charset="0"/>
                <a:cs typeface="Times New Roman" pitchFamily="18" charset="0"/>
              </a:rPr>
              <a:t>cách sắp xếp có thứ tự n đối tượng </a:t>
            </a:r>
            <a:r>
              <a:rPr lang="vi-VN" sz="2800" dirty="0">
                <a:solidFill>
                  <a:srgbClr val="002060"/>
                </a:solidFill>
                <a:latin typeface="Times New Roman" pitchFamily="18" charset="0"/>
                <a:cs typeface="Times New Roman" pitchFamily="18" charset="0"/>
              </a:rPr>
              <a:t>đã cho gọi là </a:t>
            </a:r>
            <a:r>
              <a:rPr lang="vi-VN" sz="2800" u="sng" dirty="0">
                <a:solidFill>
                  <a:srgbClr val="002060"/>
                </a:solidFill>
                <a:latin typeface="Times New Roman" pitchFamily="18" charset="0"/>
                <a:cs typeface="Times New Roman" pitchFamily="18" charset="0"/>
              </a:rPr>
              <a:t>một </a:t>
            </a:r>
            <a:r>
              <a:rPr lang="vi-VN" sz="2800" u="sng" dirty="0" smtClean="0">
                <a:solidFill>
                  <a:srgbClr val="002060"/>
                </a:solidFill>
                <a:latin typeface="Times New Roman" pitchFamily="18" charset="0"/>
                <a:cs typeface="Times New Roman" pitchFamily="18" charset="0"/>
              </a:rPr>
              <a:t>hoán </a:t>
            </a:r>
            <a:r>
              <a:rPr lang="vi-VN" sz="2800" u="sng" dirty="0">
                <a:solidFill>
                  <a:srgbClr val="002060"/>
                </a:solidFill>
                <a:latin typeface="Times New Roman" pitchFamily="18" charset="0"/>
                <a:cs typeface="Times New Roman" pitchFamily="18" charset="0"/>
              </a:rPr>
              <a:t>vị lặp </a:t>
            </a:r>
            <a:r>
              <a:rPr lang="vi-VN" sz="2800" dirty="0">
                <a:solidFill>
                  <a:srgbClr val="002060"/>
                </a:solidFill>
                <a:latin typeface="Times New Roman" pitchFamily="18" charset="0"/>
                <a:cs typeface="Times New Roman" pitchFamily="18" charset="0"/>
              </a:rPr>
              <a:t>của n.</a:t>
            </a:r>
          </a:p>
        </p:txBody>
      </p:sp>
      <p:sp>
        <p:nvSpPr>
          <p:cNvPr id="9" name="TextBox 8"/>
          <p:cNvSpPr txBox="1"/>
          <p:nvPr/>
        </p:nvSpPr>
        <p:spPr>
          <a:xfrm>
            <a:off x="457200" y="3429000"/>
            <a:ext cx="7924800" cy="3108543"/>
          </a:xfrm>
          <a:prstGeom prst="rect">
            <a:avLst/>
          </a:prstGeom>
          <a:noFill/>
        </p:spPr>
        <p:txBody>
          <a:bodyPr wrap="square" rtlCol="0">
            <a:spAutoFit/>
          </a:bodyPr>
          <a:lstStyle/>
          <a:p>
            <a:r>
              <a:rPr lang="en-US" sz="2800" dirty="0" smtClean="0">
                <a:solidFill>
                  <a:srgbClr val="FF0000"/>
                </a:solidFill>
                <a:latin typeface="Times New Roman" pitchFamily="18" charset="0"/>
                <a:cs typeface="Times New Roman" pitchFamily="18" charset="0"/>
              </a:rPr>
              <a:t>b. </a:t>
            </a:r>
            <a:r>
              <a:rPr lang="en-US" sz="2800" dirty="0" err="1" smtClean="0">
                <a:solidFill>
                  <a:srgbClr val="FF0000"/>
                </a:solidFill>
                <a:latin typeface="Times New Roman" pitchFamily="18" charset="0"/>
                <a:cs typeface="Times New Roman" pitchFamily="18" charset="0"/>
              </a:rPr>
              <a:t>Công</a:t>
            </a:r>
            <a:r>
              <a:rPr lang="en-US" sz="2800" dirty="0" smtClean="0">
                <a:solidFill>
                  <a:srgbClr val="FF0000"/>
                </a:solidFill>
                <a:latin typeface="Times New Roman" pitchFamily="18" charset="0"/>
                <a:cs typeface="Times New Roman" pitchFamily="18" charset="0"/>
              </a:rPr>
              <a:t> </a:t>
            </a:r>
            <a:r>
              <a:rPr lang="en-US" sz="2800" dirty="0" err="1" smtClean="0">
                <a:solidFill>
                  <a:srgbClr val="FF0000"/>
                </a:solidFill>
                <a:latin typeface="Times New Roman" pitchFamily="18" charset="0"/>
                <a:cs typeface="Times New Roman" pitchFamily="18" charset="0"/>
              </a:rPr>
              <a:t>thức</a:t>
            </a:r>
            <a:r>
              <a:rPr lang="en-US" sz="2800" dirty="0" smtClean="0">
                <a:solidFill>
                  <a:srgbClr val="FF0000"/>
                </a:solidFill>
                <a:latin typeface="Times New Roman" pitchFamily="18" charset="0"/>
                <a:cs typeface="Times New Roman" pitchFamily="18" charset="0"/>
              </a:rPr>
              <a:t>:</a:t>
            </a:r>
          </a:p>
          <a:p>
            <a:r>
              <a:rPr lang="vi-VN" sz="2800" dirty="0" smtClean="0">
                <a:solidFill>
                  <a:srgbClr val="002060"/>
                </a:solidFill>
                <a:latin typeface="Times New Roman" pitchFamily="18" charset="0"/>
                <a:cs typeface="Times New Roman" pitchFamily="18" charset="0"/>
              </a:rPr>
              <a:t>Số </a:t>
            </a:r>
            <a:r>
              <a:rPr lang="vi-VN" sz="2800" dirty="0">
                <a:solidFill>
                  <a:srgbClr val="002060"/>
                </a:solidFill>
                <a:latin typeface="Times New Roman" pitchFamily="18" charset="0"/>
                <a:cs typeface="Times New Roman" pitchFamily="18" charset="0"/>
              </a:rPr>
              <a:t>hoán </a:t>
            </a:r>
            <a:r>
              <a:rPr lang="vi-VN" sz="2800" dirty="0" smtClean="0">
                <a:solidFill>
                  <a:srgbClr val="002060"/>
                </a:solidFill>
                <a:latin typeface="Times New Roman" pitchFamily="18" charset="0"/>
                <a:cs typeface="Times New Roman" pitchFamily="18" charset="0"/>
              </a:rPr>
              <a:t>vị</a:t>
            </a:r>
            <a:r>
              <a:rPr lang="en-US" sz="2800" dirty="0" smtClean="0">
                <a:solidFill>
                  <a:srgbClr val="002060"/>
                </a:solidFill>
                <a:latin typeface="Times New Roman" pitchFamily="18" charset="0"/>
                <a:cs typeface="Times New Roman" pitchFamily="18" charset="0"/>
              </a:rPr>
              <a:t> </a:t>
            </a:r>
            <a:r>
              <a:rPr lang="vi-VN" sz="2800" dirty="0" smtClean="0">
                <a:solidFill>
                  <a:srgbClr val="002060"/>
                </a:solidFill>
                <a:latin typeface="Times New Roman" pitchFamily="18" charset="0"/>
                <a:cs typeface="Times New Roman" pitchFamily="18" charset="0"/>
              </a:rPr>
              <a:t>của </a:t>
            </a:r>
            <a:r>
              <a:rPr lang="vi-VN" sz="2800" dirty="0">
                <a:solidFill>
                  <a:srgbClr val="002060"/>
                </a:solidFill>
                <a:latin typeface="Times New Roman" pitchFamily="18" charset="0"/>
                <a:cs typeface="Times New Roman" pitchFamily="18" charset="0"/>
              </a:rPr>
              <a:t>n đối tượng, trong đó có </a:t>
            </a:r>
          </a:p>
          <a:p>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1  </a:t>
            </a:r>
            <a:r>
              <a:rPr lang="vi-VN" sz="2800" dirty="0" smtClean="0">
                <a:solidFill>
                  <a:srgbClr val="002060"/>
                </a:solidFill>
                <a:latin typeface="Times New Roman" pitchFamily="18" charset="0"/>
                <a:cs typeface="Times New Roman" pitchFamily="18" charset="0"/>
              </a:rPr>
              <a:t>đối </a:t>
            </a:r>
            <a:r>
              <a:rPr lang="vi-VN" sz="2800" dirty="0">
                <a:solidFill>
                  <a:srgbClr val="002060"/>
                </a:solidFill>
                <a:latin typeface="Times New Roman" pitchFamily="18" charset="0"/>
                <a:cs typeface="Times New Roman" pitchFamily="18" charset="0"/>
              </a:rPr>
              <a:t>tượng giống nhau thuộc loại 1, </a:t>
            </a:r>
          </a:p>
          <a:p>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2  </a:t>
            </a:r>
            <a:r>
              <a:rPr lang="vi-VN" sz="2800" dirty="0" smtClean="0">
                <a:solidFill>
                  <a:srgbClr val="002060"/>
                </a:solidFill>
                <a:latin typeface="Times New Roman" pitchFamily="18" charset="0"/>
                <a:cs typeface="Times New Roman" pitchFamily="18" charset="0"/>
              </a:rPr>
              <a:t>đối </a:t>
            </a:r>
            <a:r>
              <a:rPr lang="vi-VN" sz="2800" dirty="0">
                <a:solidFill>
                  <a:srgbClr val="002060"/>
                </a:solidFill>
                <a:latin typeface="Times New Roman" pitchFamily="18" charset="0"/>
                <a:cs typeface="Times New Roman" pitchFamily="18" charset="0"/>
              </a:rPr>
              <a:t>tượng giống nhau thuộc loại 2</a:t>
            </a:r>
            <a:r>
              <a:rPr lang="vi-VN" sz="2800" dirty="0" smtClean="0">
                <a:solidFill>
                  <a:srgbClr val="002060"/>
                </a:solidFill>
                <a:latin typeface="Times New Roman" pitchFamily="18" charset="0"/>
                <a:cs typeface="Times New Roman" pitchFamily="18" charset="0"/>
              </a:rPr>
              <a:t>,</a:t>
            </a:r>
          </a:p>
          <a:p>
            <a:r>
              <a:rPr lang="vi-VN" sz="2800" dirty="0" smtClean="0">
                <a:solidFill>
                  <a:srgbClr val="002060"/>
                </a:solidFill>
                <a:latin typeface="Times New Roman" pitchFamily="18" charset="0"/>
                <a:cs typeface="Times New Roman" pitchFamily="18" charset="0"/>
              </a:rPr>
              <a:t>…, </a:t>
            </a:r>
            <a:endParaRPr lang="vi-VN" sz="2800" dirty="0">
              <a:solidFill>
                <a:srgbClr val="002060"/>
              </a:solidFill>
              <a:latin typeface="Times New Roman" pitchFamily="18" charset="0"/>
              <a:cs typeface="Times New Roman" pitchFamily="18" charset="0"/>
            </a:endParaRPr>
          </a:p>
          <a:p>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k  </a:t>
            </a:r>
            <a:r>
              <a:rPr lang="vi-VN" sz="2800" dirty="0" smtClean="0">
                <a:solidFill>
                  <a:srgbClr val="002060"/>
                </a:solidFill>
                <a:latin typeface="Times New Roman" pitchFamily="18" charset="0"/>
                <a:cs typeface="Times New Roman" pitchFamily="18" charset="0"/>
              </a:rPr>
              <a:t>đối </a:t>
            </a:r>
            <a:r>
              <a:rPr lang="vi-VN" sz="2800" dirty="0">
                <a:solidFill>
                  <a:srgbClr val="002060"/>
                </a:solidFill>
                <a:latin typeface="Times New Roman" pitchFamily="18" charset="0"/>
                <a:cs typeface="Times New Roman" pitchFamily="18" charset="0"/>
              </a:rPr>
              <a:t>tượng giống nhau thuộc loại </a:t>
            </a:r>
            <a:r>
              <a:rPr lang="vi-VN" sz="2800" dirty="0" smtClean="0">
                <a:solidFill>
                  <a:srgbClr val="002060"/>
                </a:solidFill>
                <a:latin typeface="Times New Roman" pitchFamily="18" charset="0"/>
                <a:cs typeface="Times New Roman" pitchFamily="18" charset="0"/>
              </a:rPr>
              <a:t>k, </a:t>
            </a:r>
            <a:endParaRPr lang="en-US" sz="2800" dirty="0" smtClean="0">
              <a:solidFill>
                <a:srgbClr val="002060"/>
              </a:solidFill>
              <a:latin typeface="Times New Roman" pitchFamily="18" charset="0"/>
              <a:cs typeface="Times New Roman" pitchFamily="18" charset="0"/>
            </a:endParaRPr>
          </a:p>
          <a:p>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cs typeface="Times New Roman" pitchFamily="18" charset="0"/>
              </a:rPr>
              <a:t>n</a:t>
            </a:r>
            <a:r>
              <a:rPr lang="vi-VN" sz="2800" baseline="-25000" dirty="0" smtClean="0">
                <a:solidFill>
                  <a:srgbClr val="002060"/>
                </a:solidFill>
                <a:latin typeface="Times New Roman" pitchFamily="18" charset="0"/>
                <a:cs typeface="Times New Roman" pitchFamily="18" charset="0"/>
              </a:rPr>
              <a:t>1</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2</a:t>
            </a:r>
            <a:r>
              <a:rPr lang="vi-VN" sz="2800" dirty="0" smtClean="0">
                <a:solidFill>
                  <a:srgbClr val="002060"/>
                </a:solidFill>
                <a:latin typeface="Times New Roman" pitchFamily="18" charset="0"/>
                <a:cs typeface="Times New Roman" pitchFamily="18" charset="0"/>
              </a:rPr>
              <a:t>,…+ n</a:t>
            </a:r>
            <a:r>
              <a:rPr lang="vi-VN" sz="2800" baseline="-25000" dirty="0" smtClean="0">
                <a:solidFill>
                  <a:srgbClr val="002060"/>
                </a:solidFill>
                <a:latin typeface="Times New Roman" pitchFamily="18" charset="0"/>
                <a:cs typeface="Times New Roman" pitchFamily="18" charset="0"/>
              </a:rPr>
              <a:t>k</a:t>
            </a:r>
            <a:r>
              <a:rPr lang="vi-VN" sz="2800" dirty="0" smtClean="0">
                <a:solidFill>
                  <a:srgbClr val="002060"/>
                </a:solidFill>
                <a:latin typeface="Times New Roman" pitchFamily="18" charset="0"/>
                <a:cs typeface="Times New Roman" pitchFamily="18" charset="0"/>
              </a:rPr>
              <a:t>= n</a:t>
            </a:r>
            <a:r>
              <a:rPr lang="en-US" sz="2800" dirty="0" smtClean="0">
                <a:solidFill>
                  <a:srgbClr val="002060"/>
                </a:solidFill>
                <a:latin typeface="Times New Roman" pitchFamily="18" charset="0"/>
                <a:cs typeface="Times New Roman" pitchFamily="18" charset="0"/>
              </a:rPr>
              <a:t>)</a:t>
            </a:r>
            <a:r>
              <a:rPr lang="vi-VN" sz="2800" dirty="0" smtClean="0">
                <a:solidFill>
                  <a:srgbClr val="002060"/>
                </a:solidFill>
                <a:latin typeface="Times New Roman" pitchFamily="18" charset="0"/>
                <a:cs typeface="Times New Roman" pitchFamily="18" charset="0"/>
              </a:rPr>
              <a:t> là</a:t>
            </a:r>
            <a:endParaRPr lang="vi-VN" sz="2800" dirty="0">
              <a:solidFill>
                <a:srgbClr val="002060"/>
              </a:solidFill>
              <a:latin typeface="Times New Roman" pitchFamily="18" charset="0"/>
              <a:cs typeface="Times New Roman" pitchFamily="18" charset="0"/>
            </a:endParaRPr>
          </a:p>
        </p:txBody>
      </p:sp>
      <p:graphicFrame>
        <p:nvGraphicFramePr>
          <p:cNvPr id="164866" name="Object 2"/>
          <p:cNvGraphicFramePr>
            <a:graphicFrameLocks noChangeAspect="1"/>
          </p:cNvGraphicFramePr>
          <p:nvPr/>
        </p:nvGraphicFramePr>
        <p:xfrm>
          <a:off x="6781800" y="4495800"/>
          <a:ext cx="2044700" cy="1231900"/>
        </p:xfrm>
        <a:graphic>
          <a:graphicData uri="http://schemas.openxmlformats.org/presentationml/2006/ole">
            <mc:AlternateContent xmlns:mc="http://schemas.openxmlformats.org/markup-compatibility/2006">
              <mc:Choice xmlns:v="urn:schemas-microsoft-com:vml" Requires="v">
                <p:oleObj spid="_x0000_s164909" name="Equation" r:id="rId3" imgW="685800" imgH="431800" progId="Equation.3">
                  <p:embed/>
                </p:oleObj>
              </mc:Choice>
              <mc:Fallback>
                <p:oleObj name="Equation" r:id="rId3" imgW="685800" imgH="431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495800"/>
                        <a:ext cx="2044700"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49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164866"/>
                                        </p:tgtEl>
                                        <p:attrNameLst>
                                          <p:attrName>style.visibility</p:attrName>
                                        </p:attrNameLst>
                                      </p:cBhvr>
                                      <p:to>
                                        <p:strVal val="visible"/>
                                      </p:to>
                                    </p:set>
                                    <p:animEffect transition="in" filter="fade">
                                      <p:cBhvr>
                                        <p:cTn id="20" dur="1000"/>
                                        <p:tgtEl>
                                          <p:spTgt spid="164866"/>
                                        </p:tgtEl>
                                      </p:cBhvr>
                                    </p:animEffect>
                                    <p:anim calcmode="lin" valueType="num">
                                      <p:cBhvr>
                                        <p:cTn id="21" dur="1000" fill="hold"/>
                                        <p:tgtEl>
                                          <p:spTgt spid="164866"/>
                                        </p:tgtEl>
                                        <p:attrNameLst>
                                          <p:attrName>ppt_x</p:attrName>
                                        </p:attrNameLst>
                                      </p:cBhvr>
                                      <p:tavLst>
                                        <p:tav tm="0">
                                          <p:val>
                                            <p:strVal val="#ppt_x"/>
                                          </p:val>
                                        </p:tav>
                                        <p:tav tm="100000">
                                          <p:val>
                                            <p:strVal val="#ppt_x"/>
                                          </p:val>
                                        </p:tav>
                                      </p:tavLst>
                                    </p:anim>
                                    <p:anim calcmode="lin" valueType="num">
                                      <p:cBhvr>
                                        <p:cTn id="22" dur="1000" fill="hold"/>
                                        <p:tgtEl>
                                          <p:spTgt spid="1648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a:xfrm>
            <a:off x="457200" y="1228725"/>
            <a:ext cx="8229600" cy="1624211"/>
          </a:xfrm>
        </p:spPr>
        <p:txBody>
          <a:bodyPr/>
          <a:lstStyle/>
          <a:p>
            <a:pPr>
              <a:buNone/>
            </a:pPr>
            <a:r>
              <a:rPr lang="en-US" b="1" dirty="0" err="1" smtClean="0">
                <a:solidFill>
                  <a:srgbClr val="00B050"/>
                </a:solidFill>
                <a:latin typeface="Times New Roman" pitchFamily="18" charset="0"/>
                <a:cs typeface="Times New Roman" pitchFamily="18" charset="0"/>
                <a:sym typeface="Symbol" pitchFamily="18" charset="2"/>
              </a:rPr>
              <a:t>Ví</a:t>
            </a:r>
            <a:r>
              <a:rPr lang="en-US" b="1" dirty="0" smtClean="0">
                <a:solidFill>
                  <a:srgbClr val="00B050"/>
                </a:solidFill>
                <a:latin typeface="Times New Roman" pitchFamily="18" charset="0"/>
                <a:cs typeface="Times New Roman" pitchFamily="18" charset="0"/>
                <a:sym typeface="Symbol" pitchFamily="18" charset="2"/>
              </a:rPr>
              <a:t> </a:t>
            </a:r>
            <a:r>
              <a:rPr lang="en-US" b="1" dirty="0" err="1" smtClean="0">
                <a:solidFill>
                  <a:srgbClr val="00B050"/>
                </a:solidFill>
                <a:latin typeface="Times New Roman" pitchFamily="18" charset="0"/>
                <a:cs typeface="Times New Roman" pitchFamily="18" charset="0"/>
                <a:sym typeface="Symbol" pitchFamily="18" charset="2"/>
              </a:rPr>
              <a:t>dụ</a:t>
            </a:r>
            <a:r>
              <a:rPr lang="en-US" b="1" dirty="0" smtClean="0">
                <a:solidFill>
                  <a:srgbClr val="00B050"/>
                </a:solidFill>
                <a:latin typeface="Times New Roman" pitchFamily="18" charset="0"/>
                <a:cs typeface="Times New Roman" pitchFamily="18" charset="0"/>
                <a:sym typeface="Symbol" pitchFamily="18" charset="2"/>
              </a:rPr>
              <a:t>: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chuỗi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nhau</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buNone/>
            </a:pPr>
            <a:r>
              <a:rPr lang="en-US" b="1" dirty="0" err="1" smtClean="0">
                <a:latin typeface="Times New Roman" panose="02020603050405020304" pitchFamily="18" charset="0"/>
                <a:cs typeface="Times New Roman" panose="02020603050405020304" pitchFamily="18" charset="0"/>
              </a:rPr>
              <a:t>nhận</a:t>
            </a:r>
            <a:r>
              <a:rPr lang="en-US" b="1" dirty="0" smtClean="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được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sắp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xếp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a:buNone/>
            </a:pPr>
            <a:r>
              <a:rPr lang="en-US" b="1" dirty="0" err="1" smtClean="0">
                <a:latin typeface="Times New Roman" panose="02020603050405020304" pitchFamily="18" charset="0"/>
                <a:cs typeface="Times New Roman" panose="02020603050405020304" pitchFamily="18" charset="0"/>
              </a:rPr>
              <a:t>chuỗi</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YAMAHAM”</a:t>
            </a:r>
          </a:p>
          <a:p>
            <a:pPr>
              <a:buNone/>
            </a:pPr>
            <a:endParaRPr lang="en-US" dirty="0">
              <a:latin typeface="Times New Roman" panose="02020603050405020304" pitchFamily="18" charset="0"/>
              <a:cs typeface="Times New Roman" panose="02020603050405020304" pitchFamily="18" charset="0"/>
            </a:endParaRPr>
          </a:p>
          <a:p>
            <a:pPr>
              <a:buNone/>
            </a:pPr>
            <a:endParaRPr lang="en-US" dirty="0" smtClean="0">
              <a:solidFill>
                <a:srgbClr val="1D528D"/>
              </a:solidFill>
              <a:latin typeface="Times New Roman" pitchFamily="18" charset="0"/>
              <a:cs typeface="Times New Roman" pitchFamily="18" charset="0"/>
              <a:sym typeface="Symbol" pitchFamily="18" charset="2"/>
            </a:endParaRPr>
          </a:p>
          <a:p>
            <a:pPr>
              <a:buNone/>
            </a:pPr>
            <a:endParaRPr lang="en-US" dirty="0" smtClean="0">
              <a:solidFill>
                <a:srgbClr val="1D528D"/>
              </a:solidFill>
              <a:latin typeface="Times New Roman" pitchFamily="18" charset="0"/>
              <a:cs typeface="Times New Roman" pitchFamily="18" charset="0"/>
              <a:sym typeface="Symbol" pitchFamily="18" charset="2"/>
            </a:endParaRPr>
          </a:p>
        </p:txBody>
      </p:sp>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9"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HOÁN VỊ LẶP</a:t>
            </a:r>
            <a:endParaRPr lang="en-US" sz="1800" dirty="0">
              <a:solidFill>
                <a:srgbClr val="FF0000"/>
              </a:solidFill>
            </a:endParaRPr>
          </a:p>
        </p:txBody>
      </p:sp>
      <p:sp>
        <p:nvSpPr>
          <p:cNvPr id="2" name="TextBox 1"/>
          <p:cNvSpPr txBox="1"/>
          <p:nvPr/>
        </p:nvSpPr>
        <p:spPr>
          <a:xfrm>
            <a:off x="492818" y="2971801"/>
            <a:ext cx="3863158" cy="3400188"/>
          </a:xfrm>
          <a:prstGeom prst="rect">
            <a:avLst/>
          </a:prstGeom>
          <a:noFill/>
        </p:spPr>
        <p:txBody>
          <a:bodyPr wrap="square" rtlCol="0">
            <a:spAutoFit/>
          </a:bodyPr>
          <a:lstStyle/>
          <a:p>
            <a:pPr>
              <a:buNone/>
            </a:pPr>
            <a:r>
              <a:rPr lang="en-US" sz="3200" dirty="0" err="1" smtClean="0">
                <a:latin typeface="Times New Roman" panose="02020603050405020304" pitchFamily="18" charset="0"/>
                <a:cs typeface="Times New Roman" panose="02020603050405020304" pitchFamily="18" charset="0"/>
              </a:rPr>
              <a:t>Số</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trong</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chuỗi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là</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n=7</a:t>
            </a:r>
          </a:p>
          <a:p>
            <a:pPr>
              <a:buNone/>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3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a:t>
            </a:r>
          </a:p>
          <a:p>
            <a:pPr>
              <a:buNone/>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‘M’</a:t>
            </a:r>
          </a:p>
          <a:p>
            <a:pPr>
              <a:buNone/>
            </a:pP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1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‘Y’ </a:t>
            </a:r>
          </a:p>
          <a:p>
            <a:pPr>
              <a:buNone/>
            </a:pPr>
            <a:r>
              <a:rPr lang="en-US" sz="3200" dirty="0" err="1" smtClean="0">
                <a:latin typeface="Times New Roman" panose="02020603050405020304" pitchFamily="18" charset="0"/>
                <a:cs typeface="Times New Roman" panose="02020603050405020304" pitchFamily="18" charset="0"/>
              </a:rPr>
              <a:t>Có</a:t>
            </a:r>
            <a:r>
              <a:rPr lang="en-US" sz="3200" dirty="0" smtClean="0">
                <a:latin typeface="Times New Roman" panose="02020603050405020304" pitchFamily="18" charset="0"/>
                <a:cs typeface="Times New Roman" panose="02020603050405020304" pitchFamily="18" charset="0"/>
              </a:rPr>
              <a:t> 1 </a:t>
            </a:r>
            <a:r>
              <a:rPr lang="en-US" sz="3200" dirty="0" err="1" smtClean="0">
                <a:latin typeface="Times New Roman" panose="02020603050405020304" pitchFamily="18" charset="0"/>
                <a:cs typeface="Times New Roman" panose="02020603050405020304" pitchFamily="18" charset="0"/>
              </a:rPr>
              <a:t>ký</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tự</a:t>
            </a:r>
            <a:r>
              <a:rPr lang="en-US" sz="3200" dirty="0" smtClean="0">
                <a:latin typeface="Times New Roman" panose="02020603050405020304" pitchFamily="18" charset="0"/>
                <a:cs typeface="Times New Roman" panose="02020603050405020304" pitchFamily="18" charset="0"/>
              </a:rPr>
              <a:t> ‘H’</a:t>
            </a:r>
          </a:p>
          <a:p>
            <a:endParaRPr lang="vi-VN" dirty="0"/>
          </a:p>
        </p:txBody>
      </p:sp>
      <p:sp>
        <p:nvSpPr>
          <p:cNvPr id="12" name="Slide Number Placeholder 11"/>
          <p:cNvSpPr>
            <a:spLocks noGrp="1"/>
          </p:cNvSpPr>
          <p:nvPr>
            <p:ph type="sldNum" sz="quarter" idx="12"/>
          </p:nvPr>
        </p:nvSpPr>
        <p:spPr>
          <a:xfrm>
            <a:off x="6299200" y="6197600"/>
            <a:ext cx="2133600" cy="320675"/>
          </a:xfrm>
        </p:spPr>
        <p:txBody>
          <a:bodyPr/>
          <a:lstStyle/>
          <a:p>
            <a:fld id="{0E1FD8CC-78BD-4CB7-9BCD-7BD27FCA505A}" type="slidenum">
              <a:rPr lang="en-US" smtClean="0"/>
              <a:pPr/>
              <a:t>57</a:t>
            </a:fld>
            <a:endParaRPr lang="en-US" dirty="0"/>
          </a:p>
        </p:txBody>
      </p:sp>
      <p:sp>
        <p:nvSpPr>
          <p:cNvPr id="10" name="Rectangle 9"/>
          <p:cNvSpPr/>
          <p:nvPr/>
        </p:nvSpPr>
        <p:spPr>
          <a:xfrm>
            <a:off x="4114800" y="3733800"/>
            <a:ext cx="4751622" cy="584775"/>
          </a:xfrm>
          <a:prstGeom prst="rect">
            <a:avLst/>
          </a:prstGeom>
        </p:spPr>
        <p:txBody>
          <a:bodyPr wrap="none">
            <a:spAutoFit/>
          </a:bodyPr>
          <a:lstStyle/>
          <a:p>
            <a:r>
              <a:rPr lang="vi-VN" sz="3200" dirty="0" smtClean="0">
                <a:latin typeface="Times New Roman" pitchFamily="18" charset="0"/>
                <a:cs typeface="Times New Roman" pitchFamily="18" charset="0"/>
              </a:rPr>
              <a:t>Do đó số chuỗi có được là </a:t>
            </a:r>
            <a:endParaRPr lang="ru-RU" sz="3200" dirty="0">
              <a:latin typeface="Times New Roman" pitchFamily="18" charset="0"/>
              <a:cs typeface="Times New Roman" pitchFamily="18" charset="0"/>
            </a:endParaRPr>
          </a:p>
        </p:txBody>
      </p:sp>
      <p:graphicFrame>
        <p:nvGraphicFramePr>
          <p:cNvPr id="144385" name="Object 1"/>
          <p:cNvGraphicFramePr>
            <a:graphicFrameLocks noChangeAspect="1"/>
          </p:cNvGraphicFramePr>
          <p:nvPr/>
        </p:nvGraphicFramePr>
        <p:xfrm>
          <a:off x="5092700" y="4362450"/>
          <a:ext cx="2579688" cy="1309688"/>
        </p:xfrm>
        <a:graphic>
          <a:graphicData uri="http://schemas.openxmlformats.org/presentationml/2006/ole">
            <mc:AlternateContent xmlns:mc="http://schemas.openxmlformats.org/markup-compatibility/2006">
              <mc:Choice xmlns:v="urn:schemas-microsoft-com:vml" Requires="v">
                <p:oleObj spid="_x0000_s144428" name="Equation" r:id="rId3" imgW="850680" imgH="431640" progId="Equation.3">
                  <p:embed/>
                </p:oleObj>
              </mc:Choice>
              <mc:Fallback>
                <p:oleObj name="Equation" r:id="rId3" imgW="850680" imgH="43164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2700" y="4362450"/>
                        <a:ext cx="2579688" cy="130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8347023"/>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4385"/>
                                        </p:tgtEl>
                                        <p:attrNameLst>
                                          <p:attrName>style.visibility</p:attrName>
                                        </p:attrNameLst>
                                      </p:cBhvr>
                                      <p:to>
                                        <p:strVal val="visible"/>
                                      </p:to>
                                    </p:set>
                                    <p:animEffect transition="in" filter="blinds(horizontal)">
                                      <p:cBhvr>
                                        <p:cTn id="35" dur="500"/>
                                        <p:tgtEl>
                                          <p:spTgt spid="144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8" name="Object 4"/>
          <p:cNvGraphicFramePr>
            <a:graphicFrameLocks noGrp="1" noChangeAspect="1"/>
          </p:cNvGraphicFramePr>
          <p:nvPr>
            <p:ph idx="4294967295"/>
            <p:extLst>
              <p:ext uri="{D42A27DB-BD31-4B8C-83A1-F6EECF244321}">
                <p14:modId xmlns:p14="http://schemas.microsoft.com/office/powerpoint/2010/main" val="3942001986"/>
              </p:ext>
            </p:extLst>
          </p:nvPr>
        </p:nvGraphicFramePr>
        <p:xfrm>
          <a:off x="609600" y="1066800"/>
          <a:ext cx="7491182" cy="2664296"/>
        </p:xfrm>
        <a:graphic>
          <a:graphicData uri="http://schemas.openxmlformats.org/presentationml/2006/ole">
            <mc:AlternateContent xmlns:mc="http://schemas.openxmlformats.org/markup-compatibility/2006">
              <mc:Choice xmlns:v="urn:schemas-microsoft-com:vml" Requires="v">
                <p:oleObj spid="_x0000_s176216" name="Equation" r:id="rId3" imgW="2057400" imgH="736600" progId="Equation.3">
                  <p:embed/>
                </p:oleObj>
              </mc:Choice>
              <mc:Fallback>
                <p:oleObj name="Equation" r:id="rId3" imgW="2057400" imgH="736600" progId="Equation.3">
                  <p:embed/>
                  <p:pic>
                    <p:nvPicPr>
                      <p:cNvPr id="0" name="Picture 2"/>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066800"/>
                        <a:ext cx="7491182" cy="2664296"/>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sp>
        <p:nvSpPr>
          <p:cNvPr id="7" name="Rectangle 2"/>
          <p:cNvSpPr>
            <a:spLocks noChangeArrowheads="1"/>
          </p:cNvSpPr>
          <p:nvPr/>
        </p:nvSpPr>
        <p:spPr bwMode="auto">
          <a:xfrm>
            <a:off x="0" y="0"/>
            <a:ext cx="9144000" cy="8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sz="4000" dirty="0" err="1" smtClean="0">
                <a:solidFill>
                  <a:srgbClr val="FF0000"/>
                </a:solidFill>
              </a:rPr>
              <a:t>Khai</a:t>
            </a:r>
            <a:r>
              <a:rPr lang="en-US" sz="4000" dirty="0" smtClean="0">
                <a:solidFill>
                  <a:srgbClr val="FF0000"/>
                </a:solidFill>
              </a:rPr>
              <a:t> </a:t>
            </a:r>
            <a:r>
              <a:rPr lang="en-US" sz="4000" dirty="0" err="1">
                <a:solidFill>
                  <a:srgbClr val="FF0000"/>
                </a:solidFill>
              </a:rPr>
              <a:t>triển</a:t>
            </a:r>
            <a:r>
              <a:rPr lang="en-US" sz="4000" dirty="0">
                <a:solidFill>
                  <a:srgbClr val="FF0000"/>
                </a:solidFill>
              </a:rPr>
              <a:t> </a:t>
            </a:r>
            <a:r>
              <a:rPr lang="en-US" sz="4000" dirty="0" err="1" smtClean="0">
                <a:solidFill>
                  <a:srgbClr val="FF0000"/>
                </a:solidFill>
              </a:rPr>
              <a:t>mở</a:t>
            </a:r>
            <a:r>
              <a:rPr lang="en-US" sz="4000" dirty="0" smtClean="0">
                <a:solidFill>
                  <a:srgbClr val="FF0000"/>
                </a:solidFill>
              </a:rPr>
              <a:t> </a:t>
            </a:r>
            <a:r>
              <a:rPr lang="en-US" sz="4000" dirty="0" err="1" smtClean="0">
                <a:solidFill>
                  <a:srgbClr val="FF0000"/>
                </a:solidFill>
              </a:rPr>
              <a:t>rộng</a:t>
            </a:r>
            <a:r>
              <a:rPr lang="en-US" sz="4000" dirty="0" smtClean="0">
                <a:solidFill>
                  <a:srgbClr val="FF0000"/>
                </a:solidFill>
              </a:rPr>
              <a:t> </a:t>
            </a:r>
            <a:r>
              <a:rPr lang="en-US" sz="4000" dirty="0" err="1" smtClean="0">
                <a:solidFill>
                  <a:srgbClr val="FF0000"/>
                </a:solidFill>
              </a:rPr>
              <a:t>nhị</a:t>
            </a:r>
            <a:r>
              <a:rPr lang="en-US" sz="4000" dirty="0" smtClean="0">
                <a:solidFill>
                  <a:srgbClr val="FF0000"/>
                </a:solidFill>
              </a:rPr>
              <a:t> </a:t>
            </a:r>
            <a:r>
              <a:rPr lang="en-US" sz="4000" dirty="0" err="1">
                <a:solidFill>
                  <a:srgbClr val="FF0000"/>
                </a:solidFill>
              </a:rPr>
              <a:t>thức</a:t>
            </a:r>
            <a:r>
              <a:rPr lang="en-US" sz="4000" dirty="0">
                <a:solidFill>
                  <a:srgbClr val="FF0000"/>
                </a:solidFill>
              </a:rPr>
              <a:t> Newton</a:t>
            </a:r>
          </a:p>
        </p:txBody>
      </p:sp>
      <p:sp>
        <p:nvSpPr>
          <p:cNvPr id="8" name="Rectangle 3"/>
          <p:cNvSpPr txBox="1">
            <a:spLocks noChangeArrowheads="1"/>
          </p:cNvSpPr>
          <p:nvPr/>
        </p:nvSpPr>
        <p:spPr bwMode="auto">
          <a:xfrm>
            <a:off x="609600" y="3789040"/>
            <a:ext cx="7562800" cy="111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err="1" smtClean="0">
                <a:latin typeface="Times New Roman" panose="02020603050405020304" pitchFamily="18" charset="0"/>
                <a:cs typeface="Times New Roman" panose="02020603050405020304" pitchFamily="18" charset="0"/>
              </a:rPr>
              <a:t>v</a:t>
            </a:r>
            <a:r>
              <a:rPr lang="en-US" b="1" dirty="0" err="1" smtClean="0">
                <a:latin typeface="Times New Roman" panose="02020603050405020304" pitchFamily="18" charset="0"/>
                <a:cs typeface="Times New Roman" panose="02020603050405020304" pitchFamily="18" charset="0"/>
              </a:rPr>
              <a:t>ới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số</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nguyên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không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âm</a:t>
            </a:r>
            <a:r>
              <a:rPr lang="en-US" b="1" dirty="0" smtClean="0">
                <a:latin typeface="Times New Roman" panose="02020603050405020304" pitchFamily="18" charset="0"/>
                <a:cs typeface="Times New Roman" panose="02020603050405020304" pitchFamily="18" charset="0"/>
              </a:rPr>
              <a:t> n</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,n</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n</a:t>
            </a:r>
            <a:r>
              <a:rPr lang="en-US" b="1" baseline="-25000" dirty="0" err="1" smtClean="0">
                <a:latin typeface="Times New Roman" panose="02020603050405020304" pitchFamily="18" charset="0"/>
                <a:cs typeface="Times New Roman" panose="02020603050405020304" pitchFamily="18" charset="0"/>
              </a:rPr>
              <a:t>k</a:t>
            </a:r>
            <a:r>
              <a:rPr lang="en-US" b="1" baseline="-25000" dirty="0" smtClean="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thoả</a:t>
            </a:r>
            <a:r>
              <a:rPr lang="en-US" b="1" dirty="0" smtClean="0">
                <a:latin typeface="Times New Roman" panose="02020603050405020304" pitchFamily="18" charset="0"/>
                <a:cs typeface="Times New Roman" panose="02020603050405020304" pitchFamily="18" charset="0"/>
              </a:rPr>
              <a:t> n</a:t>
            </a:r>
            <a:r>
              <a:rPr lang="en-US" b="1" baseline="-25000"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+n</a:t>
            </a:r>
            <a:r>
              <a:rPr lang="en-US" b="1" baseline="-25000" dirty="0" smtClean="0">
                <a:latin typeface="Times New Roman" panose="02020603050405020304" pitchFamily="18" charset="0"/>
                <a:cs typeface="Times New Roman" panose="02020603050405020304" pitchFamily="18" charset="0"/>
              </a:rPr>
              <a:t>2</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n</a:t>
            </a:r>
            <a:r>
              <a:rPr lang="en-US" b="1" baseline="-25000" dirty="0" err="1" smtClean="0">
                <a:latin typeface="Times New Roman" panose="02020603050405020304" pitchFamily="18" charset="0"/>
                <a:cs typeface="Times New Roman" panose="02020603050405020304" pitchFamily="18" charset="0"/>
              </a:rPr>
              <a:t>k</a:t>
            </a:r>
            <a:r>
              <a:rPr lang="en-US" b="1" baseline="-25000"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n,</a:t>
            </a:r>
            <a:r>
              <a:rPr lang="en-US" b="1" baseline="-25000"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ký</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hiệu</a:t>
            </a:r>
            <a:endParaRPr lang="en-US" b="1"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b="0" dirty="0" smtClean="0"/>
          </a:p>
          <a:p>
            <a:pPr>
              <a:buFont typeface="Arial" panose="020B0604020202020204" pitchFamily="34" charset="0"/>
              <a:buNone/>
            </a:pPr>
            <a:endParaRPr lang="en-US" b="0" dirty="0" smtClean="0"/>
          </a:p>
        </p:txBody>
      </p:sp>
      <p:graphicFrame>
        <p:nvGraphicFramePr>
          <p:cNvPr id="9" name="Object 7"/>
          <p:cNvGraphicFramePr>
            <a:graphicFrameLocks noChangeAspect="1"/>
          </p:cNvGraphicFramePr>
          <p:nvPr>
            <p:extLst>
              <p:ext uri="{D42A27DB-BD31-4B8C-83A1-F6EECF244321}">
                <p14:modId xmlns:p14="http://schemas.microsoft.com/office/powerpoint/2010/main" val="3669945990"/>
              </p:ext>
            </p:extLst>
          </p:nvPr>
        </p:nvGraphicFramePr>
        <p:xfrm>
          <a:off x="1676400" y="5105400"/>
          <a:ext cx="4355114" cy="1404875"/>
        </p:xfrm>
        <a:graphic>
          <a:graphicData uri="http://schemas.openxmlformats.org/presentationml/2006/ole">
            <mc:AlternateContent xmlns:mc="http://schemas.openxmlformats.org/markup-compatibility/2006">
              <mc:Choice xmlns:v="urn:schemas-microsoft-com:vml" Requires="v">
                <p:oleObj spid="_x0000_s176217" name="Equation" r:id="rId5" imgW="1637589" imgH="482391" progId="Equation.3">
                  <p:embed/>
                </p:oleObj>
              </mc:Choice>
              <mc:Fallback>
                <p:oleObj name="Equation" r:id="rId5" imgW="1637589" imgH="482391"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5105400"/>
                        <a:ext cx="4355114" cy="14048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accent1"/>
                        </a:solidFill>
                        <a:miter lim="800000"/>
                        <a:headEnd/>
                        <a:tailEnd/>
                      </a:ln>
                    </p:spPr>
                  </p:pic>
                </p:oleObj>
              </mc:Fallback>
            </mc:AlternateContent>
          </a:graphicData>
        </a:graphic>
      </p:graphicFrame>
      <p:sp>
        <p:nvSpPr>
          <p:cNvPr id="11" name="Slide Number Placeholder 10"/>
          <p:cNvSpPr>
            <a:spLocks noGrp="1"/>
          </p:cNvSpPr>
          <p:nvPr>
            <p:ph type="sldNum" sz="quarter" idx="12"/>
          </p:nvPr>
        </p:nvSpPr>
        <p:spPr/>
        <p:txBody>
          <a:bodyPr/>
          <a:lstStyle/>
          <a:p>
            <a:fld id="{0E1FD8CC-78BD-4CB7-9BCD-7BD27FCA505A}" type="slidenum">
              <a:rPr lang="en-US" smtClean="0"/>
              <a:pPr/>
              <a:t>58</a:t>
            </a:fld>
            <a:endParaRPr lang="en-US"/>
          </a:p>
        </p:txBody>
      </p:sp>
    </p:spTree>
    <p:extLst>
      <p:ext uri="{BB962C8B-B14F-4D97-AF65-F5344CB8AC3E}">
        <p14:creationId xmlns:p14="http://schemas.microsoft.com/office/powerpoint/2010/main" val="2153310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wipe(left)">
                                      <p:cBhvr>
                                        <p:cTn id="7" dur="2000"/>
                                        <p:tgtEl>
                                          <p:spTgt spid="573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20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79512" y="1340768"/>
                <a:ext cx="8659688" cy="1088375"/>
              </a:xfrm>
              <a:prstGeom prst="rect">
                <a:avLst/>
              </a:prstGeom>
              <a:noFill/>
            </p:spPr>
            <p:txBody>
              <a:bodyPr wrap="square" rtlCol="0">
                <a:spAutoFit/>
              </a:bodyPr>
              <a:lstStyle/>
              <a:p>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Ví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dụ</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Tìm</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hệ</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số</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của</a:t>
                </a:r>
                <a14:m>
                  <m:oMath xmlns:m="http://schemas.openxmlformats.org/officeDocument/2006/math">
                    <m:r>
                      <a:rPr lang="en-US" sz="3200" b="1" i="0" smtClean="0">
                        <a:solidFill>
                          <a:schemeClr val="accent1">
                            <a:lumMod val="50000"/>
                          </a:schemeClr>
                        </a:solidFill>
                        <a:latin typeface="Cambria Math" panose="02040503050406030204" pitchFamily="18" charset="0"/>
                      </a:rPr>
                      <m:t> </m:t>
                    </m:r>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𝑢</m:t>
                        </m:r>
                      </m:e>
                      <m:sup>
                        <m:r>
                          <a:rPr lang="en-US" sz="3200" b="1" i="0" smtClean="0">
                            <a:solidFill>
                              <a:schemeClr val="accent1">
                                <a:lumMod val="50000"/>
                              </a:schemeClr>
                            </a:solidFill>
                            <a:latin typeface="Cambria Math" panose="02040503050406030204" pitchFamily="18" charset="0"/>
                          </a:rPr>
                          <m:t>𝟏</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𝑣</m:t>
                        </m:r>
                      </m:e>
                      <m:sup>
                        <m:r>
                          <a:rPr lang="en-US" sz="3200" b="1" i="0" smtClean="0">
                            <a:solidFill>
                              <a:schemeClr val="accent1">
                                <a:lumMod val="50000"/>
                              </a:schemeClr>
                            </a:solidFill>
                            <a:latin typeface="Cambria Math" panose="02040503050406030204" pitchFamily="18" charset="0"/>
                          </a:rPr>
                          <m:t>𝟐</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𝑤</m:t>
                        </m:r>
                      </m:e>
                      <m:sup>
                        <m:r>
                          <a:rPr lang="en-US" sz="3200">
                            <a:solidFill>
                              <a:schemeClr val="accent1">
                                <a:lumMod val="50000"/>
                              </a:schemeClr>
                            </a:solidFill>
                            <a:latin typeface="Cambria Math"/>
                          </a:rPr>
                          <m:t>2</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𝑡</m:t>
                        </m:r>
                      </m:e>
                      <m:sup>
                        <m:r>
                          <a:rPr lang="en-US" sz="3200" b="1" i="0" smtClean="0">
                            <a:solidFill>
                              <a:schemeClr val="accent1">
                                <a:lumMod val="50000"/>
                              </a:schemeClr>
                            </a:solidFill>
                            <a:latin typeface="Cambria Math" panose="02040503050406030204" pitchFamily="18" charset="0"/>
                          </a:rPr>
                          <m:t>𝟑</m:t>
                        </m:r>
                      </m:sup>
                    </m:sSup>
                    <m:r>
                      <a:rPr lang="en-US" sz="3200" b="1" i="0" smtClean="0">
                        <a:solidFill>
                          <a:schemeClr val="accent1">
                            <a:lumMod val="50000"/>
                          </a:schemeClr>
                        </a:solidFill>
                        <a:latin typeface="Cambria Math" panose="02040503050406030204" pitchFamily="18" charset="0"/>
                      </a:rPr>
                      <m:t> </m:t>
                    </m:r>
                  </m:oMath>
                </a14:m>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trong</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khai</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smtClean="0">
                    <a:solidFill>
                      <a:schemeClr val="accent1">
                        <a:lumMod val="50000"/>
                      </a:schemeClr>
                    </a:solidFill>
                    <a:latin typeface="Times New Roman" panose="02020603050405020304" pitchFamily="18" charset="0"/>
                    <a:cs typeface="Times New Roman" panose="02020603050405020304" pitchFamily="18" charset="0"/>
                  </a:rPr>
                  <a:t>triển</a:t>
                </a:r>
                <a:r>
                  <a:rPr lang="en-US" sz="3200" dirty="0" smtClean="0">
                    <a:solidFill>
                      <a:schemeClr val="accent1">
                        <a:lumMod val="50000"/>
                      </a:schemeClr>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3200" i="1">
                            <a:solidFill>
                              <a:schemeClr val="accent1">
                                <a:lumMod val="50000"/>
                              </a:schemeClr>
                            </a:solidFill>
                            <a:latin typeface="Cambria Math" panose="02040503050406030204" pitchFamily="18" charset="0"/>
                          </a:rPr>
                        </m:ctrlPr>
                      </m:sSupPr>
                      <m:e>
                        <m:d>
                          <m:dPr>
                            <m:ctrlPr>
                              <a:rPr lang="en-US" sz="3200" i="1">
                                <a:solidFill>
                                  <a:schemeClr val="accent1">
                                    <a:lumMod val="50000"/>
                                  </a:schemeClr>
                                </a:solidFill>
                                <a:latin typeface="Cambria Math" panose="02040503050406030204" pitchFamily="18" charset="0"/>
                              </a:rPr>
                            </m:ctrlPr>
                          </m:dPr>
                          <m:e>
                            <m:r>
                              <a:rPr lang="en-US" sz="3200" i="1">
                                <a:solidFill>
                                  <a:schemeClr val="accent1">
                                    <a:lumMod val="50000"/>
                                  </a:schemeClr>
                                </a:solidFill>
                                <a:latin typeface="Cambria Math"/>
                              </a:rPr>
                              <m:t>𝑢</m:t>
                            </m:r>
                            <m:r>
                              <a:rPr lang="en-US" sz="3200">
                                <a:solidFill>
                                  <a:schemeClr val="accent1">
                                    <a:lumMod val="50000"/>
                                  </a:schemeClr>
                                </a:solidFill>
                                <a:latin typeface="Cambria Math"/>
                              </a:rPr>
                              <m:t>+</m:t>
                            </m:r>
                            <m:r>
                              <a:rPr lang="en-US" sz="3200" i="1">
                                <a:solidFill>
                                  <a:schemeClr val="accent1">
                                    <a:lumMod val="50000"/>
                                  </a:schemeClr>
                                </a:solidFill>
                                <a:latin typeface="Cambria Math"/>
                              </a:rPr>
                              <m:t>𝑣</m:t>
                            </m:r>
                            <m:r>
                              <a:rPr lang="en-US" sz="3200">
                                <a:solidFill>
                                  <a:schemeClr val="accent1">
                                    <a:lumMod val="50000"/>
                                  </a:schemeClr>
                                </a:solidFill>
                                <a:latin typeface="Cambria Math"/>
                              </a:rPr>
                              <m:t>+</m:t>
                            </m:r>
                            <m:r>
                              <a:rPr lang="en-US" sz="3200" i="1">
                                <a:solidFill>
                                  <a:schemeClr val="accent1">
                                    <a:lumMod val="50000"/>
                                  </a:schemeClr>
                                </a:solidFill>
                                <a:latin typeface="Cambria Math"/>
                              </a:rPr>
                              <m:t>𝑤</m:t>
                            </m:r>
                            <m:r>
                              <a:rPr lang="en-US" sz="3200">
                                <a:solidFill>
                                  <a:schemeClr val="accent1">
                                    <a:lumMod val="50000"/>
                                  </a:schemeClr>
                                </a:solidFill>
                                <a:latin typeface="Cambria Math"/>
                              </a:rPr>
                              <m:t>+</m:t>
                            </m:r>
                            <m:r>
                              <a:rPr lang="en-US" sz="3200" i="1">
                                <a:solidFill>
                                  <a:schemeClr val="accent1">
                                    <a:lumMod val="50000"/>
                                  </a:schemeClr>
                                </a:solidFill>
                                <a:latin typeface="Cambria Math"/>
                              </a:rPr>
                              <m:t>𝑡</m:t>
                            </m:r>
                          </m:e>
                        </m:d>
                      </m:e>
                      <m:sup>
                        <m:r>
                          <a:rPr lang="en-US" sz="3200">
                            <a:solidFill>
                              <a:schemeClr val="accent1">
                                <a:lumMod val="50000"/>
                              </a:schemeClr>
                            </a:solidFill>
                            <a:latin typeface="Cambria Math"/>
                          </a:rPr>
                          <m:t>8</m:t>
                        </m:r>
                      </m:sup>
                    </m:sSup>
                  </m:oMath>
                </a14:m>
                <a:endParaRPr lang="en-US" sz="3200"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79512" y="1340768"/>
                <a:ext cx="8659688" cy="1088375"/>
              </a:xfrm>
              <a:prstGeom prst="rect">
                <a:avLst/>
              </a:prstGeom>
              <a:blipFill rotWithShape="0">
                <a:blip r:embed="rId2"/>
                <a:stretch>
                  <a:fillRect l="-1759" t="-6742" r="-774"/>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52400" y="2423446"/>
                <a:ext cx="9119614" cy="19314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sz="3200" i="1" smtClean="0">
                              <a:latin typeface="Cambria Math" panose="02040503050406030204" pitchFamily="18" charset="0"/>
                              <a:cs typeface="Times New Roman" panose="02020603050405020304" pitchFamily="18" charset="0"/>
                            </a:rPr>
                          </m:ctrlPr>
                        </m:sSupPr>
                        <m:e>
                          <m:d>
                            <m:dPr>
                              <m:ctrlPr>
                                <a:rPr lang="pt-BR"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𝒖</m:t>
                              </m:r>
                              <m:r>
                                <a:rPr lang="pt-BR"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𝒗</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𝒘</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𝒕</m:t>
                              </m:r>
                            </m:e>
                          </m:d>
                        </m:e>
                        <m:sup>
                          <m:r>
                            <a:rPr lang="en-US" sz="3200" i="1">
                              <a:latin typeface="Cambria Math" panose="02040503050406030204" pitchFamily="18" charset="0"/>
                              <a:cs typeface="Times New Roman" panose="02020603050405020304" pitchFamily="18" charset="0"/>
                            </a:rPr>
                            <m:t>𝟖</m:t>
                          </m:r>
                        </m:sup>
                      </m:sSup>
                      <m:r>
                        <a:rPr lang="pt-BR" sz="3200" i="1" smtClean="0">
                          <a:latin typeface="Cambria Math" panose="02040503050406030204" pitchFamily="18" charset="0"/>
                          <a:cs typeface="Times New Roman" panose="02020603050405020304" pitchFamily="18" charset="0"/>
                        </a:rPr>
                        <m:t>=</m:t>
                      </m:r>
                      <m:nary>
                        <m:naryPr>
                          <m:chr m:val="∑"/>
                          <m:ctrlPr>
                            <a:rPr lang="pt-BR" sz="3200" i="1" smtClean="0">
                              <a:latin typeface="Cambria Math" panose="02040503050406030204" pitchFamily="18" charset="0"/>
                            </a:rPr>
                          </m:ctrlPr>
                        </m:naryPr>
                        <m:sub>
                          <m:r>
                            <m:rPr>
                              <m:brk m:alnAt="15"/>
                            </m:rPr>
                            <a:rPr lang="en-US" sz="3200" b="1" i="1" smtClean="0">
                              <a:latin typeface="Cambria Math" panose="02040503050406030204" pitchFamily="18" charset="0"/>
                            </a:rPr>
                            <m:t>𝒏</m:t>
                          </m:r>
                          <m:r>
                            <a:rPr lang="en-US" sz="3200" b="1" i="1" baseline="-25000" smtClean="0">
                              <a:latin typeface="Cambria Math" panose="02040503050406030204" pitchFamily="18" charset="0"/>
                            </a:rPr>
                            <m:t>𝟏</m:t>
                          </m:r>
                          <m:r>
                            <a:rPr lang="en-US" sz="3200" b="1" i="1" smtClean="0">
                              <a:latin typeface="Cambria Math" panose="02040503050406030204" pitchFamily="18" charset="0"/>
                            </a:rPr>
                            <m:t>+</m:t>
                          </m:r>
                          <m:r>
                            <a:rPr lang="en-US" sz="3200" b="1" i="1" smtClean="0">
                              <a:latin typeface="Cambria Math" panose="02040503050406030204" pitchFamily="18" charset="0"/>
                            </a:rPr>
                            <m:t>𝒏</m:t>
                          </m:r>
                          <m:r>
                            <a:rPr lang="en-US" sz="3200" b="1" i="1" baseline="-25000" smtClean="0">
                              <a:latin typeface="Cambria Math" panose="02040503050406030204" pitchFamily="18" charset="0"/>
                            </a:rPr>
                            <m:t>𝟐</m:t>
                          </m:r>
                          <m:r>
                            <a:rPr lang="en-US" sz="3200" b="1" i="1" smtClean="0">
                              <a:latin typeface="Cambria Math" panose="02040503050406030204" pitchFamily="18" charset="0"/>
                            </a:rPr>
                            <m:t>+</m:t>
                          </m:r>
                          <m:r>
                            <a:rPr lang="en-US" sz="3200" b="1" i="1" smtClean="0">
                              <a:latin typeface="Cambria Math" panose="02040503050406030204" pitchFamily="18" charset="0"/>
                            </a:rPr>
                            <m:t>𝒏</m:t>
                          </m:r>
                          <m:r>
                            <a:rPr lang="en-US" sz="3200" b="1" i="1" baseline="-25000" smtClean="0">
                              <a:latin typeface="Cambria Math" panose="02040503050406030204" pitchFamily="18" charset="0"/>
                            </a:rPr>
                            <m:t>𝟑</m:t>
                          </m:r>
                          <m:r>
                            <a:rPr lang="en-US" sz="3200" b="1" i="1" smtClean="0">
                              <a:latin typeface="Cambria Math" panose="02040503050406030204" pitchFamily="18" charset="0"/>
                            </a:rPr>
                            <m:t>+</m:t>
                          </m:r>
                          <m:r>
                            <a:rPr lang="en-US" sz="3200" i="1">
                              <a:latin typeface="Cambria Math" panose="02040503050406030204" pitchFamily="18" charset="0"/>
                            </a:rPr>
                            <m:t>𝒏</m:t>
                          </m:r>
                          <m:r>
                            <a:rPr lang="en-US" sz="3200" i="1" baseline="-25000">
                              <a:latin typeface="Cambria Math" panose="02040503050406030204" pitchFamily="18" charset="0"/>
                            </a:rPr>
                            <m:t>𝟒</m:t>
                          </m:r>
                          <m:r>
                            <a:rPr lang="en-US" sz="3200" b="1" i="1" smtClean="0">
                              <a:latin typeface="Cambria Math" panose="02040503050406030204" pitchFamily="18" charset="0"/>
                            </a:rPr>
                            <m:t>=</m:t>
                          </m:r>
                          <m:r>
                            <a:rPr lang="en-US" sz="3200" b="1" i="1" smtClean="0">
                              <a:latin typeface="Cambria Math" panose="02040503050406030204" pitchFamily="18" charset="0"/>
                            </a:rPr>
                            <m:t>𝟖</m:t>
                          </m:r>
                        </m:sub>
                        <m:sup/>
                        <m:e>
                          <m:d>
                            <m:dPr>
                              <m:ctrlPr>
                                <a:rPr lang="pt-BR" sz="3200" i="1" smtClean="0">
                                  <a:latin typeface="Cambria Math" panose="02040503050406030204" pitchFamily="18" charset="0"/>
                                </a:rPr>
                              </m:ctrlPr>
                            </m:dPr>
                            <m:e>
                              <m:f>
                                <m:fPr>
                                  <m:type m:val="noBar"/>
                                  <m:ctrlPr>
                                    <a:rPr lang="pt-BR"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𝟖</m:t>
                                  </m:r>
                                </m:num>
                                <m:den>
                                  <m:r>
                                    <a:rPr lang="en-US" sz="3200" b="1" i="1" smtClean="0">
                                      <a:latin typeface="Cambria Math" panose="02040503050406030204" pitchFamily="18" charset="0"/>
                                      <a:cs typeface="Times New Roman" panose="02020603050405020304" pitchFamily="18" charset="0"/>
                                    </a:rPr>
                                    <m:t>𝒏</m:t>
                                  </m:r>
                                  <m:r>
                                    <a:rPr lang="en-US" sz="3200" b="1" i="1" baseline="-25000" smtClean="0">
                                      <a:latin typeface="Cambria Math" panose="02040503050406030204" pitchFamily="18" charset="0"/>
                                      <a:cs typeface="Times New Roman" panose="02020603050405020304" pitchFamily="18" charset="0"/>
                                    </a:rPr>
                                    <m:t>𝟏</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𝒏</m:t>
                                  </m:r>
                                  <m:r>
                                    <a:rPr lang="en-US" sz="3200" b="1" i="1" baseline="-25000" smtClean="0">
                                      <a:latin typeface="Cambria Math" panose="02040503050406030204" pitchFamily="18" charset="0"/>
                                      <a:cs typeface="Times New Roman" panose="02020603050405020304" pitchFamily="18" charset="0"/>
                                    </a:rPr>
                                    <m:t>𝟐</m:t>
                                  </m:r>
                                  <m:r>
                                    <a:rPr lang="en-US" sz="3200" i="1">
                                      <a:latin typeface="Cambria Math" panose="02040503050406030204" pitchFamily="18" charset="0"/>
                                      <a:cs typeface="Times New Roman" panose="02020603050405020304" pitchFamily="18" charset="0"/>
                                    </a:rPr>
                                    <m:t>,</m:t>
                                  </m:r>
                                  <m:r>
                                    <a:rPr lang="en-US" sz="3200" b="1" i="1" smtClean="0">
                                      <a:latin typeface="Cambria Math" panose="02040503050406030204" pitchFamily="18" charset="0"/>
                                      <a:cs typeface="Times New Roman" panose="02020603050405020304" pitchFamily="18" charset="0"/>
                                    </a:rPr>
                                    <m:t>𝒏</m:t>
                                  </m:r>
                                  <m:r>
                                    <a:rPr lang="en-US" sz="3200" i="1" baseline="-25000">
                                      <a:latin typeface="Cambria Math" panose="02040503050406030204" pitchFamily="18" charset="0"/>
                                      <a:cs typeface="Times New Roman" panose="02020603050405020304" pitchFamily="18" charset="0"/>
                                    </a:rPr>
                                    <m:t>𝟐</m:t>
                                  </m:r>
                                  <m:r>
                                    <a:rPr lang="en-US" sz="3200" i="1">
                                      <a:latin typeface="Cambria Math" panose="02040503050406030204" pitchFamily="18" charset="0"/>
                                      <a:cs typeface="Times New Roman" panose="02020603050405020304" pitchFamily="18" charset="0"/>
                                    </a:rPr>
                                    <m:t>,</m:t>
                                  </m:r>
                                  <m:r>
                                    <a:rPr lang="en-US" sz="3200" b="1" i="1" smtClean="0">
                                      <a:latin typeface="Cambria Math" panose="02040503050406030204" pitchFamily="18" charset="0"/>
                                      <a:cs typeface="Times New Roman" panose="02020603050405020304" pitchFamily="18" charset="0"/>
                                    </a:rPr>
                                    <m:t>𝒏</m:t>
                                  </m:r>
                                  <m:r>
                                    <a:rPr lang="en-US" sz="3200" b="1" i="1" baseline="-25000" smtClean="0">
                                      <a:latin typeface="Cambria Math" panose="02040503050406030204" pitchFamily="18" charset="0"/>
                                      <a:cs typeface="Times New Roman" panose="02020603050405020304" pitchFamily="18" charset="0"/>
                                    </a:rPr>
                                    <m:t>𝟒</m:t>
                                  </m:r>
                                </m:den>
                              </m:f>
                            </m:e>
                          </m:d>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𝑢</m:t>
                              </m:r>
                            </m:e>
                            <m:sup>
                              <m:r>
                                <a:rPr lang="en-US" sz="3200" b="1" i="1" smtClean="0">
                                  <a:solidFill>
                                    <a:schemeClr val="accent1">
                                      <a:lumMod val="50000"/>
                                    </a:schemeClr>
                                  </a:solidFill>
                                  <a:latin typeface="Cambria Math" panose="02040503050406030204" pitchFamily="18" charset="0"/>
                                </a:rPr>
                                <m:t>𝒏</m:t>
                              </m:r>
                              <m:r>
                                <a:rPr lang="en-US" sz="3200" baseline="-25000">
                                  <a:solidFill>
                                    <a:schemeClr val="accent1">
                                      <a:lumMod val="50000"/>
                                    </a:schemeClr>
                                  </a:solidFill>
                                  <a:latin typeface="Cambria Math" panose="02040503050406030204" pitchFamily="18" charset="0"/>
                                </a:rPr>
                                <m:t>𝟏</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𝑣</m:t>
                              </m:r>
                            </m:e>
                            <m:sup>
                              <m:r>
                                <a:rPr lang="en-US" sz="3200" i="1">
                                  <a:solidFill>
                                    <a:schemeClr val="accent1">
                                      <a:lumMod val="50000"/>
                                    </a:schemeClr>
                                  </a:solidFill>
                                  <a:latin typeface="Cambria Math" panose="02040503050406030204" pitchFamily="18" charset="0"/>
                                </a:rPr>
                                <m:t>𝒏</m:t>
                              </m:r>
                              <m:r>
                                <a:rPr lang="en-US" sz="3200" baseline="-25000">
                                  <a:solidFill>
                                    <a:schemeClr val="accent1">
                                      <a:lumMod val="50000"/>
                                    </a:schemeClr>
                                  </a:solidFill>
                                  <a:latin typeface="Cambria Math" panose="02040503050406030204" pitchFamily="18" charset="0"/>
                                </a:rPr>
                                <m:t>𝟐</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𝑤</m:t>
                              </m:r>
                            </m:e>
                            <m:sup>
                              <m:r>
                                <a:rPr lang="en-US" sz="3200" i="1">
                                  <a:solidFill>
                                    <a:schemeClr val="accent1">
                                      <a:lumMod val="50000"/>
                                    </a:schemeClr>
                                  </a:solidFill>
                                  <a:latin typeface="Cambria Math" panose="02040503050406030204" pitchFamily="18" charset="0"/>
                                </a:rPr>
                                <m:t>𝒏</m:t>
                              </m:r>
                              <m:r>
                                <a:rPr lang="en-US" sz="3200" b="1" i="1" baseline="-25000" smtClean="0">
                                  <a:solidFill>
                                    <a:schemeClr val="accent1">
                                      <a:lumMod val="50000"/>
                                    </a:schemeClr>
                                  </a:solidFill>
                                  <a:latin typeface="Cambria Math" panose="02040503050406030204" pitchFamily="18" charset="0"/>
                                </a:rPr>
                                <m:t>𝟑</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𝑡</m:t>
                              </m:r>
                            </m:e>
                            <m:sup>
                              <m:r>
                                <a:rPr lang="en-US" sz="3200" i="1">
                                  <a:solidFill>
                                    <a:schemeClr val="accent1">
                                      <a:lumMod val="50000"/>
                                    </a:schemeClr>
                                  </a:solidFill>
                                  <a:latin typeface="Cambria Math" panose="02040503050406030204" pitchFamily="18" charset="0"/>
                                </a:rPr>
                                <m:t>𝒏</m:t>
                              </m:r>
                              <m:r>
                                <a:rPr lang="en-US" sz="3200" b="1" i="0" baseline="-25000" smtClean="0">
                                  <a:solidFill>
                                    <a:schemeClr val="accent1">
                                      <a:lumMod val="50000"/>
                                    </a:schemeClr>
                                  </a:solidFill>
                                  <a:latin typeface="Cambria Math" panose="02040503050406030204" pitchFamily="18" charset="0"/>
                                </a:rPr>
                                <m:t>𝟒</m:t>
                              </m:r>
                            </m:sup>
                          </m:sSup>
                        </m:e>
                      </m:nary>
                    </m:oMath>
                  </m:oMathPara>
                </a14:m>
                <a:endParaRPr lang="vi-VN"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152400" y="2423446"/>
                <a:ext cx="9119614" cy="1931491"/>
              </a:xfrm>
              <a:prstGeom prst="rect">
                <a:avLst/>
              </a:prstGeom>
              <a:blipFill rotWithShape="0">
                <a:blip r:embed="rId3"/>
                <a:stretch>
                  <a:fillRect b="-443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23528" y="5157192"/>
                <a:ext cx="6408712" cy="1105687"/>
              </a:xfrm>
              <a:prstGeom prst="rect">
                <a:avLst/>
              </a:prstGeom>
              <a:noFill/>
            </p:spPr>
            <p:txBody>
              <a:bodyPr wrap="square" rtlCol="0">
                <a:spAutoFit/>
              </a:bodyPr>
              <a:lstStyle/>
              <a:p>
                <a:r>
                  <a:rPr lang="en-US" sz="4400" dirty="0" smtClean="0">
                    <a:latin typeface="Times New Roman" panose="02020603050405020304" pitchFamily="18" charset="0"/>
                    <a:cs typeface="Times New Roman" panose="02020603050405020304" pitchFamily="18" charset="0"/>
                  </a:rPr>
                  <a:t>=</a:t>
                </a:r>
                <a14:m>
                  <m:oMath xmlns:m="http://schemas.openxmlformats.org/officeDocument/2006/math">
                    <m:d>
                      <m:dPr>
                        <m:ctrlPr>
                          <a:rPr lang="pt-BR" sz="4400" i="1">
                            <a:latin typeface="Cambria Math" panose="02040503050406030204" pitchFamily="18" charset="0"/>
                          </a:rPr>
                        </m:ctrlPr>
                      </m:dPr>
                      <m:e>
                        <m:f>
                          <m:fPr>
                            <m:type m:val="noBar"/>
                            <m:ctrlPr>
                              <a:rPr lang="pt-BR" sz="4400" i="1">
                                <a:latin typeface="Cambria Math" panose="02040503050406030204" pitchFamily="18" charset="0"/>
                                <a:cs typeface="Times New Roman" panose="02020603050405020304" pitchFamily="18" charset="0"/>
                              </a:rPr>
                            </m:ctrlPr>
                          </m:fPr>
                          <m:num>
                            <m:r>
                              <a:rPr lang="en-US" sz="4400" i="1">
                                <a:latin typeface="Cambria Math" panose="02040503050406030204" pitchFamily="18" charset="0"/>
                                <a:cs typeface="Times New Roman" panose="02020603050405020304" pitchFamily="18" charset="0"/>
                              </a:rPr>
                              <m:t>𝟖</m:t>
                            </m:r>
                          </m:num>
                          <m:den>
                            <m:r>
                              <a:rPr lang="en-US" sz="4400" i="1">
                                <a:latin typeface="Cambria Math" panose="02040503050406030204" pitchFamily="18" charset="0"/>
                                <a:cs typeface="Times New Roman" panose="02020603050405020304" pitchFamily="18" charset="0"/>
                              </a:rPr>
                              <m:t>𝟏</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𝟐</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𝟐</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𝟑</m:t>
                            </m:r>
                          </m:den>
                        </m:f>
                      </m:e>
                    </m:d>
                  </m:oMath>
                </a14:m>
                <a:r>
                  <a:rPr lang="en-US" sz="4400" dirty="0" smtClean="0">
                    <a:latin typeface="Times New Roman" panose="02020603050405020304" pitchFamily="18" charset="0"/>
                    <a:cs typeface="Times New Roman" panose="02020603050405020304" pitchFamily="18" charset="0"/>
                  </a:rPr>
                  <a:t>=</a:t>
                </a:r>
                <a14:m>
                  <m:oMath xmlns:m="http://schemas.openxmlformats.org/officeDocument/2006/math">
                    <m:f>
                      <m:fPr>
                        <m:ctrlPr>
                          <a:rPr lang="en-US" sz="4400" i="1" dirty="0" smtClean="0">
                            <a:latin typeface="Cambria Math" panose="02040503050406030204" pitchFamily="18" charset="0"/>
                            <a:cs typeface="Times New Roman" panose="02020603050405020304" pitchFamily="18" charset="0"/>
                          </a:rPr>
                        </m:ctrlPr>
                      </m:fPr>
                      <m:num>
                        <m:r>
                          <a:rPr lang="en-US" sz="4400" b="1" i="1" dirty="0" smtClean="0">
                            <a:latin typeface="Cambria Math" panose="02040503050406030204" pitchFamily="18" charset="0"/>
                            <a:cs typeface="Times New Roman" panose="02020603050405020304" pitchFamily="18" charset="0"/>
                          </a:rPr>
                          <m:t>𝟖</m:t>
                        </m:r>
                        <m:r>
                          <a:rPr lang="en-US" sz="4400" b="1" i="1" dirty="0" smtClean="0">
                            <a:latin typeface="Cambria Math" panose="02040503050406030204" pitchFamily="18" charset="0"/>
                            <a:cs typeface="Times New Roman" panose="02020603050405020304" pitchFamily="18" charset="0"/>
                          </a:rPr>
                          <m:t>!</m:t>
                        </m:r>
                      </m:num>
                      <m:den>
                        <m:r>
                          <a:rPr lang="en-US" sz="4400" b="1" i="1" dirty="0" smtClean="0">
                            <a:latin typeface="Cambria Math" panose="02040503050406030204" pitchFamily="18" charset="0"/>
                            <a:cs typeface="Times New Roman" panose="02020603050405020304" pitchFamily="18" charset="0"/>
                          </a:rPr>
                          <m:t>𝟏</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𝟐</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𝟐</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𝟑</m:t>
                        </m:r>
                        <m:r>
                          <a:rPr lang="en-US" sz="4400" b="1" i="1" dirty="0" smtClean="0">
                            <a:latin typeface="Cambria Math" panose="02040503050406030204" pitchFamily="18" charset="0"/>
                            <a:cs typeface="Times New Roman" panose="02020603050405020304" pitchFamily="18" charset="0"/>
                          </a:rPr>
                          <m:t>!</m:t>
                        </m:r>
                      </m:den>
                    </m:f>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𝟏𝟔𝟖𝟎</m:t>
                    </m:r>
                  </m:oMath>
                </a14:m>
                <a:endParaRPr lang="vi-VN" sz="44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23528" y="5157192"/>
                <a:ext cx="6408712" cy="1105687"/>
              </a:xfrm>
              <a:prstGeom prst="rect">
                <a:avLst/>
              </a:prstGeom>
              <a:blipFill rotWithShape="0">
                <a:blip r:embed="rId4"/>
                <a:stretch>
                  <a:fillRect l="-3806" b="-10497"/>
                </a:stretch>
              </a:blipFill>
            </p:spPr>
            <p:txBody>
              <a:bodyPr/>
              <a:lstStyle/>
              <a:p>
                <a:r>
                  <a:rPr lang="vi-VN">
                    <a:noFill/>
                  </a:rPr>
                  <a:t> </a:t>
                </a:r>
              </a:p>
            </p:txBody>
          </p:sp>
        </mc:Fallback>
      </mc:AlternateContent>
      <p:sp>
        <p:nvSpPr>
          <p:cNvPr id="9" name="Slide Number Placeholder 8"/>
          <p:cNvSpPr>
            <a:spLocks noGrp="1"/>
          </p:cNvSpPr>
          <p:nvPr>
            <p:ph type="sldNum" sz="quarter" idx="12"/>
          </p:nvPr>
        </p:nvSpPr>
        <p:spPr/>
        <p:txBody>
          <a:bodyPr/>
          <a:lstStyle/>
          <a:p>
            <a:fld id="{0E1FD8CC-78BD-4CB7-9BCD-7BD27FCA505A}" type="slidenum">
              <a:rPr lang="en-US" smtClean="0"/>
              <a:pPr/>
              <a:t>59</a:t>
            </a:fld>
            <a:endParaRPr lang="en-US"/>
          </a:p>
        </p:txBody>
      </p:sp>
      <p:sp>
        <p:nvSpPr>
          <p:cNvPr id="7" name="Rectangle 3"/>
          <p:cNvSpPr txBox="1">
            <a:spLocks noChangeArrowheads="1"/>
          </p:cNvSpPr>
          <p:nvPr/>
        </p:nvSpPr>
        <p:spPr bwMode="auto">
          <a:xfrm>
            <a:off x="381000" y="4495800"/>
            <a:ext cx="7791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err="1" smtClean="0">
                <a:latin typeface="Times New Roman" panose="02020603050405020304" pitchFamily="18" charset="0"/>
                <a:cs typeface="Times New Roman" panose="02020603050405020304" pitchFamily="18" charset="0"/>
              </a:rPr>
              <a:t>Vậy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số</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a:t>
            </a:r>
            <a:endParaRPr lang="en-US" b="1" baseline="-25000" dirty="0" smtClean="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b="0" dirty="0" smtClean="0"/>
          </a:p>
          <a:p>
            <a:pPr>
              <a:buFont typeface="Arial" panose="020B0604020202020204" pitchFamily="34" charset="0"/>
              <a:buNone/>
            </a:pPr>
            <a:endParaRPr lang="en-US" b="0" dirty="0" smtClean="0"/>
          </a:p>
        </p:txBody>
      </p:sp>
      <p:sp>
        <p:nvSpPr>
          <p:cNvPr id="10" name="Rectangle 9"/>
          <p:cNvSpPr/>
          <p:nvPr/>
        </p:nvSpPr>
        <p:spPr>
          <a:xfrm>
            <a:off x="444500" y="152400"/>
            <a:ext cx="8217314" cy="707886"/>
          </a:xfrm>
          <a:prstGeom prst="rect">
            <a:avLst/>
          </a:prstGeom>
        </p:spPr>
        <p:txBody>
          <a:bodyPr wrap="square">
            <a:spAutoFit/>
          </a:bodyPr>
          <a:lstStyle/>
          <a:p>
            <a:r>
              <a:rPr lang="en-US" sz="4000" dirty="0" err="1" smtClean="0">
                <a:solidFill>
                  <a:srgbClr val="FF0000"/>
                </a:solidFill>
                <a:latin typeface="Times New Roman" pitchFamily="18" charset="0"/>
                <a:cs typeface="Times New Roman" pitchFamily="18" charset="0"/>
              </a:rPr>
              <a:t>Khai</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triển</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mở</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rộng</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nhị</a:t>
            </a:r>
            <a:r>
              <a:rPr lang="en-US" sz="4000" dirty="0" smtClean="0">
                <a:solidFill>
                  <a:srgbClr val="FF0000"/>
                </a:solidFill>
                <a:latin typeface="Times New Roman" pitchFamily="18" charset="0"/>
                <a:cs typeface="Times New Roman" pitchFamily="18" charset="0"/>
              </a:rPr>
              <a:t> </a:t>
            </a:r>
            <a:r>
              <a:rPr lang="en-US" sz="4000" dirty="0" err="1" smtClean="0">
                <a:solidFill>
                  <a:srgbClr val="FF0000"/>
                </a:solidFill>
                <a:latin typeface="Times New Roman" pitchFamily="18" charset="0"/>
                <a:cs typeface="Times New Roman" pitchFamily="18" charset="0"/>
              </a:rPr>
              <a:t>thức</a:t>
            </a:r>
            <a:r>
              <a:rPr lang="en-US" sz="4000" dirty="0" smtClean="0">
                <a:solidFill>
                  <a:srgbClr val="FF0000"/>
                </a:solidFill>
                <a:latin typeface="Times New Roman" pitchFamily="18" charset="0"/>
                <a:cs typeface="Times New Roman" pitchFamily="18" charset="0"/>
              </a:rPr>
              <a:t> Newton</a:t>
            </a:r>
            <a:endParaRPr lang="en-US" sz="40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72871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152399" y="1249507"/>
            <a:ext cx="8964825" cy="5151293"/>
          </a:xfrm>
        </p:spPr>
        <p:txBody>
          <a:bodyPr/>
          <a:lstStyle/>
          <a:p>
            <a:pPr marL="0" indent="0">
              <a:buNone/>
            </a:pPr>
            <a:r>
              <a:rPr lang="en-US" b="1" dirty="0">
                <a:solidFill>
                  <a:srgbClr val="1D528D"/>
                </a:solidFill>
                <a:latin typeface="Times New Roman" pitchFamily="18" charset="0"/>
                <a:cs typeface="Times New Roman" pitchFamily="18" charset="0"/>
              </a:rPr>
              <a:t> </a:t>
            </a:r>
            <a:r>
              <a:rPr lang="en-US" b="1" dirty="0" smtClean="0">
                <a:solidFill>
                  <a:srgbClr val="1D528D"/>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Tập</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hợp</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bằng</a:t>
            </a: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nhau</a:t>
            </a:r>
            <a:r>
              <a:rPr lang="en-US" b="1" dirty="0" smtClean="0">
                <a:solidFill>
                  <a:srgbClr val="FF0000"/>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Hai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tập</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hợp</a:t>
            </a:r>
            <a:r>
              <a:rPr lang="en-US" b="1" dirty="0" smtClean="0">
                <a:solidFill>
                  <a:srgbClr val="1D528D"/>
                </a:solidFill>
                <a:latin typeface="Times New Roman" pitchFamily="18" charset="0"/>
                <a:cs typeface="Times New Roman" pitchFamily="18" charset="0"/>
              </a:rPr>
              <a:t> A </a:t>
            </a:r>
            <a:r>
              <a:rPr lang="en-US" b="1" dirty="0" err="1" smtClean="0">
                <a:solidFill>
                  <a:srgbClr val="1D528D"/>
                </a:solidFill>
                <a:latin typeface="Times New Roman" pitchFamily="18" charset="0"/>
                <a:cs typeface="Times New Roman" pitchFamily="18" charset="0"/>
              </a:rPr>
              <a:t>và</a:t>
            </a:r>
            <a:r>
              <a:rPr lang="en-US" b="1" dirty="0" smtClean="0">
                <a:solidFill>
                  <a:srgbClr val="1D528D"/>
                </a:solidFill>
                <a:latin typeface="Times New Roman" pitchFamily="18" charset="0"/>
                <a:cs typeface="Times New Roman" pitchFamily="18" charset="0"/>
              </a:rPr>
              <a:t> B </a:t>
            </a:r>
            <a:r>
              <a:rPr lang="en-US" b="1" dirty="0" err="1" smtClean="0">
                <a:solidFill>
                  <a:srgbClr val="1D528D"/>
                </a:solidFill>
                <a:latin typeface="Times New Roman" pitchFamily="18" charset="0"/>
                <a:cs typeface="Times New Roman" pitchFamily="18" charset="0"/>
              </a:rPr>
              <a:t>được</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gọi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là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bằng</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nhau</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khi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và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chỉ</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khi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chúng</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có</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cùng</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các</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phần</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tử</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tức</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là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mỗi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phần</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tử</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thuộc</a:t>
            </a:r>
            <a:r>
              <a:rPr lang="en-US" b="1" dirty="0" smtClean="0">
                <a:solidFill>
                  <a:srgbClr val="1D528D"/>
                </a:solidFill>
                <a:latin typeface="Times New Roman" pitchFamily="18" charset="0"/>
                <a:cs typeface="Times New Roman" pitchFamily="18" charset="0"/>
              </a:rPr>
              <a:t> A </a:t>
            </a:r>
            <a:r>
              <a:rPr lang="en-US" b="1" dirty="0" err="1" smtClean="0">
                <a:solidFill>
                  <a:srgbClr val="1D528D"/>
                </a:solidFill>
                <a:latin typeface="Times New Roman" pitchFamily="18" charset="0"/>
                <a:cs typeface="Times New Roman" pitchFamily="18" charset="0"/>
              </a:rPr>
              <a:t>đều</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là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phần</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tử</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thuộc</a:t>
            </a:r>
            <a:r>
              <a:rPr lang="en-US" b="1" dirty="0" smtClean="0">
                <a:solidFill>
                  <a:srgbClr val="1D528D"/>
                </a:solidFill>
                <a:latin typeface="Times New Roman" pitchFamily="18" charset="0"/>
                <a:cs typeface="Times New Roman" pitchFamily="18" charset="0"/>
              </a:rPr>
              <a:t> B </a:t>
            </a:r>
            <a:r>
              <a:rPr lang="en-US" b="1" dirty="0" err="1" smtClean="0">
                <a:solidFill>
                  <a:srgbClr val="1D528D"/>
                </a:solidFill>
                <a:latin typeface="Times New Roman" pitchFamily="18" charset="0"/>
                <a:cs typeface="Times New Roman" pitchFamily="18" charset="0"/>
              </a:rPr>
              <a:t>và</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ngược</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lại</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Kí</a:t>
            </a:r>
            <a:r>
              <a:rPr lang="en-US" b="1" dirty="0" smtClean="0">
                <a:solidFill>
                  <a:srgbClr val="1D528D"/>
                </a:solidFill>
                <a:latin typeface="Times New Roman" pitchFamily="18" charset="0"/>
                <a:cs typeface="Times New Roman" pitchFamily="18" charset="0"/>
              </a:rPr>
              <a:t> </a:t>
            </a:r>
            <a:r>
              <a:rPr lang="en-US" b="1" dirty="0" err="1" smtClean="0">
                <a:solidFill>
                  <a:srgbClr val="1D528D"/>
                </a:solidFill>
                <a:latin typeface="Times New Roman" pitchFamily="18" charset="0"/>
                <a:cs typeface="Times New Roman" pitchFamily="18" charset="0"/>
              </a:rPr>
              <a:t>hiệu</a:t>
            </a:r>
            <a:r>
              <a:rPr lang="en-US" b="1" dirty="0" smtClean="0">
                <a:solidFill>
                  <a:srgbClr val="1D528D"/>
                </a:solidFill>
                <a:latin typeface="Times New Roman" pitchFamily="18" charset="0"/>
                <a:cs typeface="Times New Roman" pitchFamily="18" charset="0"/>
              </a:rPr>
              <a:t>: A=B.</a:t>
            </a:r>
          </a:p>
          <a:p>
            <a:pPr>
              <a:buNone/>
            </a:pPr>
            <a:r>
              <a:rPr lang="en-US" b="1" dirty="0">
                <a:solidFill>
                  <a:srgbClr val="1D528D"/>
                </a:solidFill>
                <a:latin typeface="Times New Roman" pitchFamily="18" charset="0"/>
                <a:cs typeface="Times New Roman" pitchFamily="18" charset="0"/>
              </a:rPr>
              <a:t>	</a:t>
            </a:r>
            <a:r>
              <a:rPr lang="en-US" b="1" dirty="0" err="1" smtClean="0">
                <a:solidFill>
                  <a:srgbClr val="00B050"/>
                </a:solidFill>
                <a:latin typeface="Times New Roman" pitchFamily="18" charset="0"/>
                <a:cs typeface="Times New Roman" pitchFamily="18" charset="0"/>
              </a:rPr>
              <a:t>Ví</a:t>
            </a:r>
            <a:r>
              <a:rPr lang="en-US" b="1" dirty="0" smtClean="0">
                <a:solidFill>
                  <a:srgbClr val="00B050"/>
                </a:solidFill>
                <a:latin typeface="Times New Roman" pitchFamily="18" charset="0"/>
                <a:cs typeface="Times New Roman" pitchFamily="18" charset="0"/>
              </a:rPr>
              <a:t> </a:t>
            </a:r>
            <a:r>
              <a:rPr lang="en-US" b="1" dirty="0" err="1" smtClean="0">
                <a:solidFill>
                  <a:srgbClr val="00B050"/>
                </a:solidFill>
                <a:latin typeface="Times New Roman" pitchFamily="18" charset="0"/>
                <a:cs typeface="Times New Roman" pitchFamily="18" charset="0"/>
              </a:rPr>
              <a:t>dụ</a:t>
            </a:r>
            <a:r>
              <a:rPr lang="en-US" b="1" dirty="0" smtClean="0">
                <a:solidFill>
                  <a:srgbClr val="1D528D"/>
                </a:solidFill>
                <a:latin typeface="Times New Roman" pitchFamily="18" charset="0"/>
                <a:cs typeface="Times New Roman" pitchFamily="18" charset="0"/>
              </a:rPr>
              <a:t>: </a:t>
            </a:r>
            <a:r>
              <a:rPr lang="vi-VN" b="1" dirty="0">
                <a:solidFill>
                  <a:srgbClr val="1D528D"/>
                </a:solidFill>
                <a:latin typeface="Times New Roman" panose="02020603050405020304" pitchFamily="18" charset="0"/>
                <a:ea typeface="Segoe UI" pitchFamily="34" charset="0"/>
                <a:cs typeface="Times New Roman" panose="02020603050405020304" pitchFamily="18" charset="0"/>
              </a:rPr>
              <a:t>{1, 3, 5} </a:t>
            </a:r>
            <a:r>
              <a:rPr lang="vi-VN" b="1" dirty="0" err="1">
                <a:solidFill>
                  <a:srgbClr val="1D528D"/>
                </a:solidFill>
                <a:latin typeface="Times New Roman" panose="02020603050405020304" pitchFamily="18" charset="0"/>
                <a:ea typeface="Segoe UI" pitchFamily="34" charset="0"/>
                <a:cs typeface="Times New Roman" panose="02020603050405020304" pitchFamily="18" charset="0"/>
              </a:rPr>
              <a:t>và</a:t>
            </a:r>
            <a:r>
              <a:rPr lang="vi-VN" b="1" dirty="0">
                <a:solidFill>
                  <a:srgbClr val="1D528D"/>
                </a:solidFill>
                <a:latin typeface="Times New Roman" panose="02020603050405020304" pitchFamily="18" charset="0"/>
                <a:ea typeface="Segoe UI" pitchFamily="34" charset="0"/>
                <a:cs typeface="Times New Roman" panose="02020603050405020304" pitchFamily="18" charset="0"/>
              </a:rPr>
              <a:t> {3, 5, 1} </a:t>
            </a:r>
            <a:endParaRPr lang="en-US" b="1" dirty="0" smtClean="0">
              <a:solidFill>
                <a:srgbClr val="1D528D"/>
              </a:solidFill>
              <a:latin typeface="Times New Roman" pitchFamily="18" charset="0"/>
              <a:cs typeface="Times New Roman" pitchFamily="18" charset="0"/>
            </a:endParaRPr>
          </a:p>
          <a:p>
            <a:pPr>
              <a:buNone/>
            </a:pP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FF0000"/>
                </a:solidFill>
                <a:latin typeface="Times New Roman" pitchFamily="18" charset="0"/>
                <a:cs typeface="Times New Roman" pitchFamily="18" charset="0"/>
                <a:sym typeface="Symbol" pitchFamily="18" charset="2"/>
              </a:rPr>
              <a:t>Tập</a:t>
            </a:r>
            <a:r>
              <a:rPr lang="en-US" b="1" dirty="0" smtClean="0">
                <a:solidFill>
                  <a:srgbClr val="FF0000"/>
                </a:solidFill>
                <a:latin typeface="Times New Roman" pitchFamily="18" charset="0"/>
                <a:cs typeface="Times New Roman" pitchFamily="18" charset="0"/>
                <a:sym typeface="Symbol" pitchFamily="18" charset="2"/>
              </a:rPr>
              <a:t> con: </a:t>
            </a:r>
            <a:r>
              <a:rPr lang="en-US" b="1" dirty="0" err="1" smtClean="0">
                <a:solidFill>
                  <a:srgbClr val="1D528D"/>
                </a:solidFill>
                <a:latin typeface="Times New Roman" pitchFamily="18" charset="0"/>
                <a:cs typeface="Times New Roman" pitchFamily="18" charset="0"/>
                <a:sym typeface="Symbol" pitchFamily="18" charset="2"/>
              </a:rPr>
              <a:t>Tập</a:t>
            </a:r>
            <a:r>
              <a:rPr lang="en-US" b="1" dirty="0" smtClean="0">
                <a:solidFill>
                  <a:srgbClr val="1D528D"/>
                </a:solidFill>
                <a:latin typeface="Times New Roman" pitchFamily="18" charset="0"/>
                <a:cs typeface="Times New Roman" pitchFamily="18" charset="0"/>
                <a:sym typeface="Symbol" pitchFamily="18" charset="2"/>
              </a:rPr>
              <a:t> A </a:t>
            </a:r>
            <a:r>
              <a:rPr lang="en-US" b="1" dirty="0" err="1" smtClean="0">
                <a:solidFill>
                  <a:srgbClr val="1D528D"/>
                </a:solidFill>
                <a:latin typeface="Times New Roman" pitchFamily="18" charset="0"/>
                <a:cs typeface="Times New Roman" pitchFamily="18" charset="0"/>
                <a:sym typeface="Symbol" pitchFamily="18" charset="2"/>
              </a:rPr>
              <a:t>được</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gọi</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là</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tập</a:t>
            </a:r>
            <a:r>
              <a:rPr lang="en-US" b="1" dirty="0" smtClean="0">
                <a:solidFill>
                  <a:srgbClr val="1D528D"/>
                </a:solidFill>
                <a:latin typeface="Times New Roman" pitchFamily="18" charset="0"/>
                <a:cs typeface="Times New Roman" pitchFamily="18" charset="0"/>
                <a:sym typeface="Symbol" pitchFamily="18" charset="2"/>
              </a:rPr>
              <a:t> con </a:t>
            </a:r>
            <a:r>
              <a:rPr lang="en-US" b="1" dirty="0" err="1" smtClean="0">
                <a:solidFill>
                  <a:srgbClr val="1D528D"/>
                </a:solidFill>
                <a:latin typeface="Times New Roman" pitchFamily="18" charset="0"/>
                <a:cs typeface="Times New Roman" pitchFamily="18" charset="0"/>
                <a:sym typeface="Symbol" pitchFamily="18" charset="2"/>
              </a:rPr>
              <a:t>của</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tập</a:t>
            </a:r>
            <a:r>
              <a:rPr lang="en-US" b="1" dirty="0" smtClean="0">
                <a:solidFill>
                  <a:srgbClr val="1D528D"/>
                </a:solidFill>
                <a:latin typeface="Times New Roman" pitchFamily="18" charset="0"/>
                <a:cs typeface="Times New Roman" pitchFamily="18" charset="0"/>
                <a:sym typeface="Symbol" pitchFamily="18" charset="2"/>
              </a:rPr>
              <a:t> B </a:t>
            </a:r>
            <a:r>
              <a:rPr lang="en-US" b="1" dirty="0" err="1" smtClean="0">
                <a:solidFill>
                  <a:srgbClr val="1D528D"/>
                </a:solidFill>
                <a:latin typeface="Times New Roman" pitchFamily="18" charset="0"/>
                <a:cs typeface="Times New Roman" pitchFamily="18" charset="0"/>
                <a:sym typeface="Symbol" pitchFamily="18" charset="2"/>
              </a:rPr>
              <a:t>khi</a:t>
            </a:r>
            <a:endParaRPr lang="en-US" b="1" dirty="0" smtClean="0">
              <a:solidFill>
                <a:srgbClr val="1D528D"/>
              </a:solidFill>
              <a:latin typeface="Times New Roman" pitchFamily="18" charset="0"/>
              <a:cs typeface="Times New Roman" pitchFamily="18" charset="0"/>
              <a:sym typeface="Symbol" pitchFamily="18" charset="2"/>
            </a:endParaRPr>
          </a:p>
          <a:p>
            <a:pPr>
              <a:buNone/>
            </a:pPr>
            <a:r>
              <a:rPr lang="en-US" b="1" dirty="0" err="1" smtClean="0">
                <a:solidFill>
                  <a:srgbClr val="1D528D"/>
                </a:solidFill>
                <a:latin typeface="Times New Roman" pitchFamily="18" charset="0"/>
                <a:cs typeface="Times New Roman" pitchFamily="18" charset="0"/>
                <a:sym typeface="Symbol" pitchFamily="18" charset="2"/>
              </a:rPr>
              <a:t>và</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chỉ</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khi</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mọi</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phần</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tử</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của</a:t>
            </a:r>
            <a:r>
              <a:rPr lang="en-US" b="1" dirty="0" smtClean="0">
                <a:solidFill>
                  <a:srgbClr val="1D528D"/>
                </a:solidFill>
                <a:latin typeface="Times New Roman" pitchFamily="18" charset="0"/>
                <a:cs typeface="Times New Roman" pitchFamily="18" charset="0"/>
                <a:sym typeface="Symbol" pitchFamily="18" charset="2"/>
              </a:rPr>
              <a:t> A </a:t>
            </a:r>
            <a:r>
              <a:rPr lang="en-US" b="1" dirty="0" err="1" smtClean="0">
                <a:solidFill>
                  <a:srgbClr val="1D528D"/>
                </a:solidFill>
                <a:latin typeface="Times New Roman" pitchFamily="18" charset="0"/>
                <a:cs typeface="Times New Roman" pitchFamily="18" charset="0"/>
                <a:sym typeface="Symbol" pitchFamily="18" charset="2"/>
              </a:rPr>
              <a:t>đều</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là</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phần</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tử</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của</a:t>
            </a:r>
            <a:r>
              <a:rPr lang="en-US" b="1" dirty="0" smtClean="0">
                <a:solidFill>
                  <a:srgbClr val="1D528D"/>
                </a:solidFill>
                <a:latin typeface="Times New Roman" pitchFamily="18" charset="0"/>
                <a:cs typeface="Times New Roman" pitchFamily="18" charset="0"/>
                <a:sym typeface="Symbol" pitchFamily="18" charset="2"/>
              </a:rPr>
              <a:t> B.</a:t>
            </a:r>
          </a:p>
          <a:p>
            <a:pPr>
              <a:buNone/>
            </a:pPr>
            <a:r>
              <a:rPr lang="en-US" b="1" dirty="0" err="1" smtClean="0">
                <a:solidFill>
                  <a:srgbClr val="1D528D"/>
                </a:solidFill>
                <a:latin typeface="Times New Roman" pitchFamily="18" charset="0"/>
                <a:cs typeface="Times New Roman" pitchFamily="18" charset="0"/>
                <a:sym typeface="Symbol" pitchFamily="18" charset="2"/>
              </a:rPr>
              <a:t>Kí</a:t>
            </a:r>
            <a:r>
              <a:rPr lang="en-US" b="1" dirty="0" smtClean="0">
                <a:solidFill>
                  <a:srgbClr val="1D528D"/>
                </a:solidFill>
                <a:latin typeface="Times New Roman" pitchFamily="18" charset="0"/>
                <a:cs typeface="Times New Roman" pitchFamily="18" charset="0"/>
                <a:sym typeface="Symbol" pitchFamily="18" charset="2"/>
              </a:rPr>
              <a:t> </a:t>
            </a:r>
            <a:r>
              <a:rPr lang="en-US" b="1" dirty="0" err="1" smtClean="0">
                <a:solidFill>
                  <a:srgbClr val="1D528D"/>
                </a:solidFill>
                <a:latin typeface="Times New Roman" pitchFamily="18" charset="0"/>
                <a:cs typeface="Times New Roman" pitchFamily="18" charset="0"/>
                <a:sym typeface="Symbol" pitchFamily="18" charset="2"/>
              </a:rPr>
              <a:t>hiệu</a:t>
            </a:r>
            <a:r>
              <a:rPr lang="en-US" b="1" dirty="0">
                <a:solidFill>
                  <a:srgbClr val="1D528D"/>
                </a:solidFill>
                <a:latin typeface="Times New Roman" pitchFamily="18" charset="0"/>
                <a:cs typeface="Times New Roman" pitchFamily="18" charset="0"/>
                <a:sym typeface="Symbol" pitchFamily="18" charset="2"/>
              </a:rPr>
              <a:t>:</a:t>
            </a:r>
            <a:r>
              <a:rPr lang="en-US" b="1" dirty="0" smtClean="0">
                <a:solidFill>
                  <a:srgbClr val="1D528D"/>
                </a:solidFill>
                <a:latin typeface="Times New Roman" pitchFamily="18" charset="0"/>
                <a:cs typeface="Times New Roman" pitchFamily="18" charset="0"/>
                <a:sym typeface="Symbol" pitchFamily="18" charset="2"/>
              </a:rPr>
              <a:t> </a:t>
            </a:r>
            <a:r>
              <a:rPr lang="en-US" b="1" dirty="0" smtClean="0">
                <a:solidFill>
                  <a:srgbClr val="FF0000"/>
                </a:solidFill>
                <a:latin typeface="Times New Roman" pitchFamily="18" charset="0"/>
                <a:cs typeface="Times New Roman" pitchFamily="18" charset="0"/>
                <a:sym typeface="Symbol" pitchFamily="18" charset="2"/>
              </a:rPr>
              <a:t>A  B.</a:t>
            </a:r>
          </a:p>
          <a:p>
            <a:pPr>
              <a:buNone/>
            </a:pPr>
            <a:r>
              <a:rPr lang="en-US" b="1" dirty="0" err="1" smtClean="0">
                <a:solidFill>
                  <a:srgbClr val="00B050"/>
                </a:solidFill>
                <a:latin typeface="Times New Roman" pitchFamily="18" charset="0"/>
                <a:cs typeface="Times New Roman" pitchFamily="18" charset="0"/>
                <a:sym typeface="Symbol" pitchFamily="18" charset="2"/>
              </a:rPr>
              <a:t>Nhận</a:t>
            </a:r>
            <a:r>
              <a:rPr lang="en-US" b="1" dirty="0" smtClean="0">
                <a:solidFill>
                  <a:srgbClr val="00B050"/>
                </a:solidFill>
                <a:latin typeface="Times New Roman" pitchFamily="18" charset="0"/>
                <a:cs typeface="Times New Roman" pitchFamily="18" charset="0"/>
                <a:sym typeface="Symbol" pitchFamily="18" charset="2"/>
              </a:rPr>
              <a:t> </a:t>
            </a:r>
            <a:r>
              <a:rPr lang="en-US" b="1" dirty="0" err="1" smtClean="0">
                <a:solidFill>
                  <a:srgbClr val="00B050"/>
                </a:solidFill>
                <a:latin typeface="Times New Roman" pitchFamily="18" charset="0"/>
                <a:cs typeface="Times New Roman" pitchFamily="18" charset="0"/>
                <a:sym typeface="Symbol" pitchFamily="18" charset="2"/>
              </a:rPr>
              <a:t>xét</a:t>
            </a:r>
            <a:r>
              <a:rPr lang="en-US" b="1" dirty="0" smtClean="0">
                <a:solidFill>
                  <a:srgbClr val="00B050"/>
                </a:solidFill>
                <a:latin typeface="Times New Roman" pitchFamily="18" charset="0"/>
                <a:cs typeface="Times New Roman" pitchFamily="18" charset="0"/>
                <a:sym typeface="Symbol" pitchFamily="18" charset="2"/>
              </a:rPr>
              <a:t>:</a:t>
            </a:r>
            <a:r>
              <a:rPr lang="en-US" b="1" dirty="0" smtClean="0">
                <a:solidFill>
                  <a:schemeClr val="accent1">
                    <a:lumMod val="50000"/>
                  </a:schemeClr>
                </a:solidFill>
                <a:latin typeface="Times New Roman" pitchFamily="18" charset="0"/>
                <a:cs typeface="Times New Roman" pitchFamily="18" charset="0"/>
                <a:sym typeface="Symbol" pitchFamily="18" charset="2"/>
              </a:rPr>
              <a:t> </a:t>
            </a:r>
            <a:r>
              <a:rPr lang="en-US" b="1" dirty="0" smtClean="0">
                <a:solidFill>
                  <a:srgbClr val="FF0000"/>
                </a:solidFill>
                <a:latin typeface="Times New Roman" pitchFamily="18" charset="0"/>
                <a:cs typeface="Times New Roman" pitchFamily="18" charset="0"/>
                <a:sym typeface="Symbol" pitchFamily="18" charset="2"/>
              </a:rPr>
              <a:t>(A  B) </a:t>
            </a:r>
            <a:r>
              <a:rPr lang="en-US" b="1" dirty="0" smtClean="0">
                <a:solidFill>
                  <a:srgbClr val="FF0000"/>
                </a:solidFill>
                <a:latin typeface="Times New Roman" pitchFamily="18" charset="0"/>
                <a:cs typeface="Times New Roman" pitchFamily="18" charset="0"/>
                <a:sym typeface="Symbol"/>
              </a:rPr>
              <a:t> </a:t>
            </a:r>
            <a:r>
              <a:rPr lang="en-US" b="1" dirty="0" smtClean="0">
                <a:solidFill>
                  <a:srgbClr val="FF0000"/>
                </a:solidFill>
                <a:latin typeface="Times New Roman" pitchFamily="18" charset="0"/>
                <a:cs typeface="Times New Roman" pitchFamily="18" charset="0"/>
                <a:sym typeface="Symbol" pitchFamily="18" charset="2"/>
              </a:rPr>
              <a:t>x (x A </a:t>
            </a:r>
            <a:r>
              <a:rPr lang="en-US" b="1" dirty="0" smtClean="0">
                <a:solidFill>
                  <a:srgbClr val="FF0000"/>
                </a:solidFill>
                <a:latin typeface="Times New Roman" pitchFamily="18" charset="0"/>
                <a:cs typeface="Times New Roman" pitchFamily="18" charset="0"/>
                <a:sym typeface="Symbol"/>
              </a:rPr>
              <a:t></a:t>
            </a:r>
            <a:r>
              <a:rPr lang="en-US" b="1" dirty="0" smtClean="0">
                <a:solidFill>
                  <a:srgbClr val="FF0000"/>
                </a:solidFill>
                <a:latin typeface="Times New Roman" pitchFamily="18" charset="0"/>
                <a:cs typeface="Times New Roman" pitchFamily="18" charset="0"/>
                <a:sym typeface="Symbol" pitchFamily="18" charset="2"/>
              </a:rPr>
              <a:t> x  B) </a:t>
            </a:r>
            <a:r>
              <a:rPr lang="en-US" b="1" dirty="0" err="1" smtClean="0">
                <a:solidFill>
                  <a:srgbClr val="FF0000"/>
                </a:solidFill>
                <a:latin typeface="Times New Roman" pitchFamily="18" charset="0"/>
                <a:cs typeface="Times New Roman" pitchFamily="18" charset="0"/>
                <a:sym typeface="Symbol" pitchFamily="18" charset="2"/>
              </a:rPr>
              <a:t>là</a:t>
            </a:r>
            <a:r>
              <a:rPr lang="en-US" b="1" dirty="0" smtClean="0">
                <a:solidFill>
                  <a:srgbClr val="FF0000"/>
                </a:solidFill>
                <a:latin typeface="Times New Roman" pitchFamily="18" charset="0"/>
                <a:cs typeface="Times New Roman" pitchFamily="18" charset="0"/>
                <a:sym typeface="Symbol" pitchFamily="18" charset="2"/>
              </a:rPr>
              <a:t> </a:t>
            </a:r>
            <a:r>
              <a:rPr lang="en-US" b="1" dirty="0" err="1" smtClean="0">
                <a:solidFill>
                  <a:srgbClr val="FF0000"/>
                </a:solidFill>
                <a:latin typeface="Times New Roman" pitchFamily="18" charset="0"/>
                <a:cs typeface="Times New Roman" pitchFamily="18" charset="0"/>
                <a:sym typeface="Symbol" pitchFamily="18" charset="2"/>
              </a:rPr>
              <a:t>đúng</a:t>
            </a:r>
            <a:endParaRPr lang="en-US" b="1" dirty="0" smtClean="0">
              <a:solidFill>
                <a:srgbClr val="FF0000"/>
              </a:solidFill>
              <a:latin typeface="Times New Roman" pitchFamily="18" charset="0"/>
              <a:cs typeface="Times New Roman" pitchFamily="18" charset="0"/>
              <a:sym typeface="Symbol" pitchFamily="18" charset="2"/>
            </a:endParaRPr>
          </a:p>
          <a:p>
            <a:pPr lvl="1">
              <a:lnSpc>
                <a:spcPct val="80000"/>
              </a:lnSpc>
            </a:pPr>
            <a:endParaRPr lang="en-US" sz="2900" dirty="0">
              <a:solidFill>
                <a:schemeClr val="tx2">
                  <a:lumMod val="60000"/>
                  <a:lumOff val="40000"/>
                </a:schemeClr>
              </a:solidFill>
              <a:latin typeface="Times New Roman" pitchFamily="18" charset="0"/>
              <a:cs typeface="Times New Roman" pitchFamily="18" charset="0"/>
            </a:endParaRPr>
          </a:p>
        </p:txBody>
      </p:sp>
      <p:sp>
        <p:nvSpPr>
          <p:cNvPr id="4" name="Rectangle 3"/>
          <p:cNvSpPr/>
          <p:nvPr/>
        </p:nvSpPr>
        <p:spPr>
          <a:xfrm>
            <a:off x="1259632" y="116632"/>
            <a:ext cx="7432104" cy="584775"/>
          </a:xfrm>
          <a:prstGeom prst="rect">
            <a:avLst/>
          </a:prstGeom>
        </p:spPr>
        <p:txBody>
          <a:bodyPr wrap="square">
            <a:spAutoFit/>
          </a:bodyPr>
          <a:lstStyle/>
          <a:p>
            <a:pPr eaLnBrk="0" hangingPunct="0"/>
            <a:r>
              <a:rPr lang="en-US" sz="3200" dirty="0" smtClean="0">
                <a:solidFill>
                  <a:srgbClr val="FF0000"/>
                </a:solidFill>
                <a:latin typeface="Times New Roman" pitchFamily="18" charset="0"/>
                <a:cs typeface="Times New Roman" pitchFamily="18" charset="0"/>
              </a:rPr>
              <a:t>QUAN HỆ GIỮA CÁC TẬP HỢP</a:t>
            </a:r>
            <a:endParaRPr lang="en-US" sz="3200" b="1" dirty="0">
              <a:solidFill>
                <a:srgbClr val="FF00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6</a:t>
            </a:fld>
            <a:endParaRPr lang="en-US"/>
          </a:p>
        </p:txBody>
      </p:sp>
    </p:spTree>
    <p:extLst>
      <p:ext uri="{BB962C8B-B14F-4D97-AF65-F5344CB8AC3E}">
        <p14:creationId xmlns:p14="http://schemas.microsoft.com/office/powerpoint/2010/main" val="4275556521"/>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 calcmode="lin" valueType="num">
                                      <p:cBhvr>
                                        <p:cTn id="7" dur="500" fill="hold"/>
                                        <p:tgtEl>
                                          <p:spTgt spid="901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0115">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anim calcmode="lin" valueType="num">
                                      <p:cBhvr>
                                        <p:cTn id="11" dur="500" fill="hold"/>
                                        <p:tgtEl>
                                          <p:spTgt spid="90115">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9011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115">
                                            <p:txEl>
                                              <p:pRg st="2" end="2"/>
                                            </p:txEl>
                                          </p:spTgt>
                                        </p:tgtEl>
                                        <p:attrNameLst>
                                          <p:attrName>style.visibility</p:attrName>
                                        </p:attrNameLst>
                                      </p:cBhvr>
                                      <p:to>
                                        <p:strVal val="visible"/>
                                      </p:to>
                                    </p:set>
                                    <p:animEffect transition="in" filter="fade">
                                      <p:cBhvr>
                                        <p:cTn id="17" dur="500"/>
                                        <p:tgtEl>
                                          <p:spTgt spid="90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115">
                                            <p:txEl>
                                              <p:pRg st="3" end="3"/>
                                            </p:txEl>
                                          </p:spTgt>
                                        </p:tgtEl>
                                        <p:attrNameLst>
                                          <p:attrName>style.visibility</p:attrName>
                                        </p:attrNameLst>
                                      </p:cBhvr>
                                      <p:to>
                                        <p:strVal val="visible"/>
                                      </p:to>
                                    </p:set>
                                    <p:animEffect transition="in" filter="fade">
                                      <p:cBhvr>
                                        <p:cTn id="22" dur="500"/>
                                        <p:tgtEl>
                                          <p:spTgt spid="90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0115">
                                            <p:txEl>
                                              <p:pRg st="4" end="4"/>
                                            </p:txEl>
                                          </p:spTgt>
                                        </p:tgtEl>
                                        <p:attrNameLst>
                                          <p:attrName>style.visibility</p:attrName>
                                        </p:attrNameLst>
                                      </p:cBhvr>
                                      <p:to>
                                        <p:strVal val="visible"/>
                                      </p:to>
                                    </p:set>
                                    <p:animEffect transition="in" filter="fade">
                                      <p:cBhvr>
                                        <p:cTn id="27" dur="500"/>
                                        <p:tgtEl>
                                          <p:spTgt spid="90115">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90115">
                                            <p:txEl>
                                              <p:pRg st="5" end="5"/>
                                            </p:txEl>
                                          </p:spTgt>
                                        </p:tgtEl>
                                        <p:attrNameLst>
                                          <p:attrName>style.visibility</p:attrName>
                                        </p:attrNameLst>
                                      </p:cBhvr>
                                      <p:to>
                                        <p:strVal val="visible"/>
                                      </p:to>
                                    </p:set>
                                    <p:animEffect transition="in" filter="wipe(down)">
                                      <p:cBhvr>
                                        <p:cTn id="30" dur="500"/>
                                        <p:tgtEl>
                                          <p:spTgt spid="90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4294967295"/>
          </p:nvPr>
        </p:nvSpPr>
        <p:spPr>
          <a:xfrm>
            <a:off x="381000" y="1676400"/>
            <a:ext cx="8610600" cy="4191000"/>
          </a:xfrm>
        </p:spPr>
        <p:txBody>
          <a:bodyPr/>
          <a:lstStyle/>
          <a:p>
            <a:pPr eaLnBrk="1" hangingPunct="1">
              <a:buFont typeface="Arial" panose="020B0604020202020204" pitchFamily="34" charset="0"/>
              <a:buNone/>
            </a:pPr>
            <a:r>
              <a:rPr lang="en-US" b="1" dirty="0" smtClean="0">
                <a:solidFill>
                  <a:srgbClr val="FF0000"/>
                </a:solidFill>
                <a:latin typeface="Times New Roman" panose="02020603050405020304" pitchFamily="18" charset="0"/>
                <a:cs typeface="Times New Roman" panose="02020603050405020304" pitchFamily="18" charset="0"/>
              </a:rPr>
              <a:t>a. </a:t>
            </a:r>
            <a:r>
              <a:rPr lang="en-US" b="1" dirty="0" err="1" smtClean="0">
                <a:solidFill>
                  <a:srgbClr val="FF0000"/>
                </a:solidFill>
                <a:latin typeface="Times New Roman" panose="02020603050405020304" pitchFamily="18" charset="0"/>
                <a:cs typeface="Times New Roman" panose="02020603050405020304" pitchFamily="18" charset="0"/>
              </a:rPr>
              <a:t>Định</a:t>
            </a:r>
            <a:r>
              <a:rPr lang="en-US" b="1" dirty="0" smtClean="0">
                <a:solidFill>
                  <a:srgbClr val="FF0000"/>
                </a:solidFill>
                <a:latin typeface="Times New Roman" panose="02020603050405020304" pitchFamily="18" charset="0"/>
                <a:cs typeface="Times New Roman" panose="02020603050405020304" pitchFamily="18" charset="0"/>
              </a:rPr>
              <a:t> </a:t>
            </a:r>
            <a:r>
              <a:rPr lang="en-US" b="1" dirty="0" err="1" smtClean="0">
                <a:solidFill>
                  <a:srgbClr val="FF0000"/>
                </a:solidFill>
                <a:latin typeface="Times New Roman" panose="02020603050405020304" pitchFamily="18" charset="0"/>
                <a:cs typeface="Times New Roman" panose="02020603050405020304" pitchFamily="18" charset="0"/>
              </a:rPr>
              <a:t>nghĩa</a:t>
            </a:r>
            <a:r>
              <a:rPr lang="en-US" b="1" dirty="0" smtClean="0">
                <a:solidFill>
                  <a:srgbClr val="FF0000"/>
                </a:solidFill>
                <a:latin typeface="Times New Roman" panose="02020603050405020304" pitchFamily="18" charset="0"/>
                <a:cs typeface="Times New Roman" panose="02020603050405020304" pitchFamily="18" charset="0"/>
              </a:rPr>
              <a:t>:</a:t>
            </a:r>
          </a:p>
          <a:p>
            <a:pPr eaLnBrk="1" hangingPunct="1">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Mỗi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cách</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chọn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ra</a:t>
            </a:r>
            <a:r>
              <a:rPr lang="en-US" b="1" dirty="0" smtClean="0">
                <a:latin typeface="Times New Roman" panose="02020603050405020304" pitchFamily="18" charset="0"/>
                <a:cs typeface="Times New Roman" panose="02020603050405020304" pitchFamily="18" charset="0"/>
              </a:rPr>
              <a:t> k </a:t>
            </a:r>
            <a:r>
              <a:rPr lang="en-US" b="1" dirty="0" err="1" smtClean="0">
                <a:latin typeface="Times New Roman" panose="02020603050405020304" pitchFamily="18" charset="0"/>
                <a:cs typeface="Times New Roman" panose="02020603050405020304" pitchFamily="18" charset="0"/>
              </a:rPr>
              <a:t>vật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từ</a:t>
            </a:r>
            <a:r>
              <a:rPr lang="en-US" b="1" dirty="0" smtClean="0">
                <a:latin typeface="Times New Roman" panose="02020603050405020304" pitchFamily="18" charset="0"/>
                <a:cs typeface="Times New Roman" panose="02020603050405020304" pitchFamily="18" charset="0"/>
              </a:rPr>
              <a:t> n </a:t>
            </a:r>
            <a:r>
              <a:rPr lang="en-US" b="1" dirty="0" err="1" smtClean="0">
                <a:latin typeface="Times New Roman" panose="02020603050405020304" pitchFamily="18" charset="0"/>
                <a:cs typeface="Times New Roman" panose="02020603050405020304" pitchFamily="18" charset="0"/>
              </a:rPr>
              <a:t>loại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khác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nhau</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trong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đó</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mỗi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loại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vật</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có</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thể</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chọn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lại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nhiều</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lần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gọi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là</a:t>
            </a:r>
            <a:r>
              <a:rPr lang="en-US" b="1"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tổ</a:t>
            </a:r>
            <a:r>
              <a:rPr lang="en-US" b="1" i="1" u="sng"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hợp</a:t>
            </a:r>
            <a:r>
              <a:rPr lang="en-US" b="1" i="1" u="sng"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lặp</a:t>
            </a:r>
            <a:r>
              <a:rPr lang="en-US" b="1" i="1" u="sng" dirty="0" smtClean="0">
                <a:latin typeface="Times New Roman" panose="02020603050405020304" pitchFamily="18" charset="0"/>
                <a:cs typeface="Times New Roman" panose="02020603050405020304" pitchFamily="18" charset="0"/>
              </a:rPr>
              <a:t> </a:t>
            </a:r>
            <a:r>
              <a:rPr lang="en-US" b="1" i="1" u="sng" dirty="0" err="1" smtClean="0">
                <a:latin typeface="Times New Roman" panose="02020603050405020304" pitchFamily="18" charset="0"/>
                <a:cs typeface="Times New Roman" panose="02020603050405020304" pitchFamily="18" charset="0"/>
              </a:rPr>
              <a:t>chập</a:t>
            </a:r>
            <a:r>
              <a:rPr lang="en-US" b="1" i="1" u="sng" dirty="0" smtClean="0">
                <a:latin typeface="Times New Roman" panose="02020603050405020304" pitchFamily="18" charset="0"/>
                <a:cs typeface="Times New Roman" panose="02020603050405020304" pitchFamily="18" charset="0"/>
              </a:rPr>
              <a:t> k </a:t>
            </a:r>
            <a:r>
              <a:rPr lang="en-US" b="1" i="1" u="sng" dirty="0" err="1" smtClean="0">
                <a:latin typeface="Times New Roman" panose="02020603050405020304" pitchFamily="18" charset="0"/>
                <a:cs typeface="Times New Roman" panose="02020603050405020304" pitchFamily="18" charset="0"/>
              </a:rPr>
              <a:t>của</a:t>
            </a:r>
            <a:r>
              <a:rPr lang="en-US" b="1" i="1" u="sng" dirty="0" smtClean="0">
                <a:latin typeface="Times New Roman" panose="02020603050405020304" pitchFamily="18" charset="0"/>
                <a:cs typeface="Times New Roman" panose="02020603050405020304" pitchFamily="18" charset="0"/>
              </a:rPr>
              <a:t> n</a:t>
            </a:r>
            <a:r>
              <a:rPr lang="en-US" b="1" i="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Số</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err="1" smtClean="0">
                <a:latin typeface="Times New Roman" panose="02020603050405020304" pitchFamily="18" charset="0"/>
                <a:cs typeface="Times New Roman" panose="02020603050405020304" pitchFamily="18" charset="0"/>
              </a:rPr>
              <a:t>tổ</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hợp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lặp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chập</a:t>
            </a:r>
            <a:r>
              <a:rPr lang="en-US" b="1" dirty="0" smtClean="0">
                <a:latin typeface="Times New Roman" panose="02020603050405020304" pitchFamily="18" charset="0"/>
                <a:cs typeface="Times New Roman" panose="02020603050405020304" pitchFamily="18" charset="0"/>
              </a:rPr>
              <a:t> k </a:t>
            </a:r>
            <a:r>
              <a:rPr lang="en-US" b="1" dirty="0" err="1" smtClean="0">
                <a:latin typeface="Times New Roman" panose="02020603050405020304" pitchFamily="18" charset="0"/>
                <a:cs typeface="Times New Roman" panose="02020603050405020304" pitchFamily="18" charset="0"/>
              </a:rPr>
              <a:t>của</a:t>
            </a:r>
            <a:r>
              <a:rPr lang="en-US" b="1" dirty="0" smtClean="0">
                <a:latin typeface="Times New Roman" panose="02020603050405020304" pitchFamily="18" charset="0"/>
                <a:cs typeface="Times New Roman" panose="02020603050405020304" pitchFamily="18" charset="0"/>
              </a:rPr>
              <a:t> n </a:t>
            </a:r>
            <a:r>
              <a:rPr lang="en-US" b="1" dirty="0" err="1" smtClean="0">
                <a:latin typeface="Times New Roman" panose="02020603050405020304" pitchFamily="18" charset="0"/>
                <a:cs typeface="Times New Roman" panose="02020603050405020304" pitchFamily="18" charset="0"/>
              </a:rPr>
              <a:t>được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ký</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hiệu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là</a:t>
            </a:r>
            <a:endParaRPr lang="en-US" b="1"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dirty="0" smtClean="0"/>
          </a:p>
        </p:txBody>
      </p:sp>
      <p:graphicFrame>
        <p:nvGraphicFramePr>
          <p:cNvPr id="37892" name="Object 4"/>
          <p:cNvGraphicFramePr>
            <a:graphicFrameLocks noChangeAspect="1"/>
          </p:cNvGraphicFramePr>
          <p:nvPr>
            <p:extLst/>
          </p:nvPr>
        </p:nvGraphicFramePr>
        <p:xfrm>
          <a:off x="4191000" y="4724400"/>
          <a:ext cx="782638" cy="809625"/>
        </p:xfrm>
        <a:graphic>
          <a:graphicData uri="http://schemas.openxmlformats.org/presentationml/2006/ole">
            <mc:AlternateContent xmlns:mc="http://schemas.openxmlformats.org/markup-compatibility/2006">
              <mc:Choice xmlns:v="urn:schemas-microsoft-com:vml" Requires="v">
                <p:oleObj spid="_x0000_s22579" name="Equation" r:id="rId3" imgW="266584" imgH="279279" progId="Equation.DSMT4">
                  <p:embed/>
                </p:oleObj>
              </mc:Choice>
              <mc:Fallback>
                <p:oleObj name="Equation" r:id="rId3" imgW="266584" imgH="279279" progId="Equation.DSMT4">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4724400"/>
                        <a:ext cx="782638" cy="809625"/>
                      </a:xfrm>
                      <a:prstGeom prst="rect">
                        <a:avLst/>
                      </a:prstGeom>
                      <a:gradFill rotWithShape="0">
                        <a:gsLst>
                          <a:gs pos="0">
                            <a:srgbClr val="F5F9FF"/>
                          </a:gs>
                          <a:gs pos="74001">
                            <a:srgbClr val="A1C8FB"/>
                          </a:gs>
                          <a:gs pos="83000">
                            <a:srgbClr val="A1C8FB"/>
                          </a:gs>
                          <a:gs pos="100000">
                            <a:srgbClr val="C1DAFD"/>
                          </a:gs>
                        </a:gsLst>
                        <a:lin ang="5400000" scaled="1"/>
                      </a:gradFill>
                    </p:spPr>
                  </p:pic>
                </p:oleObj>
              </mc:Fallback>
            </mc:AlternateContent>
          </a:graphicData>
        </a:graphic>
      </p:graphicFrame>
      <p:sp>
        <p:nvSpPr>
          <p:cNvPr id="282631"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algn="l" eaLnBrk="1" hangingPunct="1"/>
            <a:endParaRPr lang="en-US" dirty="0"/>
          </a:p>
        </p:txBody>
      </p:sp>
      <p:sp>
        <p:nvSpPr>
          <p:cNvPr id="9" name="Slide Number Placeholder 8"/>
          <p:cNvSpPr>
            <a:spLocks noGrp="1"/>
          </p:cNvSpPr>
          <p:nvPr>
            <p:ph type="sldNum" sz="quarter" idx="12"/>
          </p:nvPr>
        </p:nvSpPr>
        <p:spPr/>
        <p:txBody>
          <a:bodyPr/>
          <a:lstStyle/>
          <a:p>
            <a:fld id="{0E1FD8CC-78BD-4CB7-9BCD-7BD27FCA505A}" type="slidenum">
              <a:rPr lang="en-US" smtClean="0"/>
              <a:pPr/>
              <a:t>60</a:t>
            </a:fld>
            <a:endParaRPr lang="en-US" dirty="0"/>
          </a:p>
        </p:txBody>
      </p:sp>
      <p:sp>
        <p:nvSpPr>
          <p:cNvPr id="8"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Tree>
    <p:extLst>
      <p:ext uri="{BB962C8B-B14F-4D97-AF65-F5344CB8AC3E}">
        <p14:creationId xmlns:p14="http://schemas.microsoft.com/office/powerpoint/2010/main" val="738508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20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2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2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2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1">
                                            <p:txEl>
                                              <p:pRg st="4" end="4"/>
                                            </p:txEl>
                                          </p:spTgt>
                                        </p:tgtEl>
                                        <p:attrNameLst>
                                          <p:attrName>style.visibility</p:attrName>
                                        </p:attrNameLst>
                                      </p:cBhvr>
                                      <p:to>
                                        <p:strVal val="visible"/>
                                      </p:to>
                                    </p:set>
                                    <p:anim calcmode="lin" valueType="num">
                                      <p:cBhvr additive="base">
                                        <p:cTn id="31" dur="2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7892"/>
                                        </p:tgtEl>
                                        <p:attrNameLst>
                                          <p:attrName>style.visibility</p:attrName>
                                        </p:attrNameLst>
                                      </p:cBhvr>
                                      <p:to>
                                        <p:strVal val="visible"/>
                                      </p:to>
                                    </p:set>
                                    <p:anim calcmode="lin" valueType="num">
                                      <p:cBhvr additive="base">
                                        <p:cTn id="37" dur="2000" fill="hold"/>
                                        <p:tgtEl>
                                          <p:spTgt spid="37892"/>
                                        </p:tgtEl>
                                        <p:attrNameLst>
                                          <p:attrName>ppt_x</p:attrName>
                                        </p:attrNameLst>
                                      </p:cBhvr>
                                      <p:tavLst>
                                        <p:tav tm="0">
                                          <p:val>
                                            <p:strVal val="#ppt_x"/>
                                          </p:val>
                                        </p:tav>
                                        <p:tav tm="100000">
                                          <p:val>
                                            <p:strVal val="#ppt_x"/>
                                          </p:val>
                                        </p:tav>
                                      </p:tavLst>
                                    </p:anim>
                                    <p:anim calcmode="lin" valueType="num">
                                      <p:cBhvr additive="base">
                                        <p:cTn id="38" dur="2000" fill="hold"/>
                                        <p:tgtEl>
                                          <p:spTgt spid="3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4294967295"/>
          </p:nvPr>
        </p:nvSpPr>
        <p:spPr>
          <a:xfrm>
            <a:off x="457200" y="1143001"/>
            <a:ext cx="8382000" cy="1447800"/>
          </a:xfrm>
        </p:spPr>
        <p:txBody>
          <a:bodyPr/>
          <a:lstStyle/>
          <a:p>
            <a:pPr eaLnBrk="1" hangingPunct="1">
              <a:buFont typeface="Arial" panose="020B0604020202020204" pitchFamily="34" charset="0"/>
              <a:buNone/>
            </a:pPr>
            <a:r>
              <a:rPr lang="en-US" b="1" dirty="0" smtClean="0">
                <a:solidFill>
                  <a:srgbClr val="FF0000"/>
                </a:solidFill>
                <a:latin typeface="Times New Roman" panose="02020603050405020304" pitchFamily="18" charset="0"/>
              </a:rPr>
              <a:t>b. </a:t>
            </a:r>
            <a:r>
              <a:rPr lang="en-US" b="1" dirty="0" err="1" smtClean="0">
                <a:solidFill>
                  <a:srgbClr val="FF0000"/>
                </a:solidFill>
                <a:latin typeface="Times New Roman" panose="02020603050405020304" pitchFamily="18" charset="0"/>
              </a:rPr>
              <a:t>Công</a:t>
            </a:r>
            <a:r>
              <a:rPr lang="en-US" b="1" dirty="0" smtClean="0">
                <a:solidFill>
                  <a:srgbClr val="FF0000"/>
                </a:solidFill>
                <a:latin typeface="Times New Roman" panose="02020603050405020304" pitchFamily="18" charset="0"/>
              </a:rPr>
              <a:t> </a:t>
            </a:r>
            <a:r>
              <a:rPr lang="en-US" b="1" dirty="0" err="1" smtClean="0">
                <a:solidFill>
                  <a:srgbClr val="FF0000"/>
                </a:solidFill>
                <a:latin typeface="Times New Roman" panose="02020603050405020304" pitchFamily="18" charset="0"/>
              </a:rPr>
              <a:t>thức</a:t>
            </a:r>
            <a:r>
              <a:rPr lang="en-US" b="1" dirty="0" smtClean="0">
                <a:solidFill>
                  <a:srgbClr val="FF0000"/>
                </a:solidFill>
                <a:latin typeface="Times New Roman" panose="02020603050405020304" pitchFamily="18" charset="0"/>
              </a:rPr>
              <a:t>:</a:t>
            </a:r>
          </a:p>
          <a:p>
            <a:pPr eaLnBrk="1" hangingPunct="1">
              <a:buFont typeface="Arial" panose="020B0604020202020204" pitchFamily="34" charset="0"/>
              <a:buNone/>
            </a:pPr>
            <a:endParaRPr lang="en-US" dirty="0" smtClean="0">
              <a:latin typeface="Times New Roman" panose="02020603050405020304" pitchFamily="18" charset="0"/>
            </a:endParaRPr>
          </a:p>
          <a:p>
            <a:pPr eaLnBrk="1" hangingPunct="1">
              <a:buFont typeface="Arial" panose="020B0604020202020204" pitchFamily="34" charset="0"/>
              <a:buNone/>
            </a:pPr>
            <a:endParaRPr lang="en-US" dirty="0" smtClean="0">
              <a:latin typeface="Times New Roman" panose="02020603050405020304" pitchFamily="18" charset="0"/>
            </a:endParaRPr>
          </a:p>
        </p:txBody>
      </p:sp>
      <p:sp>
        <p:nvSpPr>
          <p:cNvPr id="2836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38916" name="Object 4"/>
          <p:cNvGraphicFramePr>
            <a:graphicFrameLocks noChangeAspect="1"/>
          </p:cNvGraphicFramePr>
          <p:nvPr>
            <p:extLst/>
          </p:nvPr>
        </p:nvGraphicFramePr>
        <p:xfrm>
          <a:off x="3048000" y="1600200"/>
          <a:ext cx="2971800" cy="927100"/>
        </p:xfrm>
        <a:graphic>
          <a:graphicData uri="http://schemas.openxmlformats.org/presentationml/2006/ole">
            <mc:AlternateContent xmlns:mc="http://schemas.openxmlformats.org/markup-compatibility/2006">
              <mc:Choice xmlns:v="urn:schemas-microsoft-com:vml" Requires="v">
                <p:oleObj spid="_x0000_s167001" name="Equation" r:id="rId3" imgW="889000" imgH="279400" progId="Equation.DSMT4">
                  <p:embed/>
                </p:oleObj>
              </mc:Choice>
              <mc:Fallback>
                <p:oleObj name="Equation" r:id="rId3" imgW="889000" imgH="2794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600200"/>
                        <a:ext cx="2971800" cy="927100"/>
                      </a:xfrm>
                      <a:prstGeom prst="rect">
                        <a:avLst/>
                      </a:prstGeom>
                      <a:gradFill rotWithShape="0">
                        <a:gsLst>
                          <a:gs pos="0">
                            <a:srgbClr val="F5F9FF"/>
                          </a:gs>
                          <a:gs pos="74001">
                            <a:srgbClr val="A1C8FB"/>
                          </a:gs>
                          <a:gs pos="83000">
                            <a:srgbClr val="A1C8FB"/>
                          </a:gs>
                          <a:gs pos="100000">
                            <a:srgbClr val="C1DAFD"/>
                          </a:gs>
                        </a:gsLst>
                        <a:lin ang="5400000" scaled="1"/>
                      </a:gradFill>
                    </p:spPr>
                  </p:pic>
                </p:oleObj>
              </mc:Fallback>
            </mc:AlternateContent>
          </a:graphicData>
        </a:graphic>
      </p:graphicFrame>
      <p:sp>
        <p:nvSpPr>
          <p:cNvPr id="2836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3658"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sz="1400" dirty="0">
              <a:latin typeface="Times New Roman" panose="02020603050405020304" pitchFamily="18" charset="0"/>
            </a:endParaRPr>
          </a:p>
        </p:txBody>
      </p:sp>
      <p:sp>
        <p:nvSpPr>
          <p:cNvPr id="283659"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algn="l" eaLnBrk="1" hangingPunct="1"/>
            <a:endParaRPr lang="en-US" dirty="0"/>
          </a:p>
        </p:txBody>
      </p:sp>
      <p:sp>
        <p:nvSpPr>
          <p:cNvPr id="12" name="Slide Number Placeholder 11"/>
          <p:cNvSpPr>
            <a:spLocks noGrp="1"/>
          </p:cNvSpPr>
          <p:nvPr>
            <p:ph type="sldNum" sz="quarter" idx="12"/>
          </p:nvPr>
        </p:nvSpPr>
        <p:spPr/>
        <p:txBody>
          <a:bodyPr/>
          <a:lstStyle/>
          <a:p>
            <a:fld id="{0E1FD8CC-78BD-4CB7-9BCD-7BD27FCA505A}" type="slidenum">
              <a:rPr lang="en-US" smtClean="0"/>
              <a:pPr/>
              <a:t>61</a:t>
            </a:fld>
            <a:endParaRPr lang="en-US" dirty="0"/>
          </a:p>
        </p:txBody>
      </p:sp>
      <p:sp>
        <p:nvSpPr>
          <p:cNvPr id="11"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13" name="TextBox 12"/>
          <p:cNvSpPr txBox="1"/>
          <p:nvPr/>
        </p:nvSpPr>
        <p:spPr>
          <a:xfrm>
            <a:off x="381000" y="2362200"/>
            <a:ext cx="8382000" cy="1569660"/>
          </a:xfrm>
          <a:prstGeom prst="rect">
            <a:avLst/>
          </a:prstGeom>
          <a:noFill/>
        </p:spPr>
        <p:txBody>
          <a:bodyPr wrap="square" rtlCol="0">
            <a:spAutoFit/>
          </a:bodyPr>
          <a:lstStyle/>
          <a:p>
            <a:endParaRPr lang="en-US" sz="3200" dirty="0" smtClean="0">
              <a:solidFill>
                <a:srgbClr val="FFFF00"/>
              </a:solidFill>
              <a:latin typeface="Times New Roman" panose="02020603050405020304" pitchFamily="18" charset="0"/>
              <a:cs typeface="Times New Roman" panose="02020603050405020304" pitchFamily="18" charset="0"/>
            </a:endParaRPr>
          </a:p>
          <a:p>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a:solidFill>
                  <a:srgbClr val="00B050"/>
                </a:solidFill>
                <a:latin typeface="Times New Roman" panose="02020603050405020304" pitchFamily="18" charset="0"/>
                <a:cs typeface="Times New Roman" panose="02020603050405020304" pitchFamily="18" charset="0"/>
              </a:rPr>
              <a:t>:</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3 </a:t>
            </a:r>
            <a:r>
              <a:rPr lang="en-US" sz="3200" dirty="0" err="1">
                <a:latin typeface="Times New Roman" panose="02020603050405020304" pitchFamily="18" charset="0"/>
                <a:cs typeface="Times New Roman" panose="02020603050405020304" pitchFamily="18" charset="0"/>
              </a:rPr>
              <a:t>loại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nón</a:t>
            </a:r>
            <a:r>
              <a:rPr lang="en-US" sz="3200" dirty="0">
                <a:latin typeface="Times New Roman" panose="02020603050405020304" pitchFamily="18" charset="0"/>
                <a:cs typeface="Times New Roman" panose="02020603050405020304" pitchFamily="18" charset="0"/>
              </a:rPr>
              <a:t> A, B, C. An </a:t>
            </a:r>
            <a:r>
              <a:rPr lang="en-US" sz="3200" dirty="0" err="1">
                <a:latin typeface="Times New Roman" panose="02020603050405020304" pitchFamily="18" charset="0"/>
                <a:cs typeface="Times New Roman" panose="02020603050405020304" pitchFamily="18" charset="0"/>
              </a:rPr>
              <a:t>mua</a:t>
            </a:r>
            <a:r>
              <a:rPr lang="en-US" sz="3200" dirty="0">
                <a:latin typeface="Times New Roman" panose="02020603050405020304" pitchFamily="18" charset="0"/>
                <a:cs typeface="Times New Roman" panose="02020603050405020304" pitchFamily="18" charset="0"/>
              </a:rPr>
              <a:t> 2 </a:t>
            </a:r>
            <a:r>
              <a:rPr lang="en-US" sz="3200" dirty="0" err="1" smtClean="0">
                <a:latin typeface="Times New Roman" panose="02020603050405020304" pitchFamily="18" charset="0"/>
                <a:cs typeface="Times New Roman" panose="02020603050405020304" pitchFamily="18" charset="0"/>
              </a:rPr>
              <a:t>cái</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nón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Hỏi</a:t>
            </a:r>
            <a:r>
              <a:rPr lang="en-US" sz="3200" dirty="0">
                <a:latin typeface="Times New Roman" panose="02020603050405020304" pitchFamily="18" charset="0"/>
                <a:cs typeface="Times New Roman" panose="02020603050405020304" pitchFamily="18" charset="0"/>
              </a:rPr>
              <a:t> An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bao</a:t>
            </a:r>
            <a:r>
              <a:rPr lang="en-US" sz="3200" dirty="0" smtClean="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chọn</a:t>
            </a:r>
            <a:r>
              <a:rPr lang="en-US" sz="3200" dirty="0">
                <a:latin typeface="Times New Roman" panose="02020603050405020304" pitchFamily="18" charset="0"/>
                <a:cs typeface="Times New Roman" panose="02020603050405020304" pitchFamily="18" charset="0"/>
              </a:rPr>
              <a:t>?</a:t>
            </a:r>
          </a:p>
        </p:txBody>
      </p:sp>
      <p:sp>
        <p:nvSpPr>
          <p:cNvPr id="14" name="Rectangle 13"/>
          <p:cNvSpPr/>
          <p:nvPr/>
        </p:nvSpPr>
        <p:spPr>
          <a:xfrm>
            <a:off x="457200" y="3962400"/>
            <a:ext cx="7696200" cy="1077218"/>
          </a:xfrm>
          <a:prstGeom prst="rect">
            <a:avLst/>
          </a:prstGeom>
        </p:spPr>
        <p:txBody>
          <a:bodyPr wrap="square">
            <a:spAutoFit/>
          </a:bodyPr>
          <a:lstStyle/>
          <a:p>
            <a:r>
              <a:rPr lang="vi-VN" sz="3200" dirty="0" smtClean="0">
                <a:latin typeface="Times New Roman" pitchFamily="18" charset="0"/>
                <a:cs typeface="Times New Roman" pitchFamily="18" charset="0"/>
              </a:rPr>
              <a:t>Ta có mỗi cách chọn là mỗi tổ hợp lặp chập 2 của 3.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cách</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a:t>
            </a:r>
            <a:endParaRPr lang="vi-VN" sz="3200" dirty="0">
              <a:latin typeface="Times New Roman" pitchFamily="18" charset="0"/>
              <a:cs typeface="Times New Roman" pitchFamily="18" charset="0"/>
            </a:endParaRPr>
          </a:p>
        </p:txBody>
      </p:sp>
      <p:graphicFrame>
        <p:nvGraphicFramePr>
          <p:cNvPr id="166916" name="Object 4"/>
          <p:cNvGraphicFramePr>
            <a:graphicFrameLocks noChangeAspect="1"/>
          </p:cNvGraphicFramePr>
          <p:nvPr/>
        </p:nvGraphicFramePr>
        <p:xfrm>
          <a:off x="1676400" y="4953000"/>
          <a:ext cx="4457700" cy="825500"/>
        </p:xfrm>
        <a:graphic>
          <a:graphicData uri="http://schemas.openxmlformats.org/presentationml/2006/ole">
            <mc:AlternateContent xmlns:mc="http://schemas.openxmlformats.org/markup-compatibility/2006">
              <mc:Choice xmlns:v="urn:schemas-microsoft-com:vml" Requires="v">
                <p:oleObj spid="_x0000_s167002" name="Equation" r:id="rId5" imgW="1295280" imgH="241200" progId="Equation.3">
                  <p:embed/>
                </p:oleObj>
              </mc:Choice>
              <mc:Fallback>
                <p:oleObj name="Equation" r:id="rId5" imgW="1295280" imgH="241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6400" y="4953000"/>
                        <a:ext cx="44577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1295400" y="5867400"/>
            <a:ext cx="6160084" cy="584775"/>
          </a:xfrm>
          <a:prstGeom prst="rect">
            <a:avLst/>
          </a:prstGeom>
        </p:spPr>
        <p:txBody>
          <a:bodyPr wrap="none">
            <a:spAutoFit/>
          </a:bodyPr>
          <a:lstStyle/>
          <a:p>
            <a:r>
              <a:rPr lang="en-US" sz="3200" dirty="0" smtClean="0">
                <a:latin typeface="Times New Roman" pitchFamily="18" charset="0"/>
                <a:cs typeface="Times New Roman" pitchFamily="18" charset="0"/>
              </a:rPr>
              <a:t>(</a:t>
            </a:r>
            <a:r>
              <a:rPr lang="vi-VN" sz="3200" dirty="0" smtClean="0">
                <a:latin typeface="Times New Roman" pitchFamily="18" charset="0"/>
                <a:cs typeface="Times New Roman" pitchFamily="18" charset="0"/>
              </a:rPr>
              <a:t>Cụ thể AA, AB, AC, BB, BC, CC</a:t>
            </a:r>
            <a:r>
              <a:rPr lang="en-US" sz="3200" dirty="0" smtClean="0">
                <a:latin typeface="Times New Roman" pitchFamily="18" charset="0"/>
                <a:cs typeface="Times New Roman" pitchFamily="18" charset="0"/>
              </a:rPr>
              <a:t>)</a:t>
            </a:r>
            <a:endParaRPr lang="ru-RU" sz="3200" dirty="0"/>
          </a:p>
        </p:txBody>
      </p:sp>
    </p:spTree>
    <p:extLst>
      <p:ext uri="{BB962C8B-B14F-4D97-AF65-F5344CB8AC3E}">
        <p14:creationId xmlns:p14="http://schemas.microsoft.com/office/powerpoint/2010/main" val="3506250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nodeType="clickEffect">
                                  <p:stCondLst>
                                    <p:cond delay="0"/>
                                  </p:stCondLst>
                                  <p:childTnLst>
                                    <p:set>
                                      <p:cBhvr>
                                        <p:cTn id="12" dur="1" fill="hold">
                                          <p:stCondLst>
                                            <p:cond delay="0"/>
                                          </p:stCondLst>
                                        </p:cTn>
                                        <p:tgtEl>
                                          <p:spTgt spid="38916"/>
                                        </p:tgtEl>
                                        <p:attrNameLst>
                                          <p:attrName>style.visibility</p:attrName>
                                        </p:attrNameLst>
                                      </p:cBhvr>
                                      <p:to>
                                        <p:strVal val="visible"/>
                                      </p:to>
                                    </p:set>
                                    <p:anim calcmode="lin" valueType="num">
                                      <p:cBhvr additive="base">
                                        <p:cTn id="13" dur="2000" fill="hold"/>
                                        <p:tgtEl>
                                          <p:spTgt spid="38916"/>
                                        </p:tgtEl>
                                        <p:attrNameLst>
                                          <p:attrName>ppt_x</p:attrName>
                                        </p:attrNameLst>
                                      </p:cBhvr>
                                      <p:tavLst>
                                        <p:tav tm="0">
                                          <p:val>
                                            <p:strVal val="1+#ppt_w/2"/>
                                          </p:val>
                                        </p:tav>
                                        <p:tav tm="100000">
                                          <p:val>
                                            <p:strVal val="#ppt_x"/>
                                          </p:val>
                                        </p:tav>
                                      </p:tavLst>
                                    </p:anim>
                                    <p:anim calcmode="lin" valueType="num">
                                      <p:cBhvr additive="base">
                                        <p:cTn id="14" dur="2000" fill="hold"/>
                                        <p:tgtEl>
                                          <p:spTgt spid="389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66916"/>
                                        </p:tgtEl>
                                        <p:attrNameLst>
                                          <p:attrName>style.visibility</p:attrName>
                                        </p:attrNameLst>
                                      </p:cBhvr>
                                      <p:to>
                                        <p:strVal val="visible"/>
                                      </p:to>
                                    </p:set>
                                    <p:animEffect transition="in" filter="blinds(horizontal)">
                                      <p:cBhvr>
                                        <p:cTn id="30" dur="500"/>
                                        <p:tgtEl>
                                          <p:spTgt spid="1669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13" grpId="0"/>
      <p:bldP spid="14" grpId="0"/>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6656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66564"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r" eaLnBrk="1" hangingPunct="1">
              <a:spcBef>
                <a:spcPct val="0"/>
              </a:spcBef>
              <a:buFontTx/>
              <a:buNone/>
            </a:pPr>
            <a:endParaRPr lang="vi-VN" altLang="vi-VN" sz="1400">
              <a:latin typeface="Times New Roman" panose="02020603050405020304" pitchFamily="18" charset="0"/>
            </a:endParaRPr>
          </a:p>
        </p:txBody>
      </p:sp>
      <p:sp>
        <p:nvSpPr>
          <p:cNvPr id="66565"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sz="4400">
              <a:latin typeface="Times New Roman" panose="02020603050405020304" pitchFamily="18" charset="0"/>
            </a:endParaRPr>
          </a:p>
        </p:txBody>
      </p:sp>
      <p:sp>
        <p:nvSpPr>
          <p:cNvPr id="66566"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fld id="{887F9632-F474-4088-8A7E-8897CF7B525A}" type="slidenum">
              <a:rPr lang="en-US" altLang="vi-VN" sz="1400" smtClean="0"/>
              <a:pPr>
                <a:spcBef>
                  <a:spcPct val="0"/>
                </a:spcBef>
                <a:buFontTx/>
                <a:buNone/>
              </a:pPr>
              <a:t>62</a:t>
            </a:fld>
            <a:endParaRPr lang="en-US" altLang="vi-VN" sz="1400" smtClean="0"/>
          </a:p>
        </p:txBody>
      </p:sp>
      <p:sp>
        <p:nvSpPr>
          <p:cNvPr id="66567" name="Rectangle 2"/>
          <p:cNvSpPr txBox="1">
            <a:spLocks noChangeArrowheads="1"/>
          </p:cNvSpPr>
          <p:nvPr/>
        </p:nvSpPr>
        <p:spPr bwMode="auto">
          <a:xfrm>
            <a:off x="457200" y="2286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ctr" eaLnBrk="1" hangingPunct="1">
              <a:spcBef>
                <a:spcPct val="0"/>
              </a:spcBef>
              <a:buFontTx/>
              <a:buNone/>
            </a:pPr>
            <a:r>
              <a:rPr lang="en-US" altLang="vi-VN" b="1" i="1">
                <a:solidFill>
                  <a:srgbClr val="FF0000"/>
                </a:solidFill>
              </a:rPr>
              <a:t>TỔ HỢP LẶP</a:t>
            </a:r>
            <a:endParaRPr lang="en-US" altLang="vi-VN" sz="1800" b="1" i="1">
              <a:solidFill>
                <a:srgbClr val="FF0000"/>
              </a:solidFill>
            </a:endParaRPr>
          </a:p>
        </p:txBody>
      </p:sp>
      <p:sp>
        <p:nvSpPr>
          <p:cNvPr id="10" name="TextBox 9"/>
          <p:cNvSpPr txBox="1">
            <a:spLocks noChangeArrowheads="1"/>
          </p:cNvSpPr>
          <p:nvPr/>
        </p:nvSpPr>
        <p:spPr bwMode="auto">
          <a:xfrm>
            <a:off x="457200" y="1608138"/>
            <a:ext cx="8077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just">
              <a:spcBef>
                <a:spcPct val="0"/>
              </a:spcBef>
              <a:buFontTx/>
              <a:buNone/>
            </a:pPr>
            <a:r>
              <a:rPr lang="vi-VN" altLang="vi-VN" sz="2800" dirty="0" err="1">
                <a:solidFill>
                  <a:srgbClr val="FF0000"/>
                </a:solidFill>
                <a:latin typeface="Times New Roman" panose="02020603050405020304" pitchFamily="18" charset="0"/>
                <a:cs typeface="Times New Roman" panose="02020603050405020304" pitchFamily="18" charset="0"/>
              </a:rPr>
              <a:t>Hệ</a:t>
            </a:r>
            <a:r>
              <a:rPr lang="vi-VN" altLang="vi-VN" sz="2800" dirty="0">
                <a:solidFill>
                  <a:srgbClr val="FF0000"/>
                </a:solidFill>
                <a:latin typeface="Times New Roman" panose="02020603050405020304" pitchFamily="18" charset="0"/>
                <a:cs typeface="Times New Roman" panose="02020603050405020304" pitchFamily="18" charset="0"/>
              </a:rPr>
              <a:t> </a:t>
            </a:r>
            <a:r>
              <a:rPr lang="vi-VN" altLang="vi-VN" sz="2800" dirty="0" err="1">
                <a:solidFill>
                  <a:srgbClr val="FF0000"/>
                </a:solidFill>
                <a:latin typeface="Times New Roman" panose="02020603050405020304" pitchFamily="18" charset="0"/>
                <a:cs typeface="Times New Roman" panose="02020603050405020304" pitchFamily="18" charset="0"/>
              </a:rPr>
              <a:t>quả</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Số</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nghiệm</a:t>
            </a:r>
            <a:r>
              <a:rPr lang="vi-VN" altLang="vi-VN" sz="2800" dirty="0">
                <a:solidFill>
                  <a:srgbClr val="002060"/>
                </a:solidFill>
                <a:latin typeface="Times New Roman" panose="02020603050405020304" pitchFamily="18" charset="0"/>
                <a:cs typeface="Times New Roman" panose="02020603050405020304" pitchFamily="18" charset="0"/>
              </a:rPr>
              <a:t> nguyên không âm (x</a:t>
            </a:r>
            <a:r>
              <a:rPr lang="vi-VN" altLang="vi-VN" sz="2800" baseline="-25000" dirty="0">
                <a:solidFill>
                  <a:srgbClr val="002060"/>
                </a:solidFill>
                <a:latin typeface="Times New Roman" panose="02020603050405020304" pitchFamily="18" charset="0"/>
                <a:cs typeface="Times New Roman" panose="02020603050405020304" pitchFamily="18" charset="0"/>
              </a:rPr>
              <a:t>1</a:t>
            </a:r>
            <a:r>
              <a:rPr lang="vi-VN" altLang="vi-VN" sz="2800" dirty="0">
                <a:solidFill>
                  <a:srgbClr val="002060"/>
                </a:solidFill>
                <a:latin typeface="Times New Roman" panose="02020603050405020304" pitchFamily="18" charset="0"/>
                <a:cs typeface="Times New Roman" panose="02020603050405020304" pitchFamily="18" charset="0"/>
              </a:rPr>
              <a:t>,x</a:t>
            </a:r>
            <a:r>
              <a:rPr lang="vi-VN" altLang="vi-VN" sz="2800" baseline="-25000" dirty="0">
                <a:solidFill>
                  <a:srgbClr val="002060"/>
                </a:solidFill>
                <a:latin typeface="Times New Roman" panose="02020603050405020304" pitchFamily="18" charset="0"/>
                <a:cs typeface="Times New Roman" panose="02020603050405020304" pitchFamily="18" charset="0"/>
              </a:rPr>
              <a:t>2</a:t>
            </a:r>
            <a:r>
              <a:rPr lang="vi-VN" altLang="vi-VN" sz="2800" dirty="0">
                <a:solidFill>
                  <a:srgbClr val="002060"/>
                </a:solidFill>
                <a:latin typeface="Times New Roman" panose="02020603050405020304" pitchFamily="18" charset="0"/>
                <a:cs typeface="Times New Roman" panose="02020603050405020304" pitchFamily="18" charset="0"/>
              </a:rPr>
              <a:t>,…,</a:t>
            </a:r>
            <a:r>
              <a:rPr lang="vi-VN" altLang="vi-VN" sz="2800" dirty="0" err="1">
                <a:solidFill>
                  <a:srgbClr val="002060"/>
                </a:solidFill>
                <a:latin typeface="Times New Roman" panose="02020603050405020304" pitchFamily="18" charset="0"/>
                <a:cs typeface="Times New Roman" panose="02020603050405020304" pitchFamily="18" charset="0"/>
              </a:rPr>
              <a:t>x</a:t>
            </a:r>
            <a:r>
              <a:rPr lang="vi-VN" altLang="vi-VN" sz="2800" baseline="-25000" dirty="0" err="1">
                <a:solidFill>
                  <a:srgbClr val="002060"/>
                </a:solidFill>
                <a:latin typeface="Times New Roman" panose="02020603050405020304" pitchFamily="18" charset="0"/>
                <a:cs typeface="Times New Roman" panose="02020603050405020304" pitchFamily="18" charset="0"/>
              </a:rPr>
              <a:t>n</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mỗi</a:t>
            </a:r>
            <a:r>
              <a:rPr lang="vi-VN" altLang="vi-VN" sz="2800" dirty="0">
                <a:solidFill>
                  <a:srgbClr val="002060"/>
                </a:solidFill>
                <a:latin typeface="Times New Roman" panose="02020603050405020304" pitchFamily="18" charset="0"/>
                <a:cs typeface="Times New Roman" panose="02020603050405020304" pitchFamily="18" charset="0"/>
              </a:rPr>
              <a:t> x</a:t>
            </a:r>
            <a:r>
              <a:rPr lang="vi-VN" altLang="vi-VN" sz="2800" baseline="-25000" dirty="0">
                <a:solidFill>
                  <a:srgbClr val="002060"/>
                </a:solidFill>
                <a:latin typeface="Times New Roman" panose="02020603050405020304" pitchFamily="18" charset="0"/>
                <a:cs typeface="Times New Roman" panose="02020603050405020304" pitchFamily="18" charset="0"/>
              </a:rPr>
              <a:t>i </a:t>
            </a:r>
            <a:r>
              <a:rPr lang="vi-VN" altLang="vi-VN" sz="2800" dirty="0" err="1">
                <a:solidFill>
                  <a:srgbClr val="002060"/>
                </a:solidFill>
                <a:latin typeface="Times New Roman" panose="02020603050405020304" pitchFamily="18" charset="0"/>
                <a:cs typeface="Times New Roman" panose="02020603050405020304" pitchFamily="18" charset="0"/>
              </a:rPr>
              <a:t>đều</a:t>
            </a:r>
            <a:r>
              <a:rPr lang="vi-VN" altLang="vi-VN" sz="2800" dirty="0">
                <a:solidFill>
                  <a:srgbClr val="002060"/>
                </a:solidFill>
                <a:latin typeface="Times New Roman" panose="02020603050405020304" pitchFamily="18" charset="0"/>
                <a:cs typeface="Times New Roman" panose="02020603050405020304" pitchFamily="18" charset="0"/>
              </a:rPr>
              <a:t> nguyên không âm) </a:t>
            </a:r>
            <a:r>
              <a:rPr lang="vi-VN" altLang="vi-VN" sz="2800" dirty="0" err="1">
                <a:solidFill>
                  <a:srgbClr val="002060"/>
                </a:solidFill>
                <a:latin typeface="Times New Roman" panose="02020603050405020304" pitchFamily="18" charset="0"/>
                <a:cs typeface="Times New Roman" panose="02020603050405020304" pitchFamily="18" charset="0"/>
              </a:rPr>
              <a:t>của</a:t>
            </a:r>
            <a:r>
              <a:rPr lang="vi-VN" altLang="vi-VN" sz="2800" dirty="0">
                <a:solidFill>
                  <a:srgbClr val="002060"/>
                </a:solidFill>
                <a:latin typeface="Times New Roman" panose="02020603050405020304" pitchFamily="18" charset="0"/>
                <a:cs typeface="Times New Roman" panose="02020603050405020304" pitchFamily="18" charset="0"/>
              </a:rPr>
              <a:t> phương </a:t>
            </a:r>
            <a:r>
              <a:rPr lang="vi-VN" altLang="vi-VN" sz="2800" dirty="0" err="1">
                <a:solidFill>
                  <a:srgbClr val="002060"/>
                </a:solidFill>
                <a:latin typeface="Times New Roman" panose="02020603050405020304" pitchFamily="18" charset="0"/>
                <a:cs typeface="Times New Roman" panose="02020603050405020304" pitchFamily="18" charset="0"/>
              </a:rPr>
              <a:t>trình</a:t>
            </a:r>
            <a:r>
              <a:rPr lang="vi-VN" altLang="vi-VN" sz="2800" dirty="0">
                <a:solidFill>
                  <a:srgbClr val="002060"/>
                </a:solidFill>
                <a:latin typeface="Times New Roman" panose="02020603050405020304" pitchFamily="18" charset="0"/>
                <a:cs typeface="Times New Roman" panose="02020603050405020304" pitchFamily="18" charset="0"/>
              </a:rPr>
              <a:t> x</a:t>
            </a:r>
            <a:r>
              <a:rPr lang="vi-VN" altLang="vi-VN" sz="2800" baseline="-25000" dirty="0">
                <a:solidFill>
                  <a:srgbClr val="002060"/>
                </a:solidFill>
                <a:latin typeface="Times New Roman" panose="02020603050405020304" pitchFamily="18" charset="0"/>
                <a:cs typeface="Times New Roman" panose="02020603050405020304" pitchFamily="18" charset="0"/>
              </a:rPr>
              <a:t>1</a:t>
            </a:r>
            <a:r>
              <a:rPr lang="vi-VN" altLang="vi-VN" sz="2800" dirty="0">
                <a:solidFill>
                  <a:srgbClr val="002060"/>
                </a:solidFill>
                <a:latin typeface="Times New Roman" panose="02020603050405020304" pitchFamily="18" charset="0"/>
                <a:cs typeface="Times New Roman" panose="02020603050405020304" pitchFamily="18" charset="0"/>
              </a:rPr>
              <a:t>+ x</a:t>
            </a:r>
            <a:r>
              <a:rPr lang="vi-VN" altLang="vi-VN" sz="2800" baseline="-25000" dirty="0">
                <a:solidFill>
                  <a:srgbClr val="002060"/>
                </a:solidFill>
                <a:latin typeface="Times New Roman" panose="02020603050405020304" pitchFamily="18" charset="0"/>
                <a:cs typeface="Times New Roman" panose="02020603050405020304" pitchFamily="18" charset="0"/>
              </a:rPr>
              <a:t>2</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x</a:t>
            </a:r>
            <a:r>
              <a:rPr lang="vi-VN" altLang="vi-VN" sz="2800" baseline="-25000" dirty="0" err="1">
                <a:solidFill>
                  <a:srgbClr val="002060"/>
                </a:solidFill>
                <a:latin typeface="Times New Roman" panose="02020603050405020304" pitchFamily="18" charset="0"/>
                <a:cs typeface="Times New Roman" panose="02020603050405020304" pitchFamily="18" charset="0"/>
              </a:rPr>
              <a:t>n</a:t>
            </a:r>
            <a:r>
              <a:rPr lang="vi-VN" altLang="vi-VN" sz="2800" dirty="0">
                <a:solidFill>
                  <a:srgbClr val="002060"/>
                </a:solidFill>
                <a:latin typeface="Times New Roman" panose="02020603050405020304" pitchFamily="18" charset="0"/>
                <a:cs typeface="Times New Roman" panose="02020603050405020304" pitchFamily="18" charset="0"/>
              </a:rPr>
              <a:t>= k </a:t>
            </a:r>
            <a:r>
              <a:rPr lang="vi-VN" altLang="vi-VN" sz="2800" dirty="0" err="1">
                <a:solidFill>
                  <a:srgbClr val="002060"/>
                </a:solidFill>
                <a:latin typeface="Times New Roman" panose="02020603050405020304" pitchFamily="18" charset="0"/>
                <a:cs typeface="Times New Roman" panose="02020603050405020304" pitchFamily="18" charset="0"/>
              </a:rPr>
              <a:t>là</a:t>
            </a:r>
            <a:r>
              <a:rPr lang="vi-VN" altLang="vi-VN" sz="2800" dirty="0">
                <a:solidFill>
                  <a:srgbClr val="002060"/>
                </a:solidFill>
                <a:latin typeface="Times New Roman" panose="02020603050405020304" pitchFamily="18" charset="0"/>
                <a:cs typeface="Times New Roman" panose="02020603050405020304" pitchFamily="18" charset="0"/>
              </a:rPr>
              <a:t> </a:t>
            </a:r>
          </a:p>
        </p:txBody>
      </p:sp>
      <p:graphicFrame>
        <p:nvGraphicFramePr>
          <p:cNvPr id="23568" name="Object 16"/>
          <p:cNvGraphicFramePr>
            <a:graphicFrameLocks noChangeAspect="1"/>
          </p:cNvGraphicFramePr>
          <p:nvPr>
            <p:extLst>
              <p:ext uri="{D42A27DB-BD31-4B8C-83A1-F6EECF244321}">
                <p14:modId xmlns:p14="http://schemas.microsoft.com/office/powerpoint/2010/main" val="264706848"/>
              </p:ext>
            </p:extLst>
          </p:nvPr>
        </p:nvGraphicFramePr>
        <p:xfrm>
          <a:off x="2971800" y="2978868"/>
          <a:ext cx="2755900" cy="901700"/>
        </p:xfrm>
        <a:graphic>
          <a:graphicData uri="http://schemas.openxmlformats.org/presentationml/2006/ole">
            <mc:AlternateContent xmlns:mc="http://schemas.openxmlformats.org/markup-compatibility/2006">
              <mc:Choice xmlns:v="urn:schemas-microsoft-com:vml" Requires="v">
                <p:oleObj spid="_x0000_s177166" name="Equation" r:id="rId3" imgW="736600" imgH="241300" progId="Equation.3">
                  <p:embed/>
                </p:oleObj>
              </mc:Choice>
              <mc:Fallback>
                <p:oleObj name="Equation" r:id="rId3" imgW="7366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978868"/>
                        <a:ext cx="27559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a:spLocks noChangeArrowheads="1"/>
          </p:cNvSpPr>
          <p:nvPr/>
        </p:nvSpPr>
        <p:spPr bwMode="auto">
          <a:xfrm>
            <a:off x="609600" y="4191000"/>
            <a:ext cx="8153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r>
              <a:rPr lang="en-US" altLang="vi-VN" sz="2800" dirty="0">
                <a:solidFill>
                  <a:srgbClr val="002060"/>
                </a:solidFill>
                <a:latin typeface="Times New Roman" panose="02020603050405020304" pitchFamily="18" charset="0"/>
                <a:cs typeface="Times New Roman" panose="02020603050405020304" pitchFamily="18" charset="0"/>
              </a:rPr>
              <a:t>VD: </a:t>
            </a:r>
            <a:r>
              <a:rPr lang="en-US" altLang="vi-VN" sz="2800" dirty="0" err="1">
                <a:latin typeface="Times New Roman" panose="02020603050405020304" pitchFamily="18" charset="0"/>
                <a:cs typeface="Times New Roman" panose="02020603050405020304" pitchFamily="18" charset="0"/>
              </a:rPr>
              <a:t>Phương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trình</a:t>
            </a:r>
            <a:r>
              <a:rPr lang="en-US" altLang="vi-VN" sz="2800" dirty="0">
                <a:latin typeface="Times New Roman" panose="02020603050405020304" pitchFamily="18" charset="0"/>
                <a:cs typeface="Times New Roman" panose="02020603050405020304" pitchFamily="18" charset="0"/>
              </a:rPr>
              <a:t> X+Y+Z+T= 20 </a:t>
            </a: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bao</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nhiêu</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nghiệm</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nguyên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không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âm</a:t>
            </a:r>
            <a:r>
              <a:rPr lang="en-US" altLang="vi-VN" sz="2800" dirty="0">
                <a:latin typeface="Times New Roman" panose="02020603050405020304" pitchFamily="18" charset="0"/>
                <a:cs typeface="Times New Roman" panose="02020603050405020304" pitchFamily="18" charset="0"/>
              </a:rPr>
              <a:t> ?</a:t>
            </a:r>
          </a:p>
          <a:p>
            <a:pPr>
              <a:spcBef>
                <a:spcPct val="0"/>
              </a:spcBef>
              <a:buFontTx/>
              <a:buNone/>
            </a:pPr>
            <a:endParaRPr lang="vi-VN" altLang="vi-V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140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23568"/>
                                        </p:tgtEl>
                                        <p:attrNameLst>
                                          <p:attrName>style.visibility</p:attrName>
                                        </p:attrNameLst>
                                      </p:cBhvr>
                                      <p:to>
                                        <p:strVal val="visible"/>
                                      </p:to>
                                    </p:set>
                                    <p:animEffect transition="in" filter="wipe(down)">
                                      <p:cBhvr>
                                        <p:cTn id="14" dur="500"/>
                                        <p:tgtEl>
                                          <p:spTgt spid="2356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6" name="Slide Number Placeholder 5"/>
          <p:cNvSpPr>
            <a:spLocks noGrp="1"/>
          </p:cNvSpPr>
          <p:nvPr>
            <p:ph type="sldNum" sz="quarter" idx="12"/>
          </p:nvPr>
        </p:nvSpPr>
        <p:spPr/>
        <p:txBody>
          <a:bodyPr/>
          <a:lstStyle/>
          <a:p>
            <a:fld id="{0E1FD8CC-78BD-4CB7-9BCD-7BD27FCA505A}" type="slidenum">
              <a:rPr lang="en-US" smtClean="0"/>
              <a:pPr/>
              <a:t>63</a:t>
            </a:fld>
            <a:endParaRPr lang="en-US"/>
          </a:p>
        </p:txBody>
      </p:sp>
      <mc:AlternateContent xmlns:mc="http://schemas.openxmlformats.org/markup-compatibility/2006" xmlns:a14="http://schemas.microsoft.com/office/drawing/2010/main">
        <mc:Choice Requires="a14">
          <p:sp>
            <p:nvSpPr>
              <p:cNvPr id="2" name="Rectangle 1"/>
              <p:cNvSpPr/>
              <p:nvPr/>
            </p:nvSpPr>
            <p:spPr>
              <a:xfrm>
                <a:off x="37578" y="1265130"/>
                <a:ext cx="8854902" cy="5049652"/>
              </a:xfrm>
              <a:prstGeom prst="rect">
                <a:avLst/>
              </a:prstGeom>
            </p:spPr>
            <p:txBody>
              <a:bodyPr wrap="square">
                <a:spAutoFit/>
              </a:bodyPr>
              <a:lstStyle/>
              <a:p>
                <a:pPr marL="114300" indent="0">
                  <a:buNone/>
                </a:pPr>
                <a:r>
                  <a:rPr lang="en-US" sz="3200" dirty="0" smtClean="0">
                    <a:latin typeface="Times New Roman" pitchFamily="18" charset="0"/>
                    <a:cs typeface="Times New Roman" pitchFamily="18" charset="0"/>
                  </a:rPr>
                  <a:t>VD: </a:t>
                </a:r>
                <a:r>
                  <a:rPr lang="en-US" sz="3200" dirty="0" err="1" smtClean="0">
                    <a:latin typeface="Times New Roman" pitchFamily="18" charset="0"/>
                    <a:cs typeface="Times New Roman" pitchFamily="18" charset="0"/>
                  </a:rPr>
                  <a:t>Phương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trình</a:t>
                </a:r>
                <a:r>
                  <a:rPr lang="en-US" sz="3200" dirty="0" smtClean="0">
                    <a:latin typeface="Times New Roman" pitchFamily="18" charset="0"/>
                    <a:cs typeface="Times New Roman" pitchFamily="18" charset="0"/>
                  </a:rPr>
                  <a:t> X+Y+Z+T= 20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nhiêu</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nghiệm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nguyên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không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âm</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a:t>
                </a:r>
              </a:p>
              <a:p>
                <a:pPr marL="114300" indent="0">
                  <a:buNone/>
                </a:pPr>
                <a:r>
                  <a:rPr lang="en-US" sz="3200" dirty="0" err="1" smtClean="0">
                    <a:latin typeface="Times New Roman" pitchFamily="18" charset="0"/>
                    <a:cs typeface="Times New Roman" pitchFamily="18" charset="0"/>
                  </a:rPr>
                  <a:t>Lời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giải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a:t>
                </a:r>
              </a:p>
              <a:p>
                <a:pPr marL="114300" indent="0">
                  <a:buNone/>
                </a:pPr>
                <a:r>
                  <a:rPr lang="en-US" sz="3200" dirty="0" err="1" smtClean="0">
                    <a:latin typeface="Times New Roman" pitchFamily="18" charset="0"/>
                    <a:cs typeface="Times New Roman" pitchFamily="18" charset="0"/>
                  </a:rPr>
                  <a:t>Chọn</a:t>
                </a:r>
                <a:r>
                  <a:rPr lang="en-US" sz="3200" dirty="0" smtClean="0">
                    <a:latin typeface="Times New Roman" pitchFamily="18" charset="0"/>
                    <a:cs typeface="Times New Roman" pitchFamily="18" charset="0"/>
                  </a:rPr>
                  <a:t> 20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từ</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một</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tập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4 </a:t>
                </a:r>
                <a:r>
                  <a:rPr lang="en-US" sz="3200" dirty="0" err="1">
                    <a:latin typeface="Times New Roman" pitchFamily="18" charset="0"/>
                    <a:cs typeface="Times New Roman" pitchFamily="18" charset="0"/>
                  </a:rPr>
                  <a:t>loại</a:t>
                </a:r>
                <a:r>
                  <a:rPr lang="en-US" sz="3200" dirty="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sao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cho</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X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1, </a:t>
                </a:r>
                <a:r>
                  <a:rPr lang="en-US" sz="3200" dirty="0" smtClean="0">
                    <a:latin typeface="Times New Roman" pitchFamily="18" charset="0"/>
                    <a:cs typeface="Times New Roman" pitchFamily="18" charset="0"/>
                  </a:rPr>
                  <a:t>Y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2 ,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Z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a:latin typeface="Times New Roman" pitchFamily="18" charset="0"/>
                    <a:cs typeface="Times New Roman" pitchFamily="18" charset="0"/>
                  </a:rPr>
                  <a:t>3, </a:t>
                </a:r>
                <a:r>
                  <a:rPr lang="en-US" sz="3200" dirty="0" err="1" smtClean="0">
                    <a:latin typeface="Times New Roman" pitchFamily="18" charset="0"/>
                    <a:cs typeface="Times New Roman" pitchFamily="18" charset="0"/>
                  </a:rPr>
                  <a:t>có</a:t>
                </a:r>
                <a:r>
                  <a:rPr lang="en-US" sz="3200" dirty="0" smtClean="0">
                    <a:latin typeface="Times New Roman" pitchFamily="18" charset="0"/>
                    <a:cs typeface="Times New Roman" pitchFamily="18" charset="0"/>
                  </a:rPr>
                  <a:t> T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4. </a:t>
                </a:r>
                <a:r>
                  <a:rPr lang="en-US" sz="3200" dirty="0" err="1" smtClean="0">
                    <a:latin typeface="Times New Roman" pitchFamily="18" charset="0"/>
                    <a:cs typeface="Times New Roman" pitchFamily="18" charset="0"/>
                  </a:rPr>
                  <a:t>Vì</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vậy</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số</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nghiệm</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bằng</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tổ</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hợp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lặp</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chập</a:t>
                </a:r>
                <a:r>
                  <a:rPr lang="en-US" sz="3200" dirty="0" smtClean="0">
                    <a:latin typeface="Times New Roman" pitchFamily="18" charset="0"/>
                    <a:cs typeface="Times New Roman" pitchFamily="18" charset="0"/>
                  </a:rPr>
                  <a:t> 20 </a:t>
                </a:r>
                <a:r>
                  <a:rPr lang="en-US" sz="3200" dirty="0" err="1" smtClean="0">
                    <a:latin typeface="Times New Roman" pitchFamily="18" charset="0"/>
                    <a:cs typeface="Times New Roman" pitchFamily="18" charset="0"/>
                  </a:rPr>
                  <a:t>của</a:t>
                </a:r>
                <a:r>
                  <a:rPr lang="en-US" sz="3200" dirty="0" smtClean="0">
                    <a:latin typeface="Times New Roman" pitchFamily="18" charset="0"/>
                    <a:cs typeface="Times New Roman" pitchFamily="18" charset="0"/>
                  </a:rPr>
                  <a:t> 4 </a:t>
                </a:r>
                <a:r>
                  <a:rPr lang="en-US" sz="3200" dirty="0" err="1" smtClean="0">
                    <a:latin typeface="Times New Roman" pitchFamily="18" charset="0"/>
                    <a:cs typeface="Times New Roman" pitchFamily="18" charset="0"/>
                  </a:rPr>
                  <a:t>loại</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phần</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tử</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và</a:t>
                </a:r>
                <a:r>
                  <a:rPr lang="en-US" sz="3200" dirty="0" smtClean="0">
                    <a:latin typeface="Times New Roman" pitchFamily="18" charset="0"/>
                    <a:cs typeface="Times New Roman" pitchFamily="18" charset="0"/>
                  </a:rPr>
                  <a:t> </a:t>
                </a:r>
                <a:r>
                  <a:rPr lang="en-US" sz="3200" dirty="0" err="1" smtClean="0">
                    <a:latin typeface="Times New Roman" pitchFamily="18" charset="0"/>
                    <a:cs typeface="Times New Roman" pitchFamily="18" charset="0"/>
                  </a:rPr>
                  <a:t>bằng</a:t>
                </a:r>
                <a:r>
                  <a:rPr lang="en-US" sz="3200" dirty="0" smtClean="0">
                    <a:latin typeface="Times New Roman" pitchFamily="18" charset="0"/>
                    <a:cs typeface="Times New Roman" pitchFamily="18" charset="0"/>
                  </a:rPr>
                  <a:t>:</a:t>
                </a:r>
              </a:p>
              <a:p>
                <a:pPr marL="114300" indent="0">
                  <a:buNone/>
                </a:pPr>
                <a14:m>
                  <m:oMathPara xmlns:m="http://schemas.openxmlformats.org/officeDocument/2006/math">
                    <m:oMathParaPr>
                      <m:jc m:val="centerGroup"/>
                    </m:oMathParaPr>
                    <m:oMath xmlns:m="http://schemas.openxmlformats.org/officeDocument/2006/math">
                      <m:sSubSup>
                        <m:sSubSupPr>
                          <m:ctrlPr>
                            <a:rPr lang="en-US" sz="3200" i="1" smtClean="0">
                              <a:latin typeface="Cambria Math" panose="02040503050406030204" pitchFamily="18" charset="0"/>
                              <a:cs typeface="Times New Roman" pitchFamily="18" charset="0"/>
                            </a:rPr>
                          </m:ctrlPr>
                        </m:sSubSupPr>
                        <m:e>
                          <m:r>
                            <a:rPr lang="en-US" sz="3200" b="1" i="1" smtClean="0">
                              <a:latin typeface="Cambria Math" panose="02040503050406030204" pitchFamily="18" charset="0"/>
                              <a:cs typeface="Times New Roman" pitchFamily="18" charset="0"/>
                            </a:rPr>
                            <m:t>𝑲</m:t>
                          </m:r>
                        </m:e>
                        <m:sub>
                          <m:r>
                            <a:rPr lang="en-US" sz="3200" b="1" i="1" smtClean="0">
                              <a:latin typeface="Cambria Math" panose="02040503050406030204" pitchFamily="18" charset="0"/>
                              <a:cs typeface="Times New Roman" pitchFamily="18" charset="0"/>
                            </a:rPr>
                            <m:t>𝟒</m:t>
                          </m:r>
                        </m:sub>
                        <m:sup>
                          <m:r>
                            <a:rPr lang="en-US" sz="3200" b="1" i="1" smtClean="0">
                              <a:latin typeface="Cambria Math" panose="02040503050406030204" pitchFamily="18" charset="0"/>
                              <a:cs typeface="Times New Roman" pitchFamily="18" charset="0"/>
                            </a:rPr>
                            <m:t>𝟐𝟎</m:t>
                          </m:r>
                        </m:sup>
                      </m:sSubSup>
                    </m:oMath>
                  </m:oMathPara>
                </a14:m>
                <a:endParaRPr lang="en-US" sz="3200" dirty="0" smtClean="0">
                  <a:latin typeface="Times New Roman" pitchFamily="18" charset="0"/>
                  <a:cs typeface="Times New Roman" pitchFamily="18" charset="0"/>
                </a:endParaRPr>
              </a:p>
              <a:p>
                <a:pPr marL="114300" indent="0">
                  <a:buNone/>
                </a:pPr>
                <a:r>
                  <a:rPr lang="en-US" sz="3200" dirty="0" smtClean="0">
                    <a:latin typeface="Times New Roman" pitchFamily="18" charset="0"/>
                    <a:cs typeface="Times New Roman" pitchFamily="18" charset="0"/>
                  </a:rPr>
                  <a:t>=&gt;</a:t>
                </a:r>
                <a:r>
                  <a:rPr lang="en-US" sz="3200" dirty="0" err="1" smtClean="0">
                    <a:solidFill>
                      <a:srgbClr val="FF0000"/>
                    </a:solidFill>
                    <a:latin typeface="Times New Roman" pitchFamily="18" charset="0"/>
                    <a:cs typeface="Times New Roman" pitchFamily="18" charset="0"/>
                  </a:rPr>
                  <a:t>Cách</a:t>
                </a:r>
                <a:r>
                  <a:rPr lang="en-US" sz="3200" dirty="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giải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nhanh</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đối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với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bài</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toán</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tìm</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nghiệm</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nguyên</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không</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âm</a:t>
                </a:r>
                <a:r>
                  <a:rPr lang="en-US" sz="3200" dirty="0" smtClean="0">
                    <a:solidFill>
                      <a:srgbClr val="FF0000"/>
                    </a:solidFill>
                    <a:latin typeface="Times New Roman" pitchFamily="18" charset="0"/>
                    <a:cs typeface="Times New Roman" pitchFamily="18" charset="0"/>
                  </a:rPr>
                  <a:t>: </a:t>
                </a:r>
                <a:r>
                  <a:rPr lang="en-US" sz="3200" dirty="0" err="1" smtClean="0">
                    <a:solidFill>
                      <a:srgbClr val="FF0000"/>
                    </a:solidFill>
                    <a:latin typeface="Times New Roman" pitchFamily="18" charset="0"/>
                    <a:cs typeface="Times New Roman" pitchFamily="18" charset="0"/>
                  </a:rPr>
                  <a:t>x+y+z+t</a:t>
                </a:r>
                <a:r>
                  <a:rPr lang="en-US" sz="3200" dirty="0" smtClean="0">
                    <a:solidFill>
                      <a:srgbClr val="FF0000"/>
                    </a:solidFill>
                    <a:latin typeface="Times New Roman" pitchFamily="18" charset="0"/>
                    <a:cs typeface="Times New Roman" pitchFamily="18" charset="0"/>
                  </a:rPr>
                  <a:t> = n </a:t>
                </a:r>
                <a:r>
                  <a:rPr lang="en-US" sz="3200" dirty="0" err="1" smtClean="0">
                    <a:solidFill>
                      <a:srgbClr val="FF0000"/>
                    </a:solidFill>
                    <a:latin typeface="Times New Roman" pitchFamily="18" charset="0"/>
                    <a:cs typeface="Times New Roman" pitchFamily="18" charset="0"/>
                  </a:rPr>
                  <a:t>là</a:t>
                </a:r>
                <a:r>
                  <a:rPr lang="en-US" sz="3200" dirty="0" smtClean="0">
                    <a:solidFill>
                      <a:srgbClr val="FF0000"/>
                    </a:solidFill>
                    <a:latin typeface="Times New Roman" pitchFamily="18" charset="0"/>
                    <a:cs typeface="Times New Roman" pitchFamily="18" charset="0"/>
                  </a:rPr>
                  <a:t> </a:t>
                </a:r>
                <a14:m>
                  <m:oMath xmlns:m="http://schemas.openxmlformats.org/officeDocument/2006/math">
                    <m:sSubSup>
                      <m:sSubSupPr>
                        <m:ctrlPr>
                          <a:rPr lang="en-US" sz="3200" i="1">
                            <a:solidFill>
                              <a:srgbClr val="FF0000"/>
                            </a:solidFill>
                            <a:latin typeface="Cambria Math" panose="02040503050406030204" pitchFamily="18" charset="0"/>
                            <a:cs typeface="Times New Roman" pitchFamily="18" charset="0"/>
                          </a:rPr>
                        </m:ctrlPr>
                      </m:sSubSupPr>
                      <m:e>
                        <m:r>
                          <a:rPr lang="en-US" sz="3200" i="1">
                            <a:solidFill>
                              <a:srgbClr val="FF0000"/>
                            </a:solidFill>
                            <a:latin typeface="Cambria Math" panose="02040503050406030204" pitchFamily="18" charset="0"/>
                            <a:cs typeface="Times New Roman" pitchFamily="18" charset="0"/>
                          </a:rPr>
                          <m:t>𝑲</m:t>
                        </m:r>
                      </m:e>
                      <m:sub>
                        <m:r>
                          <a:rPr lang="en-US" sz="3200" i="1">
                            <a:solidFill>
                              <a:srgbClr val="FF0000"/>
                            </a:solidFill>
                            <a:latin typeface="Cambria Math" panose="02040503050406030204" pitchFamily="18" charset="0"/>
                            <a:cs typeface="Times New Roman" pitchFamily="18" charset="0"/>
                          </a:rPr>
                          <m:t>𝟒</m:t>
                        </m:r>
                      </m:sub>
                      <m:sup>
                        <m:r>
                          <a:rPr lang="en-US" sz="3200" b="1" i="1" smtClean="0">
                            <a:solidFill>
                              <a:srgbClr val="FF0000"/>
                            </a:solidFill>
                            <a:latin typeface="Cambria Math" panose="02040503050406030204" pitchFamily="18" charset="0"/>
                            <a:cs typeface="Times New Roman" pitchFamily="18" charset="0"/>
                          </a:rPr>
                          <m:t>𝒏</m:t>
                        </m:r>
                      </m:sup>
                    </m:sSubSup>
                  </m:oMath>
                </a14:m>
                <a:endParaRPr lang="vi-VN"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7578" y="1265130"/>
                <a:ext cx="8854902" cy="5049652"/>
              </a:xfrm>
              <a:prstGeom prst="rect">
                <a:avLst/>
              </a:prstGeom>
              <a:blipFill rotWithShape="0">
                <a:blip r:embed="rId2"/>
                <a:stretch>
                  <a:fillRect l="-413" t="-1691" r="-1308" b="-2899"/>
                </a:stretch>
              </a:blipFill>
            </p:spPr>
            <p:txBody>
              <a:bodyPr/>
              <a:lstStyle/>
              <a:p>
                <a:r>
                  <a:rPr lang="vi-VN">
                    <a:noFill/>
                  </a:rPr>
                  <a:t> </a:t>
                </a:r>
              </a:p>
            </p:txBody>
          </p:sp>
        </mc:Fallback>
      </mc:AlternateContent>
    </p:spTree>
    <p:extLst>
      <p:ext uri="{BB962C8B-B14F-4D97-AF65-F5344CB8AC3E}">
        <p14:creationId xmlns:p14="http://schemas.microsoft.com/office/powerpoint/2010/main" val="40744555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6861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68612"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r" eaLnBrk="1" hangingPunct="1">
              <a:spcBef>
                <a:spcPct val="0"/>
              </a:spcBef>
              <a:buFontTx/>
              <a:buNone/>
            </a:pPr>
            <a:endParaRPr lang="vi-VN" altLang="vi-VN" sz="1400">
              <a:latin typeface="Times New Roman" panose="02020603050405020304" pitchFamily="18" charset="0"/>
            </a:endParaRPr>
          </a:p>
        </p:txBody>
      </p:sp>
      <p:sp>
        <p:nvSpPr>
          <p:cNvPr id="68613"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sz="4400">
              <a:latin typeface="Times New Roman" panose="02020603050405020304" pitchFamily="18" charset="0"/>
            </a:endParaRPr>
          </a:p>
        </p:txBody>
      </p:sp>
      <p:sp>
        <p:nvSpPr>
          <p:cNvPr id="68614"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fld id="{292315EC-A8C8-483E-9D37-409F89B8FB67}" type="slidenum">
              <a:rPr lang="en-US" altLang="vi-VN" sz="1400" smtClean="0"/>
              <a:pPr>
                <a:spcBef>
                  <a:spcPct val="0"/>
                </a:spcBef>
                <a:buFontTx/>
                <a:buNone/>
              </a:pPr>
              <a:t>64</a:t>
            </a:fld>
            <a:endParaRPr lang="en-US" altLang="vi-VN" sz="1400" smtClean="0"/>
          </a:p>
        </p:txBody>
      </p:sp>
      <p:sp>
        <p:nvSpPr>
          <p:cNvPr id="68615" name="Rectangle 2"/>
          <p:cNvSpPr txBox="1">
            <a:spLocks noChangeArrowheads="1"/>
          </p:cNvSpPr>
          <p:nvPr/>
        </p:nvSpPr>
        <p:spPr bwMode="auto">
          <a:xfrm>
            <a:off x="457200" y="2286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ctr" eaLnBrk="1" hangingPunct="1">
              <a:spcBef>
                <a:spcPct val="0"/>
              </a:spcBef>
              <a:buFontTx/>
              <a:buNone/>
            </a:pPr>
            <a:r>
              <a:rPr lang="en-US" altLang="vi-VN" b="1" i="1">
                <a:solidFill>
                  <a:srgbClr val="FF0000"/>
                </a:solidFill>
              </a:rPr>
              <a:t>TỔ HỢP LẶP</a:t>
            </a:r>
            <a:endParaRPr lang="en-US" altLang="vi-VN" sz="1800" b="1" i="1">
              <a:solidFill>
                <a:srgbClr val="FF0000"/>
              </a:solidFill>
            </a:endParaRPr>
          </a:p>
        </p:txBody>
      </p:sp>
      <p:sp>
        <p:nvSpPr>
          <p:cNvPr id="10" name="TextBox 9"/>
          <p:cNvSpPr txBox="1">
            <a:spLocks noChangeArrowheads="1"/>
          </p:cNvSpPr>
          <p:nvPr/>
        </p:nvSpPr>
        <p:spPr bwMode="auto">
          <a:xfrm>
            <a:off x="533400" y="1671919"/>
            <a:ext cx="8077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r>
              <a:rPr lang="vi-VN" altLang="vi-VN" sz="2800" dirty="0" err="1">
                <a:solidFill>
                  <a:srgbClr val="FF0000"/>
                </a:solidFill>
                <a:latin typeface="Times New Roman" panose="02020603050405020304" pitchFamily="18" charset="0"/>
                <a:cs typeface="Times New Roman" panose="02020603050405020304" pitchFamily="18" charset="0"/>
              </a:rPr>
              <a:t>Hệ</a:t>
            </a:r>
            <a:r>
              <a:rPr lang="vi-VN" altLang="vi-VN" sz="2800" dirty="0">
                <a:solidFill>
                  <a:srgbClr val="FF0000"/>
                </a:solidFill>
                <a:latin typeface="Times New Roman" panose="02020603050405020304" pitchFamily="18" charset="0"/>
                <a:cs typeface="Times New Roman" panose="02020603050405020304" pitchFamily="18" charset="0"/>
              </a:rPr>
              <a:t> </a:t>
            </a:r>
            <a:r>
              <a:rPr lang="vi-VN" altLang="vi-VN" sz="2800" dirty="0" err="1">
                <a:solidFill>
                  <a:srgbClr val="FF0000"/>
                </a:solidFill>
                <a:latin typeface="Times New Roman" panose="02020603050405020304" pitchFamily="18" charset="0"/>
                <a:cs typeface="Times New Roman" panose="02020603050405020304" pitchFamily="18" charset="0"/>
              </a:rPr>
              <a:t>quả</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Số</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cách</a:t>
            </a:r>
            <a:r>
              <a:rPr lang="vi-VN" altLang="vi-VN" sz="2800" dirty="0">
                <a:solidFill>
                  <a:srgbClr val="002060"/>
                </a:solidFill>
                <a:latin typeface="Times New Roman" panose="02020603050405020304" pitchFamily="18" charset="0"/>
                <a:cs typeface="Times New Roman" panose="02020603050405020304" pitchFamily="18" charset="0"/>
              </a:rPr>
              <a:t> chia k </a:t>
            </a:r>
            <a:r>
              <a:rPr lang="vi-VN" altLang="vi-VN" sz="2800" dirty="0" err="1">
                <a:solidFill>
                  <a:srgbClr val="002060"/>
                </a:solidFill>
                <a:latin typeface="Times New Roman" panose="02020603050405020304" pitchFamily="18" charset="0"/>
                <a:cs typeface="Times New Roman" panose="02020603050405020304" pitchFamily="18" charset="0"/>
              </a:rPr>
              <a:t>vật</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đồng</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chất</a:t>
            </a:r>
            <a:r>
              <a:rPr lang="vi-VN" altLang="vi-VN" sz="2800" dirty="0">
                <a:solidFill>
                  <a:srgbClr val="002060"/>
                </a:solidFill>
                <a:latin typeface="Times New Roman" panose="02020603050405020304" pitchFamily="18" charset="0"/>
                <a:cs typeface="Times New Roman" panose="02020603050405020304" pitchFamily="18" charset="0"/>
              </a:rPr>
              <a:t> nhau </a:t>
            </a:r>
            <a:r>
              <a:rPr lang="vi-VN" altLang="vi-VN" sz="2800" dirty="0" err="1">
                <a:solidFill>
                  <a:srgbClr val="002060"/>
                </a:solidFill>
                <a:latin typeface="Times New Roman" panose="02020603050405020304" pitchFamily="18" charset="0"/>
                <a:cs typeface="Times New Roman" panose="02020603050405020304" pitchFamily="18" charset="0"/>
              </a:rPr>
              <a:t>vào</a:t>
            </a:r>
            <a:r>
              <a:rPr lang="vi-VN" altLang="vi-VN" sz="2800" dirty="0">
                <a:solidFill>
                  <a:srgbClr val="002060"/>
                </a:solidFill>
                <a:latin typeface="Times New Roman" panose="02020603050405020304" pitchFamily="18" charset="0"/>
                <a:cs typeface="Times New Roman" panose="02020603050405020304" pitchFamily="18" charset="0"/>
              </a:rPr>
              <a:t> n </a:t>
            </a:r>
            <a:r>
              <a:rPr lang="vi-VN" altLang="vi-VN" sz="2800" dirty="0" err="1">
                <a:solidFill>
                  <a:srgbClr val="002060"/>
                </a:solidFill>
                <a:latin typeface="Times New Roman" panose="02020603050405020304" pitchFamily="18" charset="0"/>
                <a:cs typeface="Times New Roman" panose="02020603050405020304" pitchFamily="18" charset="0"/>
              </a:rPr>
              <a:t>hộp</a:t>
            </a:r>
            <a:r>
              <a:rPr lang="vi-VN" altLang="vi-VN" sz="2800" dirty="0">
                <a:solidFill>
                  <a:srgbClr val="002060"/>
                </a:solidFill>
                <a:latin typeface="Times New Roman" panose="02020603050405020304" pitchFamily="18" charset="0"/>
                <a:cs typeface="Times New Roman" panose="02020603050405020304" pitchFamily="18" charset="0"/>
              </a:rPr>
              <a:t> phân </a:t>
            </a:r>
            <a:r>
              <a:rPr lang="vi-VN" altLang="vi-VN" sz="2800" dirty="0" err="1">
                <a:solidFill>
                  <a:srgbClr val="002060"/>
                </a:solidFill>
                <a:latin typeface="Times New Roman" panose="02020603050405020304" pitchFamily="18" charset="0"/>
                <a:cs typeface="Times New Roman" panose="02020603050405020304" pitchFamily="18" charset="0"/>
              </a:rPr>
              <a:t>biệt</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cũng</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chính</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bằng</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số</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tổ</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hợp</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lặp</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chập</a:t>
            </a:r>
            <a:r>
              <a:rPr lang="vi-VN" altLang="vi-VN" sz="2800" dirty="0">
                <a:solidFill>
                  <a:srgbClr val="002060"/>
                </a:solidFill>
                <a:latin typeface="Times New Roman" panose="02020603050405020304" pitchFamily="18" charset="0"/>
                <a:cs typeface="Times New Roman" panose="02020603050405020304" pitchFamily="18" charset="0"/>
              </a:rPr>
              <a:t> k </a:t>
            </a:r>
            <a:r>
              <a:rPr lang="vi-VN" altLang="vi-VN" sz="2800" dirty="0" err="1">
                <a:solidFill>
                  <a:srgbClr val="002060"/>
                </a:solidFill>
                <a:latin typeface="Times New Roman" panose="02020603050405020304" pitchFamily="18" charset="0"/>
                <a:cs typeface="Times New Roman" panose="02020603050405020304" pitchFamily="18" charset="0"/>
              </a:rPr>
              <a:t>của</a:t>
            </a:r>
            <a:r>
              <a:rPr lang="vi-VN" altLang="vi-VN" sz="2800" dirty="0">
                <a:solidFill>
                  <a:srgbClr val="002060"/>
                </a:solidFill>
                <a:latin typeface="Times New Roman" panose="02020603050405020304" pitchFamily="18" charset="0"/>
                <a:cs typeface="Times New Roman" panose="02020603050405020304" pitchFamily="18" charset="0"/>
              </a:rPr>
              <a:t> n</a:t>
            </a:r>
            <a:r>
              <a:rPr lang="en-US" altLang="vi-VN" sz="2800" dirty="0">
                <a:solidFill>
                  <a:srgbClr val="002060"/>
                </a:solidFill>
                <a:latin typeface="Times New Roman" panose="02020603050405020304" pitchFamily="18" charset="0"/>
                <a:cs typeface="Times New Roman" panose="02020603050405020304" pitchFamily="18" charset="0"/>
              </a:rPr>
              <a:t>.</a:t>
            </a:r>
            <a:r>
              <a:rPr lang="vi-VN" altLang="vi-VN" sz="2800" dirty="0">
                <a:solidFill>
                  <a:srgbClr val="002060"/>
                </a:solidFill>
                <a:latin typeface="Times New Roman" panose="02020603050405020304" pitchFamily="18" charset="0"/>
                <a:cs typeface="Times New Roman" panose="02020603050405020304" pitchFamily="18" charset="0"/>
              </a:rPr>
              <a:t> </a:t>
            </a:r>
          </a:p>
        </p:txBody>
      </p:sp>
      <p:graphicFrame>
        <p:nvGraphicFramePr>
          <p:cNvPr id="23568" name="Object 16"/>
          <p:cNvGraphicFramePr>
            <a:graphicFrameLocks noChangeAspect="1"/>
          </p:cNvGraphicFramePr>
          <p:nvPr>
            <p:extLst>
              <p:ext uri="{D42A27DB-BD31-4B8C-83A1-F6EECF244321}">
                <p14:modId xmlns:p14="http://schemas.microsoft.com/office/powerpoint/2010/main" val="3363345352"/>
              </p:ext>
            </p:extLst>
          </p:nvPr>
        </p:nvGraphicFramePr>
        <p:xfrm>
          <a:off x="2972594" y="2811863"/>
          <a:ext cx="2755900" cy="901700"/>
        </p:xfrm>
        <a:graphic>
          <a:graphicData uri="http://schemas.openxmlformats.org/presentationml/2006/ole">
            <mc:AlternateContent xmlns:mc="http://schemas.openxmlformats.org/markup-compatibility/2006">
              <mc:Choice xmlns:v="urn:schemas-microsoft-com:vml" Requires="v">
                <p:oleObj spid="_x0000_s178202" name="Equation" r:id="rId3" imgW="736600" imgH="241300" progId="Equation.3">
                  <p:embed/>
                </p:oleObj>
              </mc:Choice>
              <mc:Fallback>
                <p:oleObj name="Equation" r:id="rId3" imgW="7366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2594" y="2811863"/>
                        <a:ext cx="27559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a:spLocks noChangeArrowheads="1"/>
          </p:cNvSpPr>
          <p:nvPr/>
        </p:nvSpPr>
        <p:spPr bwMode="auto">
          <a:xfrm>
            <a:off x="685800" y="4191000"/>
            <a:ext cx="8001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r>
              <a:rPr lang="vi-VN" altLang="vi-VN" sz="2800">
                <a:solidFill>
                  <a:srgbClr val="002060"/>
                </a:solidFill>
                <a:latin typeface="Times New Roman" panose="02020603050405020304" pitchFamily="18" charset="0"/>
                <a:cs typeface="Times New Roman" panose="02020603050405020304" pitchFamily="18" charset="0"/>
              </a:rPr>
              <a:t>VD: Có bao nhiêu cách xếp 6 viên bi giống nhau vào trong 3 hộp khác nhau?</a:t>
            </a:r>
          </a:p>
        </p:txBody>
      </p:sp>
      <p:graphicFrame>
        <p:nvGraphicFramePr>
          <p:cNvPr id="23569" name="Object 17"/>
          <p:cNvGraphicFramePr>
            <a:graphicFrameLocks noChangeAspect="1"/>
          </p:cNvGraphicFramePr>
          <p:nvPr>
            <p:extLst>
              <p:ext uri="{D42A27DB-BD31-4B8C-83A1-F6EECF244321}">
                <p14:modId xmlns:p14="http://schemas.microsoft.com/office/powerpoint/2010/main" val="2156611789"/>
              </p:ext>
            </p:extLst>
          </p:nvPr>
        </p:nvGraphicFramePr>
        <p:xfrm>
          <a:off x="2837656" y="5189179"/>
          <a:ext cx="3468688" cy="949325"/>
        </p:xfrm>
        <a:graphic>
          <a:graphicData uri="http://schemas.openxmlformats.org/presentationml/2006/ole">
            <mc:AlternateContent xmlns:mc="http://schemas.openxmlformats.org/markup-compatibility/2006">
              <mc:Choice xmlns:v="urn:schemas-microsoft-com:vml" Requires="v">
                <p:oleObj spid="_x0000_s178203" name="Equation" r:id="rId5" imgW="926698" imgH="253890" progId="Equation.DSMT4">
                  <p:embed/>
                </p:oleObj>
              </mc:Choice>
              <mc:Fallback>
                <p:oleObj name="Equation" r:id="rId5" imgW="926698" imgH="25389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7656" y="5189179"/>
                        <a:ext cx="3468688"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76170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23568"/>
                                        </p:tgtEl>
                                        <p:attrNameLst>
                                          <p:attrName>style.visibility</p:attrName>
                                        </p:attrNameLst>
                                      </p:cBhvr>
                                      <p:to>
                                        <p:strVal val="visible"/>
                                      </p:to>
                                    </p:set>
                                    <p:animEffect transition="in" filter="wipe(down)">
                                      <p:cBhvr>
                                        <p:cTn id="14" dur="500"/>
                                        <p:tgtEl>
                                          <p:spTgt spid="2356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3569"/>
                                        </p:tgtEl>
                                        <p:attrNameLst>
                                          <p:attrName>style.visibility</p:attrName>
                                        </p:attrNameLst>
                                      </p:cBhvr>
                                      <p:to>
                                        <p:strVal val="visible"/>
                                      </p:to>
                                    </p:set>
                                    <p:animEffect transition="in" filter="wipe(down)">
                                      <p:cBhvr>
                                        <p:cTn id="27" dur="500"/>
                                        <p:tgtEl>
                                          <p:spTgt spid="23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4294967295"/>
          </p:nvPr>
        </p:nvSpPr>
        <p:spPr/>
        <p:txBody>
          <a:bodyPr/>
          <a:lstStyle/>
          <a:p>
            <a:pPr marL="0" indent="0" algn="just" eaLnBrk="1" hangingPunct="1">
              <a:lnSpc>
                <a:spcPct val="80000"/>
              </a:lnSpc>
              <a:buNone/>
            </a:pPr>
            <a:r>
              <a:rPr lang="en-US" sz="2800" b="1" dirty="0" err="1" smtClean="0">
                <a:solidFill>
                  <a:srgbClr val="00B050"/>
                </a:solidFill>
                <a:latin typeface="Times New Roman" panose="02020603050405020304" pitchFamily="18" charset="0"/>
                <a:cs typeface="Times New Roman" panose="02020603050405020304" pitchFamily="18" charset="0"/>
              </a:rPr>
              <a:t>Ví</a:t>
            </a:r>
            <a:r>
              <a:rPr lang="en-US" sz="2800" b="1" dirty="0" smtClean="0">
                <a:solidFill>
                  <a:srgbClr val="00B050"/>
                </a:solidFill>
                <a:latin typeface="Times New Roman" panose="02020603050405020304" pitchFamily="18" charset="0"/>
                <a:cs typeface="Times New Roman" panose="02020603050405020304" pitchFamily="18" charset="0"/>
              </a:rPr>
              <a:t> </a:t>
            </a:r>
            <a:r>
              <a:rPr lang="en-US" sz="2800" b="1" dirty="0" err="1" smtClean="0">
                <a:solidFill>
                  <a:srgbClr val="00B050"/>
                </a:solidFill>
                <a:latin typeface="Times New Roman" panose="02020603050405020304" pitchFamily="18" charset="0"/>
                <a:cs typeface="Times New Roman" panose="02020603050405020304" pitchFamily="18" charset="0"/>
              </a:rPr>
              <a:t>dụ</a:t>
            </a:r>
            <a:r>
              <a:rPr lang="en-US" sz="2800" b="1" dirty="0" smtClean="0">
                <a:solidFill>
                  <a:srgbClr val="00B050"/>
                </a:solidFill>
                <a:latin typeface="Times New Roman" panose="02020603050405020304" pitchFamily="18" charset="0"/>
                <a:cs typeface="Times New Roman" panose="02020603050405020304" pitchFamily="18" charset="0"/>
              </a:rPr>
              <a:t>:</a:t>
            </a:r>
            <a:r>
              <a:rPr lang="en-US" sz="2800" b="1" dirty="0" smtClean="0">
                <a:solidFill>
                  <a:srgbClr val="000000"/>
                </a:solidFill>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Tìm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số</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nghiệm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nguyên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không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âm</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của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phương</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trình</a:t>
            </a:r>
            <a:r>
              <a:rPr lang="en-US" sz="2800" b="1" dirty="0" smtClean="0">
                <a:latin typeface="Times New Roman" panose="02020603050405020304" pitchFamily="18" charset="0"/>
                <a:cs typeface="Times New Roman" panose="02020603050405020304" pitchFamily="18" charset="0"/>
              </a:rPr>
              <a:t> </a:t>
            </a:r>
          </a:p>
          <a:p>
            <a:pPr marL="0" indent="0" algn="r" eaLnBrk="1" hangingPunct="1">
              <a:lnSpc>
                <a:spcPct val="80000"/>
              </a:lnSpc>
              <a:buNone/>
            </a:pPr>
            <a:r>
              <a:rPr lang="en-US" sz="2800" b="1" dirty="0" smtClean="0">
                <a:latin typeface="Times New Roman" panose="02020603050405020304" pitchFamily="18" charset="0"/>
                <a:cs typeface="Times New Roman" panose="02020603050405020304" pitchFamily="18" charset="0"/>
              </a:rPr>
              <a:t>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4  </a:t>
            </a:r>
            <a:r>
              <a:rPr lang="en-US" sz="2800" b="1" dirty="0" smtClean="0">
                <a:latin typeface="Times New Roman" panose="02020603050405020304" pitchFamily="18" charset="0"/>
                <a:cs typeface="Times New Roman" panose="02020603050405020304" pitchFamily="18" charset="0"/>
              </a:rPr>
              <a:t>= 20				 (1)</a:t>
            </a:r>
          </a:p>
          <a:p>
            <a:pPr marL="0" indent="0" algn="just" eaLnBrk="1" hangingPunct="1">
              <a:lnSpc>
                <a:spcPct val="80000"/>
              </a:lnSpc>
              <a:buNone/>
            </a:pPr>
            <a:r>
              <a:rPr lang="en-US" sz="2800" b="1" dirty="0" err="1" smtClean="0">
                <a:latin typeface="Times New Roman" panose="02020603050405020304" pitchFamily="18" charset="0"/>
                <a:cs typeface="Times New Roman" panose="02020603050405020304" pitchFamily="18" charset="0"/>
              </a:rPr>
              <a:t>Thỏa</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3;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rPr>
              <a:t>&gt; 4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a:t>
            </a:r>
          </a:p>
          <a:p>
            <a:pPr marL="0" indent="0" eaLnBrk="1" hangingPunct="1">
              <a:lnSpc>
                <a:spcPct val="80000"/>
              </a:lnSpc>
              <a:buNone/>
            </a:pPr>
            <a:r>
              <a:rPr lang="en-US" sz="2800" b="1" dirty="0" err="1" smtClean="0">
                <a:solidFill>
                  <a:srgbClr val="00B050"/>
                </a:solidFill>
                <a:latin typeface="Times New Roman" panose="02020603050405020304" pitchFamily="18" charset="0"/>
                <a:cs typeface="Times New Roman" panose="02020603050405020304" pitchFamily="18" charset="0"/>
              </a:rPr>
              <a:t>Giải</a:t>
            </a:r>
            <a:r>
              <a:rPr lang="en-US" sz="2800" b="1" dirty="0" smtClean="0">
                <a:solidFill>
                  <a:srgbClr val="00B050"/>
                </a:solidFill>
                <a:latin typeface="Times New Roman" panose="02020603050405020304" pitchFamily="18" charset="0"/>
                <a:cs typeface="Times New Roman" panose="02020603050405020304" pitchFamily="18" charset="0"/>
              </a:rPr>
              <a:t>:</a:t>
            </a:r>
            <a:endParaRPr lang="en-US" sz="2800" dirty="0" smtClean="0">
              <a:solidFill>
                <a:srgbClr val="00B050"/>
              </a:solidFill>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en-US" sz="2800" b="1" dirty="0" smtClean="0">
                <a:latin typeface="Times New Roman" panose="02020603050405020304" pitchFamily="18" charset="0"/>
                <a:cs typeface="Times New Roman" panose="02020603050405020304" pitchFamily="18" charset="0"/>
              </a:rPr>
              <a:t>Ta </a:t>
            </a:r>
            <a:r>
              <a:rPr lang="en-US" sz="2800" b="1" dirty="0" err="1" smtClean="0">
                <a:latin typeface="Times New Roman" panose="02020603050405020304" pitchFamily="18" charset="0"/>
                <a:cs typeface="Times New Roman" panose="02020603050405020304" pitchFamily="18" charset="0"/>
              </a:rPr>
              <a:t>viết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đã</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cho</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thành</a:t>
            </a:r>
            <a:r>
              <a:rPr lang="en-US" sz="2800" b="1" dirty="0" smtClean="0">
                <a:latin typeface="Times New Roman" panose="02020603050405020304" pitchFamily="18" charset="0"/>
                <a:cs typeface="Times New Roman" panose="02020603050405020304" pitchFamily="18" charset="0"/>
              </a:rPr>
              <a:t>  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3;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5. </a:t>
            </a:r>
          </a:p>
          <a:p>
            <a:pPr marL="0" indent="0" algn="just" eaLnBrk="1" hangingPunct="1">
              <a:lnSpc>
                <a:spcPct val="80000"/>
              </a:lnSpc>
              <a:buNone/>
            </a:pPr>
            <a:r>
              <a:rPr lang="en-US" sz="2800" b="1" dirty="0" err="1" smtClean="0">
                <a:latin typeface="Times New Roman" panose="02020603050405020304" pitchFamily="18" charset="0"/>
                <a:cs typeface="Times New Roman" panose="02020603050405020304" pitchFamily="18" charset="0"/>
              </a:rPr>
              <a:t>Xét</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các</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điều</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kiện</a:t>
            </a:r>
            <a:r>
              <a:rPr lang="en-US" sz="2800" b="1" dirty="0" smtClean="0">
                <a:latin typeface="Times New Roman" panose="02020603050405020304" pitchFamily="18" charset="0"/>
                <a:cs typeface="Times New Roman" panose="02020603050405020304" pitchFamily="18" charset="0"/>
              </a:rPr>
              <a:t> </a:t>
            </a:r>
            <a:r>
              <a:rPr lang="en-US" sz="2800" b="1" dirty="0" err="1" smtClean="0">
                <a:latin typeface="Times New Roman" panose="02020603050405020304" pitchFamily="18" charset="0"/>
                <a:cs typeface="Times New Roman" panose="02020603050405020304" pitchFamily="18" charset="0"/>
              </a:rPr>
              <a:t>sau</a:t>
            </a:r>
            <a:r>
              <a:rPr lang="en-US" sz="2800" b="1" dirty="0" smtClean="0">
                <a:latin typeface="Times New Roman" panose="02020603050405020304" pitchFamily="18" charset="0"/>
                <a:cs typeface="Times New Roman" panose="02020603050405020304" pitchFamily="18" charset="0"/>
              </a:rPr>
              <a:t>:</a:t>
            </a:r>
          </a:p>
          <a:p>
            <a:pPr marL="0" indent="0" algn="ctr" eaLnBrk="1" hangingPunct="1">
              <a:lnSpc>
                <a:spcPct val="80000"/>
              </a:lnSpc>
              <a:buNone/>
            </a:pPr>
            <a:r>
              <a:rPr lang="en-US" sz="2800" b="1" dirty="0" smtClean="0">
                <a:latin typeface="Times New Roman" panose="02020603050405020304" pitchFamily="18" charset="0"/>
                <a:cs typeface="Times New Roman" panose="02020603050405020304" pitchFamily="18" charset="0"/>
              </a:rPr>
              <a:t>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5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a:t>
            </a:r>
          </a:p>
          <a:p>
            <a:pPr marL="0" indent="0" algn="ctr" eaLnBrk="1" hangingPunct="1">
              <a:lnSpc>
                <a:spcPct val="80000"/>
              </a:lnSpc>
              <a:buNone/>
            </a:pPr>
            <a:r>
              <a:rPr lang="en-US" sz="2800" b="1" dirty="0" smtClean="0">
                <a:latin typeface="Times New Roman" panose="02020603050405020304" pitchFamily="18" charset="0"/>
                <a:cs typeface="Times New Roman" panose="02020603050405020304" pitchFamily="18" charset="0"/>
              </a:rPr>
              <a:t>x</a:t>
            </a:r>
            <a:r>
              <a:rPr lang="en-US" sz="2800" b="1" baseline="-30000" dirty="0" smtClean="0">
                <a:latin typeface="Times New Roman" panose="02020603050405020304" pitchFamily="18" charset="0"/>
                <a:cs typeface="Times New Roman" panose="02020603050405020304" pitchFamily="18" charset="0"/>
              </a:rPr>
              <a:t>1</a:t>
            </a:r>
            <a:r>
              <a:rPr lang="en-US" sz="2800" b="1"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4; x</a:t>
            </a:r>
            <a:r>
              <a:rPr lang="en-US" sz="2800" b="1" baseline="-30000" dirty="0" smtClean="0">
                <a:latin typeface="Times New Roman" panose="02020603050405020304" pitchFamily="18" charset="0"/>
                <a:cs typeface="Times New Roman" panose="02020603050405020304" pitchFamily="18" charset="0"/>
              </a:rPr>
              <a:t>2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2; x</a:t>
            </a:r>
            <a:r>
              <a:rPr lang="en-US" sz="2800" b="1" baseline="-30000" dirty="0" smtClean="0">
                <a:latin typeface="Times New Roman" panose="02020603050405020304" pitchFamily="18" charset="0"/>
                <a:cs typeface="Times New Roman" panose="02020603050405020304" pitchFamily="18" charset="0"/>
              </a:rPr>
              <a:t>3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 5 	(</a:t>
            </a:r>
            <a:r>
              <a:rPr lang="en-US" sz="28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2800" b="1" dirty="0" smtClean="0">
                <a:latin typeface="Times New Roman" panose="02020603050405020304" pitchFamily="18" charset="0"/>
                <a:cs typeface="Times New Roman" panose="02020603050405020304" pitchFamily="18" charset="0"/>
              </a:rPr>
              <a:t>)</a:t>
            </a:r>
          </a:p>
          <a:p>
            <a:pPr marL="0" indent="0" algn="just" eaLnBrk="1" hangingPunct="1">
              <a:lnSpc>
                <a:spcPct val="80000"/>
              </a:lnSpc>
              <a:buNone/>
            </a:pPr>
            <a:r>
              <a:rPr lang="en-US" sz="2800" b="1" dirty="0" err="1" smtClean="0">
                <a:latin typeface="Times New Roman" panose="02020603050405020304" pitchFamily="18" charset="0"/>
              </a:rPr>
              <a:t>Gọi</a:t>
            </a:r>
            <a:r>
              <a:rPr lang="en-US" sz="2800" b="1" dirty="0" smtClean="0">
                <a:latin typeface="Times New Roman" panose="02020603050405020304" pitchFamily="18" charset="0"/>
              </a:rPr>
              <a:t> p, q, r </a:t>
            </a:r>
            <a:r>
              <a:rPr lang="en-US" sz="2800" b="1" dirty="0" err="1" smtClean="0">
                <a:latin typeface="Times New Roman" panose="02020603050405020304" pitchFamily="18" charset="0"/>
              </a:rPr>
              <a:t>lần</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lượt</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là</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các</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số</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nghiệm</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nguyên</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không</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âm</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của</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phương</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trình</a:t>
            </a:r>
            <a:r>
              <a:rPr lang="en-US" sz="2800" b="1" dirty="0" smtClean="0">
                <a:latin typeface="Times New Roman" panose="02020603050405020304" pitchFamily="18" charset="0"/>
              </a:rPr>
              <a:t> (1) </a:t>
            </a:r>
            <a:r>
              <a:rPr lang="en-US" sz="2800" b="1" dirty="0" err="1" smtClean="0">
                <a:latin typeface="Times New Roman" panose="02020603050405020304" pitchFamily="18" charset="0"/>
              </a:rPr>
              <a:t>thỏa</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các</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điều</a:t>
            </a:r>
            <a:r>
              <a:rPr lang="en-US" sz="2800" b="1" dirty="0" smtClean="0">
                <a:latin typeface="Times New Roman" panose="02020603050405020304" pitchFamily="18" charset="0"/>
              </a:rPr>
              <a:t> </a:t>
            </a:r>
            <a:r>
              <a:rPr lang="en-US" sz="2800" b="1" dirty="0" err="1" smtClean="0">
                <a:latin typeface="Times New Roman" panose="02020603050405020304" pitchFamily="18" charset="0"/>
              </a:rPr>
              <a:t>kiện</a:t>
            </a:r>
            <a:r>
              <a:rPr lang="en-US" sz="2800" b="1" dirty="0" smtClean="0">
                <a:latin typeface="Times New Roman" panose="02020603050405020304" pitchFamily="18" charset="0"/>
              </a:rPr>
              <a:t> (*), (**), (***). Ta </a:t>
            </a:r>
            <a:r>
              <a:rPr lang="en-US" sz="2800" b="1" dirty="0" err="1" smtClean="0">
                <a:latin typeface="Times New Roman" panose="02020603050405020304" pitchFamily="18" charset="0"/>
              </a:rPr>
              <a:t>có</a:t>
            </a:r>
            <a:r>
              <a:rPr lang="en-US" sz="2800" b="1" dirty="0" smtClean="0">
                <a:latin typeface="Times New Roman" panose="02020603050405020304" pitchFamily="18" charset="0"/>
                <a:cs typeface="Times New Roman" panose="02020603050405020304" pitchFamily="18" charset="0"/>
              </a:rPr>
              <a:t>:</a:t>
            </a:r>
          </a:p>
        </p:txBody>
      </p:sp>
      <p:sp>
        <p:nvSpPr>
          <p:cNvPr id="28570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sz="1400" dirty="0">
              <a:latin typeface="Times New Roman" panose="02020603050405020304" pitchFamily="18" charset="0"/>
            </a:endParaRPr>
          </a:p>
        </p:txBody>
      </p:sp>
      <p:sp>
        <p:nvSpPr>
          <p:cNvPr id="5"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8" name="Slide Number Placeholder 7"/>
          <p:cNvSpPr>
            <a:spLocks noGrp="1"/>
          </p:cNvSpPr>
          <p:nvPr>
            <p:ph type="sldNum" sz="quarter" idx="12"/>
          </p:nvPr>
        </p:nvSpPr>
        <p:spPr/>
        <p:txBody>
          <a:bodyPr/>
          <a:lstStyle/>
          <a:p>
            <a:fld id="{0E1FD8CC-78BD-4CB7-9BCD-7BD27FCA505A}" type="slidenum">
              <a:rPr lang="en-US" smtClean="0"/>
              <a:pPr/>
              <a:t>65</a:t>
            </a:fld>
            <a:endParaRPr lang="en-US" dirty="0"/>
          </a:p>
        </p:txBody>
      </p:sp>
      <p:sp>
        <p:nvSpPr>
          <p:cNvPr id="6" name="Rectangle 5"/>
          <p:cNvSpPr/>
          <p:nvPr/>
        </p:nvSpPr>
        <p:spPr>
          <a:xfrm>
            <a:off x="3733800" y="6096000"/>
            <a:ext cx="1737142" cy="535531"/>
          </a:xfrm>
          <a:prstGeom prst="rect">
            <a:avLst/>
          </a:prstGeom>
        </p:spPr>
        <p:txBody>
          <a:bodyPr wrap="none">
            <a:spAutoFit/>
          </a:bodyPr>
          <a:lstStyle/>
          <a:p>
            <a:pPr marL="0" indent="0" algn="ctr" eaLnBrk="1" hangingPunct="1">
              <a:lnSpc>
                <a:spcPct val="90000"/>
              </a:lnSpc>
              <a:buNone/>
            </a:pPr>
            <a:r>
              <a:rPr lang="en-US" sz="3200" dirty="0" smtClean="0">
                <a:latin typeface="Times New Roman" pitchFamily="18" charset="0"/>
                <a:cs typeface="Times New Roman" pitchFamily="18" charset="0"/>
              </a:rPr>
              <a:t>p = q – r</a:t>
            </a:r>
          </a:p>
        </p:txBody>
      </p:sp>
    </p:spTree>
    <p:extLst>
      <p:ext uri="{BB962C8B-B14F-4D97-AF65-F5344CB8AC3E}">
        <p14:creationId xmlns:p14="http://schemas.microsoft.com/office/powerpoint/2010/main" val="2434284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2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2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63">
                                            <p:txEl>
                                              <p:pRg st="2" end="2"/>
                                            </p:txEl>
                                          </p:spTgt>
                                        </p:tgtEl>
                                        <p:attrNameLst>
                                          <p:attrName>style.visibility</p:attrName>
                                        </p:attrNameLst>
                                      </p:cBhvr>
                                      <p:to>
                                        <p:strVal val="visible"/>
                                      </p:to>
                                    </p:set>
                                    <p:anim calcmode="lin" valueType="num">
                                      <p:cBhvr additive="base">
                                        <p:cTn id="19" dur="2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63">
                                            <p:txEl>
                                              <p:pRg st="3" end="3"/>
                                            </p:txEl>
                                          </p:spTgt>
                                        </p:tgtEl>
                                        <p:attrNameLst>
                                          <p:attrName>style.visibility</p:attrName>
                                        </p:attrNameLst>
                                      </p:cBhvr>
                                      <p:to>
                                        <p:strVal val="visible"/>
                                      </p:to>
                                    </p:set>
                                    <p:anim calcmode="lin" valueType="num">
                                      <p:cBhvr additive="base">
                                        <p:cTn id="25" dur="2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963">
                                            <p:txEl>
                                              <p:pRg st="4" end="4"/>
                                            </p:txEl>
                                          </p:spTgt>
                                        </p:tgtEl>
                                        <p:attrNameLst>
                                          <p:attrName>style.visibility</p:attrName>
                                        </p:attrNameLst>
                                      </p:cBhvr>
                                      <p:to>
                                        <p:strVal val="visible"/>
                                      </p:to>
                                    </p:set>
                                    <p:anim calcmode="lin" valueType="num">
                                      <p:cBhvr additive="base">
                                        <p:cTn id="31" dur="2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09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963">
                                            <p:txEl>
                                              <p:pRg st="5" end="5"/>
                                            </p:txEl>
                                          </p:spTgt>
                                        </p:tgtEl>
                                        <p:attrNameLst>
                                          <p:attrName>style.visibility</p:attrName>
                                        </p:attrNameLst>
                                      </p:cBhvr>
                                      <p:to>
                                        <p:strVal val="visible"/>
                                      </p:to>
                                    </p:set>
                                    <p:anim calcmode="lin" valueType="num">
                                      <p:cBhvr additive="base">
                                        <p:cTn id="37" dur="20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09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63">
                                            <p:txEl>
                                              <p:pRg st="6" end="6"/>
                                            </p:txEl>
                                          </p:spTgt>
                                        </p:tgtEl>
                                        <p:attrNameLst>
                                          <p:attrName>style.visibility</p:attrName>
                                        </p:attrNameLst>
                                      </p:cBhvr>
                                      <p:to>
                                        <p:strVal val="visible"/>
                                      </p:to>
                                    </p:set>
                                    <p:anim calcmode="lin" valueType="num">
                                      <p:cBhvr additive="base">
                                        <p:cTn id="43" dur="20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409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0963">
                                            <p:txEl>
                                              <p:pRg st="7" end="7"/>
                                            </p:txEl>
                                          </p:spTgt>
                                        </p:tgtEl>
                                        <p:attrNameLst>
                                          <p:attrName>style.visibility</p:attrName>
                                        </p:attrNameLst>
                                      </p:cBhvr>
                                      <p:to>
                                        <p:strVal val="visible"/>
                                      </p:to>
                                    </p:set>
                                    <p:anim calcmode="lin" valueType="num">
                                      <p:cBhvr additive="base">
                                        <p:cTn id="49" dur="20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4096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0963">
                                            <p:txEl>
                                              <p:pRg st="8" end="8"/>
                                            </p:txEl>
                                          </p:spTgt>
                                        </p:tgtEl>
                                        <p:attrNameLst>
                                          <p:attrName>style.visibility</p:attrName>
                                        </p:attrNameLst>
                                      </p:cBhvr>
                                      <p:to>
                                        <p:strVal val="visible"/>
                                      </p:to>
                                    </p:set>
                                    <p:anim calcmode="lin" valueType="num">
                                      <p:cBhvr additive="base">
                                        <p:cTn id="55" dur="20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409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blinds(horizontal)">
                                      <p:cBhvr>
                                        <p:cTn id="6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4294967295"/>
          </p:nvPr>
        </p:nvSpPr>
        <p:spPr>
          <a:xfrm>
            <a:off x="457200" y="1828800"/>
            <a:ext cx="8229600" cy="4495800"/>
          </a:xfrm>
        </p:spPr>
        <p:txBody>
          <a:bodyPr/>
          <a:lstStyle/>
          <a:p>
            <a:pPr marL="0" indent="0" algn="just" eaLnBrk="1" hangingPunct="1">
              <a:lnSpc>
                <a:spcPct val="90000"/>
              </a:lnSpc>
              <a:buNone/>
            </a:pPr>
            <a:r>
              <a:rPr lang="en-US" sz="2800" b="1" dirty="0" err="1" smtClean="0">
                <a:latin typeface="Times New Roman" pitchFamily="18" charset="0"/>
                <a:cs typeface="Times New Roman" pitchFamily="18" charset="0"/>
              </a:rPr>
              <a:t>Trước</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hết</a:t>
            </a:r>
            <a:r>
              <a:rPr lang="en-US" sz="2800" b="1" dirty="0" smtClean="0">
                <a:latin typeface="Times New Roman" pitchFamily="18" charset="0"/>
                <a:cs typeface="Times New Roman" pitchFamily="18" charset="0"/>
              </a:rPr>
              <a:t> ta </a:t>
            </a:r>
            <a:r>
              <a:rPr lang="en-US" sz="2800" b="1" dirty="0" err="1" smtClean="0">
                <a:latin typeface="Times New Roman" pitchFamily="18" charset="0"/>
                <a:cs typeface="Times New Roman" pitchFamily="18" charset="0"/>
              </a:rPr>
              <a:t>tìm</a:t>
            </a:r>
            <a:r>
              <a:rPr lang="en-US" sz="2800" b="1" dirty="0" smtClean="0">
                <a:latin typeface="Times New Roman" pitchFamily="18" charset="0"/>
                <a:cs typeface="Times New Roman" pitchFamily="18" charset="0"/>
              </a:rPr>
              <a:t> q. </a:t>
            </a:r>
          </a:p>
          <a:p>
            <a:pPr marL="0" indent="0" algn="just" eaLnBrk="1" hangingPunct="1">
              <a:lnSpc>
                <a:spcPct val="90000"/>
              </a:lnSpc>
              <a:buNone/>
            </a:pPr>
            <a:r>
              <a:rPr lang="en-US" sz="2800" b="1" dirty="0" err="1" smtClean="0">
                <a:latin typeface="Times New Roman" pitchFamily="18" charset="0"/>
                <a:cs typeface="Times New Roman" pitchFamily="18" charset="0"/>
              </a:rPr>
              <a:t>Đặt</a:t>
            </a:r>
            <a:r>
              <a:rPr lang="en-US" sz="2800" b="1" dirty="0" smtClean="0">
                <a:latin typeface="Times New Roman" pitchFamily="18" charset="0"/>
                <a:cs typeface="Times New Roman" pitchFamily="18" charset="0"/>
              </a:rPr>
              <a:t> </a:t>
            </a:r>
          </a:p>
          <a:p>
            <a:pPr marL="0" indent="0" algn="ctr" eaLnBrk="1" hangingPunct="1">
              <a:lnSpc>
                <a:spcPct val="90000"/>
              </a:lnSpc>
              <a:buNone/>
            </a:pPr>
            <a:r>
              <a:rPr lang="en-US" sz="2800" b="1" dirty="0" smtClean="0">
                <a:latin typeface="Times New Roman" pitchFamily="18" charset="0"/>
                <a:cs typeface="Times New Roman" pitchFamily="18" charset="0"/>
              </a:rPr>
              <a:t>x</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 – 2; x</a:t>
            </a:r>
            <a:r>
              <a:rPr lang="en-US" sz="2800" b="1" baseline="-30000" dirty="0" smtClean="0">
                <a:latin typeface="Times New Roman" pitchFamily="18" charset="0"/>
                <a:cs typeface="Times New Roman" pitchFamily="18" charset="0"/>
              </a:rPr>
              <a:t>3</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3</a:t>
            </a:r>
            <a:r>
              <a:rPr lang="en-US" sz="2800" b="1" dirty="0" smtClean="0">
                <a:latin typeface="Times New Roman" pitchFamily="18" charset="0"/>
                <a:cs typeface="Times New Roman" pitchFamily="18" charset="0"/>
              </a:rPr>
              <a:t> - 5; x</a:t>
            </a:r>
            <a:r>
              <a:rPr lang="en-US" sz="2800" b="1" baseline="-30000" dirty="0" smtClean="0">
                <a:latin typeface="Times New Roman" pitchFamily="18" charset="0"/>
                <a:cs typeface="Times New Roman" pitchFamily="18" charset="0"/>
              </a:rPr>
              <a:t>4</a:t>
            </a:r>
            <a:r>
              <a:rPr lang="en-US" sz="2800" b="1" dirty="0" smtClean="0">
                <a:latin typeface="Times New Roman" pitchFamily="18" charset="0"/>
                <a:cs typeface="Times New Roman" pitchFamily="18" charset="0"/>
              </a:rPr>
              <a:t>’ = x</a:t>
            </a:r>
            <a:r>
              <a:rPr lang="en-US" sz="2800" b="1" baseline="-30000" dirty="0" smtClean="0">
                <a:latin typeface="Times New Roman" pitchFamily="18" charset="0"/>
                <a:cs typeface="Times New Roman" pitchFamily="18" charset="0"/>
              </a:rPr>
              <a:t>4</a:t>
            </a:r>
            <a:endParaRPr lang="en-US" sz="2800" b="1" dirty="0" smtClean="0">
              <a:latin typeface="Times New Roman" pitchFamily="18" charset="0"/>
              <a:cs typeface="Times New Roman" pitchFamily="18" charset="0"/>
            </a:endParaRPr>
          </a:p>
          <a:p>
            <a:pPr marL="0" indent="0" algn="just" eaLnBrk="1" hangingPunct="1">
              <a:lnSpc>
                <a:spcPct val="90000"/>
              </a:lnSpc>
              <a:buNone/>
            </a:pP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r>
              <a:rPr lang="en-US" sz="2800" b="1" dirty="0" smtClean="0">
                <a:latin typeface="Times New Roman" pitchFamily="18" charset="0"/>
                <a:cs typeface="Times New Roman" pitchFamily="18" charset="0"/>
              </a:rPr>
              <a:t> (1) </a:t>
            </a:r>
            <a:r>
              <a:rPr lang="en-US" sz="2800" b="1" dirty="0" err="1" smtClean="0">
                <a:latin typeface="Times New Roman" pitchFamily="18" charset="0"/>
                <a:cs typeface="Times New Roman" pitchFamily="18" charset="0"/>
              </a:rPr>
              <a:t>trở</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thành</a:t>
            </a:r>
            <a:r>
              <a:rPr lang="en-US" sz="2800" b="1" dirty="0" smtClean="0">
                <a:latin typeface="Times New Roman" pitchFamily="18" charset="0"/>
                <a:cs typeface="Times New Roman" pitchFamily="18" charset="0"/>
              </a:rPr>
              <a:t> </a:t>
            </a:r>
          </a:p>
          <a:p>
            <a:pPr marL="0" indent="0" algn="r" eaLnBrk="1" hangingPunct="1">
              <a:lnSpc>
                <a:spcPct val="90000"/>
              </a:lnSpc>
              <a:buNone/>
            </a:pPr>
            <a:r>
              <a:rPr lang="en-US" sz="2800" b="1" dirty="0" smtClean="0">
                <a:latin typeface="Times New Roman" pitchFamily="18" charset="0"/>
                <a:cs typeface="Times New Roman" pitchFamily="18" charset="0"/>
              </a:rPr>
              <a:t>x</a:t>
            </a:r>
            <a:r>
              <a:rPr lang="en-US" sz="2800" b="1" baseline="-30000" dirty="0" smtClean="0">
                <a:latin typeface="Times New Roman" pitchFamily="18" charset="0"/>
                <a:cs typeface="Times New Roman" pitchFamily="18" charset="0"/>
              </a:rPr>
              <a:t>1</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2</a:t>
            </a:r>
            <a:r>
              <a:rPr lang="en-US" sz="2800" b="1" dirty="0" smtClean="0">
                <a:latin typeface="Times New Roman" pitchFamily="18" charset="0"/>
                <a:cs typeface="Times New Roman" pitchFamily="18" charset="0"/>
              </a:rPr>
              <a:t>’</a:t>
            </a:r>
            <a:r>
              <a:rPr lang="en-US" sz="2800" b="1" baseline="-30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3</a:t>
            </a:r>
            <a:r>
              <a:rPr lang="en-US" sz="2800" b="1" dirty="0" smtClean="0">
                <a:latin typeface="Times New Roman" pitchFamily="18" charset="0"/>
                <a:cs typeface="Times New Roman" pitchFamily="18" charset="0"/>
              </a:rPr>
              <a:t>’</a:t>
            </a:r>
            <a:r>
              <a:rPr lang="en-US" sz="2800" b="1" baseline="-30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x</a:t>
            </a:r>
            <a:r>
              <a:rPr lang="en-US" sz="2800" b="1" baseline="-30000" dirty="0" smtClean="0">
                <a:latin typeface="Times New Roman" pitchFamily="18" charset="0"/>
                <a:cs typeface="Times New Roman" pitchFamily="18" charset="0"/>
              </a:rPr>
              <a:t>4</a:t>
            </a:r>
            <a:r>
              <a:rPr lang="en-US" sz="2800" b="1" dirty="0" smtClean="0">
                <a:latin typeface="Times New Roman" pitchFamily="18" charset="0"/>
                <a:cs typeface="Times New Roman" pitchFamily="18" charset="0"/>
              </a:rPr>
              <a:t>’</a:t>
            </a:r>
            <a:r>
              <a:rPr lang="en-US" sz="2800" b="1" baseline="-300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 13				 (2)</a:t>
            </a:r>
          </a:p>
          <a:p>
            <a:pPr marL="0" indent="0" algn="just" eaLnBrk="1" hangingPunct="1">
              <a:lnSpc>
                <a:spcPct val="90000"/>
              </a:lnSpc>
              <a:buNone/>
            </a:pPr>
            <a:r>
              <a:rPr lang="en-US" sz="2800" b="1" dirty="0" err="1" smtClean="0">
                <a:latin typeface="Times New Roman" pitchFamily="18" charset="0"/>
                <a:cs typeface="Times New Roman" pitchFamily="18" charset="0"/>
              </a:rPr>
              <a:t>Số</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nghiệm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nguyên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không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âm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của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r>
              <a:rPr lang="en-US" sz="2800" b="1" dirty="0" smtClean="0">
                <a:latin typeface="Times New Roman" pitchFamily="18" charset="0"/>
                <a:cs typeface="Times New Roman" pitchFamily="18" charset="0"/>
              </a:rPr>
              <a:t> (1) </a:t>
            </a:r>
            <a:r>
              <a:rPr lang="en-US" sz="2800" b="1" dirty="0" err="1" smtClean="0">
                <a:latin typeface="Times New Roman" pitchFamily="18" charset="0"/>
                <a:cs typeface="Times New Roman" pitchFamily="18" charset="0"/>
              </a:rPr>
              <a:t>thỏa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điều</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kiện</a:t>
            </a:r>
            <a:r>
              <a:rPr lang="en-US" sz="2800" b="1" dirty="0" smtClean="0">
                <a:latin typeface="Times New Roman" pitchFamily="18" charset="0"/>
                <a:cs typeface="Times New Roman" pitchFamily="18" charset="0"/>
              </a:rPr>
              <a:t> (**) </a:t>
            </a:r>
            <a:r>
              <a:rPr lang="en-US" sz="2800" b="1" dirty="0" err="1" smtClean="0">
                <a:latin typeface="Times New Roman" pitchFamily="18" charset="0"/>
                <a:cs typeface="Times New Roman" pitchFamily="18" charset="0"/>
              </a:rPr>
              <a:t>bằng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số</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nghiệm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nguyên</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không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âm</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của</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trình</a:t>
            </a:r>
            <a:r>
              <a:rPr lang="en-US" sz="2800" b="1" dirty="0" smtClean="0">
                <a:latin typeface="Times New Roman" pitchFamily="18" charset="0"/>
                <a:cs typeface="Times New Roman" pitchFamily="18" charset="0"/>
              </a:rPr>
              <a:t> (2) </a:t>
            </a:r>
          </a:p>
        </p:txBody>
      </p:sp>
      <p:sp>
        <p:nvSpPr>
          <p:cNvPr id="5"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8" name="Slide Number Placeholder 7"/>
          <p:cNvSpPr>
            <a:spLocks noGrp="1"/>
          </p:cNvSpPr>
          <p:nvPr>
            <p:ph type="sldNum" sz="quarter" idx="12"/>
          </p:nvPr>
        </p:nvSpPr>
        <p:spPr/>
        <p:txBody>
          <a:bodyPr/>
          <a:lstStyle/>
          <a:p>
            <a:fld id="{0E1FD8CC-78BD-4CB7-9BCD-7BD27FCA505A}" type="slidenum">
              <a:rPr lang="en-US" smtClean="0"/>
              <a:pPr/>
              <a:t>66</a:t>
            </a:fld>
            <a:endParaRPr lang="en-US"/>
          </a:p>
        </p:txBody>
      </p:sp>
      <p:graphicFrame>
        <p:nvGraphicFramePr>
          <p:cNvPr id="168961" name="Object 1"/>
          <p:cNvGraphicFramePr>
            <a:graphicFrameLocks noChangeAspect="1"/>
          </p:cNvGraphicFramePr>
          <p:nvPr/>
        </p:nvGraphicFramePr>
        <p:xfrm>
          <a:off x="2667000" y="5562600"/>
          <a:ext cx="3990975" cy="647700"/>
        </p:xfrm>
        <a:graphic>
          <a:graphicData uri="http://schemas.openxmlformats.org/presentationml/2006/ole">
            <mc:AlternateContent xmlns:mc="http://schemas.openxmlformats.org/markup-compatibility/2006">
              <mc:Choice xmlns:v="urn:schemas-microsoft-com:vml" Requires="v">
                <p:oleObj spid="_x0000_s169004" name="Equation" r:id="rId3" imgW="1688760" imgH="279360" progId="Equation.DSMT4">
                  <p:embed/>
                </p:oleObj>
              </mc:Choice>
              <mc:Fallback>
                <p:oleObj name="Equation" r:id="rId3" imgW="1688760" imgH="27936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562600"/>
                        <a:ext cx="39909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457200" y="1371600"/>
            <a:ext cx="1320451" cy="523220"/>
          </a:xfrm>
          <a:prstGeom prst="rect">
            <a:avLst/>
          </a:prstGeom>
        </p:spPr>
        <p:txBody>
          <a:bodyPr wrap="square">
            <a:spAutoFit/>
          </a:bodyPr>
          <a:lstStyle/>
          <a:p>
            <a:r>
              <a:rPr lang="en-US" sz="2800" dirty="0" err="1" smtClean="0">
                <a:solidFill>
                  <a:srgbClr val="00B050"/>
                </a:solidFill>
                <a:latin typeface="Times New Roman" panose="02020603050405020304" pitchFamily="18" charset="0"/>
                <a:cs typeface="Times New Roman" panose="02020603050405020304" pitchFamily="18" charset="0"/>
              </a:rPr>
              <a:t>Ví</a:t>
            </a:r>
            <a:r>
              <a:rPr lang="en-US" sz="2800" dirty="0" smtClean="0">
                <a:solidFill>
                  <a:srgbClr val="00B050"/>
                </a:solidFill>
                <a:latin typeface="Times New Roman" panose="02020603050405020304" pitchFamily="18" charset="0"/>
                <a:cs typeface="Times New Roman" panose="02020603050405020304" pitchFamily="18" charset="0"/>
              </a:rPr>
              <a:t> </a:t>
            </a:r>
            <a:r>
              <a:rPr lang="en-US" sz="2800" dirty="0" err="1" smtClean="0">
                <a:solidFill>
                  <a:srgbClr val="00B050"/>
                </a:solidFill>
                <a:latin typeface="Times New Roman" panose="02020603050405020304" pitchFamily="18" charset="0"/>
                <a:cs typeface="Times New Roman" panose="02020603050405020304" pitchFamily="18" charset="0"/>
              </a:rPr>
              <a:t>dụ</a:t>
            </a:r>
            <a:r>
              <a:rPr lang="en-US" sz="2800" dirty="0" smtClean="0">
                <a:solidFill>
                  <a:srgbClr val="00B050"/>
                </a:solidFill>
                <a:latin typeface="Times New Roman" panose="02020603050405020304" pitchFamily="18" charset="0"/>
                <a:cs typeface="Times New Roman" panose="02020603050405020304" pitchFamily="18" charset="0"/>
              </a:rPr>
              <a:t>:</a:t>
            </a:r>
            <a:r>
              <a:rPr lang="en-US" sz="2800" dirty="0" smtClean="0">
                <a:solidFill>
                  <a:srgbClr val="000000"/>
                </a:solidFill>
                <a:latin typeface="Times New Roman" panose="02020603050405020304" pitchFamily="18" charset="0"/>
                <a:cs typeface="Times New Roman" panose="02020603050405020304" pitchFamily="18" charset="0"/>
              </a:rPr>
              <a:t> </a:t>
            </a:r>
            <a:endParaRPr lang="ru-RU" sz="2800" dirty="0"/>
          </a:p>
        </p:txBody>
      </p:sp>
    </p:spTree>
    <p:extLst>
      <p:ext uri="{BB962C8B-B14F-4D97-AF65-F5344CB8AC3E}">
        <p14:creationId xmlns:p14="http://schemas.microsoft.com/office/powerpoint/2010/main" val="2678251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2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2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2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pRg st="3" end="3"/>
                                            </p:txEl>
                                          </p:spTgt>
                                        </p:tgtEl>
                                        <p:attrNameLst>
                                          <p:attrName>style.visibility</p:attrName>
                                        </p:attrNameLst>
                                      </p:cBhvr>
                                      <p:to>
                                        <p:strVal val="visible"/>
                                      </p:to>
                                    </p:set>
                                    <p:anim calcmode="lin" valueType="num">
                                      <p:cBhvr additive="base">
                                        <p:cTn id="25" dur="20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xEl>
                                              <p:pRg st="4" end="4"/>
                                            </p:txEl>
                                          </p:spTgt>
                                        </p:tgtEl>
                                        <p:attrNameLst>
                                          <p:attrName>style.visibility</p:attrName>
                                        </p:attrNameLst>
                                      </p:cBhvr>
                                      <p:to>
                                        <p:strVal val="visible"/>
                                      </p:to>
                                    </p:set>
                                    <p:anim calcmode="lin" valueType="num">
                                      <p:cBhvr additive="base">
                                        <p:cTn id="31" dur="20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7">
                                            <p:txEl>
                                              <p:pRg st="5" end="5"/>
                                            </p:txEl>
                                          </p:spTgt>
                                        </p:tgtEl>
                                        <p:attrNameLst>
                                          <p:attrName>style.visibility</p:attrName>
                                        </p:attrNameLst>
                                      </p:cBhvr>
                                      <p:to>
                                        <p:strVal val="visible"/>
                                      </p:to>
                                    </p:set>
                                    <p:anim calcmode="lin" valueType="num">
                                      <p:cBhvr additive="base">
                                        <p:cTn id="37" dur="20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19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68961"/>
                                        </p:tgtEl>
                                        <p:attrNameLst>
                                          <p:attrName>style.visibility</p:attrName>
                                        </p:attrNameLst>
                                      </p:cBhvr>
                                      <p:to>
                                        <p:strVal val="visible"/>
                                      </p:to>
                                    </p:set>
                                    <p:anim calcmode="lin" valueType="num">
                                      <p:cBhvr additive="base">
                                        <p:cTn id="43" dur="2000" fill="hold"/>
                                        <p:tgtEl>
                                          <p:spTgt spid="168961"/>
                                        </p:tgtEl>
                                        <p:attrNameLst>
                                          <p:attrName>ppt_x</p:attrName>
                                        </p:attrNameLst>
                                      </p:cBhvr>
                                      <p:tavLst>
                                        <p:tav tm="0">
                                          <p:val>
                                            <p:strVal val="1+#ppt_w/2"/>
                                          </p:val>
                                        </p:tav>
                                        <p:tav tm="100000">
                                          <p:val>
                                            <p:strVal val="#ppt_x"/>
                                          </p:val>
                                        </p:tav>
                                      </p:tavLst>
                                    </p:anim>
                                    <p:anim calcmode="lin" valueType="num">
                                      <p:cBhvr additive="base">
                                        <p:cTn id="44" dur="2000" fill="hold"/>
                                        <p:tgtEl>
                                          <p:spTgt spid="1689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4294967295"/>
          </p:nvPr>
        </p:nvSpPr>
        <p:spPr>
          <a:xfrm>
            <a:off x="304800" y="1981200"/>
            <a:ext cx="8839200" cy="4343400"/>
          </a:xfrm>
        </p:spPr>
        <p:txBody>
          <a:bodyPr/>
          <a:lstStyle/>
          <a:p>
            <a:pPr marL="0" indent="0">
              <a:buNone/>
            </a:pPr>
            <a:r>
              <a:rPr lang="en-US" b="1" dirty="0" err="1" smtClean="0"/>
              <a:t>Tương</a:t>
            </a:r>
            <a:r>
              <a:rPr lang="en-US" b="1" dirty="0" smtClean="0"/>
              <a:t> </a:t>
            </a:r>
            <a:r>
              <a:rPr lang="en-US" b="1" dirty="0" err="1" smtClean="0"/>
              <a:t>tự</a:t>
            </a:r>
            <a:r>
              <a:rPr lang="en-US" b="1" dirty="0" smtClean="0"/>
              <a:t>, </a:t>
            </a:r>
            <a:r>
              <a:rPr lang="en-US" b="1" dirty="0" err="1" smtClean="0"/>
              <a:t>ta</a:t>
            </a:r>
            <a:r>
              <a:rPr lang="en-US" b="1" dirty="0" smtClean="0"/>
              <a:t> </a:t>
            </a:r>
            <a:r>
              <a:rPr lang="en-US" b="1" dirty="0" err="1" smtClean="0"/>
              <a:t>có</a:t>
            </a:r>
            <a:r>
              <a:rPr lang="en-US" b="1" dirty="0" smtClean="0"/>
              <a:t>:                   .</a:t>
            </a:r>
          </a:p>
          <a:p>
            <a:pPr marL="0" indent="0">
              <a:buNone/>
            </a:pPr>
            <a:endParaRPr lang="en-US" b="1" dirty="0" smtClean="0"/>
          </a:p>
          <a:p>
            <a:pPr marL="0" indent="0">
              <a:buNone/>
            </a:pPr>
            <a:r>
              <a:rPr lang="en-US" b="1" dirty="0" smtClean="0"/>
              <a:t>	</a:t>
            </a:r>
            <a:endParaRPr lang="en-US" b="1" dirty="0"/>
          </a:p>
          <a:p>
            <a:pPr marL="0" indent="0">
              <a:buNone/>
            </a:pPr>
            <a:endParaRPr lang="en-US" b="1" dirty="0" smtClean="0"/>
          </a:p>
          <a:p>
            <a:pPr marL="0" indent="0">
              <a:buNone/>
            </a:pPr>
            <a:r>
              <a:rPr lang="en-US" b="1" dirty="0" err="1" smtClean="0"/>
              <a:t>Vậy</a:t>
            </a:r>
            <a:r>
              <a:rPr lang="en-US" b="1" dirty="0" smtClean="0"/>
              <a:t> </a:t>
            </a:r>
            <a:r>
              <a:rPr lang="en-US" b="1" dirty="0" err="1" smtClean="0"/>
              <a:t>số</a:t>
            </a:r>
            <a:r>
              <a:rPr lang="en-US" b="1" dirty="0" smtClean="0"/>
              <a:t> </a:t>
            </a:r>
            <a:r>
              <a:rPr lang="en-US" b="1" dirty="0" err="1" smtClean="0"/>
              <a:t>nghiệm</a:t>
            </a:r>
            <a:r>
              <a:rPr lang="en-US" b="1" dirty="0" smtClean="0"/>
              <a:t> </a:t>
            </a:r>
            <a:r>
              <a:rPr lang="en-US" b="1" dirty="0" err="1" smtClean="0"/>
              <a:t>nguyên</a:t>
            </a:r>
            <a:r>
              <a:rPr lang="en-US" b="1" dirty="0" smtClean="0"/>
              <a:t> </a:t>
            </a:r>
            <a:r>
              <a:rPr lang="en-US" b="1" dirty="0" err="1" smtClean="0"/>
              <a:t>không</a:t>
            </a:r>
            <a:r>
              <a:rPr lang="en-US" b="1" dirty="0" smtClean="0"/>
              <a:t> </a:t>
            </a:r>
            <a:r>
              <a:rPr lang="en-US" b="1" dirty="0" err="1" smtClean="0"/>
              <a:t>âm</a:t>
            </a:r>
            <a:r>
              <a:rPr lang="en-US" b="1" dirty="0" smtClean="0"/>
              <a:t> </a:t>
            </a:r>
            <a:r>
              <a:rPr lang="en-US" b="1" dirty="0" err="1" smtClean="0"/>
              <a:t>của</a:t>
            </a:r>
            <a:r>
              <a:rPr lang="en-US" b="1" dirty="0" smtClean="0"/>
              <a:t> </a:t>
            </a:r>
            <a:r>
              <a:rPr lang="en-US" b="1" dirty="0" err="1" smtClean="0"/>
              <a:t>phương</a:t>
            </a:r>
            <a:r>
              <a:rPr lang="en-US" b="1" dirty="0" smtClean="0"/>
              <a:t> </a:t>
            </a:r>
            <a:r>
              <a:rPr lang="en-US" b="1" dirty="0" err="1" smtClean="0"/>
              <a:t>trình</a:t>
            </a:r>
            <a:r>
              <a:rPr lang="en-US" b="1" dirty="0" smtClean="0"/>
              <a:t> (1) </a:t>
            </a:r>
            <a:r>
              <a:rPr lang="en-US" b="1" dirty="0" err="1" smtClean="0"/>
              <a:t>thỏa</a:t>
            </a:r>
            <a:r>
              <a:rPr lang="en-US" b="1" dirty="0" smtClean="0"/>
              <a:t> </a:t>
            </a:r>
            <a:r>
              <a:rPr lang="en-US" b="1" dirty="0" err="1" smtClean="0"/>
              <a:t>điều</a:t>
            </a:r>
            <a:r>
              <a:rPr lang="en-US" b="1" dirty="0" smtClean="0"/>
              <a:t> </a:t>
            </a:r>
            <a:r>
              <a:rPr lang="en-US" b="1" dirty="0" err="1" smtClean="0"/>
              <a:t>kiện</a:t>
            </a:r>
            <a:r>
              <a:rPr lang="en-US" b="1" dirty="0" smtClean="0"/>
              <a:t> (*) </a:t>
            </a:r>
            <a:r>
              <a:rPr lang="en-US" b="1" dirty="0" err="1" smtClean="0"/>
              <a:t>là</a:t>
            </a:r>
            <a:r>
              <a:rPr lang="en-US" b="1" dirty="0" smtClean="0"/>
              <a:t> 340. </a:t>
            </a:r>
          </a:p>
        </p:txBody>
      </p:sp>
      <p:sp>
        <p:nvSpPr>
          <p:cNvPr id="287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775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775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43016" name="Object 8"/>
          <p:cNvGraphicFramePr>
            <a:graphicFrameLocks noChangeAspect="1"/>
          </p:cNvGraphicFramePr>
          <p:nvPr>
            <p:extLst>
              <p:ext uri="{D42A27DB-BD31-4B8C-83A1-F6EECF244321}">
                <p14:modId xmlns:p14="http://schemas.microsoft.com/office/powerpoint/2010/main" val="3477587444"/>
              </p:ext>
            </p:extLst>
          </p:nvPr>
        </p:nvGraphicFramePr>
        <p:xfrm>
          <a:off x="2514600" y="2743200"/>
          <a:ext cx="3657600" cy="642937"/>
        </p:xfrm>
        <a:graphic>
          <a:graphicData uri="http://schemas.openxmlformats.org/presentationml/2006/ole">
            <mc:AlternateContent xmlns:mc="http://schemas.openxmlformats.org/markup-compatibility/2006">
              <mc:Choice xmlns:v="urn:schemas-microsoft-com:vml" Requires="v">
                <p:oleObj spid="_x0000_s24682" name="Equation" r:id="rId3" imgW="1574800" imgH="279400" progId="Equation.DSMT4">
                  <p:embed/>
                </p:oleObj>
              </mc:Choice>
              <mc:Fallback>
                <p:oleObj name="Equation" r:id="rId3" imgW="1574800" imgH="279400" progId="Equation.DSMT4">
                  <p:embed/>
                  <p:pic>
                    <p:nvPicPr>
                      <p:cNvPr id="0" name="Picture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743200"/>
                        <a:ext cx="36576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5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43018" name="Object 10"/>
          <p:cNvGraphicFramePr>
            <a:graphicFrameLocks noChangeAspect="1"/>
          </p:cNvGraphicFramePr>
          <p:nvPr>
            <p:extLst>
              <p:ext uri="{D42A27DB-BD31-4B8C-83A1-F6EECF244321}">
                <p14:modId xmlns:p14="http://schemas.microsoft.com/office/powerpoint/2010/main" val="845843798"/>
              </p:ext>
            </p:extLst>
          </p:nvPr>
        </p:nvGraphicFramePr>
        <p:xfrm>
          <a:off x="914400" y="3657600"/>
          <a:ext cx="7135812" cy="606425"/>
        </p:xfrm>
        <a:graphic>
          <a:graphicData uri="http://schemas.openxmlformats.org/presentationml/2006/ole">
            <mc:AlternateContent xmlns:mc="http://schemas.openxmlformats.org/markup-compatibility/2006">
              <mc:Choice xmlns:v="urn:schemas-microsoft-com:vml" Requires="v">
                <p:oleObj spid="_x0000_s24683" name="Equation" r:id="rId5" imgW="3225600" imgH="279360" progId="Equation.DSMT4">
                  <p:embed/>
                </p:oleObj>
              </mc:Choice>
              <mc:Fallback>
                <p:oleObj name="Equation" r:id="rId5" imgW="3225600" imgH="279360" progId="Equation.DSMT4">
                  <p:embed/>
                  <p:pic>
                    <p:nvPicPr>
                      <p:cNvPr id="0"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657600"/>
                        <a:ext cx="7135812"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smtClean="0">
                <a:solidFill>
                  <a:srgbClr val="FF0000"/>
                </a:solidFill>
              </a:rPr>
              <a:t>TỔ HỢP LẶP</a:t>
            </a:r>
            <a:endParaRPr lang="en-US" sz="1800" dirty="0">
              <a:solidFill>
                <a:srgbClr val="FF0000"/>
              </a:solidFill>
            </a:endParaRPr>
          </a:p>
        </p:txBody>
      </p:sp>
      <p:sp>
        <p:nvSpPr>
          <p:cNvPr id="16" name="Slide Number Placeholder 15"/>
          <p:cNvSpPr>
            <a:spLocks noGrp="1"/>
          </p:cNvSpPr>
          <p:nvPr>
            <p:ph type="sldNum" sz="quarter" idx="12"/>
          </p:nvPr>
        </p:nvSpPr>
        <p:spPr/>
        <p:txBody>
          <a:bodyPr/>
          <a:lstStyle/>
          <a:p>
            <a:fld id="{0E1FD8CC-78BD-4CB7-9BCD-7BD27FCA505A}" type="slidenum">
              <a:rPr lang="en-US" smtClean="0"/>
              <a:pPr/>
              <a:t>67</a:t>
            </a:fld>
            <a:endParaRPr lang="en-US"/>
          </a:p>
        </p:txBody>
      </p:sp>
      <p:sp>
        <p:nvSpPr>
          <p:cNvPr id="14" name="Rectangle 13"/>
          <p:cNvSpPr/>
          <p:nvPr/>
        </p:nvSpPr>
        <p:spPr>
          <a:xfrm>
            <a:off x="228600" y="1371600"/>
            <a:ext cx="1391728" cy="584775"/>
          </a:xfrm>
          <a:prstGeom prst="rect">
            <a:avLst/>
          </a:prstGeom>
        </p:spPr>
        <p:txBody>
          <a:bodyPr wrap="none">
            <a:spAutoFit/>
          </a:bodyPr>
          <a:lstStyle/>
          <a:p>
            <a:r>
              <a:rPr lang="en-US" sz="3200" dirty="0" err="1" smtClean="0">
                <a:solidFill>
                  <a:srgbClr val="00B050"/>
                </a:solidFill>
                <a:latin typeface="Times New Roman" panose="02020603050405020304" pitchFamily="18" charset="0"/>
                <a:cs typeface="Times New Roman" panose="02020603050405020304" pitchFamily="18" charset="0"/>
              </a:rPr>
              <a:t>Ví</a:t>
            </a:r>
            <a:r>
              <a:rPr lang="en-US" sz="3200" dirty="0" smtClean="0">
                <a:solidFill>
                  <a:srgbClr val="00B050"/>
                </a:solidFill>
                <a:latin typeface="Times New Roman" panose="02020603050405020304" pitchFamily="18" charset="0"/>
                <a:cs typeface="Times New Roman" panose="02020603050405020304" pitchFamily="18" charset="0"/>
              </a:rPr>
              <a:t> </a:t>
            </a:r>
            <a:r>
              <a:rPr lang="en-US" sz="3200" dirty="0" err="1" smtClean="0">
                <a:solidFill>
                  <a:srgbClr val="00B050"/>
                </a:solidFill>
                <a:latin typeface="Times New Roman" panose="02020603050405020304" pitchFamily="18" charset="0"/>
                <a:cs typeface="Times New Roman" panose="02020603050405020304" pitchFamily="18" charset="0"/>
              </a:rPr>
              <a:t>dụ</a:t>
            </a:r>
            <a:r>
              <a:rPr lang="en-US" sz="3200" dirty="0" smtClean="0">
                <a:solidFill>
                  <a:srgbClr val="00B050"/>
                </a:solidFill>
                <a:latin typeface="Times New Roman" panose="02020603050405020304" pitchFamily="18" charset="0"/>
                <a:cs typeface="Times New Roman" panose="02020603050405020304" pitchFamily="18" charset="0"/>
              </a:rPr>
              <a:t>:</a:t>
            </a:r>
            <a:r>
              <a:rPr lang="en-US" sz="3200" dirty="0" smtClean="0">
                <a:solidFill>
                  <a:srgbClr val="000000"/>
                </a:solidFill>
                <a:latin typeface="Times New Roman" panose="02020603050405020304" pitchFamily="18" charset="0"/>
                <a:cs typeface="Times New Roman" panose="02020603050405020304" pitchFamily="18" charset="0"/>
              </a:rPr>
              <a:t> </a:t>
            </a:r>
            <a:endParaRPr lang="ru-RU" sz="3200" dirty="0"/>
          </a:p>
        </p:txBody>
      </p:sp>
    </p:spTree>
    <p:extLst>
      <p:ext uri="{BB962C8B-B14F-4D97-AF65-F5344CB8AC3E}">
        <p14:creationId xmlns:p14="http://schemas.microsoft.com/office/powerpoint/2010/main" val="196427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2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30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3016"/>
                                        </p:tgtEl>
                                        <p:attrNameLst>
                                          <p:attrName>style.visibility</p:attrName>
                                        </p:attrNameLst>
                                      </p:cBhvr>
                                      <p:to>
                                        <p:strVal val="visible"/>
                                      </p:to>
                                    </p:set>
                                    <p:animEffect transition="in" filter="blinds(horizontal)">
                                      <p:cBhvr>
                                        <p:cTn id="13" dur="500"/>
                                        <p:tgtEl>
                                          <p:spTgt spid="430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3018"/>
                                        </p:tgtEl>
                                        <p:attrNameLst>
                                          <p:attrName>style.visibility</p:attrName>
                                        </p:attrNameLst>
                                      </p:cBhvr>
                                      <p:to>
                                        <p:strVal val="visible"/>
                                      </p:to>
                                    </p:set>
                                    <p:animEffect transition="in" filter="blinds(horizontal)">
                                      <p:cBhvr>
                                        <p:cTn id="18" dur="500"/>
                                        <p:tgtEl>
                                          <p:spTgt spid="430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3"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4294967295"/>
          </p:nvPr>
        </p:nvSpPr>
        <p:spPr>
          <a:xfrm>
            <a:off x="381000" y="1676400"/>
            <a:ext cx="8610600" cy="4191000"/>
          </a:xfrm>
        </p:spPr>
        <p:txBody>
          <a:bodyPr/>
          <a:lstStyle/>
          <a:p>
            <a:pPr eaLnBrk="1" hangingPunct="1">
              <a:buFontTx/>
              <a:buNone/>
            </a:pPr>
            <a:r>
              <a:rPr lang="en-US" altLang="vi-VN" b="1" smtClean="0">
                <a:solidFill>
                  <a:srgbClr val="FF0000"/>
                </a:solidFill>
                <a:latin typeface="Times New Roman" panose="02020603050405020304" pitchFamily="18" charset="0"/>
                <a:cs typeface="Times New Roman" panose="02020603050405020304" pitchFamily="18" charset="0"/>
              </a:rPr>
              <a:t>Định nghĩa:</a:t>
            </a:r>
          </a:p>
          <a:p>
            <a:pPr algn="just" eaLnBrk="1" hangingPunct="1">
              <a:buFontTx/>
              <a:buNone/>
            </a:pPr>
            <a:r>
              <a:rPr lang="en-US" altLang="vi-VN" b="1" smtClean="0">
                <a:latin typeface="Times New Roman" panose="02020603050405020304" pitchFamily="18" charset="0"/>
                <a:cs typeface="Times New Roman" panose="02020603050405020304" pitchFamily="18" charset="0"/>
              </a:rPr>
              <a:t>Mỗi cách chọn ra k phần tử (có quan tâm thứ</a:t>
            </a:r>
          </a:p>
          <a:p>
            <a:pPr algn="just" eaLnBrk="1" hangingPunct="1">
              <a:buFontTx/>
              <a:buNone/>
            </a:pPr>
            <a:r>
              <a:rPr lang="en-US" altLang="vi-VN" b="1" smtClean="0">
                <a:latin typeface="Times New Roman" panose="02020603050405020304" pitchFamily="18" charset="0"/>
                <a:cs typeface="Times New Roman" panose="02020603050405020304" pitchFamily="18" charset="0"/>
              </a:rPr>
              <a:t>tự) từ n loại phần tử (trong đó mỗi loại phần</a:t>
            </a:r>
          </a:p>
          <a:p>
            <a:pPr algn="just" eaLnBrk="1" hangingPunct="1">
              <a:buFontTx/>
              <a:buNone/>
            </a:pPr>
            <a:r>
              <a:rPr lang="en-US" altLang="vi-VN" b="1" smtClean="0">
                <a:latin typeface="Times New Roman" panose="02020603050405020304" pitchFamily="18" charset="0"/>
                <a:cs typeface="Times New Roman" panose="02020603050405020304" pitchFamily="18" charset="0"/>
              </a:rPr>
              <a:t>tử có thể được chọn lại nhiều lần) được gọi là</a:t>
            </a:r>
          </a:p>
          <a:p>
            <a:pPr algn="just" eaLnBrk="1" hangingPunct="1">
              <a:buFontTx/>
              <a:buNone/>
            </a:pPr>
            <a:r>
              <a:rPr lang="en-US" altLang="vi-VN" b="1" smtClean="0">
                <a:latin typeface="Times New Roman" panose="02020603050405020304" pitchFamily="18" charset="0"/>
                <a:cs typeface="Times New Roman" panose="02020603050405020304" pitchFamily="18" charset="0"/>
              </a:rPr>
              <a:t>một </a:t>
            </a:r>
            <a:r>
              <a:rPr lang="en-US" altLang="vi-VN" b="1" i="1" u="sng" smtClean="0">
                <a:latin typeface="Times New Roman" panose="02020603050405020304" pitchFamily="18" charset="0"/>
                <a:cs typeface="Times New Roman" panose="02020603050405020304" pitchFamily="18" charset="0"/>
              </a:rPr>
              <a:t>chỉnh hợp lặp chập k của n</a:t>
            </a:r>
            <a:r>
              <a:rPr lang="en-US" altLang="vi-VN" b="1" i="1" smtClean="0">
                <a:latin typeface="Times New Roman" panose="02020603050405020304" pitchFamily="18" charset="0"/>
                <a:cs typeface="Times New Roman" panose="02020603050405020304" pitchFamily="18" charset="0"/>
              </a:rPr>
              <a:t>.</a:t>
            </a:r>
          </a:p>
          <a:p>
            <a:pPr eaLnBrk="1" hangingPunct="1">
              <a:buFontTx/>
              <a:buNone/>
            </a:pPr>
            <a:r>
              <a:rPr lang="en-US" altLang="vi-VN" b="1" smtClean="0">
                <a:latin typeface="Times New Roman" panose="02020603050405020304" pitchFamily="18" charset="0"/>
                <a:cs typeface="Times New Roman" panose="02020603050405020304" pitchFamily="18" charset="0"/>
              </a:rPr>
              <a:t>Số các chỉnh hợp lặp chập k của n là</a:t>
            </a:r>
          </a:p>
          <a:p>
            <a:pPr eaLnBrk="1" hangingPunct="1">
              <a:buFontTx/>
              <a:buNone/>
            </a:pPr>
            <a:endParaRPr lang="en-US" altLang="vi-VN" smtClean="0"/>
          </a:p>
        </p:txBody>
      </p:sp>
      <p:sp>
        <p:nvSpPr>
          <p:cNvPr id="69635"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sz="4400">
              <a:latin typeface="Times New Roman" panose="02020603050405020304" pitchFamily="18" charset="0"/>
            </a:endParaRPr>
          </a:p>
        </p:txBody>
      </p:sp>
      <p:sp>
        <p:nvSpPr>
          <p:cNvPr id="69636"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fld id="{15605C5A-A5F9-40BA-A9AB-80D6B71FCB58}" type="slidenum">
              <a:rPr lang="en-US" altLang="vi-VN" sz="1400" smtClean="0"/>
              <a:pPr>
                <a:spcBef>
                  <a:spcPct val="0"/>
                </a:spcBef>
                <a:buFontTx/>
                <a:buNone/>
              </a:pPr>
              <a:t>68</a:t>
            </a:fld>
            <a:endParaRPr lang="en-US" altLang="vi-VN" sz="1400" smtClean="0"/>
          </a:p>
        </p:txBody>
      </p:sp>
      <p:sp>
        <p:nvSpPr>
          <p:cNvPr id="69637" name="Rectangle 2"/>
          <p:cNvSpPr txBox="1">
            <a:spLocks noChangeArrowheads="1"/>
          </p:cNvSpPr>
          <p:nvPr/>
        </p:nvSpPr>
        <p:spPr bwMode="auto">
          <a:xfrm>
            <a:off x="609600" y="76200"/>
            <a:ext cx="7391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ctr" eaLnBrk="1" hangingPunct="1">
              <a:spcBef>
                <a:spcPct val="0"/>
              </a:spcBef>
              <a:buFontTx/>
              <a:buNone/>
            </a:pPr>
            <a:r>
              <a:rPr lang="en-US" altLang="vi-VN" b="1" i="1" dirty="0">
                <a:solidFill>
                  <a:srgbClr val="FF0000"/>
                </a:solidFill>
              </a:rPr>
              <a:t>CHỈNH HỢP LẶP</a:t>
            </a:r>
            <a:endParaRPr lang="en-US" altLang="vi-VN" sz="1800" b="1" i="1" dirty="0">
              <a:solidFill>
                <a:srgbClr val="FF0000"/>
              </a:solidFill>
            </a:endParaRPr>
          </a:p>
        </p:txBody>
      </p:sp>
      <p:graphicFrame>
        <p:nvGraphicFramePr>
          <p:cNvPr id="10" name="Object 4"/>
          <p:cNvGraphicFramePr>
            <a:graphicFrameLocks noChangeAspect="1"/>
          </p:cNvGraphicFramePr>
          <p:nvPr/>
        </p:nvGraphicFramePr>
        <p:xfrm>
          <a:off x="3733800" y="5403850"/>
          <a:ext cx="2079625" cy="927100"/>
        </p:xfrm>
        <a:graphic>
          <a:graphicData uri="http://schemas.openxmlformats.org/presentationml/2006/ole">
            <mc:AlternateContent xmlns:mc="http://schemas.openxmlformats.org/markup-compatibility/2006">
              <mc:Choice xmlns:v="urn:schemas-microsoft-com:vml" Requires="v">
                <p:oleObj spid="_x0000_s179214" name="Equation" r:id="rId3" imgW="622030" imgH="279279" progId="Equation.DSMT4">
                  <p:embed/>
                </p:oleObj>
              </mc:Choice>
              <mc:Fallback>
                <p:oleObj name="Equation" r:id="rId3" imgW="622030" imgH="27927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5403850"/>
                        <a:ext cx="2079625" cy="927100"/>
                      </a:xfrm>
                      <a:prstGeom prst="rect">
                        <a:avLst/>
                      </a:prstGeom>
                      <a:gradFill rotWithShape="0">
                        <a:gsLst>
                          <a:gs pos="0">
                            <a:srgbClr val="F5F9FF"/>
                          </a:gs>
                          <a:gs pos="74001">
                            <a:srgbClr val="A1C8FB"/>
                          </a:gs>
                          <a:gs pos="83000">
                            <a:srgbClr val="A1C8FB"/>
                          </a:gs>
                          <a:gs pos="100000">
                            <a:srgbClr val="C1DAF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1183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20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2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2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2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1">
                                            <p:txEl>
                                              <p:pRg st="4" end="4"/>
                                            </p:txEl>
                                          </p:spTgt>
                                        </p:tgtEl>
                                        <p:attrNameLst>
                                          <p:attrName>style.visibility</p:attrName>
                                        </p:attrNameLst>
                                      </p:cBhvr>
                                      <p:to>
                                        <p:strVal val="visible"/>
                                      </p:to>
                                    </p:set>
                                    <p:anim calcmode="lin" valueType="num">
                                      <p:cBhvr additive="base">
                                        <p:cTn id="31" dur="2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7891">
                                            <p:txEl>
                                              <p:pRg st="5" end="5"/>
                                            </p:txEl>
                                          </p:spTgt>
                                        </p:tgtEl>
                                        <p:attrNameLst>
                                          <p:attrName>style.visibility</p:attrName>
                                        </p:attrNameLst>
                                      </p:cBhvr>
                                      <p:to>
                                        <p:strVal val="visible"/>
                                      </p:to>
                                    </p:set>
                                    <p:anim calcmode="lin" valueType="num">
                                      <p:cBhvr additive="base">
                                        <p:cTn id="37" dur="20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78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3"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2000" fill="hold"/>
                                        <p:tgtEl>
                                          <p:spTgt spid="10"/>
                                        </p:tgtEl>
                                        <p:attrNameLst>
                                          <p:attrName>ppt_x</p:attrName>
                                        </p:attrNameLst>
                                      </p:cBhvr>
                                      <p:tavLst>
                                        <p:tav tm="0">
                                          <p:val>
                                            <p:strVal val="1+#ppt_w/2"/>
                                          </p:val>
                                        </p:tav>
                                        <p:tav tm="100000">
                                          <p:val>
                                            <p:strVal val="#ppt_x"/>
                                          </p:val>
                                        </p:tav>
                                      </p:tavLst>
                                    </p:anim>
                                    <p:anim calcmode="lin" valueType="num">
                                      <p:cBhvr additive="base">
                                        <p:cTn id="44" dur="2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sz="4400">
              <a:latin typeface="Times New Roman" panose="02020603050405020304" pitchFamily="18" charset="0"/>
            </a:endParaRPr>
          </a:p>
        </p:txBody>
      </p:sp>
      <p:sp>
        <p:nvSpPr>
          <p:cNvPr id="70659"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fld id="{F3208D01-65BE-4242-A4A1-2474F2CB1FC7}" type="slidenum">
              <a:rPr lang="en-US" altLang="vi-VN" sz="1400" smtClean="0"/>
              <a:pPr>
                <a:spcBef>
                  <a:spcPct val="0"/>
                </a:spcBef>
                <a:buFontTx/>
                <a:buNone/>
              </a:pPr>
              <a:t>69</a:t>
            </a:fld>
            <a:endParaRPr lang="en-US" altLang="vi-VN" sz="1400" smtClean="0"/>
          </a:p>
        </p:txBody>
      </p:sp>
      <p:sp>
        <p:nvSpPr>
          <p:cNvPr id="70660" name="Rectangle 2"/>
          <p:cNvSpPr txBox="1">
            <a:spLocks noChangeArrowheads="1"/>
          </p:cNvSpPr>
          <p:nvPr/>
        </p:nvSpPr>
        <p:spPr bwMode="auto">
          <a:xfrm>
            <a:off x="342900" y="85726"/>
            <a:ext cx="7391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ctr" eaLnBrk="1" hangingPunct="1">
              <a:spcBef>
                <a:spcPct val="0"/>
              </a:spcBef>
              <a:buFontTx/>
              <a:buNone/>
            </a:pPr>
            <a:r>
              <a:rPr lang="en-US" altLang="vi-VN" b="1" i="1" dirty="0">
                <a:solidFill>
                  <a:srgbClr val="FF0000"/>
                </a:solidFill>
              </a:rPr>
              <a:t>CHỈNH HỢP LẶP</a:t>
            </a:r>
            <a:endParaRPr lang="en-US" altLang="vi-VN" sz="1800" b="1" i="1" dirty="0">
              <a:solidFill>
                <a:srgbClr val="FF0000"/>
              </a:solidFill>
            </a:endParaRPr>
          </a:p>
        </p:txBody>
      </p:sp>
      <p:pic>
        <p:nvPicPr>
          <p:cNvPr id="70661" name="Ảnh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334000"/>
            <a:ext cx="6858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4"/>
          <p:cNvGraphicFramePr>
            <a:graphicFrameLocks noChangeAspect="1"/>
          </p:cNvGraphicFramePr>
          <p:nvPr>
            <p:extLst>
              <p:ext uri="{D42A27DB-BD31-4B8C-83A1-F6EECF244321}">
                <p14:modId xmlns:p14="http://schemas.microsoft.com/office/powerpoint/2010/main" val="1048455698"/>
              </p:ext>
            </p:extLst>
          </p:nvPr>
        </p:nvGraphicFramePr>
        <p:xfrm>
          <a:off x="2238169" y="1345805"/>
          <a:ext cx="2079625" cy="927100"/>
        </p:xfrm>
        <a:graphic>
          <a:graphicData uri="http://schemas.openxmlformats.org/presentationml/2006/ole">
            <mc:AlternateContent xmlns:mc="http://schemas.openxmlformats.org/markup-compatibility/2006">
              <mc:Choice xmlns:v="urn:schemas-microsoft-com:vml" Requires="v">
                <p:oleObj spid="_x0000_s180250" name="Equation" r:id="rId4" imgW="622030" imgH="279279" progId="Equation.DSMT4">
                  <p:embed/>
                </p:oleObj>
              </mc:Choice>
              <mc:Fallback>
                <p:oleObj name="Equation" r:id="rId4" imgW="622030" imgH="279279"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169" y="1345805"/>
                        <a:ext cx="2079625" cy="927100"/>
                      </a:xfrm>
                      <a:prstGeom prst="rect">
                        <a:avLst/>
                      </a:prstGeom>
                      <a:gradFill rotWithShape="0">
                        <a:gsLst>
                          <a:gs pos="0">
                            <a:srgbClr val="F5F9FF"/>
                          </a:gs>
                          <a:gs pos="74001">
                            <a:srgbClr val="A1C8FB"/>
                          </a:gs>
                          <a:gs pos="83000">
                            <a:srgbClr val="A1C8FB"/>
                          </a:gs>
                          <a:gs pos="100000">
                            <a:srgbClr val="C1DAF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Ảnh 2"/>
          <p:cNvPicPr>
            <a:picLocks noChangeAspect="1"/>
          </p:cNvPicPr>
          <p:nvPr/>
        </p:nvPicPr>
        <p:blipFill>
          <a:blip r:embed="rId6"/>
          <a:stretch>
            <a:fillRect/>
          </a:stretch>
        </p:blipFill>
        <p:spPr>
          <a:xfrm>
            <a:off x="413424" y="2610760"/>
            <a:ext cx="8317151" cy="1019178"/>
          </a:xfrm>
          <a:prstGeom prst="rect">
            <a:avLst/>
          </a:prstGeom>
        </p:spPr>
      </p:pic>
      <p:graphicFrame>
        <p:nvGraphicFramePr>
          <p:cNvPr id="11" name="Object 4"/>
          <p:cNvGraphicFramePr>
            <a:graphicFrameLocks noChangeAspect="1"/>
          </p:cNvGraphicFramePr>
          <p:nvPr>
            <p:extLst>
              <p:ext uri="{D42A27DB-BD31-4B8C-83A1-F6EECF244321}">
                <p14:modId xmlns:p14="http://schemas.microsoft.com/office/powerpoint/2010/main" val="877926576"/>
              </p:ext>
            </p:extLst>
          </p:nvPr>
        </p:nvGraphicFramePr>
        <p:xfrm>
          <a:off x="2667000" y="3810000"/>
          <a:ext cx="3309938" cy="927100"/>
        </p:xfrm>
        <a:graphic>
          <a:graphicData uri="http://schemas.openxmlformats.org/presentationml/2006/ole">
            <mc:AlternateContent xmlns:mc="http://schemas.openxmlformats.org/markup-compatibility/2006">
              <mc:Choice xmlns:v="urn:schemas-microsoft-com:vml" Requires="v">
                <p:oleObj spid="_x0000_s180251" name="Equation" r:id="rId7" imgW="990170" imgH="279279" progId="Equation.DSMT4">
                  <p:embed/>
                </p:oleObj>
              </mc:Choice>
              <mc:Fallback>
                <p:oleObj name="Equation" r:id="rId7" imgW="990170" imgH="279279"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3810000"/>
                        <a:ext cx="3309938" cy="927100"/>
                      </a:xfrm>
                      <a:prstGeom prst="rect">
                        <a:avLst/>
                      </a:prstGeom>
                      <a:gradFill rotWithShape="0">
                        <a:gsLst>
                          <a:gs pos="0">
                            <a:srgbClr val="F5F9FF"/>
                          </a:gs>
                          <a:gs pos="74001">
                            <a:srgbClr val="A1C8FB"/>
                          </a:gs>
                          <a:gs pos="83000">
                            <a:srgbClr val="A1C8FB"/>
                          </a:gs>
                          <a:gs pos="100000">
                            <a:srgbClr val="C1DAF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53046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1+#ppt_w/2"/>
                                          </p:val>
                                        </p:tav>
                                        <p:tav tm="100000">
                                          <p:val>
                                            <p:strVal val="#ppt_x"/>
                                          </p:val>
                                        </p:tav>
                                      </p:tavLst>
                                    </p:anim>
                                    <p:anim calcmode="lin" valueType="num">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2000" fill="hold"/>
                                        <p:tgtEl>
                                          <p:spTgt spid="11"/>
                                        </p:tgtEl>
                                        <p:attrNameLst>
                                          <p:attrName>ppt_x</p:attrName>
                                        </p:attrNameLst>
                                      </p:cBhvr>
                                      <p:tavLst>
                                        <p:tav tm="0">
                                          <p:val>
                                            <p:strVal val="1+#ppt_w/2"/>
                                          </p:val>
                                        </p:tav>
                                        <p:tav tm="100000">
                                          <p:val>
                                            <p:strVal val="#ppt_x"/>
                                          </p:val>
                                        </p:tav>
                                      </p:tavLst>
                                    </p:anim>
                                    <p:anim calcmode="lin" valueType="num">
                                      <p:cBhvr additive="base">
                                        <p:cTn id="21" dur="20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0661"/>
                                        </p:tgtEl>
                                        <p:attrNameLst>
                                          <p:attrName>style.visibility</p:attrName>
                                        </p:attrNameLst>
                                      </p:cBhvr>
                                      <p:to>
                                        <p:strVal val="visible"/>
                                      </p:to>
                                    </p:set>
                                    <p:animEffect transition="in" filter="fade">
                                      <p:cBhvr>
                                        <p:cTn id="26" dur="1000"/>
                                        <p:tgtEl>
                                          <p:spTgt spid="70661"/>
                                        </p:tgtEl>
                                      </p:cBhvr>
                                    </p:animEffect>
                                    <p:anim calcmode="lin" valueType="num">
                                      <p:cBhvr>
                                        <p:cTn id="27" dur="1000" fill="hold"/>
                                        <p:tgtEl>
                                          <p:spTgt spid="70661"/>
                                        </p:tgtEl>
                                        <p:attrNameLst>
                                          <p:attrName>ppt_x</p:attrName>
                                        </p:attrNameLst>
                                      </p:cBhvr>
                                      <p:tavLst>
                                        <p:tav tm="0">
                                          <p:val>
                                            <p:strVal val="#ppt_x"/>
                                          </p:val>
                                        </p:tav>
                                        <p:tav tm="100000">
                                          <p:val>
                                            <p:strVal val="#ppt_x"/>
                                          </p:val>
                                        </p:tav>
                                      </p:tavLst>
                                    </p:anim>
                                    <p:anim calcmode="lin" valueType="num">
                                      <p:cBhvr>
                                        <p:cTn id="28" dur="1000" fill="hold"/>
                                        <p:tgtEl>
                                          <p:spTgt spid="706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9552" y="1086453"/>
            <a:ext cx="8147248" cy="5450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fontAlgn="auto">
              <a:spcBef>
                <a:spcPts val="0"/>
              </a:spcBef>
              <a:spcAft>
                <a:spcPts val="0"/>
              </a:spcAft>
            </a:pP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Ví dụ: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Tập </a:t>
            </a:r>
            <a:r>
              <a:rPr lang="vi-VN" sz="3200" i="1" u="sng" dirty="0" smtClean="0">
                <a:solidFill>
                  <a:srgbClr val="1D528D"/>
                </a:solidFill>
                <a:latin typeface="Times New Roman" panose="02020603050405020304" pitchFamily="18" charset="0"/>
                <a:ea typeface="Segoe UI" pitchFamily="34" charset="0"/>
                <a:cs typeface="Times New Roman" panose="02020603050405020304" pitchFamily="18" charset="0"/>
              </a:rPr>
              <a:t>các số nguyên dương lẻ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nhỏ hơn 10 là một tập con của tập </a:t>
            </a:r>
            <a:r>
              <a:rPr lang="vi-VN" sz="3200" i="1" u="sng" dirty="0" smtClean="0">
                <a:solidFill>
                  <a:srgbClr val="1D528D"/>
                </a:solidFill>
                <a:latin typeface="Times New Roman" panose="02020603050405020304" pitchFamily="18" charset="0"/>
                <a:ea typeface="Segoe UI" pitchFamily="34" charset="0"/>
                <a:cs typeface="Times New Roman" panose="02020603050405020304" pitchFamily="18" charset="0"/>
              </a:rPr>
              <a:t>các số nguyên dương nhỏ hơn 10</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a:t>
            </a:r>
          </a:p>
          <a:p>
            <a:pPr algn="just" fontAlgn="auto">
              <a:spcBef>
                <a:spcPts val="0"/>
              </a:spcBef>
              <a:spcAft>
                <a:spcPts val="0"/>
              </a:spcAft>
            </a:pPr>
            <a:r>
              <a:rPr lang="en-US" sz="3200" dirty="0" err="1" smtClean="0">
                <a:solidFill>
                  <a:srgbClr val="00B050"/>
                </a:solidFill>
                <a:latin typeface="Times New Roman" panose="02020603050405020304" pitchFamily="18" charset="0"/>
                <a:ea typeface="Segoe UI" pitchFamily="34" charset="0"/>
                <a:cs typeface="Times New Roman" panose="02020603050405020304" pitchFamily="18" charset="0"/>
              </a:rPr>
              <a:t>Ghi</a:t>
            </a: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B050"/>
                </a:solidFill>
                <a:latin typeface="Times New Roman" panose="02020603050405020304" pitchFamily="18" charset="0"/>
                <a:ea typeface="Segoe UI" pitchFamily="34" charset="0"/>
                <a:cs typeface="Times New Roman" panose="02020603050405020304" pitchFamily="18" charset="0"/>
              </a:rPr>
              <a:t>chú</a:t>
            </a: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Khi muốn nhấn mạnh tập A là tập con của tập B nhưng A≠B, ta viết A⊂B và nói rằng A là tập con thật sự của B</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pPr>
            <a:r>
              <a:rPr lang="vi-VN" sz="3200" b="1" dirty="0" smtClean="0">
                <a:solidFill>
                  <a:srgbClr val="00B050"/>
                </a:solidFill>
                <a:latin typeface="Times New Roman" panose="02020603050405020304" pitchFamily="18" charset="0"/>
                <a:ea typeface="Segoe UI" pitchFamily="34" charset="0"/>
                <a:cs typeface="Times New Roman" panose="02020603050405020304" pitchFamily="18" charset="0"/>
              </a:rPr>
              <a:t>Nhận xét:</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p>
          <a:p>
            <a:pPr algn="just" fontAlgn="auto">
              <a:spcBef>
                <a:spcPts val="0"/>
              </a:spcBef>
              <a:spcAft>
                <a:spcPts val="0"/>
              </a:spcAft>
              <a:buFont typeface="Courier New" pitchFamily="49" charset="0"/>
              <a:buChar char="o"/>
            </a:pP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Nếu A⊆B và B⊆A </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thì</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A=B</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Tập rỗng là con của mọi tập hợp</a:t>
            </a:r>
            <a:r>
              <a:rPr lang="en-US" sz="3200" dirty="0" smtClean="0">
                <a:solidFill>
                  <a:srgbClr val="1D528D"/>
                </a:solidFill>
                <a:latin typeface="Times New Roman" panose="02020603050405020304" pitchFamily="18" charset="0"/>
                <a:ea typeface="Segoe UI" pitchFamily="34" charset="0"/>
                <a:cs typeface="Times New Roman" panose="02020603050405020304" pitchFamily="18" charset="0"/>
              </a:rPr>
              <a:t>.</a:t>
            </a:r>
            <a:endPar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r>
              <a:rPr lang="vi-VN" sz="3200" dirty="0" smtClean="0">
                <a:solidFill>
                  <a:srgbClr val="1D528D"/>
                </a:solidFill>
                <a:latin typeface="Times New Roman" panose="02020603050405020304" pitchFamily="18" charset="0"/>
                <a:ea typeface="Segoe UI" pitchFamily="34" charset="0"/>
                <a:cs typeface="Times New Roman" panose="02020603050405020304" pitchFamily="18" charset="0"/>
              </a:rPr>
              <a:t> Mọi tập hợp đều là tập con của chính nó.</a:t>
            </a:r>
            <a:endParaRPr lang="vi-VN" sz="3200" dirty="0">
              <a:solidFill>
                <a:srgbClr val="1D528D"/>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1259632" y="116632"/>
            <a:ext cx="7432104" cy="584775"/>
          </a:xfrm>
          <a:prstGeom prst="rect">
            <a:avLst/>
          </a:prstGeom>
        </p:spPr>
        <p:txBody>
          <a:bodyPr wrap="square">
            <a:spAutoFit/>
          </a:bodyPr>
          <a:lstStyle/>
          <a:p>
            <a:pPr eaLnBrk="0" hangingPunct="0"/>
            <a:r>
              <a:rPr lang="en-US" sz="3200" dirty="0" smtClean="0">
                <a:solidFill>
                  <a:srgbClr val="FF0000"/>
                </a:solidFill>
                <a:latin typeface="Times New Roman" pitchFamily="18" charset="0"/>
                <a:cs typeface="Times New Roman" pitchFamily="18" charset="0"/>
              </a:rPr>
              <a:t>QUAN HỆ GIỮA CÁC TẬP HỢP</a:t>
            </a:r>
            <a:endParaRPr lang="en-US" sz="3200" b="1"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7</a:t>
            </a:fld>
            <a:endParaRPr lang="en-US"/>
          </a:p>
        </p:txBody>
      </p:sp>
    </p:spTree>
    <p:extLst>
      <p:ext uri="{BB962C8B-B14F-4D97-AF65-F5344CB8AC3E}">
        <p14:creationId xmlns:p14="http://schemas.microsoft.com/office/powerpoint/2010/main" val="721424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down)">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wipe(down)">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wipe(down)">
                                      <p:cBhvr>
                                        <p:cTn id="3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7168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71684"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r" eaLnBrk="1" hangingPunct="1">
              <a:spcBef>
                <a:spcPct val="0"/>
              </a:spcBef>
              <a:buFontTx/>
              <a:buNone/>
            </a:pPr>
            <a:endParaRPr lang="vi-VN" altLang="vi-VN" sz="1400">
              <a:latin typeface="Times New Roman" panose="02020603050405020304" pitchFamily="18" charset="0"/>
            </a:endParaRPr>
          </a:p>
        </p:txBody>
      </p:sp>
      <p:sp>
        <p:nvSpPr>
          <p:cNvPr id="71685"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sz="4400">
              <a:latin typeface="Times New Roman" panose="02020603050405020304" pitchFamily="18" charset="0"/>
            </a:endParaRPr>
          </a:p>
        </p:txBody>
      </p:sp>
      <p:sp>
        <p:nvSpPr>
          <p:cNvPr id="71686"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fld id="{EA6BC2EA-E0D2-41D0-B6C3-C8B6B5DDEA18}" type="slidenum">
              <a:rPr lang="en-US" altLang="vi-VN" sz="1400" smtClean="0"/>
              <a:pPr>
                <a:spcBef>
                  <a:spcPct val="0"/>
                </a:spcBef>
                <a:buFontTx/>
                <a:buNone/>
              </a:pPr>
              <a:t>70</a:t>
            </a:fld>
            <a:endParaRPr lang="en-US" altLang="vi-VN" sz="1400" smtClean="0"/>
          </a:p>
        </p:txBody>
      </p:sp>
      <p:sp>
        <p:nvSpPr>
          <p:cNvPr id="71687" name="Rectangle 2"/>
          <p:cNvSpPr txBox="1">
            <a:spLocks noChangeArrowheads="1"/>
          </p:cNvSpPr>
          <p:nvPr/>
        </p:nvSpPr>
        <p:spPr bwMode="auto">
          <a:xfrm>
            <a:off x="407782" y="1273642"/>
            <a:ext cx="8077200"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just" eaLnBrk="1" hangingPunct="1">
              <a:spcBef>
                <a:spcPct val="0"/>
              </a:spcBef>
              <a:buFontTx/>
              <a:buNone/>
            </a:pPr>
            <a:r>
              <a:rPr lang="vi-VN" altLang="vi-VN" sz="2400" dirty="0">
                <a:solidFill>
                  <a:srgbClr val="FF0000"/>
                </a:solidFill>
                <a:latin typeface="Times New Roman" panose="02020603050405020304" pitchFamily="18" charset="0"/>
                <a:cs typeface="Times New Roman" panose="02020603050405020304" pitchFamily="18" charset="0"/>
              </a:rPr>
              <a:t>CHÚ Ý: </a:t>
            </a:r>
            <a:r>
              <a:rPr lang="vi-VN" altLang="vi-VN" sz="2400" dirty="0">
                <a:solidFill>
                  <a:srgbClr val="002060"/>
                </a:solidFill>
                <a:latin typeface="Times New Roman" panose="02020603050405020304" pitchFamily="18" charset="0"/>
                <a:cs typeface="Times New Roman" panose="02020603050405020304" pitchFamily="18" charset="0"/>
              </a:rPr>
              <a:t>Trong </a:t>
            </a:r>
            <a:r>
              <a:rPr lang="vi-VN" altLang="vi-VN" sz="2400" dirty="0" err="1">
                <a:solidFill>
                  <a:srgbClr val="002060"/>
                </a:solidFill>
                <a:latin typeface="Times New Roman" panose="02020603050405020304" pitchFamily="18" charset="0"/>
                <a:cs typeface="Times New Roman" panose="02020603050405020304" pitchFamily="18" charset="0"/>
              </a:rPr>
              <a:t>một</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số</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tài</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liệu</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định</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nghĩa</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Tổ</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hợp</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lặp</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Chỉnh</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hợp</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lặp</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có</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thể</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được</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trình</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bày</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với</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a:solidFill>
                  <a:srgbClr val="FF0000"/>
                </a:solidFill>
                <a:latin typeface="Times New Roman" panose="02020603050405020304" pitchFamily="18" charset="0"/>
                <a:cs typeface="Times New Roman" panose="02020603050405020304" pitchFamily="18" charset="0"/>
              </a:rPr>
              <a:t>n </a:t>
            </a:r>
            <a:r>
              <a:rPr lang="vi-VN" altLang="vi-VN" sz="2400" dirty="0" err="1">
                <a:solidFill>
                  <a:srgbClr val="FF0000"/>
                </a:solidFill>
                <a:latin typeface="Times New Roman" panose="02020603050405020304" pitchFamily="18" charset="0"/>
                <a:cs typeface="Times New Roman" panose="02020603050405020304" pitchFamily="18" charset="0"/>
              </a:rPr>
              <a:t>là</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số</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phần</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tử</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khác</a:t>
            </a:r>
            <a:r>
              <a:rPr lang="vi-VN" altLang="vi-VN" sz="2400" dirty="0">
                <a:solidFill>
                  <a:srgbClr val="FF0000"/>
                </a:solidFill>
                <a:latin typeface="Times New Roman" panose="02020603050405020304" pitchFamily="18" charset="0"/>
                <a:cs typeface="Times New Roman" panose="02020603050405020304" pitchFamily="18" charset="0"/>
              </a:rPr>
              <a:t> nhau </a:t>
            </a:r>
            <a:r>
              <a:rPr lang="vi-VN" altLang="vi-VN" sz="2400" dirty="0">
                <a:solidFill>
                  <a:srgbClr val="002060"/>
                </a:solidFill>
                <a:latin typeface="Times New Roman" panose="02020603050405020304" pitchFamily="18" charset="0"/>
                <a:cs typeface="Times New Roman" panose="02020603050405020304" pitchFamily="18" charset="0"/>
              </a:rPr>
              <a:t>(</a:t>
            </a:r>
            <a:r>
              <a:rPr lang="vi-VN" altLang="vi-VN" sz="2400" dirty="0" err="1">
                <a:solidFill>
                  <a:srgbClr val="002060"/>
                </a:solidFill>
                <a:latin typeface="Times New Roman" panose="02020603050405020304" pitchFamily="18" charset="0"/>
                <a:cs typeface="Times New Roman" panose="02020603050405020304" pitchFamily="18" charset="0"/>
              </a:rPr>
              <a:t>chứ</a:t>
            </a:r>
            <a:r>
              <a:rPr lang="vi-VN" altLang="vi-VN" sz="2400" dirty="0">
                <a:solidFill>
                  <a:srgbClr val="002060"/>
                </a:solidFill>
                <a:latin typeface="Times New Roman" panose="02020603050405020304" pitchFamily="18" charset="0"/>
                <a:cs typeface="Times New Roman" panose="02020603050405020304" pitchFamily="18" charset="0"/>
              </a:rPr>
              <a:t> không </a:t>
            </a:r>
            <a:r>
              <a:rPr lang="vi-VN" altLang="vi-VN" sz="2400" dirty="0" err="1">
                <a:solidFill>
                  <a:srgbClr val="002060"/>
                </a:solidFill>
                <a:latin typeface="Times New Roman" panose="02020603050405020304" pitchFamily="18" charset="0"/>
                <a:cs typeface="Times New Roman" panose="02020603050405020304" pitchFamily="18" charset="0"/>
              </a:rPr>
              <a:t>phải</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là</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số</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loại</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phần</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tử</a:t>
            </a:r>
            <a:r>
              <a:rPr lang="vi-VN" altLang="vi-VN" sz="2400" dirty="0">
                <a:solidFill>
                  <a:srgbClr val="002060"/>
                </a:solidFill>
                <a:latin typeface="Times New Roman" panose="02020603050405020304" pitchFamily="18" charset="0"/>
                <a:cs typeface="Times New Roman" panose="02020603050405020304" pitchFamily="18" charset="0"/>
              </a:rPr>
              <a:t>). </a:t>
            </a:r>
          </a:p>
          <a:p>
            <a:pPr algn="just" eaLnBrk="1" hangingPunct="1">
              <a:spcBef>
                <a:spcPct val="0"/>
              </a:spcBef>
              <a:buFontTx/>
              <a:buNone/>
            </a:pPr>
            <a:endParaRPr lang="en-US" altLang="vi-VN" sz="2400" b="1" i="1" dirty="0">
              <a:solidFill>
                <a:srgbClr val="FF0000"/>
              </a:solidFill>
            </a:endParaRPr>
          </a:p>
        </p:txBody>
      </p:sp>
      <p:pic>
        <p:nvPicPr>
          <p:cNvPr id="71688" name="Ảnh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782" y="2929508"/>
            <a:ext cx="82010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689" name="Nhóm 10"/>
          <p:cNvGrpSpPr>
            <a:grpSpLocks/>
          </p:cNvGrpSpPr>
          <p:nvPr/>
        </p:nvGrpSpPr>
        <p:grpSpPr bwMode="auto">
          <a:xfrm>
            <a:off x="533400" y="4401848"/>
            <a:ext cx="7686675" cy="938212"/>
            <a:chOff x="609600" y="3811264"/>
            <a:chExt cx="7686675" cy="938698"/>
          </a:xfrm>
        </p:grpSpPr>
        <p:pic>
          <p:nvPicPr>
            <p:cNvPr id="71690" name="Ảnh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11264"/>
              <a:ext cx="21526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1" name="Ảnh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849364"/>
              <a:ext cx="9620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2" name="Ảnh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24275" y="3863651"/>
              <a:ext cx="14668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3" name="Ảnh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91125" y="3863651"/>
              <a:ext cx="2990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4" name="Ảnh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9125" y="4359437"/>
              <a:ext cx="76771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6208196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WordArt 3"/>
          <p:cNvSpPr>
            <a:spLocks noChangeArrowheads="1" noChangeShapeType="1" noTextEdit="1"/>
          </p:cNvSpPr>
          <p:nvPr/>
        </p:nvSpPr>
        <p:spPr bwMode="gray">
          <a:xfrm>
            <a:off x="179512" y="3356992"/>
            <a:ext cx="8820472" cy="2520280"/>
          </a:xfrm>
          <a:prstGeom prst="rect">
            <a:avLst/>
          </a:prstGeom>
        </p:spPr>
        <p:txBody>
          <a:bodyPr wrap="none" fromWordArt="1">
            <a:prstTxWarp prst="textDeflate">
              <a:avLst>
                <a:gd name="adj" fmla="val 0"/>
              </a:avLst>
            </a:prstTxWarp>
          </a:bodyPr>
          <a:lstStyle/>
          <a:p>
            <a:pPr algn="ctr"/>
            <a:endParaRPr lang="vi-VN" sz="5400" kern="10" dirty="0">
              <a:ln w="28575">
                <a:solidFill>
                  <a:schemeClr val="bg1"/>
                </a:solidFill>
                <a:round/>
                <a:headEnd/>
                <a:tailEnd/>
              </a:ln>
              <a:gradFill rotWithShape="1">
                <a:gsLst>
                  <a:gs pos="0">
                    <a:schemeClr val="accent1"/>
                  </a:gs>
                  <a:gs pos="100000">
                    <a:schemeClr val="tx1"/>
                  </a:gs>
                </a:gsLst>
                <a:lin ang="0" scaled="1"/>
              </a:gradFill>
              <a:effectLst>
                <a:outerShdw dist="107763" dir="2700000" algn="ctr" rotWithShape="0">
                  <a:srgbClr val="C0C0C0">
                    <a:alpha val="50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 name="Title 2"/>
          <p:cNvSpPr>
            <a:spLocks noGrp="1"/>
          </p:cNvSpPr>
          <p:nvPr>
            <p:ph type="ctrTitle"/>
          </p:nvPr>
        </p:nvSpPr>
        <p:spPr/>
        <p:txBody>
          <a:bodyPr/>
          <a:lstStyle/>
          <a:p>
            <a:pPr algn="ctr"/>
            <a:r>
              <a:rPr lang="en-US" dirty="0" err="1" smtClean="0"/>
              <a:t>Hết</a:t>
            </a:r>
            <a:endParaRPr lang="ru-R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1628800"/>
            <a:ext cx="7987410" cy="492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spcBef>
                <a:spcPts val="0"/>
              </a:spcBef>
              <a:spcAft>
                <a:spcPts val="0"/>
              </a:spcAft>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Một tập hợp có thể được xác định bằng cách liệt kê tất cả các phần tử của nó. Chúng ta sẽ dùng ký hiệu trong đó tất cả các phần tử của một tập hợp được liệt kê ở giữa hai dấu móc.</a:t>
            </a:r>
          </a:p>
          <a:p>
            <a:pPr algn="just" fontAlgn="auto">
              <a:spcBef>
                <a:spcPts val="0"/>
              </a:spcBef>
              <a:spcAft>
                <a:spcPts val="0"/>
              </a:spcAft>
            </a:pP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Ví dụ:</a:t>
            </a:r>
          </a:p>
          <a:p>
            <a:pPr algn="just" fontAlgn="auto">
              <a:spcBef>
                <a:spcPts val="0"/>
              </a:spcBef>
              <a:spcAft>
                <a:spcPts val="0"/>
              </a:spcAft>
              <a:buFont typeface="Courier New" pitchFamily="49" charset="0"/>
              <a:buChar char="o"/>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V = {a, e, i o, u} </a:t>
            </a:r>
          </a:p>
          <a:p>
            <a:pPr algn="just" fontAlgn="auto">
              <a:spcBef>
                <a:spcPts val="0"/>
              </a:spcBef>
              <a:spcAft>
                <a:spcPts val="0"/>
              </a:spcAft>
              <a:buFont typeface="Courier New" pitchFamily="49" charset="0"/>
              <a:buChar char="o"/>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O =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1,</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3, 5, 7, 9}</a:t>
            </a:r>
          </a:p>
          <a:p>
            <a:pPr algn="just" fontAlgn="auto">
              <a:spcBef>
                <a:spcPts val="0"/>
              </a:spcBef>
              <a:spcAft>
                <a:spcPts val="0"/>
              </a:spcAft>
              <a:buFont typeface="Courier New" pitchFamily="49" charset="0"/>
              <a:buChar char="o"/>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N = {0, 1, 2, 3, …} </a:t>
            </a:r>
          </a:p>
          <a:p>
            <a:pPr algn="just" fontAlgn="auto">
              <a:spcBef>
                <a:spcPts val="0"/>
              </a:spcBef>
              <a:spcAft>
                <a:spcPts val="0"/>
              </a:spcAft>
              <a:buFont typeface="Courier New" pitchFamily="49" charset="0"/>
              <a:buChar char="o"/>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Z = {…., 0, 1, 2, 3, …}.</a:t>
            </a:r>
            <a:endPar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7545" y="1102947"/>
            <a:ext cx="406039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smtClean="0">
                <a:solidFill>
                  <a:srgbClr val="FF0000"/>
                </a:solidFill>
                <a:latin typeface="Times New Roman" pitchFamily="18" charset="0"/>
                <a:ea typeface="Segoe UI" panose="020B0502040204020203" pitchFamily="34" charset="0"/>
                <a:cs typeface="Times New Roman" pitchFamily="18" charset="0"/>
              </a:rPr>
              <a:t>1.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Liệt</a:t>
            </a:r>
            <a:r>
              <a:rPr lang="en-US" sz="3200" b="1" dirty="0" smtClean="0">
                <a:solidFill>
                  <a:srgbClr val="FF0000"/>
                </a:solidFill>
                <a:latin typeface="Times New Roman" pitchFamily="18" charset="0"/>
                <a:ea typeface="Segoe UI" panose="020B0502040204020203" pitchFamily="34" charset="0"/>
                <a:cs typeface="Times New Roman" pitchFamily="18" charset="0"/>
              </a:rPr>
              <a:t>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kê</a:t>
            </a:r>
            <a:r>
              <a:rPr lang="en-US" sz="3200" b="1" dirty="0" smtClean="0">
                <a:solidFill>
                  <a:srgbClr val="FF0000"/>
                </a:solidFill>
                <a:latin typeface="Times New Roman" pitchFamily="18" charset="0"/>
                <a:ea typeface="Segoe UI" panose="020B0502040204020203" pitchFamily="34" charset="0"/>
                <a:cs typeface="Times New Roman" pitchFamily="18" charset="0"/>
              </a:rPr>
              <a:t>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các</a:t>
            </a:r>
            <a:r>
              <a:rPr lang="en-US" sz="3200" b="1" dirty="0" smtClean="0">
                <a:solidFill>
                  <a:srgbClr val="FF0000"/>
                </a:solidFill>
                <a:latin typeface="Times New Roman" pitchFamily="18" charset="0"/>
                <a:ea typeface="Segoe UI" panose="020B0502040204020203" pitchFamily="34" charset="0"/>
                <a:cs typeface="Times New Roman" pitchFamily="18" charset="0"/>
              </a:rPr>
              <a:t>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phần</a:t>
            </a:r>
            <a:r>
              <a:rPr lang="en-US" sz="3200" b="1" dirty="0" smtClean="0">
                <a:solidFill>
                  <a:srgbClr val="FF0000"/>
                </a:solidFill>
                <a:latin typeface="Times New Roman" pitchFamily="18" charset="0"/>
                <a:ea typeface="Segoe UI" panose="020B0502040204020203" pitchFamily="34" charset="0"/>
                <a:cs typeface="Times New Roman" pitchFamily="18" charset="0"/>
              </a:rPr>
              <a:t> </a:t>
            </a:r>
            <a:r>
              <a:rPr lang="en-US" sz="3200" b="1" dirty="0" err="1" smtClean="0">
                <a:solidFill>
                  <a:srgbClr val="FF0000"/>
                </a:solidFill>
                <a:latin typeface="Times New Roman" pitchFamily="18" charset="0"/>
                <a:ea typeface="Segoe UI" panose="020B0502040204020203" pitchFamily="34" charset="0"/>
                <a:cs typeface="Times New Roman" pitchFamily="18" charset="0"/>
              </a:rPr>
              <a:t>tử</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16632"/>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smtClean="0">
                <a:solidFill>
                  <a:srgbClr val="FF0000"/>
                </a:solidFill>
                <a:latin typeface="Times New Roman" pitchFamily="18" charset="0"/>
                <a:ea typeface="Segoe UI" pitchFamily="34" charset="0"/>
                <a:cs typeface="Times New Roman" pitchFamily="18" charset="0"/>
              </a:rPr>
              <a:t>CÁC CÁCH XÁC ĐỊNH TẬP HỢP</a:t>
            </a:r>
            <a:endParaRPr lang="vi-VN" sz="3200"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8</a:t>
            </a:fld>
            <a:endParaRPr lang="en-US"/>
          </a:p>
        </p:txBody>
      </p:sp>
    </p:spTree>
    <p:extLst>
      <p:ext uri="{BB962C8B-B14F-4D97-AF65-F5344CB8AC3E}">
        <p14:creationId xmlns:p14="http://schemas.microsoft.com/office/powerpoint/2010/main" val="21664704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amond(in)">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p:cTn id="17" dur="1000" fill="hold"/>
                                        <p:tgtEl>
                                          <p:spTgt spid="7">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7">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7">
                                            <p:txEl>
                                              <p:pRg st="1" end="1"/>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 calcmode="lin" valueType="num">
                                      <p:cBhvr>
                                        <p:cTn id="22" dur="1000" fill="hold"/>
                                        <p:tgtEl>
                                          <p:spTgt spid="7">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7">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7">
                                            <p:txEl>
                                              <p:pRg st="2" end="2"/>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 calcmode="lin" valueType="num">
                                      <p:cBhvr>
                                        <p:cTn id="27" dur="1000" fill="hold"/>
                                        <p:tgtEl>
                                          <p:spTgt spid="7">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7">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7">
                                            <p:txEl>
                                              <p:pRg st="3" end="3"/>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 calcmode="lin" valueType="num">
                                      <p:cBhvr>
                                        <p:cTn id="32" dur="1000" fill="hold"/>
                                        <p:tgtEl>
                                          <p:spTgt spid="7">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7">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7">
                                            <p:txEl>
                                              <p:pRg st="4" end="4"/>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1000" fill="hold"/>
                                        <p:tgtEl>
                                          <p:spTgt spid="7">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7">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520" y="1700808"/>
            <a:ext cx="7770858" cy="5157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spcBef>
                <a:spcPts val="0"/>
              </a:spcBef>
              <a:spcAft>
                <a:spcPts val="0"/>
              </a:spcAft>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Một tập hợp cũng có thể được xác định bằng cách chỉ ra rõ các thuộc tính đặc trưng của các phần tử của nó. </a:t>
            </a:r>
            <a:endPar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pP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viết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U</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p(x)} (A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U</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:p</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(x)}) hay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vắn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tắt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A={x| p(x)}  (A ={x: p(x)})</a:t>
            </a:r>
            <a:endPar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pPr>
            <a:r>
              <a:rPr lang="en-US" sz="3200" dirty="0" smtClean="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B050"/>
                </a:solidFill>
                <a:latin typeface="Times New Roman" panose="02020603050405020304" pitchFamily="18" charset="0"/>
                <a:ea typeface="Segoe UI" pitchFamily="34" charset="0"/>
                <a:cs typeface="Times New Roman" panose="02020603050405020304" pitchFamily="18" charset="0"/>
              </a:rPr>
              <a:t>Ví </a:t>
            </a:r>
            <a:r>
              <a:rPr lang="vi-VN" sz="3200" dirty="0">
                <a:solidFill>
                  <a:srgbClr val="00B050"/>
                </a:solidFill>
                <a:latin typeface="Times New Roman" panose="02020603050405020304" pitchFamily="18" charset="0"/>
                <a:ea typeface="Segoe UI" pitchFamily="34" charset="0"/>
                <a:cs typeface="Times New Roman" panose="02020603050405020304" pitchFamily="18" charset="0"/>
              </a:rPr>
              <a:t>dụ:</a:t>
            </a:r>
          </a:p>
          <a:p>
            <a:pPr algn="just" fontAlgn="auto">
              <a:spcBef>
                <a:spcPts val="0"/>
              </a:spcBef>
              <a:spcAft>
                <a:spcPts val="0"/>
              </a:spcAft>
              <a:buFont typeface="Wingdings" pitchFamily="2" charset="2"/>
              <a:buChar char="§"/>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V = {x | x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âm</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p>
          <a:p>
            <a:pPr algn="just" fontAlgn="auto">
              <a:spcBef>
                <a:spcPts val="0"/>
              </a:spcBef>
              <a:spcAft>
                <a:spcPts val="0"/>
              </a:spcAft>
              <a:buFont typeface="Wingdings" pitchFamily="2" charset="2"/>
              <a:buChar char="§"/>
            </a:pP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O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x là số nguyên dương nhỏ hơn 10} </a:t>
            </a:r>
            <a:endParaRPr lang="vi-VN"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Wingdings" pitchFamily="2" charset="2"/>
              <a:buChar char="§"/>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A</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x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 x = 2n, </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Wingdings" pitchFamily="2" charset="2"/>
              <a:buChar char="§"/>
            </a:pP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B</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n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smtClean="0">
                <a:solidFill>
                  <a:srgbClr val="002060"/>
                </a:solidFill>
                <a:latin typeface="Times New Roman" panose="02020603050405020304" pitchFamily="18" charset="0"/>
                <a:ea typeface="Segoe UI" pitchFamily="34" charset="0"/>
                <a:cs typeface="Times New Roman" panose="02020603050405020304" pitchFamily="18" charset="0"/>
              </a:rPr>
              <a:t>tố</a:t>
            </a:r>
            <a:r>
              <a:rPr lang="vi-VN" sz="3200" dirty="0" smtClean="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smtClean="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107504" y="1207296"/>
            <a:ext cx="8230818" cy="3315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auto">
              <a:spcBef>
                <a:spcPts val="0"/>
              </a:spcBef>
              <a:spcAft>
                <a:spcPts val="0"/>
              </a:spcAft>
            </a:pPr>
            <a:r>
              <a:rPr lang="en-US" sz="3200" dirty="0" smtClean="0">
                <a:solidFill>
                  <a:srgbClr val="FF0000"/>
                </a:solidFill>
                <a:latin typeface="Times New Roman" pitchFamily="18" charset="0"/>
                <a:ea typeface="Segoe UI" panose="020B0502040204020203" pitchFamily="34" charset="0"/>
                <a:cs typeface="Times New Roman" pitchFamily="18" charset="0"/>
              </a:rPr>
              <a:t>2. </a:t>
            </a:r>
            <a:r>
              <a:rPr lang="vi-VN" sz="3200" dirty="0" err="1">
                <a:solidFill>
                  <a:srgbClr val="FF0000"/>
                </a:solidFill>
                <a:latin typeface="Times New Roman" pitchFamily="18" charset="0"/>
                <a:ea typeface="Segoe UI" panose="020B0502040204020203" pitchFamily="34" charset="0"/>
                <a:cs typeface="Times New Roman" pitchFamily="18" charset="0"/>
              </a:rPr>
              <a:t>Chỉ</a:t>
            </a:r>
            <a:r>
              <a:rPr lang="vi-VN" sz="3200" dirty="0">
                <a:solidFill>
                  <a:srgbClr val="FF0000"/>
                </a:solidFill>
                <a:latin typeface="Times New Roman" pitchFamily="18" charset="0"/>
                <a:ea typeface="Segoe UI" panose="020B0502040204020203" pitchFamily="34" charset="0"/>
                <a:cs typeface="Times New Roman" pitchFamily="18" charset="0"/>
              </a:rPr>
              <a:t> ra </a:t>
            </a:r>
            <a:r>
              <a:rPr lang="vi-VN" sz="3200" dirty="0" err="1">
                <a:solidFill>
                  <a:srgbClr val="FF0000"/>
                </a:solidFill>
                <a:latin typeface="Times New Roman" pitchFamily="18" charset="0"/>
                <a:ea typeface="Segoe UI" panose="020B0502040204020203" pitchFamily="34" charset="0"/>
                <a:cs typeface="Times New Roman" pitchFamily="18" charset="0"/>
              </a:rPr>
              <a:t>các</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thuộc</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tính</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đặc</a:t>
            </a:r>
            <a:r>
              <a:rPr lang="vi-VN" sz="3200" dirty="0">
                <a:solidFill>
                  <a:srgbClr val="FF0000"/>
                </a:solidFill>
                <a:latin typeface="Times New Roman" pitchFamily="18" charset="0"/>
                <a:ea typeface="Segoe UI" panose="020B0502040204020203" pitchFamily="34" charset="0"/>
                <a:cs typeface="Times New Roman" pitchFamily="18" charset="0"/>
              </a:rPr>
              <a:t> trưng </a:t>
            </a:r>
            <a:r>
              <a:rPr lang="vi-VN" sz="3200" dirty="0" err="1">
                <a:solidFill>
                  <a:srgbClr val="FF0000"/>
                </a:solidFill>
                <a:latin typeface="Times New Roman" pitchFamily="18" charset="0"/>
                <a:ea typeface="Segoe UI" panose="020B0502040204020203" pitchFamily="34" charset="0"/>
                <a:cs typeface="Times New Roman" pitchFamily="18" charset="0"/>
              </a:rPr>
              <a:t>của</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phần</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tử</a:t>
            </a:r>
            <a:endParaRPr lang="en-US" sz="3200" dirty="0">
              <a:solidFill>
                <a:srgbClr val="FF0000"/>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smtClean="0">
                <a:solidFill>
                  <a:srgbClr val="FF0000"/>
                </a:solidFill>
                <a:latin typeface="Times New Roman" panose="02020603050405020304" pitchFamily="18" charset="0"/>
                <a:ea typeface="Segoe UI" pitchFamily="34" charset="0"/>
                <a:cs typeface="Times New Roman" panose="02020603050405020304" pitchFamily="18" charset="0"/>
              </a:rPr>
              <a:t>CÁC CÁCH XÁC ĐỊNH TẬP HỢP</a:t>
            </a:r>
            <a:endParaRPr lang="vi-VN" sz="3200" b="1"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9</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arn(inVertical)">
                                      <p:cBhvr>
                                        <p:cTn id="25" dur="500"/>
                                        <p:tgtEl>
                                          <p:spTgt spid="7">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barn(inVertical)">
                                      <p:cBhvr>
                                        <p:cTn id="28" dur="500"/>
                                        <p:tgtEl>
                                          <p:spTgt spid="7">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arn(inVertical)">
                                      <p:cBhvr>
                                        <p:cTn id="31" dur="500"/>
                                        <p:tgtEl>
                                          <p:spTgt spid="7">
                                            <p:txEl>
                                              <p:pRg st="5" end="5"/>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barn(inVertical)">
                                      <p:cBhvr>
                                        <p:cTn id="3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100TGp_biz_diagram">
  <a:themeElements>
    <a:clrScheme name="100TGp_biz_diagram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fontScheme name="100TGp_biz_diagram">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00TGp_biz_diagram 1">
        <a:dk1>
          <a:srgbClr val="29698D"/>
        </a:dk1>
        <a:lt1>
          <a:srgbClr val="FFFFFF"/>
        </a:lt1>
        <a:dk2>
          <a:srgbClr val="000000"/>
        </a:dk2>
        <a:lt2>
          <a:srgbClr val="D6E1E2"/>
        </a:lt2>
        <a:accent1>
          <a:srgbClr val="0099CC"/>
        </a:accent1>
        <a:accent2>
          <a:srgbClr val="FF9933"/>
        </a:accent2>
        <a:accent3>
          <a:srgbClr val="FFFFFF"/>
        </a:accent3>
        <a:accent4>
          <a:srgbClr val="215978"/>
        </a:accent4>
        <a:accent5>
          <a:srgbClr val="AACAE2"/>
        </a:accent5>
        <a:accent6>
          <a:srgbClr val="E78A2D"/>
        </a:accent6>
        <a:hlink>
          <a:srgbClr val="33CCCC"/>
        </a:hlink>
        <a:folHlink>
          <a:srgbClr val="83A6A7"/>
        </a:folHlink>
      </a:clrScheme>
      <a:clrMap bg1="lt1" tx1="dk1" bg2="lt2" tx2="dk2" accent1="accent1" accent2="accent2" accent3="accent3" accent4="accent4" accent5="accent5" accent6="accent6" hlink="hlink" folHlink="folHlink"/>
    </a:extraClrScheme>
    <a:extraClrScheme>
      <a:clrScheme name="100TGp_biz_diagram 2">
        <a:dk1>
          <a:srgbClr val="592C0D"/>
        </a:dk1>
        <a:lt1>
          <a:srgbClr val="FFFFFF"/>
        </a:lt1>
        <a:dk2>
          <a:srgbClr val="000000"/>
        </a:dk2>
        <a:lt2>
          <a:srgbClr val="C0C0C0"/>
        </a:lt2>
        <a:accent1>
          <a:srgbClr val="5B9569"/>
        </a:accent1>
        <a:accent2>
          <a:srgbClr val="5D8FC1"/>
        </a:accent2>
        <a:accent3>
          <a:srgbClr val="FFFFFF"/>
        </a:accent3>
        <a:accent4>
          <a:srgbClr val="4B2409"/>
        </a:accent4>
        <a:accent5>
          <a:srgbClr val="B5C8B9"/>
        </a:accent5>
        <a:accent6>
          <a:srgbClr val="5381AF"/>
        </a:accent6>
        <a:hlink>
          <a:srgbClr val="C5C059"/>
        </a:hlink>
        <a:folHlink>
          <a:srgbClr val="999C90"/>
        </a:folHlink>
      </a:clrScheme>
      <a:clrMap bg1="lt1" tx1="dk1" bg2="lt2" tx2="dk2" accent1="accent1" accent2="accent2" accent3="accent3" accent4="accent4" accent5="accent5" accent6="accent6" hlink="hlink" folHlink="folHlink"/>
    </a:extraClrScheme>
    <a:extraClrScheme>
      <a:clrScheme name="100TGp_biz_diagram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cdb2004100l</Template>
  <TotalTime>5823</TotalTime>
  <Words>5306</Words>
  <Application>Microsoft Office PowerPoint</Application>
  <PresentationFormat>Trình chiếu Trên màn hình (4:3)</PresentationFormat>
  <Paragraphs>681</Paragraphs>
  <Slides>71</Slides>
  <Notes>33</Notes>
  <HiddenSlides>0</HiddenSlides>
  <MMClips>0</MMClips>
  <ScaleCrop>false</ScaleCrop>
  <HeadingPairs>
    <vt:vector size="8" baseType="variant">
      <vt:variant>
        <vt:lpstr>Phông được Dùng</vt:lpstr>
      </vt:variant>
      <vt:variant>
        <vt:i4>10</vt:i4>
      </vt:variant>
      <vt:variant>
        <vt:lpstr>Chủ đề</vt:lpstr>
      </vt:variant>
      <vt:variant>
        <vt:i4>1</vt:i4>
      </vt:variant>
      <vt:variant>
        <vt:lpstr>Máy chủ nhúng OLE</vt:lpstr>
      </vt:variant>
      <vt:variant>
        <vt:i4>2</vt:i4>
      </vt:variant>
      <vt:variant>
        <vt:lpstr>Tiêu đề Bản chiếu</vt:lpstr>
      </vt:variant>
      <vt:variant>
        <vt:i4>71</vt:i4>
      </vt:variant>
    </vt:vector>
  </HeadingPairs>
  <TitlesOfParts>
    <vt:vector size="84" baseType="lpstr">
      <vt:lpstr>Arial</vt:lpstr>
      <vt:lpstr>Calibri</vt:lpstr>
      <vt:lpstr>Cambria Math</vt:lpstr>
      <vt:lpstr>Courier New</vt:lpstr>
      <vt:lpstr>Segoe UI</vt:lpstr>
      <vt:lpstr>Symbol</vt:lpstr>
      <vt:lpstr>Times New Roman</vt:lpstr>
      <vt:lpstr>Verdana</vt:lpstr>
      <vt:lpstr>VNI-Centur</vt:lpstr>
      <vt:lpstr>Wingdings</vt:lpstr>
      <vt:lpstr>100TGp_biz_diagram</vt:lpstr>
      <vt:lpstr>Image</vt:lpstr>
      <vt:lpstr>Equation</vt:lpstr>
      <vt:lpstr>TOÁN RỜI RẠC</vt:lpstr>
      <vt:lpstr>CÁC PHƯƠNG PHÁP ĐẾM</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BIỂU DIỄN CÁC TẬP HỢP TRÊN MÁY TÍNH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TÍCH DESCARTES </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HOÁN VỊ</vt:lpstr>
      <vt:lpstr>HOÁN VỊ</vt:lpstr>
      <vt:lpstr>HOÁN VỊ</vt:lpstr>
      <vt:lpstr>TỔ HỢP</vt:lpstr>
      <vt:lpstr>TỔ HỢP</vt:lpstr>
      <vt:lpstr>Bản trình bày PowerPoint</vt:lpstr>
      <vt:lpstr>TỔ HỢP</vt:lpstr>
      <vt:lpstr>CHỈNH HỢP</vt:lpstr>
      <vt:lpstr>CHỈNH HỢP</vt:lpstr>
      <vt:lpstr>CHỈNH HỢP</vt:lpstr>
      <vt:lpstr>CÔNG THỨC NHỊ THỨC NEWTON</vt:lpstr>
      <vt:lpstr>Bản trình bày PowerPoint</vt:lpstr>
      <vt:lpstr>Bản trình bày PowerPoint</vt:lpstr>
      <vt:lpstr>Bản trình bày PowerPoint</vt:lpstr>
      <vt:lpstr>Bản trình bày PowerPoint</vt:lpstr>
      <vt:lpstr>HOÁN VỊ LẶP</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Hết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NGOCLAM</dc:creator>
  <cp:lastModifiedBy>Van Le Huynh My</cp:lastModifiedBy>
  <cp:revision>307</cp:revision>
  <dcterms:created xsi:type="dcterms:W3CDTF">2013-03-26T14:04:20Z</dcterms:created>
  <dcterms:modified xsi:type="dcterms:W3CDTF">2021-02-28T10:25:48Z</dcterms:modified>
</cp:coreProperties>
</file>