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22" r:id="rId16"/>
    <p:sldId id="318" r:id="rId17"/>
    <p:sldId id="320" r:id="rId18"/>
    <p:sldId id="321" r:id="rId19"/>
    <p:sldId id="319" r:id="rId20"/>
    <p:sldId id="323" r:id="rId21"/>
    <p:sldId id="324" r:id="rId22"/>
    <p:sldId id="343" r:id="rId23"/>
    <p:sldId id="325" r:id="rId24"/>
    <p:sldId id="326" r:id="rId25"/>
    <p:sldId id="327" r:id="rId26"/>
    <p:sldId id="334" r:id="rId27"/>
    <p:sldId id="328" r:id="rId28"/>
    <p:sldId id="342" r:id="rId29"/>
    <p:sldId id="339" r:id="rId30"/>
    <p:sldId id="353" r:id="rId31"/>
    <p:sldId id="355" r:id="rId32"/>
    <p:sldId id="344" r:id="rId33"/>
    <p:sldId id="332" r:id="rId34"/>
    <p:sldId id="345" r:id="rId35"/>
    <p:sldId id="351" r:id="rId36"/>
    <p:sldId id="356" r:id="rId37"/>
    <p:sldId id="354" r:id="rId38"/>
    <p:sldId id="338" r:id="rId39"/>
    <p:sldId id="337" r:id="rId40"/>
    <p:sldId id="336" r:id="rId41"/>
    <p:sldId id="346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>
      <p:cViewPr varScale="1">
        <p:scale>
          <a:sx n="77" d="100"/>
          <a:sy n="77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357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09" y="0"/>
            <a:ext cx="3170357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867" y="4560086"/>
            <a:ext cx="5853468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72"/>
            <a:ext cx="3170357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09" y="9120172"/>
            <a:ext cx="3170357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A640BDE8-9E5B-4E5A-80AE-3B5E056585A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25935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F8DD22-21A0-49DF-883B-D574F8260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3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887D-7856-4119-82AA-E0E7B3697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47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3D0F-EC16-4D40-A5C5-934DD81F85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81E9-1F46-44F7-81BF-A6E7B6BFD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6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C29D3-E8A4-4E92-8C9C-33B4C53A94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9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D0101-29FD-4F8F-81EA-4CDF67D04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FDBE-2CBE-464E-B680-98E825AB7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5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3B00F-FFBB-4D57-8481-5F09DF206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3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5EEC0-4554-4D44-A9B8-D5EA9D5B5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77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87B5-30A1-494A-826C-01CF9CD83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297D9-6796-4B04-916F-5CBA8C8B4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C510E861-F51D-4A13-8E4E-1465AB6CF6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3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3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3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3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4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5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  <p:sp>
          <p:nvSpPr>
            <p:cNvPr id="106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vi-VN"/>
            </a:p>
          </p:txBody>
        </p:sp>
      </p:grpSp>
      <p:sp>
        <p:nvSpPr>
          <p:cNvPr id="1033" name="Line 4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8233" name="Text Box 41"/>
          <p:cNvSpPr txBox="1">
            <a:spLocks noChangeArrowheads="1"/>
          </p:cNvSpPr>
          <p:nvPr userDrawn="1"/>
        </p:nvSpPr>
        <p:spPr bwMode="auto">
          <a:xfrm>
            <a:off x="365125" y="6172200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vi-VN" sz="1400" smtClean="0"/>
              <a:t>Chương 2. Cây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4A3A74-3CF3-4BE3-85AB-B7F274574EE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295400"/>
            <a:ext cx="6923087" cy="838200"/>
          </a:xfrm>
        </p:spPr>
        <p:txBody>
          <a:bodyPr/>
          <a:lstStyle/>
          <a:p>
            <a:pPr algn="l" eaLnBrk="1" hangingPunct="1"/>
            <a:r>
              <a:rPr lang="en-US" altLang="vi-VN" sz="3600" smtClean="0"/>
              <a:t>CHƯƠNG 6: CÂY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895600"/>
            <a:ext cx="6564313" cy="3505200"/>
          </a:xfrm>
        </p:spPr>
        <p:txBody>
          <a:bodyPr/>
          <a:lstStyle/>
          <a:p>
            <a:pPr algn="l" eaLnBrk="1" hangingPunct="1">
              <a:buFontTx/>
              <a:buChar char="-"/>
            </a:pPr>
            <a:r>
              <a:rPr lang="en-US" altLang="vi-VN" sz="2400" dirty="0" smtClean="0"/>
              <a:t> </a:t>
            </a:r>
            <a:r>
              <a:rPr lang="en-US" altLang="vi-VN" sz="2400" b="1" dirty="0" err="1" smtClean="0"/>
              <a:t>Một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số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khái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niệm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cơ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bản</a:t>
            </a:r>
            <a:endParaRPr lang="en-US" altLang="vi-VN" sz="2400" b="1" dirty="0" smtClean="0"/>
          </a:p>
          <a:p>
            <a:pPr algn="l" eaLnBrk="1" hangingPunct="1">
              <a:buFontTx/>
              <a:buChar char="-"/>
            </a:pPr>
            <a:r>
              <a:rPr lang="en-US" altLang="vi-VN" sz="2400" dirty="0" smtClean="0"/>
              <a:t> </a:t>
            </a:r>
            <a:r>
              <a:rPr lang="en-US" altLang="vi-VN" sz="2400" b="1" dirty="0" err="1" smtClean="0"/>
              <a:t>Cây</a:t>
            </a:r>
            <a:r>
              <a:rPr lang="en-US" altLang="vi-VN" sz="2400" b="1" dirty="0" smtClean="0"/>
              <a:t> m – </a:t>
            </a:r>
            <a:r>
              <a:rPr lang="en-US" altLang="vi-VN" sz="2400" b="1" dirty="0" err="1" smtClean="0"/>
              <a:t>phân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và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các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tính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chất</a:t>
            </a:r>
            <a:endParaRPr lang="en-US" altLang="vi-VN" sz="2400" b="1" dirty="0" smtClean="0"/>
          </a:p>
          <a:p>
            <a:pPr algn="l" eaLnBrk="1" hangingPunct="1">
              <a:buFontTx/>
              <a:buChar char="-"/>
            </a:pP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Phép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duyệt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cây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nhị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phân</a:t>
            </a:r>
            <a:endParaRPr lang="en-US" altLang="vi-VN" sz="2400" dirty="0" smtClean="0"/>
          </a:p>
          <a:p>
            <a:pPr algn="l" eaLnBrk="1" hangingPunct="1">
              <a:buFontTx/>
              <a:buChar char="-"/>
            </a:pP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Ký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pháp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nghịch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đảo</a:t>
            </a:r>
            <a:r>
              <a:rPr lang="en-US" altLang="vi-VN" sz="2400" dirty="0" smtClean="0"/>
              <a:t> Ba Lan</a:t>
            </a:r>
          </a:p>
          <a:p>
            <a:pPr algn="l" eaLnBrk="1" hangingPunct="1">
              <a:buFontTx/>
              <a:buChar char="-"/>
            </a:pPr>
            <a:r>
              <a:rPr lang="en-US" altLang="vi-VN" sz="2400" dirty="0" smtClean="0"/>
              <a:t> </a:t>
            </a:r>
            <a:r>
              <a:rPr lang="en-US" altLang="vi-VN" sz="2400" b="1" dirty="0" err="1" smtClean="0"/>
              <a:t>Thuật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toán</a:t>
            </a:r>
            <a:r>
              <a:rPr lang="en-US" altLang="vi-VN" sz="2400" b="1" dirty="0" smtClean="0"/>
              <a:t> Prim </a:t>
            </a:r>
            <a:r>
              <a:rPr lang="en-US" altLang="vi-VN" sz="2400" b="1" dirty="0" err="1" smtClean="0"/>
              <a:t>và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Kruskal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tìm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cây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khung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nhỏ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nhất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trong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đồ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thị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liên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thông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có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trọng</a:t>
            </a:r>
            <a:r>
              <a:rPr lang="en-US" altLang="vi-VN" sz="2400" b="1" dirty="0" smtClean="0"/>
              <a:t> </a:t>
            </a:r>
            <a:r>
              <a:rPr lang="en-US" altLang="vi-VN" sz="2400" b="1" dirty="0" err="1" smtClean="0"/>
              <a:t>số</a:t>
            </a:r>
            <a:endParaRPr lang="en-US" altLang="vi-VN" sz="2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DA6313-88B1-4FF1-92AF-2048481BF25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tính chất của cây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571500" indent="-571500" eaLnBrk="1" hangingPunct="1"/>
            <a:r>
              <a:rPr lang="en-US" altLang="vi-VN" sz="2600" b="1" smtClean="0"/>
              <a:t>Tính chất 1:</a:t>
            </a:r>
          </a:p>
          <a:p>
            <a:pPr marL="839788" lvl="1" indent="-495300" eaLnBrk="1" hangingPunct="1"/>
            <a:r>
              <a:rPr lang="en-US" altLang="vi-VN" sz="2200" smtClean="0"/>
              <a:t>Cây </a:t>
            </a:r>
            <a:r>
              <a:rPr lang="en-US" altLang="vi-VN" sz="2200" i="1" smtClean="0"/>
              <a:t>n</a:t>
            </a:r>
            <a:r>
              <a:rPr lang="en-US" altLang="vi-VN" sz="2200" smtClean="0"/>
              <a:t> đỉnh (n </a:t>
            </a:r>
            <a:r>
              <a:rPr lang="en-US" altLang="vi-VN" sz="2200" smtClean="0">
                <a:sym typeface="Symbol" panose="05050102010706020507" pitchFamily="18" charset="2"/>
              </a:rPr>
              <a:t> 2) </a:t>
            </a:r>
            <a:r>
              <a:rPr lang="en-US" altLang="vi-VN" sz="2200" smtClean="0"/>
              <a:t>có ít nhất 2 đỉnh treo</a:t>
            </a:r>
          </a:p>
          <a:p>
            <a:pPr marL="571500" indent="-571500" eaLnBrk="1" hangingPunct="1"/>
            <a:r>
              <a:rPr lang="en-US" altLang="vi-VN" sz="2600" b="1" smtClean="0"/>
              <a:t>Tính chất 2:</a:t>
            </a:r>
          </a:p>
          <a:p>
            <a:pPr marL="839788" lvl="1" indent="-495300" eaLnBrk="1" hangingPunct="1"/>
            <a:r>
              <a:rPr lang="en-US" altLang="vi-VN" sz="2200" smtClean="0"/>
              <a:t>Cây </a:t>
            </a:r>
            <a:r>
              <a:rPr lang="en-US" altLang="vi-VN" sz="2200" i="1" smtClean="0"/>
              <a:t>m</a:t>
            </a:r>
            <a:r>
              <a:rPr lang="en-US" altLang="vi-VN" sz="2200" smtClean="0"/>
              <a:t>-phân đầy đủ với </a:t>
            </a:r>
            <a:r>
              <a:rPr lang="en-US" altLang="vi-VN" sz="2200" i="1" smtClean="0"/>
              <a:t>i</a:t>
            </a:r>
            <a:r>
              <a:rPr lang="en-US" altLang="vi-VN" sz="2200" smtClean="0"/>
              <a:t> đỉnh trong có</a:t>
            </a:r>
          </a:p>
          <a:p>
            <a:pPr marL="839788" lvl="1" indent="-495300" algn="ctr" eaLnBrk="1" hangingPunct="1">
              <a:buFont typeface="Wingdings" panose="05000000000000000000" pitchFamily="2" charset="2"/>
              <a:buNone/>
            </a:pPr>
            <a:r>
              <a:rPr lang="en-US" altLang="vi-VN" sz="2200" i="1" smtClean="0"/>
              <a:t>n</a:t>
            </a:r>
            <a:r>
              <a:rPr lang="en-US" altLang="vi-VN" sz="2200" smtClean="0"/>
              <a:t> = </a:t>
            </a:r>
            <a:r>
              <a:rPr lang="en-US" altLang="vi-VN" sz="2200" i="1" smtClean="0"/>
              <a:t>m</a:t>
            </a:r>
            <a:r>
              <a:rPr lang="en-US" altLang="vi-VN" sz="2200" smtClean="0"/>
              <a:t>.</a:t>
            </a:r>
            <a:r>
              <a:rPr lang="en-US" altLang="vi-VN" sz="2200" i="1" smtClean="0"/>
              <a:t>i</a:t>
            </a:r>
            <a:r>
              <a:rPr lang="en-US" altLang="vi-VN" sz="2200" smtClean="0"/>
              <a:t> + 1 đỉnh</a:t>
            </a:r>
          </a:p>
          <a:p>
            <a:pPr marL="839788" lvl="1" indent="-495300" eaLnBrk="1" hangingPunct="1">
              <a:buClr>
                <a:schemeClr val="tx2"/>
              </a:buClr>
            </a:pPr>
            <a:r>
              <a:rPr lang="en-US" altLang="vi-VN" b="1" smtClean="0"/>
              <a:t>Tính chất 3: </a:t>
            </a:r>
            <a:r>
              <a:rPr lang="en-US" altLang="vi-VN" sz="2200" smtClean="0"/>
              <a:t>Cho cây </a:t>
            </a:r>
            <a:r>
              <a:rPr lang="en-US" altLang="vi-VN" sz="2200" i="1" smtClean="0"/>
              <a:t>m</a:t>
            </a:r>
            <a:r>
              <a:rPr lang="en-US" altLang="vi-VN" sz="2200" smtClean="0"/>
              <a:t>-phân đầy đủ có </a:t>
            </a:r>
            <a:r>
              <a:rPr lang="en-US" altLang="vi-VN" sz="2200" i="1" smtClean="0"/>
              <a:t>n</a:t>
            </a:r>
            <a:r>
              <a:rPr lang="en-US" altLang="vi-VN" sz="2200" smtClean="0"/>
              <a:t> đỉnh, có </a:t>
            </a:r>
            <a:r>
              <a:rPr lang="en-US" altLang="vi-VN" sz="2200" i="1" smtClean="0"/>
              <a:t>i</a:t>
            </a:r>
            <a:r>
              <a:rPr lang="en-US" altLang="vi-VN" sz="2200" smtClean="0"/>
              <a:t> đỉnh trong và </a:t>
            </a:r>
            <a:r>
              <a:rPr lang="en-US" altLang="vi-VN" sz="2200" i="1" smtClean="0"/>
              <a:t>l</a:t>
            </a:r>
            <a:r>
              <a:rPr lang="en-US" altLang="vi-VN" sz="2200" smtClean="0"/>
              <a:t>  lá. Khi đó:</a:t>
            </a:r>
          </a:p>
          <a:p>
            <a:pPr marL="839788" lvl="1" indent="-495300" eaLnBrk="1" hangingPunct="1"/>
            <a:r>
              <a:rPr lang="en-US" altLang="vi-VN" sz="2200" i="1" smtClean="0"/>
              <a:t>i</a:t>
            </a:r>
            <a:r>
              <a:rPr lang="en-US" altLang="vi-VN" sz="2200" smtClean="0"/>
              <a:t> = (</a:t>
            </a:r>
            <a:r>
              <a:rPr lang="en-US" altLang="vi-VN" sz="2200" i="1" smtClean="0"/>
              <a:t>n </a:t>
            </a:r>
            <a:r>
              <a:rPr lang="en-US" altLang="vi-VN" sz="2200" smtClean="0"/>
              <a:t>-</a:t>
            </a:r>
            <a:r>
              <a:rPr lang="en-US" altLang="vi-VN" sz="2200" i="1" smtClean="0"/>
              <a:t>1</a:t>
            </a:r>
            <a:r>
              <a:rPr lang="en-US" altLang="vi-VN" sz="2200" smtClean="0"/>
              <a:t>)/</a:t>
            </a:r>
            <a:r>
              <a:rPr lang="en-US" altLang="vi-VN" sz="2200" i="1" smtClean="0"/>
              <a:t>m</a:t>
            </a:r>
          </a:p>
          <a:p>
            <a:pPr marL="839788" lvl="1" indent="-495300" eaLnBrk="1" hangingPunct="1"/>
            <a:r>
              <a:rPr lang="en-US" altLang="vi-VN" sz="2200" i="1" smtClean="0"/>
              <a:t>l</a:t>
            </a:r>
            <a:r>
              <a:rPr lang="en-US" altLang="vi-VN" sz="2200" smtClean="0"/>
              <a:t> = [(</a:t>
            </a:r>
            <a:r>
              <a:rPr lang="en-US" altLang="vi-VN" sz="2200" i="1" smtClean="0"/>
              <a:t>m </a:t>
            </a:r>
            <a:r>
              <a:rPr lang="en-US" altLang="vi-VN" sz="2200" smtClean="0"/>
              <a:t>- </a:t>
            </a:r>
            <a:r>
              <a:rPr lang="en-US" altLang="vi-VN" sz="2200" i="1" smtClean="0"/>
              <a:t>1</a:t>
            </a:r>
            <a:r>
              <a:rPr lang="en-US" altLang="vi-VN" sz="2200" smtClean="0"/>
              <a:t>)</a:t>
            </a:r>
            <a:r>
              <a:rPr lang="en-US" altLang="vi-VN" sz="2200" i="1" smtClean="0"/>
              <a:t>n</a:t>
            </a:r>
            <a:r>
              <a:rPr lang="en-US" altLang="vi-VN" sz="2200" smtClean="0"/>
              <a:t> + </a:t>
            </a:r>
            <a:r>
              <a:rPr lang="en-US" altLang="vi-VN" sz="2200" i="1" smtClean="0"/>
              <a:t>1</a:t>
            </a:r>
            <a:r>
              <a:rPr lang="en-US" altLang="vi-VN" sz="2200" smtClean="0"/>
              <a:t>] / </a:t>
            </a:r>
            <a:r>
              <a:rPr lang="en-US" altLang="vi-VN" sz="2200" i="1" smtClean="0"/>
              <a:t>m</a:t>
            </a:r>
          </a:p>
          <a:p>
            <a:pPr marL="839788" lvl="1" indent="-495300" eaLnBrk="1" hangingPunct="1"/>
            <a:r>
              <a:rPr lang="en-US" altLang="vi-VN" sz="2200" i="1" smtClean="0"/>
              <a:t>l</a:t>
            </a:r>
            <a:r>
              <a:rPr lang="en-US" altLang="vi-VN" sz="2200" smtClean="0"/>
              <a:t> = (</a:t>
            </a:r>
            <a:r>
              <a:rPr lang="en-US" altLang="vi-VN" sz="2200" i="1" smtClean="0"/>
              <a:t>m </a:t>
            </a:r>
            <a:r>
              <a:rPr lang="en-US" altLang="vi-VN" sz="2200" smtClean="0"/>
              <a:t>- 1)</a:t>
            </a:r>
            <a:r>
              <a:rPr lang="en-US" altLang="vi-VN" sz="2200" i="1" smtClean="0"/>
              <a:t>i</a:t>
            </a:r>
            <a:r>
              <a:rPr lang="en-US" altLang="vi-VN" sz="2200" smtClean="0"/>
              <a:t> + 1</a:t>
            </a:r>
          </a:p>
          <a:p>
            <a:pPr marL="839788" lvl="1" indent="-495300" eaLnBrk="1" hangingPunct="1"/>
            <a:r>
              <a:rPr lang="en-US" altLang="vi-VN" sz="2200" i="1" smtClean="0"/>
              <a:t>n</a:t>
            </a:r>
            <a:r>
              <a:rPr lang="en-US" altLang="vi-VN" sz="2200" smtClean="0"/>
              <a:t> = </a:t>
            </a:r>
            <a:r>
              <a:rPr lang="en-US" altLang="vi-VN" sz="2200" i="1" smtClean="0"/>
              <a:t>l</a:t>
            </a:r>
            <a:r>
              <a:rPr lang="en-US" altLang="vi-VN" sz="2200" smtClean="0"/>
              <a:t> + </a:t>
            </a:r>
            <a:r>
              <a:rPr lang="en-US" altLang="vi-VN" sz="2200" i="1" smtClean="0"/>
              <a:t>i</a:t>
            </a:r>
          </a:p>
        </p:txBody>
      </p:sp>
      <p:sp>
        <p:nvSpPr>
          <p:cNvPr id="13317" name="TextBox 9"/>
          <p:cNvSpPr txBox="1">
            <a:spLocks noChangeArrowheads="1"/>
          </p:cNvSpPr>
          <p:nvPr/>
        </p:nvSpPr>
        <p:spPr bwMode="auto">
          <a:xfrm>
            <a:off x="457200" y="6234113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  <p:bldP spid="3123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2EB9C1-CF51-4E0A-9B3B-08943007B2E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altLang="vi-VN" smtClean="0"/>
              <a:t>Phép duyệt cây nhị phân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835525"/>
          </a:xfrm>
        </p:spPr>
        <p:txBody>
          <a:bodyPr/>
          <a:lstStyle/>
          <a:p>
            <a:pPr marL="571500" indent="-571500" eaLnBrk="1" hangingPunct="1"/>
            <a:r>
              <a:rPr lang="en-US" altLang="vi-VN" smtClean="0"/>
              <a:t>Định nghĩa</a:t>
            </a:r>
          </a:p>
          <a:p>
            <a:pPr marL="839788" lvl="1" indent="-495300" eaLnBrk="1" hangingPunct="1"/>
            <a:r>
              <a:rPr lang="en-US" altLang="vi-VN" smtClean="0"/>
              <a:t>Duyệt cây</a:t>
            </a:r>
          </a:p>
          <a:p>
            <a:pPr marL="1131888" lvl="2" indent="-438150" eaLnBrk="1" hangingPunct="1"/>
            <a:r>
              <a:rPr lang="en-US" altLang="vi-VN" smtClean="0"/>
              <a:t>Liệt kê tất cả các đỉnh của cây theo một thứ tự xác định, mỗi đỉnh một lần</a:t>
            </a:r>
          </a:p>
          <a:p>
            <a:pPr marL="839788" lvl="1" indent="-495300" eaLnBrk="1" hangingPunct="1"/>
            <a:r>
              <a:rPr lang="en-US" altLang="vi-VN" smtClean="0"/>
              <a:t>3 phương pháp duyệt cây</a:t>
            </a:r>
          </a:p>
          <a:p>
            <a:pPr marL="1131888" lvl="2" indent="-438150" eaLnBrk="1" hangingPunct="1"/>
            <a:r>
              <a:rPr lang="en-US" altLang="vi-VN" smtClean="0"/>
              <a:t>Duyệt tiền tự (Pre-Oder)</a:t>
            </a:r>
          </a:p>
          <a:p>
            <a:pPr marL="1131888" lvl="2" indent="-438150" eaLnBrk="1" hangingPunct="1"/>
            <a:r>
              <a:rPr lang="en-US" altLang="vi-VN" smtClean="0"/>
              <a:t>Duyệt trung tự (In-Oder)</a:t>
            </a:r>
          </a:p>
          <a:p>
            <a:pPr marL="1131888" lvl="2" indent="-438150" eaLnBrk="1" hangingPunct="1"/>
            <a:r>
              <a:rPr lang="en-US" altLang="vi-VN" smtClean="0"/>
              <a:t>Duyệt hậu tự (Post-Oder)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Cả 3 phương pháp duyệt trên đều được định nghĩa đệ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quy đối với cây nhị phân (mỗi nút có tối đa 2 con lần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lượt được gọi là con trái và con phải của nút)</a:t>
            </a:r>
          </a:p>
          <a:p>
            <a:pPr marL="1131888" lvl="2" indent="-438150" eaLnBrk="1" hangingPunct="1"/>
            <a:endParaRPr lang="en-US" altLang="vi-VN" smtClean="0"/>
          </a:p>
          <a:p>
            <a:pPr marL="839788" lvl="1" indent="-495300" eaLnBrk="1" hangingPunct="1"/>
            <a:endParaRPr lang="en-US" altLang="vi-VN" smtClean="0"/>
          </a:p>
        </p:txBody>
      </p:sp>
      <p:sp>
        <p:nvSpPr>
          <p:cNvPr id="14341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  <p:bldP spid="3143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C9D66-DC55-4A09-8047-4BFA46BD984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Phép duyệt cây nhị phân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Định nghĩa</a:t>
            </a:r>
          </a:p>
          <a:p>
            <a:pPr marL="839788" lvl="1" indent="-495300" eaLnBrk="1" hangingPunct="1"/>
            <a:r>
              <a:rPr lang="en-US" altLang="vi-VN" smtClean="0"/>
              <a:t>Duyệt tiền tự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nút gốc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tiền tự con trái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tiền tự con phải</a:t>
            </a:r>
          </a:p>
        </p:txBody>
      </p:sp>
      <p:sp>
        <p:nvSpPr>
          <p:cNvPr id="315411" name="Oval 19"/>
          <p:cNvSpPr>
            <a:spLocks noChangeArrowheads="1"/>
          </p:cNvSpPr>
          <p:nvPr/>
        </p:nvSpPr>
        <p:spPr bwMode="auto">
          <a:xfrm>
            <a:off x="62484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1</a:t>
            </a:r>
          </a:p>
        </p:txBody>
      </p:sp>
      <p:sp>
        <p:nvSpPr>
          <p:cNvPr id="315412" name="Rectangle 20"/>
          <p:cNvSpPr>
            <a:spLocks noChangeArrowheads="1"/>
          </p:cNvSpPr>
          <p:nvPr/>
        </p:nvSpPr>
        <p:spPr bwMode="auto">
          <a:xfrm>
            <a:off x="53340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2</a:t>
            </a:r>
          </a:p>
        </p:txBody>
      </p:sp>
      <p:sp>
        <p:nvSpPr>
          <p:cNvPr id="315413" name="Rectangle 21"/>
          <p:cNvSpPr>
            <a:spLocks noChangeArrowheads="1"/>
          </p:cNvSpPr>
          <p:nvPr/>
        </p:nvSpPr>
        <p:spPr bwMode="auto">
          <a:xfrm>
            <a:off x="70104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3</a:t>
            </a:r>
          </a:p>
        </p:txBody>
      </p:sp>
      <p:sp>
        <p:nvSpPr>
          <p:cNvPr id="315414" name="Line 22"/>
          <p:cNvSpPr>
            <a:spLocks noChangeShapeType="1"/>
          </p:cNvSpPr>
          <p:nvPr/>
        </p:nvSpPr>
        <p:spPr bwMode="auto">
          <a:xfrm flipH="1">
            <a:off x="5638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66294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411" grpId="0" animBg="1"/>
      <p:bldP spid="315412" grpId="0" animBg="1"/>
      <p:bldP spid="315413" grpId="0" animBg="1"/>
      <p:bldP spid="315414" grpId="0" animBg="1"/>
      <p:bldP spid="3154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D776B-6F62-4180-9AC1-01769CF2E7C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Phép duyệt cây nhị phân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Định nghĩa</a:t>
            </a:r>
          </a:p>
          <a:p>
            <a:pPr marL="839788" lvl="1" indent="-495300" eaLnBrk="1" hangingPunct="1"/>
            <a:r>
              <a:rPr lang="en-US" altLang="vi-VN" smtClean="0"/>
              <a:t>Duyệt trung tự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trung tự con trái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nút gốc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trung tự con phải</a:t>
            </a:r>
          </a:p>
        </p:txBody>
      </p:sp>
      <p:sp>
        <p:nvSpPr>
          <p:cNvPr id="320516" name="Oval 4"/>
          <p:cNvSpPr>
            <a:spLocks noChangeArrowheads="1"/>
          </p:cNvSpPr>
          <p:nvPr/>
        </p:nvSpPr>
        <p:spPr bwMode="auto">
          <a:xfrm>
            <a:off x="62484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2</a:t>
            </a: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53340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1</a:t>
            </a:r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70104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3</a:t>
            </a:r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 flipH="1">
            <a:off x="5638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>
            <a:off x="66294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  <p:bldP spid="320516" grpId="0" animBg="1"/>
      <p:bldP spid="320517" grpId="0" animBg="1"/>
      <p:bldP spid="320518" grpId="0" animBg="1"/>
      <p:bldP spid="320519" grpId="0" animBg="1"/>
      <p:bldP spid="3205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DAE95-CD16-426A-99CE-D6A5049A5BC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Phép duyệt cây nhị phân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Định nghĩa</a:t>
            </a:r>
          </a:p>
          <a:p>
            <a:pPr marL="839788" lvl="1" indent="-495300" eaLnBrk="1" hangingPunct="1"/>
            <a:r>
              <a:rPr lang="en-US" altLang="vi-VN" smtClean="0"/>
              <a:t>Duyệt hậu tự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hậu tự con trái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hậu tự con phải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Duyệt nút gốc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endParaRPr lang="en-US" altLang="vi-VN" smtClean="0"/>
          </a:p>
        </p:txBody>
      </p:sp>
      <p:sp>
        <p:nvSpPr>
          <p:cNvPr id="321540" name="Oval 4"/>
          <p:cNvSpPr>
            <a:spLocks noChangeArrowheads="1"/>
          </p:cNvSpPr>
          <p:nvPr/>
        </p:nvSpPr>
        <p:spPr bwMode="auto">
          <a:xfrm>
            <a:off x="62484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3</a:t>
            </a: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53340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1</a:t>
            </a:r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7010400" y="4495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vi-VN" sz="1800"/>
              <a:t>2</a:t>
            </a:r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 flipH="1">
            <a:off x="5638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>
            <a:off x="66294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321540" grpId="0" animBg="1"/>
      <p:bldP spid="321541" grpId="0" animBg="1"/>
      <p:bldP spid="321542" grpId="0" animBg="1"/>
      <p:bldP spid="321543" grpId="0" animBg="1"/>
      <p:bldP spid="3215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9FA70-E084-43C6-BE78-8F92DF40037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Phép duyệt cây nhị phân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Định nghĩa</a:t>
            </a:r>
          </a:p>
          <a:p>
            <a:pPr marL="839788" lvl="1" indent="-495300" eaLnBrk="1" hangingPunct="1"/>
            <a:r>
              <a:rPr lang="en-US" altLang="vi-VN" smtClean="0"/>
              <a:t>Ví dụ</a:t>
            </a:r>
          </a:p>
          <a:p>
            <a:pPr marL="1131888" lvl="2" indent="-438150" eaLnBrk="1" hangingPunct="1"/>
            <a:r>
              <a:rPr lang="en-US" altLang="vi-VN" smtClean="0"/>
              <a:t>Duyệt tiền  tự</a:t>
            </a:r>
          </a:p>
          <a:p>
            <a:pPr marL="1370013" lvl="3" indent="-381000" eaLnBrk="1" hangingPunct="1"/>
            <a:r>
              <a:rPr lang="en-US" altLang="vi-VN" smtClean="0"/>
              <a:t>A B D E C F</a:t>
            </a:r>
          </a:p>
          <a:p>
            <a:pPr marL="1131888" lvl="2" indent="-438150" eaLnBrk="1" hangingPunct="1"/>
            <a:r>
              <a:rPr lang="en-US" altLang="vi-VN" smtClean="0"/>
              <a:t>Duyệt trung tự</a:t>
            </a:r>
          </a:p>
          <a:p>
            <a:pPr marL="1370013" lvl="3" indent="-381000" eaLnBrk="1" hangingPunct="1"/>
            <a:r>
              <a:rPr lang="en-US" altLang="vi-VN" smtClean="0"/>
              <a:t>D B E A C F</a:t>
            </a:r>
          </a:p>
          <a:p>
            <a:pPr marL="1131888" lvl="2" indent="-438150" eaLnBrk="1" hangingPunct="1"/>
            <a:r>
              <a:rPr lang="en-US" altLang="vi-VN" smtClean="0"/>
              <a:t>Duyệt hậu tự</a:t>
            </a:r>
          </a:p>
          <a:p>
            <a:pPr marL="1370013" lvl="3" indent="-381000" eaLnBrk="1" hangingPunct="1"/>
            <a:r>
              <a:rPr lang="en-US" altLang="vi-VN" smtClean="0"/>
              <a:t>D E B F C A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endParaRPr lang="en-US" altLang="vi-VN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724400" y="2500313"/>
            <a:ext cx="3789363" cy="1995487"/>
            <a:chOff x="3181" y="1335"/>
            <a:chExt cx="2387" cy="1257"/>
          </a:xfrm>
        </p:grpSpPr>
        <p:grpSp>
          <p:nvGrpSpPr>
            <p:cNvPr id="18439" name="Group 16"/>
            <p:cNvGrpSpPr>
              <a:grpSpLocks/>
            </p:cNvGrpSpPr>
            <p:nvPr/>
          </p:nvGrpSpPr>
          <p:grpSpPr bwMode="auto">
            <a:xfrm>
              <a:off x="3181" y="1335"/>
              <a:ext cx="2112" cy="1257"/>
              <a:chOff x="3181" y="1335"/>
              <a:chExt cx="2112" cy="1257"/>
            </a:xfrm>
          </p:grpSpPr>
          <p:sp>
            <p:nvSpPr>
              <p:cNvPr id="18441" name="Line 17"/>
              <p:cNvSpPr>
                <a:spLocks noChangeShapeType="1"/>
              </p:cNvSpPr>
              <p:nvPr/>
            </p:nvSpPr>
            <p:spPr bwMode="auto">
              <a:xfrm flipH="1">
                <a:off x="3661" y="1546"/>
                <a:ext cx="432" cy="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442" name="Line 18"/>
              <p:cNvSpPr>
                <a:spLocks noChangeShapeType="1"/>
              </p:cNvSpPr>
              <p:nvPr/>
            </p:nvSpPr>
            <p:spPr bwMode="auto">
              <a:xfrm>
                <a:off x="4093" y="1546"/>
                <a:ext cx="720" cy="4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443" name="Line 19"/>
              <p:cNvSpPr>
                <a:spLocks noChangeShapeType="1"/>
              </p:cNvSpPr>
              <p:nvPr/>
            </p:nvSpPr>
            <p:spPr bwMode="auto">
              <a:xfrm>
                <a:off x="3661" y="1978"/>
                <a:ext cx="624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444" name="Line 20"/>
              <p:cNvSpPr>
                <a:spLocks noChangeShapeType="1"/>
              </p:cNvSpPr>
              <p:nvPr/>
            </p:nvSpPr>
            <p:spPr bwMode="auto">
              <a:xfrm flipH="1">
                <a:off x="3277" y="1978"/>
                <a:ext cx="384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445" name="Line 21"/>
              <p:cNvSpPr>
                <a:spLocks noChangeShapeType="1"/>
              </p:cNvSpPr>
              <p:nvPr/>
            </p:nvSpPr>
            <p:spPr bwMode="auto">
              <a:xfrm>
                <a:off x="4813" y="1957"/>
                <a:ext cx="48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446" name="Text Box 22"/>
              <p:cNvSpPr txBox="1">
                <a:spLocks noChangeArrowheads="1"/>
              </p:cNvSpPr>
              <p:nvPr/>
            </p:nvSpPr>
            <p:spPr bwMode="auto">
              <a:xfrm>
                <a:off x="3997" y="1335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200"/>
                  <a:t>A</a:t>
                </a:r>
                <a:endParaRPr lang="en-US" altLang="vi-VN" sz="1800"/>
              </a:p>
            </p:txBody>
          </p:sp>
          <p:sp>
            <p:nvSpPr>
              <p:cNvPr id="18447" name="Text Box 23"/>
              <p:cNvSpPr txBox="1">
                <a:spLocks noChangeArrowheads="1"/>
              </p:cNvSpPr>
              <p:nvPr/>
            </p:nvSpPr>
            <p:spPr bwMode="auto">
              <a:xfrm>
                <a:off x="3504" y="1786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200"/>
                  <a:t>B</a:t>
                </a:r>
                <a:endParaRPr lang="en-US" altLang="vi-VN" sz="1800"/>
              </a:p>
            </p:txBody>
          </p:sp>
          <p:sp>
            <p:nvSpPr>
              <p:cNvPr id="18448" name="Text Box 24"/>
              <p:cNvSpPr txBox="1">
                <a:spLocks noChangeArrowheads="1"/>
              </p:cNvSpPr>
              <p:nvPr/>
            </p:nvSpPr>
            <p:spPr bwMode="auto">
              <a:xfrm>
                <a:off x="4787" y="1773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200"/>
                  <a:t>C</a:t>
                </a:r>
                <a:endParaRPr lang="en-US" altLang="vi-VN" sz="1800"/>
              </a:p>
            </p:txBody>
          </p:sp>
          <p:sp>
            <p:nvSpPr>
              <p:cNvPr id="18449" name="Text Box 25"/>
              <p:cNvSpPr txBox="1">
                <a:spLocks noChangeArrowheads="1"/>
              </p:cNvSpPr>
              <p:nvPr/>
            </p:nvSpPr>
            <p:spPr bwMode="auto">
              <a:xfrm>
                <a:off x="3181" y="2352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200"/>
                  <a:t>D</a:t>
                </a:r>
                <a:endParaRPr lang="en-US" altLang="vi-VN" sz="1800"/>
              </a:p>
            </p:txBody>
          </p:sp>
          <p:sp>
            <p:nvSpPr>
              <p:cNvPr id="18450" name="Text Box 26"/>
              <p:cNvSpPr txBox="1">
                <a:spLocks noChangeArrowheads="1"/>
              </p:cNvSpPr>
              <p:nvPr/>
            </p:nvSpPr>
            <p:spPr bwMode="auto">
              <a:xfrm>
                <a:off x="4272" y="2237"/>
                <a:ext cx="28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vi-VN" sz="1200"/>
                  <a:t>E</a:t>
                </a:r>
                <a:endParaRPr lang="en-US" altLang="vi-VN" sz="1800"/>
              </a:p>
            </p:txBody>
          </p:sp>
        </p:grpSp>
        <p:sp>
          <p:nvSpPr>
            <p:cNvPr id="18440" name="Text Box 27"/>
            <p:cNvSpPr txBox="1">
              <a:spLocks noChangeArrowheads="1"/>
            </p:cNvSpPr>
            <p:nvPr/>
          </p:nvSpPr>
          <p:spPr bwMode="auto">
            <a:xfrm>
              <a:off x="5280" y="2266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vi-VN" sz="1200"/>
                <a:t>F</a:t>
              </a:r>
              <a:endParaRPr lang="en-US" altLang="vi-VN" sz="1800"/>
            </a:p>
          </p:txBody>
        </p:sp>
      </p:grp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8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ACF1AB-1D61-4258-958F-F2159B2AC3E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Là cây nhị phân</a:t>
            </a:r>
          </a:p>
          <a:p>
            <a:pPr marL="1131888" lvl="2" indent="-438150" eaLnBrk="1" hangingPunct="1"/>
            <a:r>
              <a:rPr lang="en-US" altLang="vi-VN" smtClean="0"/>
              <a:t>Mỗi nút trong biểu diễn cho một toán tử 2 ngôi </a:t>
            </a:r>
            <a:r>
              <a:rPr lang="en-US" altLang="vi-VN" smtClean="0">
                <a:sym typeface="Symbol" panose="05050102010706020507" pitchFamily="18" charset="2"/>
              </a:rPr>
              <a:t></a:t>
            </a:r>
          </a:p>
          <a:p>
            <a:pPr marL="1131888" lvl="2" indent="-438150" eaLnBrk="1" hangingPunct="1"/>
            <a:r>
              <a:rPr lang="en-US" altLang="vi-VN" smtClean="0">
                <a:sym typeface="Symbol" panose="05050102010706020507" pitchFamily="18" charset="2"/>
              </a:rPr>
              <a:t>Mỗi nút lá biểu diễn cho một toán hạng của biểu thức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endParaRPr lang="en-US" altLang="vi-VN" sz="2400" smtClean="0">
              <a:sym typeface="Symbol" panose="05050102010706020507" pitchFamily="18" charset="2"/>
            </a:endParaRP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r>
              <a:rPr lang="en-US" altLang="vi-VN" sz="2400" smtClean="0">
                <a:sym typeface="Symbol" panose="05050102010706020507" pitchFamily="18" charset="2"/>
              </a:rPr>
              <a:t>Nếu nút trong biểu diễn </a:t>
            </a:r>
            <a:r>
              <a:rPr lang="en-US" altLang="vi-VN" sz="2400" smtClean="0"/>
              <a:t>cho toán tử 2 ngôi </a:t>
            </a:r>
            <a:r>
              <a:rPr lang="en-US" altLang="vi-VN" sz="2400" smtClean="0">
                <a:sym typeface="Symbol" panose="05050102010706020507" pitchFamily="18" charset="2"/>
              </a:rPr>
              <a:t> và có 2 con:</a:t>
            </a:r>
          </a:p>
          <a:p>
            <a:pPr marL="1663700" lvl="4" indent="-381000" eaLnBrk="1" hangingPunct="1"/>
            <a:r>
              <a:rPr lang="en-US" altLang="vi-VN" smtClean="0">
                <a:sym typeface="Symbol" panose="05050102010706020507" pitchFamily="18" charset="2"/>
              </a:rPr>
              <a:t>Con trái biểu diễn cho biểu thức E</a:t>
            </a:r>
            <a:r>
              <a:rPr lang="en-US" altLang="vi-VN" baseline="-25000" smtClean="0">
                <a:sym typeface="Symbol" panose="05050102010706020507" pitchFamily="18" charset="2"/>
              </a:rPr>
              <a:t>1</a:t>
            </a:r>
          </a:p>
          <a:p>
            <a:pPr marL="1663700" lvl="4" indent="-381000" eaLnBrk="1" hangingPunct="1"/>
            <a:r>
              <a:rPr lang="en-US" altLang="vi-VN" smtClean="0">
                <a:sym typeface="Symbol" panose="05050102010706020507" pitchFamily="18" charset="2"/>
              </a:rPr>
              <a:t>Con phải biểu diễn cho biểu thức E</a:t>
            </a:r>
            <a:r>
              <a:rPr lang="en-US" altLang="vi-VN" baseline="-25000" smtClean="0">
                <a:sym typeface="Symbol" panose="05050102010706020507" pitchFamily="18" charset="2"/>
              </a:rPr>
              <a:t>2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r>
              <a:rPr lang="en-US" altLang="vi-VN" sz="2300" smtClean="0">
                <a:sym typeface="Symbol" panose="05050102010706020507" pitchFamily="18" charset="2"/>
              </a:rPr>
              <a:t>khi đó nút trong này biểu diễn cho biểu thức </a:t>
            </a:r>
            <a:r>
              <a:rPr lang="en-US" altLang="vi-VN" sz="2400" smtClean="0">
                <a:sym typeface="Symbol" panose="05050102010706020507" pitchFamily="18" charset="2"/>
              </a:rPr>
              <a:t>E</a:t>
            </a:r>
            <a:r>
              <a:rPr lang="en-US" altLang="vi-VN" sz="2400" baseline="-25000" smtClean="0">
                <a:sym typeface="Symbol" panose="05050102010706020507" pitchFamily="18" charset="2"/>
              </a:rPr>
              <a:t>1 </a:t>
            </a:r>
            <a:r>
              <a:rPr lang="en-US" altLang="vi-VN" sz="2400" smtClean="0">
                <a:sym typeface="Symbol" panose="05050102010706020507" pitchFamily="18" charset="2"/>
              </a:rPr>
              <a:t> E</a:t>
            </a:r>
            <a:r>
              <a:rPr lang="en-US" altLang="vi-VN" sz="2400" baseline="-25000" smtClean="0">
                <a:sym typeface="Symbol" panose="05050102010706020507" pitchFamily="18" charset="2"/>
              </a:rPr>
              <a:t>2</a:t>
            </a:r>
            <a:endParaRPr lang="en-US" altLang="vi-VN" sz="2300" smtClean="0">
              <a:sym typeface="Symbol" panose="05050102010706020507" pitchFamily="18" charset="2"/>
            </a:endParaRP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0C5E5-2379-4C80-8967-50BE4CED25A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Ví dụ:</a:t>
            </a:r>
          </a:p>
          <a:p>
            <a:pPr marL="839788" lvl="1" indent="-495300" algn="ctr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E = (2 + 3)^2 – (4 – 1)*(15/5)</a:t>
            </a:r>
            <a:endParaRPr lang="en-US" altLang="vi-VN" smtClean="0">
              <a:sym typeface="Symbol" panose="05050102010706020507" pitchFamily="18" charset="2"/>
            </a:endParaRPr>
          </a:p>
          <a:p>
            <a:pPr marL="839788" lvl="1" indent="-495300" eaLnBrk="1" hangingPunct="1"/>
            <a:endParaRPr lang="en-US" altLang="vi-VN" smtClean="0">
              <a:sym typeface="Symbol" panose="05050102010706020507" pitchFamily="18" charset="2"/>
            </a:endParaRPr>
          </a:p>
        </p:txBody>
      </p:sp>
      <p:sp>
        <p:nvSpPr>
          <p:cNvPr id="20485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0486" name="Group 7"/>
          <p:cNvGrpSpPr>
            <a:grpSpLocks/>
          </p:cNvGrpSpPr>
          <p:nvPr/>
        </p:nvGrpSpPr>
        <p:grpSpPr bwMode="auto">
          <a:xfrm>
            <a:off x="2667000" y="3505200"/>
            <a:ext cx="5791200" cy="2220913"/>
            <a:chOff x="2057400" y="3352800"/>
            <a:chExt cx="5638800" cy="2373313"/>
          </a:xfrm>
        </p:grpSpPr>
        <p:pic>
          <p:nvPicPr>
            <p:cNvPr id="20487" name="Picture 56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352800"/>
              <a:ext cx="5638800" cy="237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638" y="4086664"/>
              <a:ext cx="94020" cy="9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02024F-7DCF-4BD0-9013-0DBD6DD7E87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Duyệt cây biểu thức</a:t>
            </a:r>
          </a:p>
          <a:p>
            <a:pPr marL="1131888" lvl="2" indent="-438150" eaLnBrk="1" hangingPunct="1"/>
            <a:r>
              <a:rPr lang="en-US" altLang="vi-VN" smtClean="0"/>
              <a:t>Biểu thức tiền tố (duyệt tiền tự)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        -  ^ +  2  3  2  *  -  4  1  /  15  5</a:t>
            </a:r>
          </a:p>
          <a:p>
            <a:pPr marL="1131888" lvl="2" indent="-438150" eaLnBrk="1" hangingPunct="1"/>
            <a:r>
              <a:rPr lang="en-US" altLang="vi-VN" smtClean="0"/>
              <a:t>Biểu thức trung tố (duyệt trung tố)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        2  +  3  ^  2  -   4  -  1  *  15  /  5</a:t>
            </a:r>
          </a:p>
          <a:p>
            <a:pPr marL="1131888" lvl="2" indent="-438150" eaLnBrk="1" hangingPunct="1"/>
            <a:r>
              <a:rPr lang="en-US" altLang="vi-VN" smtClean="0"/>
              <a:t>Biểu thức hậu tố (duyệt hậu tố)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>
                <a:sym typeface="Symbol" panose="05050102010706020507" pitchFamily="18" charset="2"/>
              </a:rPr>
              <a:t>        2  3 + 2 ^ 4 1 - 15 5 / * -</a:t>
            </a:r>
          </a:p>
        </p:txBody>
      </p:sp>
      <p:pic>
        <p:nvPicPr>
          <p:cNvPr id="21509" name="Picture 5" descr="j0286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91916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810000" y="3962400"/>
            <a:ext cx="5334000" cy="2057400"/>
            <a:chOff x="2057400" y="3352800"/>
            <a:chExt cx="5638800" cy="2373313"/>
          </a:xfrm>
        </p:grpSpPr>
        <p:pic>
          <p:nvPicPr>
            <p:cNvPr id="21512" name="Picture 5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352800"/>
              <a:ext cx="5638800" cy="237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638" y="4086664"/>
              <a:ext cx="94020" cy="9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3EB7D-6737-45EC-915A-6206FB48413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Ký pháp nghịch đảo Ba Lan </a:t>
            </a:r>
            <a:br>
              <a:rPr lang="en-US" altLang="vi-VN" smtClean="0"/>
            </a:br>
            <a:r>
              <a:rPr lang="en-US" altLang="vi-VN" smtClean="0"/>
              <a:t>(</a:t>
            </a:r>
            <a:r>
              <a:rPr lang="en-US" altLang="vi-VN" b="1" smtClean="0"/>
              <a:t>R</a:t>
            </a:r>
            <a:r>
              <a:rPr lang="en-US" altLang="vi-VN" smtClean="0"/>
              <a:t>everse </a:t>
            </a:r>
            <a:r>
              <a:rPr lang="en-US" altLang="vi-VN" b="1" smtClean="0"/>
              <a:t>P</a:t>
            </a:r>
            <a:r>
              <a:rPr lang="en-US" altLang="vi-VN" smtClean="0"/>
              <a:t>olish </a:t>
            </a:r>
            <a:r>
              <a:rPr lang="en-US" altLang="vi-VN" b="1" smtClean="0"/>
              <a:t>N</a:t>
            </a:r>
            <a:r>
              <a:rPr lang="en-US" altLang="vi-VN" smtClean="0"/>
              <a:t>otation – RPN)</a:t>
            </a:r>
          </a:p>
          <a:p>
            <a:pPr marL="1131888" lvl="2" indent="-438150" eaLnBrk="1" hangingPunct="1"/>
            <a:r>
              <a:rPr lang="en-US" altLang="vi-VN" smtClean="0"/>
              <a:t>Biểu thức ở dạng hậu tố</a:t>
            </a:r>
            <a:endParaRPr lang="en-US" altLang="vi-VN" b="1" smtClean="0"/>
          </a:p>
          <a:p>
            <a:pPr marL="1131888" lvl="2" indent="-438150" eaLnBrk="1" hangingPunct="1"/>
            <a:r>
              <a:rPr lang="en-US" altLang="vi-VN" smtClean="0"/>
              <a:t>Sử dụng để tính giá trị biểu thức trên máy tính</a:t>
            </a:r>
          </a:p>
          <a:p>
            <a:pPr marL="1370013" lvl="3" indent="-381000" eaLnBrk="1" hangingPunct="1"/>
            <a:r>
              <a:rPr lang="en-US" altLang="vi-VN" smtClean="0"/>
              <a:t>Tính từ trái qua phải</a:t>
            </a:r>
          </a:p>
          <a:p>
            <a:pPr marL="1370013" lvl="3" indent="-381000" eaLnBrk="1" hangingPunct="1"/>
            <a:r>
              <a:rPr lang="en-US" altLang="vi-VN" smtClean="0"/>
              <a:t>Không sử dụng dấu ngoặc</a:t>
            </a:r>
          </a:p>
          <a:p>
            <a:pPr marL="1370013" lvl="3" indent="-381000" eaLnBrk="1" hangingPunct="1"/>
            <a:r>
              <a:rPr lang="en-US" altLang="vi-VN" smtClean="0"/>
              <a:t>Sử dụng Stack (ngăn xếp)</a:t>
            </a:r>
          </a:p>
        </p:txBody>
      </p:sp>
      <p:pic>
        <p:nvPicPr>
          <p:cNvPr id="22533" name="Picture 4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1795463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A605FE-C7D0-4657-A4C8-938A776F107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</a:t>
            </a:r>
          </a:p>
          <a:p>
            <a:pPr lvl="1" eaLnBrk="1" hangingPunct="1"/>
            <a:r>
              <a:rPr lang="en-US" altLang="vi-VN" smtClean="0"/>
              <a:t>Định nghĩa: </a:t>
            </a:r>
          </a:p>
          <a:p>
            <a:pPr lvl="2" eaLnBrk="1" hangingPunct="1"/>
            <a:r>
              <a:rPr lang="en-US" altLang="vi-VN" smtClean="0"/>
              <a:t>Cây là một đồ thị </a:t>
            </a:r>
            <a:r>
              <a:rPr lang="en-US" altLang="vi-VN" i="1" smtClean="0"/>
              <a:t>vô hướng</a:t>
            </a:r>
            <a:r>
              <a:rPr lang="en-US" altLang="vi-VN" smtClean="0"/>
              <a:t>, </a:t>
            </a:r>
            <a:r>
              <a:rPr lang="en-US" altLang="vi-VN" i="1" smtClean="0"/>
              <a:t>liên thông </a:t>
            </a:r>
            <a:r>
              <a:rPr lang="en-US" altLang="vi-VN" smtClean="0"/>
              <a:t>và </a:t>
            </a:r>
            <a:r>
              <a:rPr lang="en-US" altLang="vi-VN" i="1" smtClean="0"/>
              <a:t>không có chu trình sơ cấp</a:t>
            </a:r>
          </a:p>
          <a:p>
            <a:pPr lvl="3" eaLnBrk="1" hangingPunct="1"/>
            <a:r>
              <a:rPr lang="en-US" altLang="vi-VN" smtClean="0"/>
              <a:t>Cây không có cạnh bội và khuyên</a:t>
            </a:r>
          </a:p>
          <a:p>
            <a:pPr lvl="3" eaLnBrk="1" hangingPunct="1"/>
            <a:r>
              <a:rPr lang="en-US" altLang="vi-VN" smtClean="0"/>
              <a:t>Cây là một đơn đồ thị</a:t>
            </a:r>
          </a:p>
          <a:p>
            <a:pPr lvl="1" eaLnBrk="1" hangingPunct="1"/>
            <a:r>
              <a:rPr lang="en-US" altLang="vi-VN" smtClean="0"/>
              <a:t>Ví dụ</a:t>
            </a:r>
          </a:p>
        </p:txBody>
      </p:sp>
      <p:pic>
        <p:nvPicPr>
          <p:cNvPr id="304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400"/>
            <a:ext cx="33655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4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00600"/>
            <a:ext cx="1536700" cy="1327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  <p:bldP spid="3041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BF21F0-755B-4B3D-8DA2-0EFAB982C8E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Ký pháp nghịch đảo Ba Lan </a:t>
            </a:r>
            <a:br>
              <a:rPr lang="en-US" altLang="vi-VN" smtClean="0"/>
            </a:br>
            <a:r>
              <a:rPr lang="en-US" altLang="vi-VN" smtClean="0"/>
              <a:t>(</a:t>
            </a:r>
            <a:r>
              <a:rPr lang="en-US" altLang="vi-VN" b="1" smtClean="0"/>
              <a:t>R</a:t>
            </a:r>
            <a:r>
              <a:rPr lang="en-US" altLang="vi-VN" smtClean="0"/>
              <a:t>everse </a:t>
            </a:r>
            <a:r>
              <a:rPr lang="en-US" altLang="vi-VN" b="1" smtClean="0"/>
              <a:t>P</a:t>
            </a:r>
            <a:r>
              <a:rPr lang="en-US" altLang="vi-VN" smtClean="0"/>
              <a:t>olish </a:t>
            </a:r>
            <a:r>
              <a:rPr lang="en-US" altLang="vi-VN" b="1" smtClean="0"/>
              <a:t>N</a:t>
            </a:r>
            <a:r>
              <a:rPr lang="en-US" altLang="vi-VN" smtClean="0"/>
              <a:t>otation – RPN)</a:t>
            </a:r>
          </a:p>
          <a:p>
            <a:pPr marL="1131888" lvl="2" indent="-438150" eaLnBrk="1" hangingPunct="1"/>
            <a:r>
              <a:rPr lang="en-US" altLang="vi-VN" smtClean="0"/>
              <a:t>Thuật toán tính giá trị biểu thức RPN</a:t>
            </a:r>
          </a:p>
          <a:p>
            <a:pPr marL="1370013" lvl="3" indent="-381000" eaLnBrk="1" hangingPunct="1"/>
            <a:r>
              <a:rPr lang="en-US" altLang="vi-VN" smtClean="0"/>
              <a:t>Đọc một ký hiệu (token)</a:t>
            </a:r>
          </a:p>
          <a:p>
            <a:pPr marL="1370013" lvl="3" indent="-381000" eaLnBrk="1" hangingPunct="1"/>
            <a:r>
              <a:rPr lang="en-US" altLang="vi-VN" smtClean="0"/>
              <a:t>Nếu ký hiệu là một số</a:t>
            </a:r>
          </a:p>
          <a:p>
            <a:pPr marL="1663700" lvl="4" indent="-381000" eaLnBrk="1" hangingPunct="1"/>
            <a:r>
              <a:rPr lang="en-US" altLang="vi-VN" smtClean="0"/>
              <a:t>Đẩy vào Stack</a:t>
            </a:r>
          </a:p>
          <a:p>
            <a:pPr marL="1370013" lvl="3" indent="-381000" eaLnBrk="1" hangingPunct="1"/>
            <a:r>
              <a:rPr lang="en-US" altLang="vi-VN" smtClean="0"/>
              <a:t>Ngược lại, ký hiệu là một toán tử</a:t>
            </a:r>
          </a:p>
          <a:p>
            <a:pPr marL="1663700" lvl="4" indent="-381000" eaLnBrk="1" hangingPunct="1"/>
            <a:r>
              <a:rPr lang="en-US" altLang="vi-VN" smtClean="0"/>
              <a:t>Lấy ra 2 toán hạng từ Stack</a:t>
            </a:r>
          </a:p>
          <a:p>
            <a:pPr marL="1663700" lvl="4" indent="-381000" eaLnBrk="1" hangingPunct="1"/>
            <a:r>
              <a:rPr lang="en-US" altLang="vi-VN" smtClean="0"/>
              <a:t>Tính giá trị theo toán tử đối với 2 toán hạng</a:t>
            </a:r>
          </a:p>
          <a:p>
            <a:pPr marL="1663700" lvl="4" indent="-381000" eaLnBrk="1" hangingPunct="1"/>
            <a:r>
              <a:rPr lang="en-US" altLang="vi-VN" smtClean="0"/>
              <a:t>Đẩy kết quả vào Stack</a:t>
            </a:r>
          </a:p>
        </p:txBody>
      </p:sp>
      <p:sp>
        <p:nvSpPr>
          <p:cNvPr id="23557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B38CB7-BC00-43B3-8F4F-E1BF6725794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pPr marL="571500" indent="-571500" eaLnBrk="1" hangingPunct="1"/>
            <a:r>
              <a:rPr lang="en-US" altLang="vi-VN" smtClean="0"/>
              <a:t>Cây biểu thức số học</a:t>
            </a:r>
          </a:p>
          <a:p>
            <a:pPr marL="839788" lvl="1" indent="-495300" eaLnBrk="1" hangingPunct="1"/>
            <a:r>
              <a:rPr lang="en-US" altLang="vi-VN" smtClean="0"/>
              <a:t>Ký pháp nghịch đảo Ba Lan </a:t>
            </a:r>
            <a:br>
              <a:rPr lang="en-US" altLang="vi-VN" smtClean="0"/>
            </a:br>
            <a:r>
              <a:rPr lang="en-US" altLang="vi-VN" smtClean="0"/>
              <a:t>(</a:t>
            </a:r>
            <a:r>
              <a:rPr lang="en-US" altLang="vi-VN" b="1" smtClean="0"/>
              <a:t>R</a:t>
            </a:r>
            <a:r>
              <a:rPr lang="en-US" altLang="vi-VN" smtClean="0"/>
              <a:t>everse </a:t>
            </a:r>
            <a:r>
              <a:rPr lang="en-US" altLang="vi-VN" b="1" smtClean="0"/>
              <a:t>P</a:t>
            </a:r>
            <a:r>
              <a:rPr lang="en-US" altLang="vi-VN" smtClean="0"/>
              <a:t>olish </a:t>
            </a:r>
            <a:r>
              <a:rPr lang="en-US" altLang="vi-VN" b="1" smtClean="0"/>
              <a:t>N</a:t>
            </a:r>
            <a:r>
              <a:rPr lang="en-US" altLang="vi-VN" smtClean="0"/>
              <a:t>otation – RPN)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Ví dụ: Tính giá trị biểu thức E = (2 + 3)^2 – (4 1)*(15/5)</a:t>
            </a:r>
            <a:endParaRPr lang="en-US" altLang="vi-VN" smtClean="0">
              <a:sym typeface="Symbol" panose="05050102010706020507" pitchFamily="18" charset="2"/>
            </a:endParaRP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- Biểu thức nhập dưới dạng ký pháp RPN</a:t>
            </a:r>
          </a:p>
          <a:p>
            <a:pPr marL="1131888" lvl="2" indent="-438150" eaLnBrk="1" hangingPunct="1">
              <a:buFontTx/>
              <a:buChar char="-"/>
            </a:pPr>
            <a:r>
              <a:rPr lang="en-US" altLang="vi-VN" smtClean="0">
                <a:sym typeface="Symbol" panose="05050102010706020507" pitchFamily="18" charset="2"/>
              </a:rPr>
              <a:t>E  = 2  3  +  2  ^  4  1  -  15  5  /  *  -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>
                <a:sym typeface="Symbol" panose="05050102010706020507" pitchFamily="18" charset="2"/>
              </a:rPr>
              <a:t>- Quá trình lưu trữ của cấu trúc Stack như sau:</a:t>
            </a:r>
            <a:endParaRPr lang="en-US" altLang="vi-VN" smtClean="0"/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mtClean="0"/>
              <a:t> </a:t>
            </a:r>
          </a:p>
        </p:txBody>
      </p:sp>
      <p:pic>
        <p:nvPicPr>
          <p:cNvPr id="24581" name="Picture 89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1100138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D9FC26-D6A6-4D1E-A340-B4FCF1CECB5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 altLang="vi-VN" smtClean="0"/>
              <a:t>Ký pháp nghịch đảo Ba Lan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4032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vi-VN" sz="2400" b="1" smtClean="0">
                <a:sym typeface="Symbol" panose="05050102010706020507" pitchFamily="18" charset="2"/>
              </a:rPr>
              <a:t>Ví dụ:</a:t>
            </a:r>
            <a:r>
              <a:rPr lang="en-US" altLang="vi-VN" sz="2400" smtClean="0">
                <a:sym typeface="Symbol" panose="05050102010706020507" pitchFamily="18" charset="2"/>
              </a:rPr>
              <a:t>        E  = 2  3  +  2  ^  4  1  -  15  5  /  *  -</a:t>
            </a:r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z="2400" smtClean="0">
                <a:sym typeface="Symbol" panose="05050102010706020507" pitchFamily="18" charset="2"/>
              </a:rPr>
              <a:t>- Quá trình lưu trữ của cấu trúc Stack như sau:</a:t>
            </a:r>
            <a:endParaRPr lang="en-US" altLang="vi-VN" sz="2400" smtClean="0"/>
          </a:p>
          <a:p>
            <a:pPr marL="1131888" lvl="2" indent="-438150" eaLnBrk="1" hangingPunct="1">
              <a:buFont typeface="Wingdings" panose="05000000000000000000" pitchFamily="2" charset="2"/>
              <a:buNone/>
            </a:pPr>
            <a:r>
              <a:rPr lang="en-US" altLang="vi-VN" sz="2400" smtClean="0"/>
              <a:t> </a:t>
            </a:r>
          </a:p>
        </p:txBody>
      </p:sp>
      <p:pic>
        <p:nvPicPr>
          <p:cNvPr id="25605" name="Picture 89" descr="j02991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1100138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981200"/>
            <a:ext cx="13144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2FB8D0-479E-4A2C-A5BB-A1D6EBF65B7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nghĩa</a:t>
            </a:r>
            <a:endParaRPr lang="en-US" altLang="vi-VN" dirty="0" smtClean="0"/>
          </a:p>
          <a:p>
            <a:pPr lvl="1" eaLnBrk="1" hangingPunct="1"/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G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thỏa</a:t>
            </a:r>
            <a:r>
              <a:rPr lang="en-US" altLang="vi-VN" dirty="0" smtClean="0"/>
              <a:t>:	</a:t>
            </a:r>
          </a:p>
          <a:p>
            <a:pPr lvl="2" eaLnBrk="1" hangingPunct="1"/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con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G</a:t>
            </a:r>
          </a:p>
          <a:p>
            <a:pPr lvl="2" eaLnBrk="1" hangingPunct="1"/>
            <a:r>
              <a:rPr lang="en-US" altLang="vi-VN" dirty="0" err="1" smtClean="0"/>
              <a:t>Chứa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đỉnh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G</a:t>
            </a:r>
          </a:p>
          <a:p>
            <a:pPr lvl="1" eaLnBrk="1" hangingPunct="1"/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endParaRPr lang="en-US" altLang="vi-VN" dirty="0" smtClean="0"/>
          </a:p>
          <a:p>
            <a:pPr eaLnBrk="1" hangingPunct="1"/>
            <a:r>
              <a:rPr lang="en-US" altLang="vi-VN" dirty="0" err="1" smtClean="0"/>
              <a:t>Ví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</a:t>
            </a:r>
            <a:endParaRPr lang="en-US" altLang="vi-VN" dirty="0" smtClean="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352800" y="4724400"/>
            <a:ext cx="2819400" cy="990600"/>
            <a:chOff x="1536" y="2640"/>
            <a:chExt cx="1776" cy="624"/>
          </a:xfrm>
        </p:grpSpPr>
        <p:sp>
          <p:nvSpPr>
            <p:cNvPr id="26650" name="Line 19"/>
            <p:cNvSpPr>
              <a:spLocks noChangeShapeType="1"/>
            </p:cNvSpPr>
            <p:nvPr/>
          </p:nvSpPr>
          <p:spPr bwMode="auto">
            <a:xfrm>
              <a:off x="2064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1" name="Line 20"/>
            <p:cNvSpPr>
              <a:spLocks noChangeShapeType="1"/>
            </p:cNvSpPr>
            <p:nvPr/>
          </p:nvSpPr>
          <p:spPr bwMode="auto">
            <a:xfrm>
              <a:off x="2064" y="26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>
              <a:off x="2832" y="264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3" name="Line 23"/>
            <p:cNvSpPr>
              <a:spLocks noChangeShapeType="1"/>
            </p:cNvSpPr>
            <p:nvPr/>
          </p:nvSpPr>
          <p:spPr bwMode="auto">
            <a:xfrm flipV="1">
              <a:off x="2832" y="29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 flipV="1">
              <a:off x="2064" y="2640"/>
              <a:ext cx="76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5" name="Line 30"/>
            <p:cNvSpPr>
              <a:spLocks noChangeShapeType="1"/>
            </p:cNvSpPr>
            <p:nvPr/>
          </p:nvSpPr>
          <p:spPr bwMode="auto">
            <a:xfrm>
              <a:off x="1536" y="292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56" name="Line 31"/>
            <p:cNvSpPr>
              <a:spLocks noChangeShapeType="1"/>
            </p:cNvSpPr>
            <p:nvPr/>
          </p:nvSpPr>
          <p:spPr bwMode="auto">
            <a:xfrm flipV="1">
              <a:off x="1536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352800" y="4724400"/>
            <a:ext cx="2819400" cy="990600"/>
            <a:chOff x="3264" y="1632"/>
            <a:chExt cx="1776" cy="624"/>
          </a:xfrm>
        </p:grpSpPr>
        <p:sp>
          <p:nvSpPr>
            <p:cNvPr id="26645" name="Line 38"/>
            <p:cNvSpPr>
              <a:spLocks noChangeShapeType="1"/>
            </p:cNvSpPr>
            <p:nvPr/>
          </p:nvSpPr>
          <p:spPr bwMode="auto">
            <a:xfrm>
              <a:off x="3792" y="225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6" name="Line 40"/>
            <p:cNvSpPr>
              <a:spLocks noChangeShapeType="1"/>
            </p:cNvSpPr>
            <p:nvPr/>
          </p:nvSpPr>
          <p:spPr bwMode="auto">
            <a:xfrm>
              <a:off x="4560" y="1632"/>
              <a:ext cx="48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7" name="Line 42"/>
            <p:cNvSpPr>
              <a:spLocks noChangeShapeType="1"/>
            </p:cNvSpPr>
            <p:nvPr/>
          </p:nvSpPr>
          <p:spPr bwMode="auto">
            <a:xfrm flipV="1">
              <a:off x="3792" y="1632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8" name="Line 43"/>
            <p:cNvSpPr>
              <a:spLocks noChangeShapeType="1"/>
            </p:cNvSpPr>
            <p:nvPr/>
          </p:nvSpPr>
          <p:spPr bwMode="auto">
            <a:xfrm>
              <a:off x="3264" y="1920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9" name="Line 44"/>
            <p:cNvSpPr>
              <a:spLocks noChangeShapeType="1"/>
            </p:cNvSpPr>
            <p:nvPr/>
          </p:nvSpPr>
          <p:spPr bwMode="auto">
            <a:xfrm flipV="1">
              <a:off x="3264" y="1632"/>
              <a:ext cx="52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352800" y="4724400"/>
            <a:ext cx="2819400" cy="990600"/>
            <a:chOff x="3648" y="2688"/>
            <a:chExt cx="1776" cy="624"/>
          </a:xfrm>
        </p:grpSpPr>
        <p:sp>
          <p:nvSpPr>
            <p:cNvPr id="26640" name="Line 52"/>
            <p:cNvSpPr>
              <a:spLocks noChangeShapeType="1"/>
            </p:cNvSpPr>
            <p:nvPr/>
          </p:nvSpPr>
          <p:spPr bwMode="auto">
            <a:xfrm>
              <a:off x="4176" y="331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1" name="Line 53"/>
            <p:cNvSpPr>
              <a:spLocks noChangeShapeType="1"/>
            </p:cNvSpPr>
            <p:nvPr/>
          </p:nvSpPr>
          <p:spPr bwMode="auto">
            <a:xfrm>
              <a:off x="4176" y="2688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2" name="Line 55"/>
            <p:cNvSpPr>
              <a:spLocks noChangeShapeType="1"/>
            </p:cNvSpPr>
            <p:nvPr/>
          </p:nvSpPr>
          <p:spPr bwMode="auto">
            <a:xfrm flipV="1">
              <a:off x="4944" y="297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3" name="Line 56"/>
            <p:cNvSpPr>
              <a:spLocks noChangeShapeType="1"/>
            </p:cNvSpPr>
            <p:nvPr/>
          </p:nvSpPr>
          <p:spPr bwMode="auto">
            <a:xfrm flipV="1">
              <a:off x="4176" y="2688"/>
              <a:ext cx="76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6644" name="Line 58"/>
            <p:cNvSpPr>
              <a:spLocks noChangeShapeType="1"/>
            </p:cNvSpPr>
            <p:nvPr/>
          </p:nvSpPr>
          <p:spPr bwMode="auto">
            <a:xfrm flipV="1">
              <a:off x="3648" y="2688"/>
              <a:ext cx="52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3200400" y="4572000"/>
            <a:ext cx="3124200" cy="1295400"/>
            <a:chOff x="1440" y="2544"/>
            <a:chExt cx="1968" cy="816"/>
          </a:xfrm>
        </p:grpSpPr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273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  <p:sp>
          <p:nvSpPr>
            <p:cNvPr id="26635" name="Oval 4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  <p:sp>
          <p:nvSpPr>
            <p:cNvPr id="26636" name="Oval 5"/>
            <p:cNvSpPr>
              <a:spLocks noChangeArrowheads="1"/>
            </p:cNvSpPr>
            <p:nvPr/>
          </p:nvSpPr>
          <p:spPr bwMode="auto">
            <a:xfrm>
              <a:off x="1968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  <p:sp>
          <p:nvSpPr>
            <p:cNvPr id="26637" name="Oval 6"/>
            <p:cNvSpPr>
              <a:spLocks noChangeArrowheads="1"/>
            </p:cNvSpPr>
            <p:nvPr/>
          </p:nvSpPr>
          <p:spPr bwMode="auto">
            <a:xfrm>
              <a:off x="1968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  <p:sp>
          <p:nvSpPr>
            <p:cNvPr id="26638" name="Oval 9"/>
            <p:cNvSpPr>
              <a:spLocks noChangeArrowheads="1"/>
            </p:cNvSpPr>
            <p:nvPr/>
          </p:nvSpPr>
          <p:spPr bwMode="auto">
            <a:xfrm>
              <a:off x="2736" y="25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  <p:sp>
          <p:nvSpPr>
            <p:cNvPr id="26639" name="Oval 12"/>
            <p:cNvSpPr>
              <a:spLocks noChangeArrowheads="1"/>
            </p:cNvSpPr>
            <p:nvPr/>
          </p:nvSpPr>
          <p:spPr bwMode="auto">
            <a:xfrm>
              <a:off x="321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vi-VN" sz="1800"/>
            </a:p>
          </p:txBody>
        </p:sp>
      </p:grpSp>
      <p:sp>
        <p:nvSpPr>
          <p:cNvPr id="2663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/>
      <p:bldP spid="3399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02C6DE-4E2C-4B15-96FE-4EF3B0209D9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dirty="0" err="1" smtClean="0"/>
              <a:t>Định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lý</a:t>
            </a:r>
            <a:endParaRPr lang="en-US" altLang="vi-VN" dirty="0" smtClean="0"/>
          </a:p>
          <a:p>
            <a:pPr lvl="1" eaLnBrk="1" hangingPunct="1"/>
            <a:r>
              <a:rPr lang="en-US" altLang="vi-VN" dirty="0" err="1" smtClean="0"/>
              <a:t>Một</a:t>
            </a:r>
            <a:r>
              <a:rPr lang="en-US" altLang="vi-VN" dirty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chỉ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i="1" dirty="0" smtClean="0"/>
              <a:t>(</a:t>
            </a:r>
            <a:r>
              <a:rPr lang="en-US" altLang="vi-VN" i="1" dirty="0" err="1" smtClean="0"/>
              <a:t>Chứng</a:t>
            </a:r>
            <a:r>
              <a:rPr lang="en-US" altLang="vi-VN" i="1" dirty="0" smtClean="0"/>
              <a:t> minh </a:t>
            </a:r>
            <a:r>
              <a:rPr lang="en-US" altLang="vi-VN" i="1" dirty="0" err="1" smtClean="0"/>
              <a:t>xem</a:t>
            </a:r>
            <a:r>
              <a:rPr lang="en-US" altLang="vi-VN" i="1" dirty="0" smtClean="0"/>
              <a:t> </a:t>
            </a:r>
            <a:r>
              <a:rPr lang="en-US" altLang="vi-VN" i="1" dirty="0" err="1" smtClean="0"/>
              <a:t>tài</a:t>
            </a:r>
            <a:r>
              <a:rPr lang="en-US" altLang="vi-VN" i="1" dirty="0" smtClean="0"/>
              <a:t> </a:t>
            </a:r>
            <a:r>
              <a:rPr lang="en-US" altLang="vi-VN" i="1" dirty="0" err="1" smtClean="0"/>
              <a:t>liệu</a:t>
            </a:r>
            <a:r>
              <a:rPr lang="en-US" altLang="vi-VN" i="1" dirty="0" smtClean="0"/>
              <a:t>)</a:t>
            </a:r>
          </a:p>
          <a:p>
            <a:pPr lvl="2" eaLnBrk="1" hangingPunct="1"/>
            <a:endParaRPr lang="en-US" altLang="vi-VN" dirty="0" smtClean="0"/>
          </a:p>
          <a:p>
            <a:pPr lvl="1" eaLnBrk="1" hangingPunct="1"/>
            <a:endParaRPr lang="en-US" altLang="vi-VN" dirty="0" smtClean="0"/>
          </a:p>
        </p:txBody>
      </p:sp>
      <p:sp>
        <p:nvSpPr>
          <p:cNvPr id="2765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4E9E7-8324-4111-9F77-3D2EA516C87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b="1" dirty="0" err="1" smtClean="0"/>
              <a:t>Cây</a:t>
            </a:r>
            <a:r>
              <a:rPr lang="en-US" altLang="vi-VN" b="1" dirty="0" smtClean="0"/>
              <a:t> </a:t>
            </a:r>
            <a:r>
              <a:rPr lang="en-US" altLang="vi-VN" b="1" dirty="0" err="1" smtClean="0"/>
              <a:t>khung</a:t>
            </a:r>
            <a:r>
              <a:rPr lang="en-US" altLang="vi-VN" b="1" dirty="0" smtClean="0"/>
              <a:t> </a:t>
            </a:r>
            <a:r>
              <a:rPr lang="en-US" altLang="vi-VN" b="1" dirty="0" err="1" smtClean="0"/>
              <a:t>nhỏ</a:t>
            </a:r>
            <a:r>
              <a:rPr lang="en-US" altLang="vi-VN" b="1" dirty="0" smtClean="0"/>
              <a:t> </a:t>
            </a:r>
            <a:r>
              <a:rPr lang="en-US" altLang="vi-VN" b="1" dirty="0" err="1" smtClean="0"/>
              <a:t>nhất</a:t>
            </a:r>
            <a:endParaRPr lang="en-US" altLang="vi-VN" b="1" dirty="0" smtClean="0"/>
          </a:p>
          <a:p>
            <a:pPr lvl="1" eaLnBrk="1" hangingPunct="1"/>
            <a:r>
              <a:rPr lang="en-US" altLang="vi-VN" sz="2800" b="1" dirty="0" err="1" smtClean="0"/>
              <a:t>Định</a:t>
            </a:r>
            <a:r>
              <a:rPr lang="en-US" altLang="vi-VN" sz="2800" b="1" dirty="0" smtClean="0"/>
              <a:t> </a:t>
            </a:r>
            <a:r>
              <a:rPr lang="en-US" altLang="vi-VN" sz="2800" b="1" dirty="0" err="1" smtClean="0"/>
              <a:t>nghĩa</a:t>
            </a:r>
            <a:endParaRPr lang="en-US" altLang="vi-VN" sz="2800" b="1" dirty="0" smtClean="0"/>
          </a:p>
          <a:p>
            <a:pPr lvl="2" algn="just"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r>
              <a:rPr lang="en-US" altLang="vi-VN" sz="2800" dirty="0"/>
              <a:t> </a:t>
            </a:r>
            <a:r>
              <a:rPr lang="en-US" altLang="vi-VN" sz="2800" dirty="0" err="1" smtClean="0"/>
              <a:t>của</a:t>
            </a:r>
            <a:r>
              <a:rPr lang="en-US" altLang="vi-VN" sz="2800" dirty="0"/>
              <a:t> </a:t>
            </a:r>
            <a:r>
              <a:rPr lang="en-US" altLang="vi-VN" sz="2800" dirty="0" err="1" smtClean="0"/>
              <a:t>một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đồ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thị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liên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thông</a:t>
            </a:r>
            <a:r>
              <a:rPr lang="en-US" altLang="vi-VN" sz="2800" dirty="0" smtClean="0"/>
              <a:t>, </a:t>
            </a:r>
            <a:r>
              <a:rPr lang="en-US" altLang="vi-VN" sz="2800" dirty="0" err="1" smtClean="0"/>
              <a:t>có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trọng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số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là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một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/>
              <a:t> </a:t>
            </a:r>
            <a:r>
              <a:rPr lang="en-US" altLang="vi-VN" sz="2800" dirty="0" err="1" smtClean="0"/>
              <a:t>có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tổng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trọng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số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trên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các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cạnh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của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nó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là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r>
              <a:rPr lang="en-US" altLang="vi-VN" sz="2800" dirty="0" smtClean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EBA5A3-6F37-4E3C-A71F-95804EBE80B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nhỏ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endParaRPr lang="en-US" altLang="vi-VN" dirty="0" smtClean="0"/>
          </a:p>
          <a:p>
            <a:pPr lvl="1" eaLnBrk="1" hangingPunct="1"/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Prim</a:t>
            </a:r>
          </a:p>
          <a:p>
            <a:pPr lvl="2" eaLnBrk="1" hangingPunct="1"/>
            <a:r>
              <a:rPr lang="fr-FR" altLang="vi-VN" dirty="0" err="1" smtClean="0"/>
              <a:t>Bắt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đầu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bằng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việc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chọn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một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đỉnh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bất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kỳ</a:t>
            </a:r>
            <a:r>
              <a:rPr lang="fr-FR" altLang="vi-VN" dirty="0" smtClean="0"/>
              <a:t>, </a:t>
            </a:r>
            <a:r>
              <a:rPr lang="fr-FR" altLang="vi-VN" dirty="0" err="1" smtClean="0"/>
              <a:t>đặt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nó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vào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cây</a:t>
            </a:r>
            <a:r>
              <a:rPr lang="fr-FR" altLang="vi-VN" dirty="0" smtClean="0"/>
              <a:t> </a:t>
            </a:r>
            <a:r>
              <a:rPr lang="fr-FR" altLang="vi-VN" dirty="0" err="1" smtClean="0"/>
              <a:t>khung</a:t>
            </a:r>
            <a:r>
              <a:rPr lang="fr-FR" altLang="vi-VN" dirty="0" smtClean="0"/>
              <a:t> T.</a:t>
            </a:r>
            <a:endParaRPr lang="fr-FR" altLang="vi-VN" i="1" dirty="0" smtClean="0"/>
          </a:p>
          <a:p>
            <a:pPr lvl="2" eaLnBrk="1" hangingPunct="1"/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r>
              <a:rPr lang="en-US" altLang="vi-VN" dirty="0" smtClean="0"/>
              <a:t> T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hơn</a:t>
            </a:r>
            <a:r>
              <a:rPr lang="en-US" altLang="vi-VN" dirty="0" smtClean="0"/>
              <a:t> n </a:t>
            </a:r>
            <a:r>
              <a:rPr lang="en-US" altLang="vi-VN" dirty="0" err="1" smtClean="0"/>
              <a:t>đỉnh</a:t>
            </a:r>
            <a:endParaRPr lang="en-US" altLang="vi-VN" dirty="0" smtClean="0"/>
          </a:p>
          <a:p>
            <a:pPr lvl="3" eaLnBrk="1" hangingPunct="1"/>
            <a:r>
              <a:rPr lang="en-US" altLang="vi-VN" dirty="0" err="1" smtClean="0"/>
              <a:t>Ghép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vào</a:t>
            </a:r>
            <a:r>
              <a:rPr lang="en-US" altLang="vi-VN" dirty="0" smtClean="0"/>
              <a:t> T </a:t>
            </a:r>
            <a:r>
              <a:rPr lang="en-US" altLang="vi-VN" dirty="0" err="1" smtClean="0"/>
              <a:t>cạnh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nhỏ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thuộc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đỉnh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T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T.</a:t>
            </a:r>
          </a:p>
        </p:txBody>
      </p:sp>
      <p:sp>
        <p:nvSpPr>
          <p:cNvPr id="29701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724400"/>
            <a:ext cx="8382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vi-VN" sz="2300"/>
              <a:t>  </a:t>
            </a:r>
            <a:r>
              <a:rPr lang="en-US" altLang="vi-VN" sz="2300" b="1"/>
              <a:t>Chú ý</a:t>
            </a:r>
            <a:r>
              <a:rPr lang="en-US" altLang="vi-VN" sz="2300"/>
              <a:t>: - Thuật toán dừng lại khi Tcó đủ n đỉnh hay (n-1) cạnh.</a:t>
            </a:r>
          </a:p>
          <a:p>
            <a:pPr eaLnBrk="1" hangingPunct="1">
              <a:buFontTx/>
              <a:buNone/>
            </a:pPr>
            <a:r>
              <a:rPr lang="en-US" altLang="vi-VN" sz="2300"/>
              <a:t>		  - Có nhiều hơn một cây khung nhỏ nhất ứng với một đồ thị liên thông có trọng số.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57FDE-FC00-44F3-AC39-3575DC2F73E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pic>
        <p:nvPicPr>
          <p:cNvPr id="30723" name="Picture 5" descr="200px-Prim_Algorithm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3429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7" name="Picture 7" descr="200px-Prim_Algorithm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49" name="Picture 9" descr="200px-Prim_Algorithm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24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1" name="Picture 11" descr="200px-Prim_Algorithm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24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3" name="Picture 13" descr="200px-Prim_Algorithm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5" name="Picture 15" descr="200px-Prim_Algorithm_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48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3057" name="Picture 17" descr="200px-Prim_Algorithm_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8200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3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3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3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0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00295E-16AF-4942-9089-1D3E65808E4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/>
          </a:p>
        </p:txBody>
      </p:sp>
      <p:pic>
        <p:nvPicPr>
          <p:cNvPr id="32771" name="Picture 4" descr="fig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/>
          <a:stretch>
            <a:fillRect/>
          </a:stretch>
        </p:blipFill>
        <p:spPr bwMode="auto">
          <a:xfrm>
            <a:off x="457200" y="914400"/>
            <a:ext cx="83820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9823C-67CC-49AC-AE6D-95D75716DC0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nhỏ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endParaRPr lang="en-US" altLang="vi-V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Prim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/>
              <a:t>Bước</a:t>
            </a:r>
            <a:r>
              <a:rPr lang="en-US" altLang="vi-VN" dirty="0" smtClean="0"/>
              <a:t> 1: </a:t>
            </a:r>
            <a:r>
              <a:rPr lang="en-US" altLang="vi-VN" dirty="0" err="1" smtClean="0"/>
              <a:t>Khởi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tạo</a:t>
            </a:r>
            <a:endParaRPr lang="en-US" altLang="vi-VN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/>
              <a:t>V</a:t>
            </a:r>
            <a:r>
              <a:rPr lang="en-US" altLang="vi-VN" baseline="-25000" dirty="0" smtClean="0"/>
              <a:t>T</a:t>
            </a:r>
            <a:r>
              <a:rPr lang="en-US" altLang="vi-VN" dirty="0" smtClean="0"/>
              <a:t> = {s}; E</a:t>
            </a:r>
            <a:r>
              <a:rPr lang="en-US" altLang="vi-VN" baseline="-25000" dirty="0" smtClean="0"/>
              <a:t>T</a:t>
            </a:r>
            <a:r>
              <a:rPr lang="en-US" altLang="vi-VN" dirty="0" smtClean="0"/>
              <a:t> = </a:t>
            </a:r>
            <a:r>
              <a:rPr lang="en-US" altLang="vi-VN" dirty="0" smtClean="0">
                <a:sym typeface="Symbol" panose="05050102010706020507" pitchFamily="18" charset="2"/>
              </a:rPr>
              <a:t>; (</a:t>
            </a:r>
            <a:r>
              <a:rPr lang="en-US" altLang="vi-VN" dirty="0" smtClean="0"/>
              <a:t>V</a:t>
            </a:r>
            <a:r>
              <a:rPr lang="en-US" altLang="vi-VN" baseline="-25000" dirty="0" smtClean="0"/>
              <a:t>T</a:t>
            </a:r>
            <a:r>
              <a:rPr lang="en-US" altLang="vi-VN" dirty="0" smtClean="0"/>
              <a:t> – </a:t>
            </a: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đỉnh</a:t>
            </a:r>
            <a:r>
              <a:rPr lang="en-US" altLang="vi-VN" dirty="0" smtClean="0"/>
              <a:t>; E</a:t>
            </a:r>
            <a:r>
              <a:rPr lang="en-US" altLang="vi-VN" baseline="-25000" dirty="0" smtClean="0"/>
              <a:t>T</a:t>
            </a:r>
            <a:r>
              <a:rPr lang="en-US" altLang="vi-VN" dirty="0" smtClean="0"/>
              <a:t> – </a:t>
            </a:r>
            <a:r>
              <a:rPr lang="en-US" altLang="vi-VN" dirty="0" err="1" smtClean="0"/>
              <a:t>tập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cạnh</a:t>
            </a:r>
            <a:r>
              <a:rPr lang="en-US" altLang="vi-VN" dirty="0" smtClean="0"/>
              <a:t>)</a:t>
            </a:r>
            <a:endParaRPr lang="en-US" altLang="vi-VN" dirty="0" smtClean="0">
              <a:sym typeface="Symbol" panose="05050102010706020507" pitchFamily="18" charset="2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>
                <a:sym typeface="Symbol" panose="05050102010706020507" pitchFamily="18" charset="2"/>
              </a:rPr>
              <a:t>d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s</a:t>
            </a:r>
            <a:r>
              <a:rPr lang="en-US" altLang="vi-VN" dirty="0" smtClean="0">
                <a:sym typeface="Symbol" panose="05050102010706020507" pitchFamily="18" charset="2"/>
              </a:rPr>
              <a:t> = 0; </a:t>
            </a:r>
            <a:r>
              <a:rPr lang="en-US" altLang="vi-VN" dirty="0" smtClean="0"/>
              <a:t>v </a:t>
            </a:r>
            <a:r>
              <a:rPr lang="en-US" altLang="vi-VN" dirty="0" smtClean="0">
                <a:sym typeface="Symbol" panose="05050102010706020507" pitchFamily="18" charset="2"/>
              </a:rPr>
              <a:t> 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    </a:t>
            </a:r>
            <a:r>
              <a:rPr lang="en-US" altLang="vi-VN" dirty="0" smtClean="0">
                <a:sym typeface="Symbol" panose="05050102010706020507" pitchFamily="18" charset="2"/>
              </a:rPr>
              <a:t>d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v</a:t>
            </a:r>
            <a:r>
              <a:rPr lang="en-US" altLang="vi-VN" dirty="0" smtClean="0">
                <a:sym typeface="Symbol" panose="05050102010706020507" pitchFamily="18" charset="2"/>
              </a:rPr>
              <a:t> = w(s, v),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nếu</a:t>
            </a:r>
            <a:r>
              <a:rPr lang="en-US" altLang="vi-VN" dirty="0" smtClean="0"/>
              <a:t> s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v </a:t>
            </a:r>
            <a:r>
              <a:rPr lang="en-US" altLang="vi-VN" dirty="0" err="1" smtClean="0"/>
              <a:t>liền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kề</a:t>
            </a:r>
            <a:endParaRPr lang="en-US" altLang="vi-VN" dirty="0" smtClean="0"/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>
                <a:sym typeface="Symbol" panose="05050102010706020507" pitchFamily="18" charset="2"/>
              </a:rPr>
              <a:t>                        d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v</a:t>
            </a:r>
            <a:r>
              <a:rPr lang="en-US" altLang="vi-VN" dirty="0" smtClean="0">
                <a:sym typeface="Symbol" panose="05050102010706020507" pitchFamily="18" charset="2"/>
              </a:rPr>
              <a:t> = </a:t>
            </a:r>
            <a:r>
              <a:rPr lang="da-DK" altLang="vi-VN" dirty="0" smtClean="0">
                <a:sym typeface="Symbol" panose="05050102010706020507" pitchFamily="18" charset="2"/>
              </a:rPr>
              <a:t></a:t>
            </a:r>
            <a:r>
              <a:rPr lang="en-US" altLang="vi-VN" dirty="0" smtClean="0">
                <a:sym typeface="Symbol" panose="05050102010706020507" pitchFamily="18" charset="2"/>
              </a:rPr>
              <a:t>,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nếu</a:t>
            </a:r>
            <a:r>
              <a:rPr lang="en-US" altLang="vi-VN" dirty="0" smtClean="0"/>
              <a:t> s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v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liền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kề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Bước</a:t>
            </a:r>
            <a:r>
              <a:rPr lang="en-US" altLang="vi-VN" dirty="0" smtClean="0">
                <a:sym typeface="Symbol" panose="05050102010706020507" pitchFamily="18" charset="2"/>
              </a:rPr>
              <a:t> 2: </a:t>
            </a:r>
            <a:r>
              <a:rPr lang="en-US" altLang="vi-VN" dirty="0" err="1" smtClean="0">
                <a:sym typeface="Symbol" panose="05050102010706020507" pitchFamily="18" charset="2"/>
              </a:rPr>
              <a:t>Tìm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cạnh</a:t>
            </a:r>
            <a:endParaRPr lang="en-US" altLang="vi-VN" dirty="0" smtClean="0">
              <a:sym typeface="Symbol" panose="05050102010706020507" pitchFamily="18" charset="2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err="1" smtClean="0"/>
              <a:t>Tìm</a:t>
            </a:r>
            <a:r>
              <a:rPr lang="en-US" altLang="vi-VN" dirty="0" smtClean="0"/>
              <a:t> u </a:t>
            </a:r>
            <a:r>
              <a:rPr lang="en-US" altLang="vi-VN" dirty="0" err="1" smtClean="0"/>
              <a:t>mà</a:t>
            </a:r>
            <a:r>
              <a:rPr lang="en-US" altLang="vi-VN" dirty="0" smtClean="0"/>
              <a:t> d</a:t>
            </a:r>
            <a:r>
              <a:rPr lang="en-US" altLang="vi-VN" baseline="-25000" dirty="0" smtClean="0"/>
              <a:t>u</a:t>
            </a:r>
            <a:r>
              <a:rPr lang="en-US" altLang="vi-VN" dirty="0" smtClean="0"/>
              <a:t> = min {d</a:t>
            </a:r>
            <a:r>
              <a:rPr lang="en-US" altLang="vi-VN" baseline="-25000" dirty="0" smtClean="0"/>
              <a:t>v</a:t>
            </a:r>
            <a:r>
              <a:rPr lang="en-US" altLang="vi-VN" dirty="0" smtClean="0"/>
              <a:t> | v </a:t>
            </a:r>
            <a:r>
              <a:rPr lang="en-US" altLang="vi-VN" dirty="0" smtClean="0">
                <a:sym typeface="Symbol" panose="05050102010706020507" pitchFamily="18" charset="2"/>
              </a:rPr>
              <a:t> 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}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>
                <a:sym typeface="Symbol" panose="05050102010706020507" pitchFamily="18" charset="2"/>
              </a:rPr>
              <a:t>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= 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 {u};	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/>
              <a:t>E</a:t>
            </a:r>
            <a:r>
              <a:rPr lang="en-US" altLang="vi-VN" baseline="-25000" dirty="0" smtClean="0"/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= </a:t>
            </a:r>
            <a:r>
              <a:rPr lang="en-US" altLang="vi-VN" dirty="0" smtClean="0"/>
              <a:t>E</a:t>
            </a:r>
            <a:r>
              <a:rPr lang="en-US" altLang="vi-VN" baseline="-25000" dirty="0" smtClean="0"/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 {e} , e – </a:t>
            </a:r>
            <a:r>
              <a:rPr lang="en-US" altLang="vi-VN" dirty="0" err="1" smtClean="0">
                <a:sym typeface="Symbol" panose="05050102010706020507" pitchFamily="18" charset="2"/>
              </a:rPr>
              <a:t>cạnh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nối</a:t>
            </a:r>
            <a:r>
              <a:rPr lang="en-US" altLang="vi-VN" dirty="0" smtClean="0">
                <a:sym typeface="Symbol" panose="05050102010706020507" pitchFamily="18" charset="2"/>
              </a:rPr>
              <a:t> u </a:t>
            </a:r>
            <a:r>
              <a:rPr lang="en-US" altLang="vi-VN" dirty="0" err="1" smtClean="0">
                <a:sym typeface="Symbol" panose="05050102010706020507" pitchFamily="18" charset="2"/>
              </a:rPr>
              <a:t>với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một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đỉnh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của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cây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có</a:t>
            </a:r>
            <a:r>
              <a:rPr lang="en-US" altLang="vi-VN" dirty="0" smtClean="0">
                <a:sym typeface="Symbol" panose="05050102010706020507" pitchFamily="18" charset="2"/>
              </a:rPr>
              <a:t> 			 </a:t>
            </a:r>
            <a:r>
              <a:rPr lang="en-US" altLang="vi-VN" dirty="0" err="1" smtClean="0">
                <a:sym typeface="Symbol" panose="05050102010706020507" pitchFamily="18" charset="2"/>
              </a:rPr>
              <a:t>trọng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số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smtClean="0"/>
              <a:t>d</a:t>
            </a:r>
            <a:r>
              <a:rPr lang="en-US" altLang="vi-VN" baseline="-25000" dirty="0" smtClean="0"/>
              <a:t>u</a:t>
            </a:r>
            <a:endParaRPr lang="en-US" altLang="vi-VN" dirty="0" smtClean="0">
              <a:sym typeface="Symbol" panose="05050102010706020507" pitchFamily="18" charset="2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Nếu</a:t>
            </a:r>
            <a:r>
              <a:rPr lang="en-US" altLang="vi-VN" dirty="0" smtClean="0">
                <a:sym typeface="Symbol" panose="05050102010706020507" pitchFamily="18" charset="2"/>
              </a:rPr>
              <a:t> 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 V </a:t>
            </a:r>
            <a:r>
              <a:rPr lang="en-US" altLang="vi-VN" dirty="0" err="1" smtClean="0">
                <a:sym typeface="Symbol" panose="05050102010706020507" pitchFamily="18" charset="2"/>
              </a:rPr>
              <a:t>thì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dừng</a:t>
            </a:r>
            <a:r>
              <a:rPr lang="en-US" altLang="vi-VN" dirty="0" smtClean="0">
                <a:sym typeface="Symbol" panose="05050102010706020507" pitchFamily="18" charset="2"/>
              </a:rPr>
              <a:t>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Bước</a:t>
            </a:r>
            <a:r>
              <a:rPr lang="en-US" altLang="vi-VN" dirty="0" smtClean="0">
                <a:sym typeface="Symbol" panose="05050102010706020507" pitchFamily="18" charset="2"/>
              </a:rPr>
              <a:t> 3: </a:t>
            </a:r>
            <a:r>
              <a:rPr lang="en-US" altLang="vi-VN" dirty="0" err="1" smtClean="0">
                <a:sym typeface="Symbol" panose="05050102010706020507" pitchFamily="18" charset="2"/>
              </a:rPr>
              <a:t>Cập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nhật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nhãn</a:t>
            </a:r>
            <a:endParaRPr lang="en-US" altLang="vi-VN" dirty="0" smtClean="0">
              <a:sym typeface="Symbol" panose="05050102010706020507" pitchFamily="18" charset="2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>
                <a:sym typeface="Symbol" panose="05050102010706020507" pitchFamily="18" charset="2"/>
              </a:rPr>
              <a:t>d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v</a:t>
            </a:r>
            <a:r>
              <a:rPr lang="en-US" altLang="vi-VN" dirty="0" smtClean="0">
                <a:sym typeface="Symbol" panose="05050102010706020507" pitchFamily="18" charset="2"/>
              </a:rPr>
              <a:t> = min {d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v</a:t>
            </a:r>
            <a:r>
              <a:rPr lang="en-US" altLang="vi-VN" dirty="0" smtClean="0">
                <a:sym typeface="Symbol" panose="05050102010706020507" pitchFamily="18" charset="2"/>
              </a:rPr>
              <a:t>, w(u, v)} </a:t>
            </a:r>
            <a:r>
              <a:rPr lang="en-US" altLang="vi-VN" dirty="0" err="1" smtClean="0">
                <a:sym typeface="Symbol" panose="05050102010706020507" pitchFamily="18" charset="2"/>
              </a:rPr>
              <a:t>với</a:t>
            </a:r>
            <a:r>
              <a:rPr lang="en-US" altLang="vi-VN" dirty="0" smtClean="0">
                <a:sym typeface="Symbol" panose="05050102010706020507" pitchFamily="18" charset="2"/>
              </a:rPr>
              <a:t> v V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T</a:t>
            </a:r>
            <a:endParaRPr lang="en-US" altLang="vi-VN" dirty="0" smtClean="0">
              <a:sym typeface="Symbol" panose="05050102010706020507" pitchFamily="18" charset="2"/>
            </a:endParaRPr>
          </a:p>
        </p:txBody>
      </p:sp>
      <p:sp>
        <p:nvSpPr>
          <p:cNvPr id="31749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5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5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5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5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A3C58-A071-4A4A-AED8-994DBE8E4C3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Rừng</a:t>
            </a:r>
          </a:p>
          <a:p>
            <a:pPr lvl="1" eaLnBrk="1" hangingPunct="1"/>
            <a:r>
              <a:rPr lang="en-US" altLang="vi-VN" smtClean="0"/>
              <a:t>Định nghĩa: </a:t>
            </a:r>
          </a:p>
          <a:p>
            <a:pPr lvl="2" eaLnBrk="1" hangingPunct="1"/>
            <a:r>
              <a:rPr lang="en-US" altLang="vi-VN" smtClean="0"/>
              <a:t>Rừng là một đồ thị </a:t>
            </a:r>
            <a:r>
              <a:rPr lang="en-US" altLang="vi-VN" i="1" smtClean="0"/>
              <a:t>vô hướng </a:t>
            </a:r>
            <a:r>
              <a:rPr lang="en-US" altLang="vi-VN" smtClean="0"/>
              <a:t>và </a:t>
            </a:r>
            <a:r>
              <a:rPr lang="en-US" altLang="vi-VN" i="1" smtClean="0"/>
              <a:t>không có chu trình</a:t>
            </a:r>
          </a:p>
          <a:p>
            <a:pPr lvl="3" eaLnBrk="1" hangingPunct="1"/>
            <a:r>
              <a:rPr lang="en-US" altLang="vi-VN" smtClean="0"/>
              <a:t>Rừng có thể có nhiều thành phần liên thông</a:t>
            </a:r>
          </a:p>
          <a:p>
            <a:pPr lvl="3" eaLnBrk="1" hangingPunct="1"/>
            <a:r>
              <a:rPr lang="en-US" altLang="vi-VN" smtClean="0"/>
              <a:t>Mỗi thành phần liên thông là một cây</a:t>
            </a:r>
          </a:p>
          <a:p>
            <a:pPr lvl="1" eaLnBrk="1" hangingPunct="1"/>
            <a:r>
              <a:rPr lang="en-US" altLang="vi-VN" smtClean="0"/>
              <a:t>Ví dụ</a:t>
            </a:r>
          </a:p>
        </p:txBody>
      </p:sp>
      <p:pic>
        <p:nvPicPr>
          <p:cNvPr id="30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30480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1554CA-EF05-4341-BA8C-8F36B5B61FD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endParaRPr lang="en-US" altLang="vi-VN" sz="2800" dirty="0" smtClean="0"/>
          </a:p>
          <a:p>
            <a:pPr lvl="1" eaLnBrk="1" hangingPunct="1"/>
            <a:r>
              <a:rPr lang="en-US" altLang="vi-VN" sz="2200" b="1" dirty="0" err="1" smtClean="0"/>
              <a:t>Ví</a:t>
            </a:r>
            <a:r>
              <a:rPr lang="en-US" altLang="vi-VN" sz="2200" b="1" dirty="0" smtClean="0"/>
              <a:t> </a:t>
            </a:r>
            <a:r>
              <a:rPr lang="en-US" altLang="vi-VN" sz="2200" b="1" dirty="0" err="1" smtClean="0"/>
              <a:t>dụ</a:t>
            </a:r>
            <a:r>
              <a:rPr lang="en-US" altLang="vi-VN" sz="2200" b="1" dirty="0" smtClean="0"/>
              <a:t>: </a:t>
            </a:r>
            <a:r>
              <a:rPr lang="en-US" altLang="vi-VN" sz="2200" dirty="0" err="1" smtClean="0"/>
              <a:t>Tìm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khung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nhỏ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của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đồ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thị</a:t>
            </a:r>
            <a:r>
              <a:rPr lang="en-US" altLang="vi-VN" sz="2200" dirty="0"/>
              <a:t> </a:t>
            </a:r>
            <a:r>
              <a:rPr lang="en-US" altLang="vi-VN" sz="2200" dirty="0" smtClean="0"/>
              <a:t>G </a:t>
            </a:r>
            <a:r>
              <a:rPr lang="en-US" altLang="vi-VN" sz="2200" dirty="0" err="1" smtClean="0"/>
              <a:t>sau</a:t>
            </a:r>
            <a:r>
              <a:rPr lang="en-US" altLang="vi-VN" sz="2200" dirty="0" smtClean="0"/>
              <a:t>:</a:t>
            </a:r>
          </a:p>
          <a:p>
            <a:pPr lvl="4" eaLnBrk="1" hangingPunct="1"/>
            <a:r>
              <a:rPr lang="en-US" altLang="vi-VN" dirty="0" smtClean="0"/>
              <a:t>                              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Prim: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Vậy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cây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khung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nhỏ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nhất</a:t>
            </a:r>
            <a:r>
              <a:rPr lang="en-US" altLang="vi-VN" sz="2000" dirty="0" smtClean="0"/>
              <a:t> T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trọng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số</a:t>
            </a:r>
            <a:r>
              <a:rPr lang="en-US" altLang="vi-VN" sz="2000" dirty="0"/>
              <a:t>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T= 15</a:t>
            </a: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1905000"/>
            <a:ext cx="3124200" cy="1662113"/>
            <a:chOff x="762000" y="2133600"/>
            <a:chExt cx="3124200" cy="1662113"/>
          </a:xfrm>
        </p:grpSpPr>
        <p:grpSp>
          <p:nvGrpSpPr>
            <p:cNvPr id="36904" name="Group 4"/>
            <p:cNvGrpSpPr>
              <a:grpSpLocks/>
            </p:cNvGrpSpPr>
            <p:nvPr/>
          </p:nvGrpSpPr>
          <p:grpSpPr bwMode="auto">
            <a:xfrm>
              <a:off x="914400" y="2438400"/>
              <a:ext cx="2819400" cy="990600"/>
              <a:chOff x="1536" y="2640"/>
              <a:chExt cx="1776" cy="624"/>
            </a:xfrm>
          </p:grpSpPr>
          <p:sp>
            <p:nvSpPr>
              <p:cNvPr id="36922" name="Line 5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3" name="Line 6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4" name="Line 7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5" name="Line 8"/>
              <p:cNvSpPr>
                <a:spLocks noChangeShapeType="1"/>
              </p:cNvSpPr>
              <p:nvPr/>
            </p:nvSpPr>
            <p:spPr bwMode="auto">
              <a:xfrm flipV="1">
                <a:off x="2832" y="29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6" name="Line 9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7" name="Line 10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8" name="Line 11"/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36905" name="Group 36"/>
            <p:cNvGrpSpPr>
              <a:grpSpLocks/>
            </p:cNvGrpSpPr>
            <p:nvPr/>
          </p:nvGrpSpPr>
          <p:grpSpPr bwMode="auto">
            <a:xfrm>
              <a:off x="762000" y="2133600"/>
              <a:ext cx="3124200" cy="1662113"/>
              <a:chOff x="2133600" y="3733800"/>
              <a:chExt cx="3124200" cy="1662113"/>
            </a:xfrm>
          </p:grpSpPr>
          <p:grpSp>
            <p:nvGrpSpPr>
              <p:cNvPr id="36906" name="Group 24"/>
              <p:cNvGrpSpPr>
                <a:grpSpLocks/>
              </p:cNvGrpSpPr>
              <p:nvPr/>
            </p:nvGrpSpPr>
            <p:grpSpPr bwMode="auto">
              <a:xfrm>
                <a:off x="2133600" y="3886200"/>
                <a:ext cx="3124200" cy="1295400"/>
                <a:chOff x="1440" y="2544"/>
                <a:chExt cx="1968" cy="816"/>
              </a:xfrm>
            </p:grpSpPr>
            <p:sp>
              <p:nvSpPr>
                <p:cNvPr id="36916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d</a:t>
                  </a:r>
                </a:p>
              </p:txBody>
            </p:sp>
            <p:sp>
              <p:nvSpPr>
                <p:cNvPr id="36917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f</a:t>
                  </a:r>
                </a:p>
              </p:txBody>
            </p:sp>
            <p:sp>
              <p:nvSpPr>
                <p:cNvPr id="36918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a</a:t>
                  </a:r>
                </a:p>
              </p:txBody>
            </p:sp>
            <p:sp>
              <p:nvSpPr>
                <p:cNvPr id="36919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e</a:t>
                  </a:r>
                </a:p>
              </p:txBody>
            </p:sp>
            <p:sp>
              <p:nvSpPr>
                <p:cNvPr id="36920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b</a:t>
                  </a:r>
                </a:p>
              </p:txBody>
            </p:sp>
            <p:sp>
              <p:nvSpPr>
                <p:cNvPr id="36921" name="Oval 30"/>
                <p:cNvSpPr>
                  <a:spLocks noChangeArrowheads="1"/>
                </p:cNvSpPr>
                <p:nvPr/>
              </p:nvSpPr>
              <p:spPr bwMode="auto">
                <a:xfrm>
                  <a:off x="3216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c</a:t>
                  </a:r>
                </a:p>
              </p:txBody>
            </p:sp>
          </p:grpSp>
          <p:grpSp>
            <p:nvGrpSpPr>
              <p:cNvPr id="36907" name="Group 34"/>
              <p:cNvGrpSpPr>
                <a:grpSpLocks/>
              </p:cNvGrpSpPr>
              <p:nvPr/>
            </p:nvGrpSpPr>
            <p:grpSpPr bwMode="auto">
              <a:xfrm>
                <a:off x="2362200" y="3733800"/>
                <a:ext cx="2598738" cy="1662113"/>
                <a:chOff x="2362200" y="3733800"/>
                <a:chExt cx="2598738" cy="1662113"/>
              </a:xfrm>
            </p:grpSpPr>
            <p:grpSp>
              <p:nvGrpSpPr>
                <p:cNvPr id="36908" name="Group 37"/>
                <p:cNvGrpSpPr>
                  <a:grpSpLocks/>
                </p:cNvGrpSpPr>
                <p:nvPr/>
              </p:nvGrpSpPr>
              <p:grpSpPr bwMode="auto">
                <a:xfrm>
                  <a:off x="2362200" y="3733800"/>
                  <a:ext cx="2598738" cy="1662113"/>
                  <a:chOff x="1488" y="2352"/>
                  <a:chExt cx="1637" cy="1047"/>
                </a:xfrm>
              </p:grpSpPr>
              <p:sp>
                <p:nvSpPr>
                  <p:cNvPr id="3691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2</a:t>
                    </a:r>
                  </a:p>
                </p:txBody>
              </p:sp>
              <p:sp>
                <p:nvSpPr>
                  <p:cNvPr id="3691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5</a:t>
                    </a:r>
                  </a:p>
                </p:txBody>
              </p:sp>
              <p:sp>
                <p:nvSpPr>
                  <p:cNvPr id="3691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6</a:t>
                    </a:r>
                  </a:p>
                </p:txBody>
              </p:sp>
              <p:sp>
                <p:nvSpPr>
                  <p:cNvPr id="36913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1</a:t>
                    </a:r>
                  </a:p>
                </p:txBody>
              </p:sp>
              <p:sp>
                <p:nvSpPr>
                  <p:cNvPr id="3691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316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  <p:sp>
                <p:nvSpPr>
                  <p:cNvPr id="3691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49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</p:grpSp>
            <p:sp>
              <p:nvSpPr>
                <p:cNvPr id="3690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4196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3</a:t>
                  </a:r>
                </a:p>
              </p:txBody>
            </p:sp>
          </p:grpSp>
        </p:grpSp>
      </p:grpSp>
      <p:grpSp>
        <p:nvGrpSpPr>
          <p:cNvPr id="101" name="Group 125"/>
          <p:cNvGrpSpPr>
            <a:grpSpLocks/>
          </p:cNvGrpSpPr>
          <p:nvPr/>
        </p:nvGrpSpPr>
        <p:grpSpPr bwMode="auto">
          <a:xfrm>
            <a:off x="3126059" y="4353216"/>
            <a:ext cx="3124200" cy="1662113"/>
            <a:chOff x="5638800" y="4419600"/>
            <a:chExt cx="3124200" cy="1662113"/>
          </a:xfrm>
        </p:grpSpPr>
        <p:grpSp>
          <p:nvGrpSpPr>
            <p:cNvPr id="102" name="Group 18"/>
            <p:cNvGrpSpPr>
              <a:grpSpLocks/>
            </p:cNvGrpSpPr>
            <p:nvPr/>
          </p:nvGrpSpPr>
          <p:grpSpPr bwMode="auto">
            <a:xfrm>
              <a:off x="5715000" y="4724400"/>
              <a:ext cx="2819400" cy="990600"/>
              <a:chOff x="3648" y="2688"/>
              <a:chExt cx="1776" cy="624"/>
            </a:xfrm>
          </p:grpSpPr>
          <p:sp>
            <p:nvSpPr>
              <p:cNvPr id="127" name="Line 19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8" name="Line 2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29" name="Line 21"/>
              <p:cNvSpPr>
                <a:spLocks noChangeShapeType="1"/>
              </p:cNvSpPr>
              <p:nvPr/>
            </p:nvSpPr>
            <p:spPr bwMode="auto">
              <a:xfrm flipV="1">
                <a:off x="4944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0" name="Line 22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31" name="Line 23"/>
              <p:cNvSpPr>
                <a:spLocks noChangeShapeType="1"/>
              </p:cNvSpPr>
              <p:nvPr/>
            </p:nvSpPr>
            <p:spPr bwMode="auto">
              <a:xfrm flipV="1">
                <a:off x="3648" y="2688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3" name="Group 37"/>
            <p:cNvGrpSpPr>
              <a:grpSpLocks/>
            </p:cNvGrpSpPr>
            <p:nvPr/>
          </p:nvGrpSpPr>
          <p:grpSpPr bwMode="auto">
            <a:xfrm>
              <a:off x="5638800" y="4419600"/>
              <a:ext cx="3124200" cy="1662113"/>
              <a:chOff x="762000" y="2133600"/>
              <a:chExt cx="3124200" cy="1662113"/>
            </a:xfrm>
          </p:grpSpPr>
          <p:grpSp>
            <p:nvGrpSpPr>
              <p:cNvPr id="104" name="Group 4"/>
              <p:cNvGrpSpPr>
                <a:grpSpLocks/>
              </p:cNvGrpSpPr>
              <p:nvPr/>
            </p:nvGrpSpPr>
            <p:grpSpPr bwMode="auto">
              <a:xfrm>
                <a:off x="914400" y="-1749960"/>
                <a:ext cx="2819400" cy="624"/>
                <a:chOff x="1536" y="2640"/>
                <a:chExt cx="1776" cy="624"/>
              </a:xfrm>
            </p:grpSpPr>
            <p:sp>
              <p:nvSpPr>
                <p:cNvPr id="120" name="Line 5"/>
                <p:cNvSpPr>
                  <a:spLocks noChangeShapeType="1"/>
                </p:cNvSpPr>
                <p:nvPr/>
              </p:nvSpPr>
              <p:spPr bwMode="auto">
                <a:xfrm>
                  <a:off x="2064" y="32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1" name="Line 6"/>
                <p:cNvSpPr>
                  <a:spLocks noChangeShapeType="1"/>
                </p:cNvSpPr>
                <p:nvPr/>
              </p:nvSpPr>
              <p:spPr bwMode="auto">
                <a:xfrm>
                  <a:off x="2064" y="264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2" name="Line 7"/>
                <p:cNvSpPr>
                  <a:spLocks noChangeShapeType="1"/>
                </p:cNvSpPr>
                <p:nvPr/>
              </p:nvSpPr>
              <p:spPr bwMode="auto">
                <a:xfrm>
                  <a:off x="2832" y="2640"/>
                  <a:ext cx="48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292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4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064" y="2640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5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2928"/>
                  <a:ext cx="52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6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536" y="2640"/>
                  <a:ext cx="52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05" name="Group 36"/>
              <p:cNvGrpSpPr>
                <a:grpSpLocks/>
              </p:cNvGrpSpPr>
              <p:nvPr/>
            </p:nvGrpSpPr>
            <p:grpSpPr bwMode="auto">
              <a:xfrm>
                <a:off x="762000" y="2133602"/>
                <a:ext cx="3124200" cy="1662114"/>
                <a:chOff x="2133600" y="3733802"/>
                <a:chExt cx="3124200" cy="1662114"/>
              </a:xfrm>
            </p:grpSpPr>
            <p:grpSp>
              <p:nvGrpSpPr>
                <p:cNvPr id="106" name="Group 24"/>
                <p:cNvGrpSpPr>
                  <a:grpSpLocks/>
                </p:cNvGrpSpPr>
                <p:nvPr/>
              </p:nvGrpSpPr>
              <p:grpSpPr bwMode="auto">
                <a:xfrm>
                  <a:off x="2133600" y="3886200"/>
                  <a:ext cx="3124200" cy="1295400"/>
                  <a:chOff x="1440" y="2544"/>
                  <a:chExt cx="1968" cy="816"/>
                </a:xfrm>
              </p:grpSpPr>
              <p:sp>
                <p:nvSpPr>
                  <p:cNvPr id="114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d</a:t>
                    </a:r>
                  </a:p>
                </p:txBody>
              </p:sp>
              <p:sp>
                <p:nvSpPr>
                  <p:cNvPr id="115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83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f</a:t>
                    </a:r>
                  </a:p>
                </p:txBody>
              </p:sp>
              <p:sp>
                <p:nvSpPr>
                  <p:cNvPr id="116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a</a:t>
                    </a:r>
                  </a:p>
                </p:txBody>
              </p:sp>
              <p:sp>
                <p:nvSpPr>
                  <p:cNvPr id="11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168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e</a:t>
                    </a:r>
                  </a:p>
                </p:txBody>
              </p:sp>
              <p:sp>
                <p:nvSpPr>
                  <p:cNvPr id="118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544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b</a:t>
                    </a:r>
                  </a:p>
                </p:txBody>
              </p:sp>
              <p:sp>
                <p:nvSpPr>
                  <p:cNvPr id="119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83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c</a:t>
                    </a:r>
                  </a:p>
                </p:txBody>
              </p:sp>
            </p:grpSp>
            <p:grpSp>
              <p:nvGrpSpPr>
                <p:cNvPr id="107" name="Group 34"/>
                <p:cNvGrpSpPr>
                  <a:grpSpLocks/>
                </p:cNvGrpSpPr>
                <p:nvPr/>
              </p:nvGrpSpPr>
              <p:grpSpPr bwMode="auto">
                <a:xfrm>
                  <a:off x="2438400" y="3733802"/>
                  <a:ext cx="2520950" cy="1662114"/>
                  <a:chOff x="2438400" y="3733802"/>
                  <a:chExt cx="2520950" cy="1662114"/>
                </a:xfrm>
              </p:grpSpPr>
              <p:grpSp>
                <p:nvGrpSpPr>
                  <p:cNvPr id="10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438400" y="3733802"/>
                    <a:ext cx="2520950" cy="1662114"/>
                    <a:chOff x="1536" y="2352"/>
                    <a:chExt cx="1588" cy="1047"/>
                  </a:xfrm>
                </p:grpSpPr>
                <p:sp>
                  <p:nvSpPr>
                    <p:cNvPr id="110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6" y="24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2</a:t>
                      </a:r>
                    </a:p>
                  </p:txBody>
                </p:sp>
                <p:sp>
                  <p:nvSpPr>
                    <p:cNvPr id="111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 dirty="0"/>
                        <a:t>5</a:t>
                      </a:r>
                    </a:p>
                  </p:txBody>
                </p:sp>
                <p:sp>
                  <p:nvSpPr>
                    <p:cNvPr id="1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297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1</a:t>
                      </a:r>
                    </a:p>
                  </p:txBody>
                </p:sp>
                <p:sp>
                  <p:nvSpPr>
                    <p:cNvPr id="113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6" y="316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4</a:t>
                      </a:r>
                    </a:p>
                  </p:txBody>
                </p:sp>
              </p:grpSp>
              <p:sp>
                <p:nvSpPr>
                  <p:cNvPr id="10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000" y="4419600"/>
                    <a:ext cx="31290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3</a:t>
                    </a:r>
                  </a:p>
                </p:txBody>
              </p:sp>
            </p:grpSp>
          </p:grpSp>
        </p:grpSp>
      </p:grpSp>
      <p:pic>
        <p:nvPicPr>
          <p:cNvPr id="8" name="Ả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94" y="2136825"/>
            <a:ext cx="3895725" cy="1771650"/>
          </a:xfrm>
          <a:prstGeom prst="rect">
            <a:avLst/>
          </a:prstGeom>
        </p:spPr>
      </p:pic>
      <p:pic>
        <p:nvPicPr>
          <p:cNvPr id="9" name="Ả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59" y="2481986"/>
            <a:ext cx="219075" cy="142875"/>
          </a:xfrm>
          <a:prstGeom prst="rect">
            <a:avLst/>
          </a:prstGeom>
        </p:spPr>
      </p:pic>
      <p:pic>
        <p:nvPicPr>
          <p:cNvPr id="12" name="Ảnh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11" y="2455203"/>
            <a:ext cx="247650" cy="180975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122" y="2482656"/>
            <a:ext cx="209550" cy="161925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632" y="2466083"/>
            <a:ext cx="209550" cy="161925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532" y="2462108"/>
            <a:ext cx="171450" cy="171450"/>
          </a:xfrm>
          <a:prstGeom prst="rect">
            <a:avLst/>
          </a:prstGeom>
        </p:spPr>
      </p:pic>
      <p:pic>
        <p:nvPicPr>
          <p:cNvPr id="16" name="Ảnh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289" y="2469971"/>
            <a:ext cx="171450" cy="171450"/>
          </a:xfrm>
          <a:prstGeom prst="rect">
            <a:avLst/>
          </a:prstGeom>
        </p:spPr>
      </p:pic>
      <p:pic>
        <p:nvPicPr>
          <p:cNvPr id="17" name="Ảnh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842" y="2469491"/>
            <a:ext cx="171450" cy="171450"/>
          </a:xfrm>
          <a:prstGeom prst="rect">
            <a:avLst/>
          </a:prstGeom>
        </p:spPr>
      </p:pic>
      <p:pic>
        <p:nvPicPr>
          <p:cNvPr id="19" name="Ảnh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841" y="2630788"/>
            <a:ext cx="219075" cy="28575"/>
          </a:xfrm>
          <a:prstGeom prst="rect">
            <a:avLst/>
          </a:prstGeom>
        </p:spPr>
      </p:pic>
      <p:pic>
        <p:nvPicPr>
          <p:cNvPr id="20" name="Ảnh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3844" y="2473266"/>
            <a:ext cx="238125" cy="142875"/>
          </a:xfrm>
          <a:prstGeom prst="rect">
            <a:avLst/>
          </a:prstGeom>
        </p:spPr>
      </p:pic>
      <p:pic>
        <p:nvPicPr>
          <p:cNvPr id="21" name="Ảnh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1437" y="2722663"/>
            <a:ext cx="200025" cy="161925"/>
          </a:xfrm>
          <a:prstGeom prst="rect">
            <a:avLst/>
          </a:prstGeom>
        </p:spPr>
      </p:pic>
      <p:pic>
        <p:nvPicPr>
          <p:cNvPr id="22" name="Ảnh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4161" y="2697544"/>
            <a:ext cx="259773" cy="204669"/>
          </a:xfrm>
          <a:prstGeom prst="rect">
            <a:avLst/>
          </a:prstGeom>
        </p:spPr>
      </p:pic>
      <p:pic>
        <p:nvPicPr>
          <p:cNvPr id="24" name="Ảnh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6504" y="2733575"/>
            <a:ext cx="123825" cy="123825"/>
          </a:xfrm>
          <a:prstGeom prst="rect">
            <a:avLst/>
          </a:prstGeom>
        </p:spPr>
      </p:pic>
      <p:pic>
        <p:nvPicPr>
          <p:cNvPr id="25" name="Ảnh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3145" y="2748643"/>
            <a:ext cx="125730" cy="104775"/>
          </a:xfrm>
          <a:prstGeom prst="rect">
            <a:avLst/>
          </a:prstGeom>
        </p:spPr>
      </p:pic>
      <p:pic>
        <p:nvPicPr>
          <p:cNvPr id="26" name="Ảnh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6726" y="2690958"/>
            <a:ext cx="200025" cy="190500"/>
          </a:xfrm>
          <a:prstGeom prst="rect">
            <a:avLst/>
          </a:prstGeom>
        </p:spPr>
      </p:pic>
      <p:pic>
        <p:nvPicPr>
          <p:cNvPr id="87" name="Ảnh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960" y="2706101"/>
            <a:ext cx="209550" cy="161925"/>
          </a:xfrm>
          <a:prstGeom prst="rect">
            <a:avLst/>
          </a:prstGeom>
        </p:spPr>
      </p:pic>
      <p:pic>
        <p:nvPicPr>
          <p:cNvPr id="88" name="Ảnh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0532" y="2700483"/>
            <a:ext cx="171450" cy="171450"/>
          </a:xfrm>
          <a:prstGeom prst="rect">
            <a:avLst/>
          </a:prstGeom>
        </p:spPr>
      </p:pic>
      <p:pic>
        <p:nvPicPr>
          <p:cNvPr id="89" name="Ảnh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999" y="2690958"/>
            <a:ext cx="171450" cy="171450"/>
          </a:xfrm>
          <a:prstGeom prst="rect">
            <a:avLst/>
          </a:prstGeom>
        </p:spPr>
      </p:pic>
      <p:pic>
        <p:nvPicPr>
          <p:cNvPr id="27" name="Ảnh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4605" y="2881586"/>
            <a:ext cx="219075" cy="19050"/>
          </a:xfrm>
          <a:prstGeom prst="rect">
            <a:avLst/>
          </a:prstGeom>
        </p:spPr>
      </p:pic>
      <p:pic>
        <p:nvPicPr>
          <p:cNvPr id="28" name="Ảnh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4949" y="2961936"/>
            <a:ext cx="190500" cy="161925"/>
          </a:xfrm>
          <a:prstGeom prst="rect">
            <a:avLst/>
          </a:prstGeom>
        </p:spPr>
      </p:pic>
      <p:pic>
        <p:nvPicPr>
          <p:cNvPr id="92" name="Ảnh 9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7870" y="2978131"/>
            <a:ext cx="125730" cy="104775"/>
          </a:xfrm>
          <a:prstGeom prst="rect">
            <a:avLst/>
          </a:prstGeom>
        </p:spPr>
      </p:pic>
      <p:pic>
        <p:nvPicPr>
          <p:cNvPr id="30" name="Ảnh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61346" y="2951199"/>
            <a:ext cx="204669" cy="181054"/>
          </a:xfrm>
          <a:prstGeom prst="rect">
            <a:avLst/>
          </a:prstGeom>
        </p:spPr>
      </p:pic>
      <p:pic>
        <p:nvPicPr>
          <p:cNvPr id="31" name="Ảnh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35898" y="3178939"/>
            <a:ext cx="212541" cy="220414"/>
          </a:xfrm>
          <a:prstGeom prst="rect">
            <a:avLst/>
          </a:prstGeom>
        </p:spPr>
      </p:pic>
      <p:pic>
        <p:nvPicPr>
          <p:cNvPr id="37889" name="Ảnh 3788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28014" y="3414940"/>
            <a:ext cx="228285" cy="204669"/>
          </a:xfrm>
          <a:prstGeom prst="rect">
            <a:avLst/>
          </a:prstGeom>
        </p:spPr>
      </p:pic>
      <p:pic>
        <p:nvPicPr>
          <p:cNvPr id="37890" name="Ảnh 3788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88532" y="3656333"/>
            <a:ext cx="285750" cy="199159"/>
          </a:xfrm>
          <a:prstGeom prst="rect">
            <a:avLst/>
          </a:prstGeom>
        </p:spPr>
      </p:pic>
      <p:pic>
        <p:nvPicPr>
          <p:cNvPr id="37891" name="Ảnh 378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97802" y="2942886"/>
            <a:ext cx="304800" cy="180975"/>
          </a:xfrm>
          <a:prstGeom prst="rect">
            <a:avLst/>
          </a:prstGeom>
        </p:spPr>
      </p:pic>
      <p:pic>
        <p:nvPicPr>
          <p:cNvPr id="37893" name="Ảnh 3789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68645" y="2947211"/>
            <a:ext cx="304800" cy="180975"/>
          </a:xfrm>
          <a:prstGeom prst="rect">
            <a:avLst/>
          </a:prstGeom>
        </p:spPr>
      </p:pic>
      <p:pic>
        <p:nvPicPr>
          <p:cNvPr id="132" name="Ảnh 1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375" y="3127906"/>
            <a:ext cx="219075" cy="28575"/>
          </a:xfrm>
          <a:prstGeom prst="rect">
            <a:avLst/>
          </a:prstGeom>
        </p:spPr>
      </p:pic>
      <p:pic>
        <p:nvPicPr>
          <p:cNvPr id="133" name="Ảnh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853" y="2935584"/>
            <a:ext cx="171450" cy="171450"/>
          </a:xfrm>
          <a:prstGeom prst="rect">
            <a:avLst/>
          </a:prstGeom>
        </p:spPr>
      </p:pic>
      <p:pic>
        <p:nvPicPr>
          <p:cNvPr id="37896" name="Ảnh 3789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22920" y="3207203"/>
            <a:ext cx="171450" cy="152400"/>
          </a:xfrm>
          <a:prstGeom prst="rect">
            <a:avLst/>
          </a:prstGeom>
        </p:spPr>
      </p:pic>
      <p:pic>
        <p:nvPicPr>
          <p:cNvPr id="134" name="Ảnh 1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68234" y="3233426"/>
            <a:ext cx="125730" cy="104775"/>
          </a:xfrm>
          <a:prstGeom prst="rect">
            <a:avLst/>
          </a:prstGeom>
        </p:spPr>
      </p:pic>
      <p:pic>
        <p:nvPicPr>
          <p:cNvPr id="37898" name="Ảnh 3789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30182" y="3189896"/>
            <a:ext cx="228600" cy="161925"/>
          </a:xfrm>
          <a:prstGeom prst="rect">
            <a:avLst/>
          </a:prstGeom>
        </p:spPr>
      </p:pic>
      <p:pic>
        <p:nvPicPr>
          <p:cNvPr id="135" name="Ảnh 1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07829" y="3189896"/>
            <a:ext cx="304800" cy="180975"/>
          </a:xfrm>
          <a:prstGeom prst="rect">
            <a:avLst/>
          </a:prstGeom>
        </p:spPr>
      </p:pic>
      <p:pic>
        <p:nvPicPr>
          <p:cNvPr id="137" name="Ảnh 1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0711" y="3355776"/>
            <a:ext cx="219075" cy="28575"/>
          </a:xfrm>
          <a:prstGeom prst="rect">
            <a:avLst/>
          </a:prstGeom>
        </p:spPr>
      </p:pic>
      <p:pic>
        <p:nvPicPr>
          <p:cNvPr id="37899" name="Ảnh 378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37247" y="3447071"/>
            <a:ext cx="161925" cy="142875"/>
          </a:xfrm>
          <a:prstGeom prst="rect">
            <a:avLst/>
          </a:prstGeom>
        </p:spPr>
      </p:pic>
      <p:pic>
        <p:nvPicPr>
          <p:cNvPr id="138" name="Ảnh 1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0426" y="3457831"/>
            <a:ext cx="125730" cy="104775"/>
          </a:xfrm>
          <a:prstGeom prst="rect">
            <a:avLst/>
          </a:prstGeom>
        </p:spPr>
      </p:pic>
      <p:pic>
        <p:nvPicPr>
          <p:cNvPr id="37900" name="Ảnh 3789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65555" y="3430090"/>
            <a:ext cx="295275" cy="171450"/>
          </a:xfrm>
          <a:prstGeom prst="rect">
            <a:avLst/>
          </a:prstGeom>
        </p:spPr>
      </p:pic>
      <p:pic>
        <p:nvPicPr>
          <p:cNvPr id="139" name="Ảnh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5356" y="3596520"/>
            <a:ext cx="219075" cy="28575"/>
          </a:xfrm>
          <a:prstGeom prst="rect">
            <a:avLst/>
          </a:prstGeom>
        </p:spPr>
      </p:pic>
      <p:pic>
        <p:nvPicPr>
          <p:cNvPr id="37901" name="Ảnh 3790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606765" y="3686093"/>
            <a:ext cx="238125" cy="152400"/>
          </a:xfrm>
          <a:prstGeom prst="rect">
            <a:avLst/>
          </a:prstGeom>
        </p:spPr>
      </p:pic>
      <p:pic>
        <p:nvPicPr>
          <p:cNvPr id="140" name="Ảnh 1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9008" y="3709304"/>
            <a:ext cx="125730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1554CA-EF05-4341-BA8C-8F36B5B61FD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745" y="862013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endParaRPr lang="en-US" altLang="vi-VN" sz="2800" dirty="0" smtClean="0"/>
          </a:p>
          <a:p>
            <a:pPr lvl="1" eaLnBrk="1" hangingPunct="1"/>
            <a:r>
              <a:rPr lang="en-US" altLang="vi-VN" sz="2200" b="1" dirty="0" err="1" smtClean="0"/>
              <a:t>Ví</a:t>
            </a:r>
            <a:r>
              <a:rPr lang="en-US" altLang="vi-VN" sz="2200" b="1" dirty="0" smtClean="0"/>
              <a:t> </a:t>
            </a:r>
            <a:r>
              <a:rPr lang="en-US" altLang="vi-VN" sz="2200" b="1" dirty="0" err="1" smtClean="0"/>
              <a:t>dụ</a:t>
            </a:r>
            <a:r>
              <a:rPr lang="en-US" altLang="vi-VN" sz="2200" b="1" dirty="0" smtClean="0"/>
              <a:t>: </a:t>
            </a:r>
            <a:r>
              <a:rPr lang="en-US" altLang="vi-VN" sz="2200" dirty="0" err="1" smtClean="0"/>
              <a:t>Tìm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khung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nhỏ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của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đồ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thị</a:t>
            </a:r>
            <a:r>
              <a:rPr lang="en-US" altLang="vi-VN" sz="2200" dirty="0"/>
              <a:t> </a:t>
            </a:r>
            <a:r>
              <a:rPr lang="en-US" altLang="vi-VN" sz="2200" dirty="0" smtClean="0"/>
              <a:t>G </a:t>
            </a:r>
            <a:r>
              <a:rPr lang="en-US" altLang="vi-VN" sz="2200" dirty="0" err="1" smtClean="0"/>
              <a:t>sau</a:t>
            </a:r>
            <a:r>
              <a:rPr lang="en-US" altLang="vi-VN" sz="2200" dirty="0" smtClean="0"/>
              <a:t>:</a:t>
            </a:r>
          </a:p>
          <a:p>
            <a:pPr lvl="4" eaLnBrk="1" hangingPunct="1"/>
            <a:r>
              <a:rPr lang="en-US" altLang="vi-VN" dirty="0" smtClean="0"/>
              <a:t>                              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Prim: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Vậy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cây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khung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nhỏ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nhất</a:t>
            </a:r>
            <a:r>
              <a:rPr lang="en-US" altLang="vi-VN" sz="2000" dirty="0" smtClean="0"/>
              <a:t> T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trọng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số</a:t>
            </a:r>
            <a:r>
              <a:rPr lang="en-US" altLang="vi-VN" sz="2000" dirty="0"/>
              <a:t>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T= 15</a:t>
            </a:r>
          </a:p>
        </p:txBody>
      </p:sp>
      <p:sp>
        <p:nvSpPr>
          <p:cNvPr id="36869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1905000"/>
            <a:ext cx="3124200" cy="1662113"/>
            <a:chOff x="762000" y="2133600"/>
            <a:chExt cx="3124200" cy="1662113"/>
          </a:xfrm>
        </p:grpSpPr>
        <p:grpSp>
          <p:nvGrpSpPr>
            <p:cNvPr id="36904" name="Group 4"/>
            <p:cNvGrpSpPr>
              <a:grpSpLocks/>
            </p:cNvGrpSpPr>
            <p:nvPr/>
          </p:nvGrpSpPr>
          <p:grpSpPr bwMode="auto">
            <a:xfrm>
              <a:off x="914400" y="2438400"/>
              <a:ext cx="2819400" cy="990600"/>
              <a:chOff x="1536" y="2640"/>
              <a:chExt cx="1776" cy="624"/>
            </a:xfrm>
          </p:grpSpPr>
          <p:sp>
            <p:nvSpPr>
              <p:cNvPr id="36922" name="Line 5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3" name="Line 6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4" name="Line 7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5" name="Line 8"/>
              <p:cNvSpPr>
                <a:spLocks noChangeShapeType="1"/>
              </p:cNvSpPr>
              <p:nvPr/>
            </p:nvSpPr>
            <p:spPr bwMode="auto">
              <a:xfrm flipV="1">
                <a:off x="2832" y="29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6" name="Line 9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7" name="Line 10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6928" name="Line 11"/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36905" name="Group 36"/>
            <p:cNvGrpSpPr>
              <a:grpSpLocks/>
            </p:cNvGrpSpPr>
            <p:nvPr/>
          </p:nvGrpSpPr>
          <p:grpSpPr bwMode="auto">
            <a:xfrm>
              <a:off x="762000" y="2133600"/>
              <a:ext cx="3124200" cy="1662113"/>
              <a:chOff x="2133600" y="3733800"/>
              <a:chExt cx="3124200" cy="1662113"/>
            </a:xfrm>
          </p:grpSpPr>
          <p:grpSp>
            <p:nvGrpSpPr>
              <p:cNvPr id="36906" name="Group 24"/>
              <p:cNvGrpSpPr>
                <a:grpSpLocks/>
              </p:cNvGrpSpPr>
              <p:nvPr/>
            </p:nvGrpSpPr>
            <p:grpSpPr bwMode="auto">
              <a:xfrm>
                <a:off x="2133600" y="3886200"/>
                <a:ext cx="3124200" cy="1295400"/>
                <a:chOff x="1440" y="2544"/>
                <a:chExt cx="1968" cy="816"/>
              </a:xfrm>
            </p:grpSpPr>
            <p:sp>
              <p:nvSpPr>
                <p:cNvPr id="36916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d</a:t>
                  </a:r>
                </a:p>
              </p:txBody>
            </p:sp>
            <p:sp>
              <p:nvSpPr>
                <p:cNvPr id="36917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f</a:t>
                  </a:r>
                </a:p>
              </p:txBody>
            </p:sp>
            <p:sp>
              <p:nvSpPr>
                <p:cNvPr id="36918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a</a:t>
                  </a:r>
                </a:p>
              </p:txBody>
            </p:sp>
            <p:sp>
              <p:nvSpPr>
                <p:cNvPr id="36919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e</a:t>
                  </a:r>
                </a:p>
              </p:txBody>
            </p:sp>
            <p:sp>
              <p:nvSpPr>
                <p:cNvPr id="36920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b</a:t>
                  </a:r>
                </a:p>
              </p:txBody>
            </p:sp>
            <p:sp>
              <p:nvSpPr>
                <p:cNvPr id="36921" name="Oval 30"/>
                <p:cNvSpPr>
                  <a:spLocks noChangeArrowheads="1"/>
                </p:cNvSpPr>
                <p:nvPr/>
              </p:nvSpPr>
              <p:spPr bwMode="auto">
                <a:xfrm>
                  <a:off x="3216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c</a:t>
                  </a:r>
                </a:p>
              </p:txBody>
            </p:sp>
          </p:grpSp>
          <p:grpSp>
            <p:nvGrpSpPr>
              <p:cNvPr id="36907" name="Group 34"/>
              <p:cNvGrpSpPr>
                <a:grpSpLocks/>
              </p:cNvGrpSpPr>
              <p:nvPr/>
            </p:nvGrpSpPr>
            <p:grpSpPr bwMode="auto">
              <a:xfrm>
                <a:off x="2362200" y="3733800"/>
                <a:ext cx="2598738" cy="1662113"/>
                <a:chOff x="2362200" y="3733800"/>
                <a:chExt cx="2598738" cy="1662113"/>
              </a:xfrm>
            </p:grpSpPr>
            <p:grpSp>
              <p:nvGrpSpPr>
                <p:cNvPr id="36908" name="Group 37"/>
                <p:cNvGrpSpPr>
                  <a:grpSpLocks/>
                </p:cNvGrpSpPr>
                <p:nvPr/>
              </p:nvGrpSpPr>
              <p:grpSpPr bwMode="auto">
                <a:xfrm>
                  <a:off x="2362200" y="3733800"/>
                  <a:ext cx="2598738" cy="1662113"/>
                  <a:chOff x="1488" y="2352"/>
                  <a:chExt cx="1637" cy="1047"/>
                </a:xfrm>
              </p:grpSpPr>
              <p:sp>
                <p:nvSpPr>
                  <p:cNvPr id="3691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2</a:t>
                    </a:r>
                  </a:p>
                </p:txBody>
              </p:sp>
              <p:sp>
                <p:nvSpPr>
                  <p:cNvPr id="3691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5</a:t>
                    </a:r>
                  </a:p>
                </p:txBody>
              </p:sp>
              <p:sp>
                <p:nvSpPr>
                  <p:cNvPr id="3691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6</a:t>
                    </a:r>
                  </a:p>
                </p:txBody>
              </p:sp>
              <p:sp>
                <p:nvSpPr>
                  <p:cNvPr id="36913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1</a:t>
                    </a:r>
                  </a:p>
                </p:txBody>
              </p:sp>
              <p:sp>
                <p:nvSpPr>
                  <p:cNvPr id="3691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316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  <p:sp>
                <p:nvSpPr>
                  <p:cNvPr id="36915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49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</p:grpSp>
            <p:sp>
              <p:nvSpPr>
                <p:cNvPr id="3690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4196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3</a:t>
                  </a:r>
                </a:p>
              </p:txBody>
            </p:sp>
          </p:grpSp>
        </p:grpSp>
      </p:grpSp>
      <p:pic>
        <p:nvPicPr>
          <p:cNvPr id="3" name="Ả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99" y="2319482"/>
            <a:ext cx="3952875" cy="1847850"/>
          </a:xfrm>
          <a:prstGeom prst="rect">
            <a:avLst/>
          </a:prstGeom>
        </p:spPr>
      </p:pic>
      <p:pic>
        <p:nvPicPr>
          <p:cNvPr id="139" name="Ảnh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065" y="2660228"/>
            <a:ext cx="295275" cy="171450"/>
          </a:xfrm>
          <a:prstGeom prst="rect">
            <a:avLst/>
          </a:prstGeom>
        </p:spPr>
      </p:pic>
      <p:pic>
        <p:nvPicPr>
          <p:cNvPr id="140" name="Ảnh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508" y="2668924"/>
            <a:ext cx="1571625" cy="190500"/>
          </a:xfrm>
          <a:prstGeom prst="rect">
            <a:avLst/>
          </a:prstGeom>
        </p:spPr>
      </p:pic>
      <p:pic>
        <p:nvPicPr>
          <p:cNvPr id="141" name="Ảnh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191" y="2905570"/>
            <a:ext cx="581025" cy="190500"/>
          </a:xfrm>
          <a:prstGeom prst="rect">
            <a:avLst/>
          </a:prstGeom>
        </p:spPr>
      </p:pic>
      <p:pic>
        <p:nvPicPr>
          <p:cNvPr id="142" name="Ảnh 1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150" y="2896067"/>
            <a:ext cx="1419225" cy="228600"/>
          </a:xfrm>
          <a:prstGeom prst="rect">
            <a:avLst/>
          </a:prstGeom>
        </p:spPr>
      </p:pic>
      <p:pic>
        <p:nvPicPr>
          <p:cNvPr id="143" name="Ảnh 1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736" y="3166776"/>
            <a:ext cx="742950" cy="219075"/>
          </a:xfrm>
          <a:prstGeom prst="rect">
            <a:avLst/>
          </a:prstGeom>
        </p:spPr>
      </p:pic>
      <p:pic>
        <p:nvPicPr>
          <p:cNvPr id="144" name="Ảnh 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8408" y="3178366"/>
            <a:ext cx="1447800" cy="219075"/>
          </a:xfrm>
          <a:prstGeom prst="rect">
            <a:avLst/>
          </a:prstGeom>
        </p:spPr>
      </p:pic>
      <p:pic>
        <p:nvPicPr>
          <p:cNvPr id="145" name="Ảnh 1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0136" y="3428713"/>
            <a:ext cx="962025" cy="219075"/>
          </a:xfrm>
          <a:prstGeom prst="rect">
            <a:avLst/>
          </a:prstGeom>
        </p:spPr>
      </p:pic>
      <p:grpSp>
        <p:nvGrpSpPr>
          <p:cNvPr id="149" name="Group 125"/>
          <p:cNvGrpSpPr>
            <a:grpSpLocks/>
          </p:cNvGrpSpPr>
          <p:nvPr/>
        </p:nvGrpSpPr>
        <p:grpSpPr bwMode="auto">
          <a:xfrm>
            <a:off x="3104840" y="4316531"/>
            <a:ext cx="3124200" cy="1662113"/>
            <a:chOff x="5638800" y="4419600"/>
            <a:chExt cx="3124200" cy="1662113"/>
          </a:xfrm>
        </p:grpSpPr>
        <p:grpSp>
          <p:nvGrpSpPr>
            <p:cNvPr id="150" name="Group 18"/>
            <p:cNvGrpSpPr>
              <a:grpSpLocks/>
            </p:cNvGrpSpPr>
            <p:nvPr/>
          </p:nvGrpSpPr>
          <p:grpSpPr bwMode="auto">
            <a:xfrm>
              <a:off x="5715000" y="4724400"/>
              <a:ext cx="2819400" cy="990600"/>
              <a:chOff x="3648" y="2688"/>
              <a:chExt cx="1776" cy="624"/>
            </a:xfrm>
          </p:grpSpPr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 flipV="1">
                <a:off x="4944" y="297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8" name="Line 22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76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79" name="Line 23"/>
              <p:cNvSpPr>
                <a:spLocks noChangeShapeType="1"/>
              </p:cNvSpPr>
              <p:nvPr/>
            </p:nvSpPr>
            <p:spPr bwMode="auto">
              <a:xfrm flipV="1">
                <a:off x="3648" y="2688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51" name="Group 37"/>
            <p:cNvGrpSpPr>
              <a:grpSpLocks/>
            </p:cNvGrpSpPr>
            <p:nvPr/>
          </p:nvGrpSpPr>
          <p:grpSpPr bwMode="auto">
            <a:xfrm>
              <a:off x="5638800" y="4419600"/>
              <a:ext cx="3124200" cy="1662113"/>
              <a:chOff x="762000" y="2133600"/>
              <a:chExt cx="3124200" cy="1662113"/>
            </a:xfrm>
          </p:grpSpPr>
          <p:grpSp>
            <p:nvGrpSpPr>
              <p:cNvPr id="152" name="Group 4"/>
              <p:cNvGrpSpPr>
                <a:grpSpLocks/>
              </p:cNvGrpSpPr>
              <p:nvPr/>
            </p:nvGrpSpPr>
            <p:grpSpPr bwMode="auto">
              <a:xfrm>
                <a:off x="914400" y="-1749960"/>
                <a:ext cx="2819400" cy="624"/>
                <a:chOff x="1536" y="2640"/>
                <a:chExt cx="1776" cy="624"/>
              </a:xfrm>
            </p:grpSpPr>
            <p:sp>
              <p:nvSpPr>
                <p:cNvPr id="168" name="Line 5"/>
                <p:cNvSpPr>
                  <a:spLocks noChangeShapeType="1"/>
                </p:cNvSpPr>
                <p:nvPr/>
              </p:nvSpPr>
              <p:spPr bwMode="auto">
                <a:xfrm>
                  <a:off x="2064" y="32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69" name="Line 6"/>
                <p:cNvSpPr>
                  <a:spLocks noChangeShapeType="1"/>
                </p:cNvSpPr>
                <p:nvPr/>
              </p:nvSpPr>
              <p:spPr bwMode="auto">
                <a:xfrm>
                  <a:off x="2064" y="264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0" name="Line 7"/>
                <p:cNvSpPr>
                  <a:spLocks noChangeShapeType="1"/>
                </p:cNvSpPr>
                <p:nvPr/>
              </p:nvSpPr>
              <p:spPr bwMode="auto">
                <a:xfrm>
                  <a:off x="2832" y="2640"/>
                  <a:ext cx="48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2928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064" y="2640"/>
                  <a:ext cx="76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3" name="Line 10"/>
                <p:cNvSpPr>
                  <a:spLocks noChangeShapeType="1"/>
                </p:cNvSpPr>
                <p:nvPr/>
              </p:nvSpPr>
              <p:spPr bwMode="auto">
                <a:xfrm>
                  <a:off x="1536" y="2928"/>
                  <a:ext cx="52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7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536" y="2640"/>
                  <a:ext cx="52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153" name="Group 36"/>
              <p:cNvGrpSpPr>
                <a:grpSpLocks/>
              </p:cNvGrpSpPr>
              <p:nvPr/>
            </p:nvGrpSpPr>
            <p:grpSpPr bwMode="auto">
              <a:xfrm>
                <a:off x="762000" y="2133602"/>
                <a:ext cx="3124200" cy="1662114"/>
                <a:chOff x="2133600" y="3733802"/>
                <a:chExt cx="3124200" cy="1662114"/>
              </a:xfrm>
            </p:grpSpPr>
            <p:grpSp>
              <p:nvGrpSpPr>
                <p:cNvPr id="154" name="Group 24"/>
                <p:cNvGrpSpPr>
                  <a:grpSpLocks/>
                </p:cNvGrpSpPr>
                <p:nvPr/>
              </p:nvGrpSpPr>
              <p:grpSpPr bwMode="auto">
                <a:xfrm>
                  <a:off x="2133600" y="3886200"/>
                  <a:ext cx="3124200" cy="1295400"/>
                  <a:chOff x="1440" y="2544"/>
                  <a:chExt cx="1968" cy="816"/>
                </a:xfrm>
              </p:grpSpPr>
              <p:sp>
                <p:nvSpPr>
                  <p:cNvPr id="16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3168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 dirty="0"/>
                      <a:t>d</a:t>
                    </a:r>
                  </a:p>
                </p:txBody>
              </p:sp>
              <p:sp>
                <p:nvSpPr>
                  <p:cNvPr id="16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83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f</a:t>
                    </a:r>
                  </a:p>
                </p:txBody>
              </p:sp>
              <p:sp>
                <p:nvSpPr>
                  <p:cNvPr id="164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544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a</a:t>
                    </a:r>
                  </a:p>
                </p:txBody>
              </p:sp>
              <p:sp>
                <p:nvSpPr>
                  <p:cNvPr id="16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3168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e</a:t>
                    </a:r>
                  </a:p>
                </p:txBody>
              </p:sp>
              <p:sp>
                <p:nvSpPr>
                  <p:cNvPr id="166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544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b</a:t>
                    </a:r>
                  </a:p>
                </p:txBody>
              </p:sp>
              <p:sp>
                <p:nvSpPr>
                  <p:cNvPr id="167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83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c</a:t>
                    </a:r>
                  </a:p>
                </p:txBody>
              </p:sp>
            </p:grpSp>
            <p:grpSp>
              <p:nvGrpSpPr>
                <p:cNvPr id="155" name="Group 34"/>
                <p:cNvGrpSpPr>
                  <a:grpSpLocks/>
                </p:cNvGrpSpPr>
                <p:nvPr/>
              </p:nvGrpSpPr>
              <p:grpSpPr bwMode="auto">
                <a:xfrm>
                  <a:off x="2438400" y="3733802"/>
                  <a:ext cx="2520950" cy="1662114"/>
                  <a:chOff x="2438400" y="3733802"/>
                  <a:chExt cx="2520950" cy="1662114"/>
                </a:xfrm>
              </p:grpSpPr>
              <p:grpSp>
                <p:nvGrpSpPr>
                  <p:cNvPr id="15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2438400" y="3733802"/>
                    <a:ext cx="2520950" cy="1662114"/>
                    <a:chOff x="1536" y="2352"/>
                    <a:chExt cx="1588" cy="1047"/>
                  </a:xfrm>
                </p:grpSpPr>
                <p:sp>
                  <p:nvSpPr>
                    <p:cNvPr id="158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6" y="249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2</a:t>
                      </a:r>
                    </a:p>
                  </p:txBody>
                </p:sp>
                <p:sp>
                  <p:nvSpPr>
                    <p:cNvPr id="159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 dirty="0"/>
                        <a:t>5</a:t>
                      </a:r>
                    </a:p>
                  </p:txBody>
                </p:sp>
                <p:sp>
                  <p:nvSpPr>
                    <p:cNvPr id="16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2976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1</a:t>
                      </a:r>
                    </a:p>
                  </p:txBody>
                </p:sp>
                <p:sp>
                  <p:nvSpPr>
                    <p:cNvPr id="161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56" y="3168"/>
                      <a:ext cx="19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3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vi-VN" sz="1800"/>
                        <a:t>4</a:t>
                      </a:r>
                    </a:p>
                  </p:txBody>
                </p:sp>
              </p:grpSp>
              <p:sp>
                <p:nvSpPr>
                  <p:cNvPr id="157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000" y="4419600"/>
                    <a:ext cx="31290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3</a:t>
                    </a:r>
                  </a:p>
                </p:txBody>
              </p:sp>
            </p:grpSp>
          </p:grpSp>
        </p:grpSp>
      </p:grpSp>
      <p:pic>
        <p:nvPicPr>
          <p:cNvPr id="4" name="Ảnh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0272" y="3441357"/>
            <a:ext cx="1323975" cy="190500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2982" y="3711347"/>
            <a:ext cx="981075" cy="17145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401" y="3697059"/>
            <a:ext cx="1285875" cy="20002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9056" y="3965014"/>
            <a:ext cx="1190625" cy="209550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1896" y="3968542"/>
            <a:ext cx="285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6FD8F-9F5F-4A03-94F6-867BA68E362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nhỏ nhất</a:t>
            </a:r>
          </a:p>
          <a:p>
            <a:pPr lvl="1" eaLnBrk="1" hangingPunct="1"/>
            <a:r>
              <a:rPr lang="en-US" altLang="vi-VN" smtClean="0"/>
              <a:t>Thuật toán Kruskal</a:t>
            </a:r>
          </a:p>
          <a:p>
            <a:pPr lvl="2" eaLnBrk="1" hangingPunct="1"/>
            <a:r>
              <a:rPr lang="fr-FR" altLang="vi-VN" smtClean="0"/>
              <a:t>Bắt đầu bằng việc chọn một cạnh có trọng số nhỏ nhất, đặt nó vào cây khung T.</a:t>
            </a:r>
            <a:endParaRPr lang="fr-FR" altLang="vi-VN" i="1" smtClean="0"/>
          </a:p>
          <a:p>
            <a:pPr lvl="2" eaLnBrk="1" hangingPunct="1"/>
            <a:r>
              <a:rPr lang="en-US" altLang="vi-VN" smtClean="0"/>
              <a:t>Trong khi cây khung T có ít hơn (n-1) cạnh</a:t>
            </a:r>
          </a:p>
          <a:p>
            <a:pPr lvl="3" eaLnBrk="1" hangingPunct="1"/>
            <a:r>
              <a:rPr lang="en-US" altLang="vi-VN" smtClean="0"/>
              <a:t>Ghép vào T cạnh có trọng số nhỏ nhất và không tạo ra chu trình trong T.</a:t>
            </a:r>
          </a:p>
        </p:txBody>
      </p:sp>
      <p:sp>
        <p:nvSpPr>
          <p:cNvPr id="33797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0BA724-216A-454E-A3E1-7587C1D6643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31242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38450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47988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7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947988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48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84700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51" name="Picture 1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8350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7152" name="Picture 1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EFEBEF"/>
              </a:clrFrom>
              <a:clrTo>
                <a:srgbClr val="EF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84700"/>
            <a:ext cx="1981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B9435D-E6ED-4D36-9885-CDE26F2C442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dirty="0" err="1" smtClean="0"/>
              <a:t>Cây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nhỏ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endParaRPr lang="en-US" altLang="vi-V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Kruskal</a:t>
            </a:r>
            <a:endParaRPr lang="en-US" altLang="vi-VN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/>
              <a:t>Bước</a:t>
            </a:r>
            <a:r>
              <a:rPr lang="en-US" altLang="vi-VN" dirty="0" smtClean="0"/>
              <a:t> 1: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err="1" smtClean="0"/>
              <a:t>Sắp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G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giảm</a:t>
            </a:r>
            <a:r>
              <a:rPr lang="en-US" altLang="vi-VN" dirty="0" smtClean="0"/>
              <a:t>:  w(</a:t>
            </a:r>
            <a:r>
              <a:rPr lang="en-US" altLang="vi-VN" dirty="0" smtClean="0">
                <a:sym typeface="Symbol" panose="05050102010706020507" pitchFamily="18" charset="2"/>
              </a:rPr>
              <a:t>e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1</a:t>
            </a:r>
            <a:r>
              <a:rPr lang="en-US" altLang="vi-VN" dirty="0" smtClean="0"/>
              <a:t>) </a:t>
            </a:r>
            <a:r>
              <a:rPr lang="en-US" altLang="vi-VN" dirty="0" smtClean="0">
                <a:sym typeface="Symbol" panose="05050102010706020507" pitchFamily="18" charset="2"/>
              </a:rPr>
              <a:t></a:t>
            </a:r>
            <a:r>
              <a:rPr lang="en-US" altLang="vi-VN" dirty="0" smtClean="0"/>
              <a:t> w(</a:t>
            </a:r>
            <a:r>
              <a:rPr lang="en-US" altLang="vi-VN" dirty="0" smtClean="0">
                <a:sym typeface="Symbol" panose="05050102010706020507" pitchFamily="18" charset="2"/>
              </a:rPr>
              <a:t>e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2</a:t>
            </a:r>
            <a:r>
              <a:rPr lang="en-US" altLang="vi-VN" dirty="0" smtClean="0"/>
              <a:t>) </a:t>
            </a:r>
            <a:r>
              <a:rPr lang="en-US" altLang="vi-VN" dirty="0" smtClean="0">
                <a:sym typeface="Symbol" panose="05050102010706020507" pitchFamily="18" charset="2"/>
              </a:rPr>
              <a:t> … </a:t>
            </a:r>
            <a:r>
              <a:rPr lang="en-US" altLang="vi-VN" dirty="0" smtClean="0"/>
              <a:t> w(</a:t>
            </a:r>
            <a:r>
              <a:rPr lang="en-US" altLang="vi-VN" dirty="0" err="1" smtClean="0">
                <a:sym typeface="Symbol" panose="05050102010706020507" pitchFamily="18" charset="2"/>
              </a:rPr>
              <a:t>e</a:t>
            </a:r>
            <a:r>
              <a:rPr lang="en-US" altLang="vi-VN" baseline="-25000" dirty="0" err="1" smtClean="0">
                <a:sym typeface="Symbol" panose="05050102010706020507" pitchFamily="18" charset="2"/>
              </a:rPr>
              <a:t>m</a:t>
            </a:r>
            <a:r>
              <a:rPr lang="en-US" altLang="vi-VN" dirty="0" smtClean="0"/>
              <a:t>) 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smtClean="0"/>
              <a:t>E</a:t>
            </a:r>
            <a:r>
              <a:rPr lang="en-US" altLang="vi-VN" baseline="-25000" dirty="0" smtClean="0"/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= {e</a:t>
            </a:r>
            <a:r>
              <a:rPr lang="en-US" altLang="vi-VN" baseline="-25000" dirty="0" smtClean="0">
                <a:sym typeface="Symbol" panose="05050102010706020507" pitchFamily="18" charset="2"/>
              </a:rPr>
              <a:t>1</a:t>
            </a:r>
            <a:r>
              <a:rPr lang="en-US" altLang="vi-VN" dirty="0" smtClean="0">
                <a:sym typeface="Symbol" panose="05050102010706020507" pitchFamily="18" charset="2"/>
              </a:rPr>
              <a:t>} , </a:t>
            </a:r>
            <a:r>
              <a:rPr lang="en-US" altLang="vi-VN" dirty="0" err="1" smtClean="0">
                <a:sym typeface="Symbol" panose="05050102010706020507" pitchFamily="18" charset="2"/>
              </a:rPr>
              <a:t>i</a:t>
            </a:r>
            <a:r>
              <a:rPr lang="en-US" altLang="vi-VN" dirty="0" smtClean="0">
                <a:sym typeface="Symbol" panose="05050102010706020507" pitchFamily="18" charset="2"/>
              </a:rPr>
              <a:t> =1</a:t>
            </a:r>
            <a:endParaRPr lang="en-US" altLang="vi-VN" dirty="0" smtClean="0"/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Bước</a:t>
            </a:r>
            <a:r>
              <a:rPr lang="en-US" altLang="vi-VN" dirty="0" smtClean="0">
                <a:sym typeface="Symbol" panose="05050102010706020507" pitchFamily="18" charset="2"/>
              </a:rPr>
              <a:t> 2: </a:t>
            </a:r>
            <a:r>
              <a:rPr lang="en-US" altLang="vi-VN" dirty="0" err="1" smtClean="0">
                <a:sym typeface="Symbol" panose="05050102010706020507" pitchFamily="18" charset="2"/>
              </a:rPr>
              <a:t>Tìm</a:t>
            </a:r>
            <a:r>
              <a:rPr lang="en-US" altLang="vi-VN" dirty="0" smtClean="0">
                <a:sym typeface="Symbol" panose="05050102010706020507" pitchFamily="18" charset="2"/>
              </a:rPr>
              <a:t> k = min { j | </a:t>
            </a:r>
            <a:r>
              <a:rPr lang="en-US" altLang="vi-VN" dirty="0" smtClean="0"/>
              <a:t>E</a:t>
            </a:r>
            <a:r>
              <a:rPr lang="en-US" altLang="vi-VN" baseline="-25000" dirty="0" smtClean="0"/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 {</a:t>
            </a:r>
            <a:r>
              <a:rPr lang="en-US" altLang="vi-VN" dirty="0" err="1" smtClean="0">
                <a:sym typeface="Symbol" panose="05050102010706020507" pitchFamily="18" charset="2"/>
              </a:rPr>
              <a:t>e</a:t>
            </a:r>
            <a:r>
              <a:rPr lang="en-US" altLang="vi-VN" baseline="-25000" dirty="0" err="1" smtClean="0">
                <a:sym typeface="Symbol" panose="05050102010706020507" pitchFamily="18" charset="2"/>
              </a:rPr>
              <a:t>j</a:t>
            </a:r>
            <a:r>
              <a:rPr lang="en-US" altLang="vi-VN" dirty="0" smtClean="0">
                <a:sym typeface="Symbol" panose="05050102010706020507" pitchFamily="18" charset="2"/>
              </a:rPr>
              <a:t>} </a:t>
            </a:r>
            <a:r>
              <a:rPr lang="en-US" altLang="vi-VN" dirty="0" err="1" smtClean="0">
                <a:sym typeface="Symbol" panose="05050102010706020507" pitchFamily="18" charset="2"/>
              </a:rPr>
              <a:t>không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có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chu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trình</a:t>
            </a:r>
            <a:r>
              <a:rPr lang="en-US" altLang="vi-VN" dirty="0" smtClean="0">
                <a:sym typeface="Symbol" panose="05050102010706020507" pitchFamily="18" charset="2"/>
              </a:rPr>
              <a:t>}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vi-VN" dirty="0" smtClean="0">
                <a:sym typeface="Symbol" panose="05050102010706020507" pitchFamily="18" charset="2"/>
              </a:rPr>
              <a:t> 		       </a:t>
            </a:r>
            <a:r>
              <a:rPr lang="en-US" altLang="vi-VN" dirty="0" smtClean="0"/>
              <a:t>E</a:t>
            </a:r>
            <a:r>
              <a:rPr lang="en-US" altLang="vi-VN" baseline="-25000" dirty="0" smtClean="0"/>
              <a:t>T </a:t>
            </a:r>
            <a:r>
              <a:rPr lang="en-US" altLang="vi-VN" dirty="0" smtClean="0">
                <a:sym typeface="Symbol" panose="05050102010706020507" pitchFamily="18" charset="2"/>
              </a:rPr>
              <a:t>= </a:t>
            </a:r>
            <a:r>
              <a:rPr lang="en-US" altLang="vi-VN" dirty="0" smtClean="0"/>
              <a:t>E</a:t>
            </a:r>
            <a:r>
              <a:rPr lang="en-US" altLang="vi-VN" baseline="-25000" dirty="0" smtClean="0"/>
              <a:t>T</a:t>
            </a:r>
            <a:r>
              <a:rPr lang="en-US" altLang="vi-VN" dirty="0" smtClean="0">
                <a:sym typeface="Symbol" panose="05050102010706020507" pitchFamily="18" charset="2"/>
              </a:rPr>
              <a:t>  {</a:t>
            </a:r>
            <a:r>
              <a:rPr lang="en-US" altLang="vi-VN" dirty="0" err="1" smtClean="0">
                <a:sym typeface="Symbol" panose="05050102010706020507" pitchFamily="18" charset="2"/>
              </a:rPr>
              <a:t>e</a:t>
            </a:r>
            <a:r>
              <a:rPr lang="en-US" altLang="vi-VN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vi-VN" dirty="0" smtClean="0">
                <a:sym typeface="Symbol" panose="05050102010706020507" pitchFamily="18" charset="2"/>
              </a:rPr>
              <a:t>}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Bước</a:t>
            </a:r>
            <a:r>
              <a:rPr lang="en-US" altLang="vi-VN" dirty="0" smtClean="0">
                <a:sym typeface="Symbol" panose="05050102010706020507" pitchFamily="18" charset="2"/>
              </a:rPr>
              <a:t> 3: </a:t>
            </a:r>
            <a:r>
              <a:rPr lang="en-US" altLang="vi-VN" dirty="0" err="1" smtClean="0">
                <a:sym typeface="Symbol" panose="05050102010706020507" pitchFamily="18" charset="2"/>
              </a:rPr>
              <a:t>i</a:t>
            </a:r>
            <a:r>
              <a:rPr lang="en-US" altLang="vi-VN" dirty="0" smtClean="0">
                <a:sym typeface="Symbol" panose="05050102010706020507" pitchFamily="18" charset="2"/>
              </a:rPr>
              <a:t> = </a:t>
            </a:r>
            <a:r>
              <a:rPr lang="en-US" altLang="vi-VN" dirty="0" err="1" smtClean="0">
                <a:sym typeface="Symbol" panose="05050102010706020507" pitchFamily="18" charset="2"/>
              </a:rPr>
              <a:t>i</a:t>
            </a:r>
            <a:r>
              <a:rPr lang="en-US" altLang="vi-VN" dirty="0" smtClean="0">
                <a:sym typeface="Symbol" panose="05050102010706020507" pitchFamily="18" charset="2"/>
              </a:rPr>
              <a:t> +1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Nếu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i</a:t>
            </a:r>
            <a:r>
              <a:rPr lang="en-US" altLang="vi-VN" dirty="0" smtClean="0">
                <a:sym typeface="Symbol" panose="05050102010706020507" pitchFamily="18" charset="2"/>
              </a:rPr>
              <a:t> = n-1 </a:t>
            </a:r>
            <a:r>
              <a:rPr lang="en-US" altLang="vi-VN" dirty="0" err="1" smtClean="0">
                <a:sym typeface="Symbol" panose="05050102010706020507" pitchFamily="18" charset="2"/>
              </a:rPr>
              <a:t>thì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dừng</a:t>
            </a:r>
            <a:endParaRPr lang="en-US" altLang="vi-VN" dirty="0" smtClean="0">
              <a:sym typeface="Symbol" panose="05050102010706020507" pitchFamily="18" charset="2"/>
            </a:endParaRPr>
          </a:p>
          <a:p>
            <a:pPr lvl="4" eaLnBrk="1" hangingPunct="1">
              <a:lnSpc>
                <a:spcPct val="90000"/>
              </a:lnSpc>
            </a:pPr>
            <a:r>
              <a:rPr lang="en-US" altLang="vi-VN" dirty="0" err="1" smtClean="0">
                <a:sym typeface="Symbol" panose="05050102010706020507" pitchFamily="18" charset="2"/>
              </a:rPr>
              <a:t>Nếu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i</a:t>
            </a:r>
            <a:r>
              <a:rPr lang="en-US" altLang="vi-VN" dirty="0" smtClean="0">
                <a:sym typeface="Symbol" panose="05050102010706020507" pitchFamily="18" charset="2"/>
              </a:rPr>
              <a:t> &lt; n-1 </a:t>
            </a:r>
            <a:r>
              <a:rPr lang="en-US" altLang="vi-VN" dirty="0" err="1" smtClean="0">
                <a:sym typeface="Symbol" panose="05050102010706020507" pitchFamily="18" charset="2"/>
              </a:rPr>
              <a:t>thì</a:t>
            </a:r>
            <a:r>
              <a:rPr lang="en-US" altLang="vi-VN" dirty="0" smtClean="0">
                <a:sym typeface="Symbol" panose="05050102010706020507" pitchFamily="18" charset="2"/>
              </a:rPr>
              <a:t> quay </a:t>
            </a:r>
            <a:r>
              <a:rPr lang="en-US" altLang="vi-VN" dirty="0" err="1" smtClean="0">
                <a:sym typeface="Symbol" panose="05050102010706020507" pitchFamily="18" charset="2"/>
              </a:rPr>
              <a:t>lại</a:t>
            </a:r>
            <a:r>
              <a:rPr lang="en-US" altLang="vi-VN" dirty="0" smtClean="0">
                <a:sym typeface="Symbol" panose="05050102010706020507" pitchFamily="18" charset="2"/>
              </a:rPr>
              <a:t> </a:t>
            </a:r>
            <a:r>
              <a:rPr lang="en-US" altLang="vi-VN" dirty="0" err="1" smtClean="0">
                <a:sym typeface="Symbol" panose="05050102010706020507" pitchFamily="18" charset="2"/>
              </a:rPr>
              <a:t>bước</a:t>
            </a:r>
            <a:r>
              <a:rPr lang="en-US" altLang="vi-VN" dirty="0" smtClean="0">
                <a:sym typeface="Symbol" panose="05050102010706020507" pitchFamily="18" charset="2"/>
              </a:rPr>
              <a:t> 2</a:t>
            </a:r>
          </a:p>
        </p:txBody>
      </p:sp>
      <p:sp>
        <p:nvSpPr>
          <p:cNvPr id="35845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0A2CC-8A6E-492C-B4E3-960082488A9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vi-VN" smtClean="0"/>
              <a:t>ây khung (Spanning Tree)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97463"/>
          </a:xfrm>
        </p:spPr>
        <p:txBody>
          <a:bodyPr/>
          <a:lstStyle/>
          <a:p>
            <a:pPr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endParaRPr lang="en-US" altLang="vi-VN" sz="2800" dirty="0" smtClean="0"/>
          </a:p>
          <a:p>
            <a:pPr lvl="1" eaLnBrk="1" hangingPunct="1"/>
            <a:r>
              <a:rPr lang="en-US" altLang="vi-VN" sz="2200" b="1" dirty="0" err="1" smtClean="0"/>
              <a:t>Ví</a:t>
            </a:r>
            <a:r>
              <a:rPr lang="en-US" altLang="vi-VN" sz="2200" b="1" dirty="0" smtClean="0"/>
              <a:t> </a:t>
            </a:r>
            <a:r>
              <a:rPr lang="en-US" altLang="vi-VN" sz="2200" b="1" dirty="0" err="1" smtClean="0"/>
              <a:t>dụ</a:t>
            </a:r>
            <a:r>
              <a:rPr lang="en-US" altLang="vi-VN" sz="2200" b="1" dirty="0" smtClean="0"/>
              <a:t>: </a:t>
            </a:r>
            <a:r>
              <a:rPr lang="en-US" altLang="vi-VN" sz="2200" dirty="0" err="1" smtClean="0"/>
              <a:t>Tìm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khung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nhỏ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của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đồ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thị</a:t>
            </a:r>
            <a:r>
              <a:rPr lang="en-US" altLang="vi-VN" sz="2200" dirty="0" smtClean="0"/>
              <a:t> G </a:t>
            </a:r>
            <a:r>
              <a:rPr lang="en-US" altLang="vi-VN" sz="2200" dirty="0" err="1" smtClean="0"/>
              <a:t>sau</a:t>
            </a:r>
            <a:r>
              <a:rPr lang="en-US" altLang="vi-VN" sz="2200" dirty="0" smtClean="0"/>
              <a:t>:</a:t>
            </a:r>
          </a:p>
          <a:p>
            <a:pPr lvl="4" eaLnBrk="1" hangingPunct="1"/>
            <a:r>
              <a:rPr lang="en-US" altLang="vi-VN" dirty="0" smtClean="0"/>
              <a:t>                              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Kruskal</a:t>
            </a:r>
            <a:r>
              <a:rPr lang="en-US" altLang="vi-VN" dirty="0" smtClean="0"/>
              <a:t>: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</a:t>
            </a:r>
            <a:r>
              <a:rPr lang="en-US" altLang="vi-VN" dirty="0" err="1" smtClean="0"/>
              <a:t>Sắp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giảm</a:t>
            </a:r>
            <a:r>
              <a:rPr lang="en-US" altLang="vi-VN" dirty="0" smtClean="0"/>
              <a:t>: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Vậy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cây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khung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nhỏ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nhất</a:t>
            </a:r>
            <a:r>
              <a:rPr lang="en-US" altLang="vi-VN" sz="2000" dirty="0" smtClean="0"/>
              <a:t> T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G: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trọng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số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T =15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</p:txBody>
      </p: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1905000"/>
            <a:ext cx="3124200" cy="1662113"/>
            <a:chOff x="762000" y="2133600"/>
            <a:chExt cx="3124200" cy="1662113"/>
          </a:xfrm>
        </p:grpSpPr>
        <p:grpSp>
          <p:nvGrpSpPr>
            <p:cNvPr id="37899" name="Group 4"/>
            <p:cNvGrpSpPr>
              <a:grpSpLocks/>
            </p:cNvGrpSpPr>
            <p:nvPr/>
          </p:nvGrpSpPr>
          <p:grpSpPr bwMode="auto">
            <a:xfrm>
              <a:off x="914400" y="2438400"/>
              <a:ext cx="2819400" cy="990600"/>
              <a:chOff x="1536" y="2640"/>
              <a:chExt cx="1776" cy="624"/>
            </a:xfrm>
          </p:grpSpPr>
          <p:sp>
            <p:nvSpPr>
              <p:cNvPr id="37917" name="Line 5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8" name="Line 6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9" name="Line 7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0" name="Line 8"/>
              <p:cNvSpPr>
                <a:spLocks noChangeShapeType="1"/>
              </p:cNvSpPr>
              <p:nvPr/>
            </p:nvSpPr>
            <p:spPr bwMode="auto">
              <a:xfrm flipV="1">
                <a:off x="2832" y="29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1" name="Line 9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2" name="Line 10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3" name="Line 11"/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37900" name="Group 36"/>
            <p:cNvGrpSpPr>
              <a:grpSpLocks/>
            </p:cNvGrpSpPr>
            <p:nvPr/>
          </p:nvGrpSpPr>
          <p:grpSpPr bwMode="auto">
            <a:xfrm>
              <a:off x="762000" y="2133600"/>
              <a:ext cx="3124200" cy="1662113"/>
              <a:chOff x="2133600" y="3733800"/>
              <a:chExt cx="3124200" cy="1662113"/>
            </a:xfrm>
          </p:grpSpPr>
          <p:grpSp>
            <p:nvGrpSpPr>
              <p:cNvPr id="37901" name="Group 24"/>
              <p:cNvGrpSpPr>
                <a:grpSpLocks/>
              </p:cNvGrpSpPr>
              <p:nvPr/>
            </p:nvGrpSpPr>
            <p:grpSpPr bwMode="auto">
              <a:xfrm>
                <a:off x="2133600" y="3886200"/>
                <a:ext cx="3124200" cy="1295400"/>
                <a:chOff x="1440" y="2544"/>
                <a:chExt cx="1968" cy="816"/>
              </a:xfrm>
            </p:grpSpPr>
            <p:sp>
              <p:nvSpPr>
                <p:cNvPr id="37911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d</a:t>
                  </a:r>
                </a:p>
              </p:txBody>
            </p:sp>
            <p:sp>
              <p:nvSpPr>
                <p:cNvPr id="37912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f</a:t>
                  </a:r>
                </a:p>
              </p:txBody>
            </p:sp>
            <p:sp>
              <p:nvSpPr>
                <p:cNvPr id="37913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a</a:t>
                  </a:r>
                </a:p>
              </p:txBody>
            </p:sp>
            <p:sp>
              <p:nvSpPr>
                <p:cNvPr id="37914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e</a:t>
                  </a:r>
                </a:p>
              </p:txBody>
            </p:sp>
            <p:sp>
              <p:nvSpPr>
                <p:cNvPr id="37915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b</a:t>
                  </a:r>
                </a:p>
              </p:txBody>
            </p:sp>
            <p:sp>
              <p:nvSpPr>
                <p:cNvPr id="37916" name="Oval 30"/>
                <p:cNvSpPr>
                  <a:spLocks noChangeArrowheads="1"/>
                </p:cNvSpPr>
                <p:nvPr/>
              </p:nvSpPr>
              <p:spPr bwMode="auto">
                <a:xfrm>
                  <a:off x="3216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c</a:t>
                  </a:r>
                </a:p>
              </p:txBody>
            </p:sp>
          </p:grpSp>
          <p:grpSp>
            <p:nvGrpSpPr>
              <p:cNvPr id="37902" name="Group 34"/>
              <p:cNvGrpSpPr>
                <a:grpSpLocks/>
              </p:cNvGrpSpPr>
              <p:nvPr/>
            </p:nvGrpSpPr>
            <p:grpSpPr bwMode="auto">
              <a:xfrm>
                <a:off x="2362200" y="3733800"/>
                <a:ext cx="2598738" cy="1662113"/>
                <a:chOff x="2362200" y="3733800"/>
                <a:chExt cx="2598738" cy="1662113"/>
              </a:xfrm>
            </p:grpSpPr>
            <p:grpSp>
              <p:nvGrpSpPr>
                <p:cNvPr id="37903" name="Group 37"/>
                <p:cNvGrpSpPr>
                  <a:grpSpLocks/>
                </p:cNvGrpSpPr>
                <p:nvPr/>
              </p:nvGrpSpPr>
              <p:grpSpPr bwMode="auto">
                <a:xfrm>
                  <a:off x="2362200" y="3733800"/>
                  <a:ext cx="2598738" cy="1662113"/>
                  <a:chOff x="1488" y="2352"/>
                  <a:chExt cx="1637" cy="1047"/>
                </a:xfrm>
              </p:grpSpPr>
              <p:sp>
                <p:nvSpPr>
                  <p:cNvPr id="3790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2</a:t>
                    </a:r>
                  </a:p>
                </p:txBody>
              </p:sp>
              <p:sp>
                <p:nvSpPr>
                  <p:cNvPr id="3790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5</a:t>
                    </a:r>
                  </a:p>
                </p:txBody>
              </p:sp>
              <p:sp>
                <p:nvSpPr>
                  <p:cNvPr id="379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6</a:t>
                    </a:r>
                  </a:p>
                </p:txBody>
              </p:sp>
              <p:sp>
                <p:nvSpPr>
                  <p:cNvPr id="379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1</a:t>
                    </a:r>
                  </a:p>
                </p:txBody>
              </p:sp>
              <p:sp>
                <p:nvSpPr>
                  <p:cNvPr id="3790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316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  <p:sp>
                <p:nvSpPr>
                  <p:cNvPr id="3791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49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</p:grpSp>
            <p:sp>
              <p:nvSpPr>
                <p:cNvPr id="379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4196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3</a:t>
                  </a:r>
                </a:p>
              </p:txBody>
            </p:sp>
          </p:grpSp>
        </p:grp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06" y="4264450"/>
            <a:ext cx="3124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54" y="3038198"/>
            <a:ext cx="2771775" cy="276225"/>
          </a:xfrm>
          <a:prstGeom prst="rect">
            <a:avLst/>
          </a:prstGeom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1" y="3539331"/>
            <a:ext cx="1752600" cy="1724025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340" y="3917730"/>
            <a:ext cx="371475" cy="200025"/>
          </a:xfrm>
          <a:prstGeom prst="rect">
            <a:avLst/>
          </a:prstGeom>
        </p:spPr>
      </p:pic>
      <p:pic>
        <p:nvPicPr>
          <p:cNvPr id="16" name="Ảnh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272" y="4183474"/>
            <a:ext cx="247650" cy="228600"/>
          </a:xfrm>
          <a:prstGeom prst="rect">
            <a:avLst/>
          </a:prstGeom>
        </p:spPr>
      </p:pic>
      <p:pic>
        <p:nvPicPr>
          <p:cNvPr id="17" name="Ảnh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5674" y="4436995"/>
            <a:ext cx="333375" cy="190500"/>
          </a:xfrm>
          <a:prstGeom prst="rect">
            <a:avLst/>
          </a:prstGeom>
        </p:spPr>
      </p:pic>
      <p:pic>
        <p:nvPicPr>
          <p:cNvPr id="18" name="Ảnh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6272" y="4731314"/>
            <a:ext cx="295275" cy="209550"/>
          </a:xfrm>
          <a:prstGeom prst="rect">
            <a:avLst/>
          </a:prstGeom>
        </p:spPr>
      </p:pic>
      <p:pic>
        <p:nvPicPr>
          <p:cNvPr id="19" name="Ảnh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9540" y="4981427"/>
            <a:ext cx="295275" cy="200025"/>
          </a:xfrm>
          <a:prstGeom prst="rect">
            <a:avLst/>
          </a:prstGeom>
        </p:spPr>
      </p:pic>
      <p:pic>
        <p:nvPicPr>
          <p:cNvPr id="20" name="Ảnh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029" y="3939887"/>
            <a:ext cx="5429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0A2CC-8A6E-492C-B4E3-960082488A9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vi-VN" smtClean="0"/>
              <a:t>ây khung (Spanning Tree)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97463"/>
          </a:xfrm>
        </p:spPr>
        <p:txBody>
          <a:bodyPr/>
          <a:lstStyle/>
          <a:p>
            <a:pPr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endParaRPr lang="en-US" altLang="vi-VN" sz="2800" dirty="0" smtClean="0"/>
          </a:p>
          <a:p>
            <a:pPr lvl="1" eaLnBrk="1" hangingPunct="1"/>
            <a:r>
              <a:rPr lang="en-US" altLang="vi-VN" sz="2200" b="1" dirty="0" err="1" smtClean="0"/>
              <a:t>Ví</a:t>
            </a:r>
            <a:r>
              <a:rPr lang="en-US" altLang="vi-VN" sz="2200" b="1" dirty="0" smtClean="0"/>
              <a:t> </a:t>
            </a:r>
            <a:r>
              <a:rPr lang="en-US" altLang="vi-VN" sz="2200" b="1" dirty="0" err="1" smtClean="0"/>
              <a:t>dụ</a:t>
            </a:r>
            <a:r>
              <a:rPr lang="en-US" altLang="vi-VN" sz="2200" b="1" dirty="0" smtClean="0"/>
              <a:t>: </a:t>
            </a:r>
            <a:r>
              <a:rPr lang="en-US" altLang="vi-VN" sz="2200" dirty="0" err="1" smtClean="0"/>
              <a:t>Tìm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khung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nhỏ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của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đồ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thị</a:t>
            </a:r>
            <a:r>
              <a:rPr lang="en-US" altLang="vi-VN" sz="2200" dirty="0" smtClean="0"/>
              <a:t> G </a:t>
            </a:r>
            <a:r>
              <a:rPr lang="en-US" altLang="vi-VN" sz="2200" dirty="0" err="1" smtClean="0"/>
              <a:t>sau</a:t>
            </a:r>
            <a:r>
              <a:rPr lang="en-US" altLang="vi-VN" sz="2200" dirty="0" smtClean="0"/>
              <a:t>:</a:t>
            </a:r>
          </a:p>
          <a:p>
            <a:pPr lvl="4" eaLnBrk="1" hangingPunct="1"/>
            <a:r>
              <a:rPr lang="en-US" altLang="vi-VN" dirty="0" smtClean="0"/>
              <a:t>                              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Kruskal</a:t>
            </a:r>
            <a:r>
              <a:rPr lang="en-US" altLang="vi-VN" dirty="0" smtClean="0"/>
              <a:t>: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Vậy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cây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khung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nhỏ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nhất</a:t>
            </a:r>
            <a:r>
              <a:rPr lang="en-US" altLang="vi-VN" sz="2000" dirty="0" smtClean="0"/>
              <a:t> T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G: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trọng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số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T =15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</p:txBody>
      </p: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1905000"/>
            <a:ext cx="3124200" cy="1662113"/>
            <a:chOff x="762000" y="2133600"/>
            <a:chExt cx="3124200" cy="1662113"/>
          </a:xfrm>
        </p:grpSpPr>
        <p:grpSp>
          <p:nvGrpSpPr>
            <p:cNvPr id="37899" name="Group 4"/>
            <p:cNvGrpSpPr>
              <a:grpSpLocks/>
            </p:cNvGrpSpPr>
            <p:nvPr/>
          </p:nvGrpSpPr>
          <p:grpSpPr bwMode="auto">
            <a:xfrm>
              <a:off x="914400" y="2438400"/>
              <a:ext cx="2819400" cy="990600"/>
              <a:chOff x="1536" y="2640"/>
              <a:chExt cx="1776" cy="624"/>
            </a:xfrm>
          </p:grpSpPr>
          <p:sp>
            <p:nvSpPr>
              <p:cNvPr id="37917" name="Line 5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8" name="Line 6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9" name="Line 7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0" name="Line 8"/>
              <p:cNvSpPr>
                <a:spLocks noChangeShapeType="1"/>
              </p:cNvSpPr>
              <p:nvPr/>
            </p:nvSpPr>
            <p:spPr bwMode="auto">
              <a:xfrm flipV="1">
                <a:off x="2832" y="29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1" name="Line 9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2" name="Line 10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3" name="Line 11"/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37900" name="Group 36"/>
            <p:cNvGrpSpPr>
              <a:grpSpLocks/>
            </p:cNvGrpSpPr>
            <p:nvPr/>
          </p:nvGrpSpPr>
          <p:grpSpPr bwMode="auto">
            <a:xfrm>
              <a:off x="762000" y="2133600"/>
              <a:ext cx="3124200" cy="1662113"/>
              <a:chOff x="2133600" y="3733800"/>
              <a:chExt cx="3124200" cy="1662113"/>
            </a:xfrm>
          </p:grpSpPr>
          <p:grpSp>
            <p:nvGrpSpPr>
              <p:cNvPr id="37901" name="Group 24"/>
              <p:cNvGrpSpPr>
                <a:grpSpLocks/>
              </p:cNvGrpSpPr>
              <p:nvPr/>
            </p:nvGrpSpPr>
            <p:grpSpPr bwMode="auto">
              <a:xfrm>
                <a:off x="2133600" y="3886200"/>
                <a:ext cx="3124200" cy="1295400"/>
                <a:chOff x="1440" y="2544"/>
                <a:chExt cx="1968" cy="816"/>
              </a:xfrm>
            </p:grpSpPr>
            <p:sp>
              <p:nvSpPr>
                <p:cNvPr id="37911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d</a:t>
                  </a:r>
                </a:p>
              </p:txBody>
            </p:sp>
            <p:sp>
              <p:nvSpPr>
                <p:cNvPr id="37912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f</a:t>
                  </a:r>
                </a:p>
              </p:txBody>
            </p:sp>
            <p:sp>
              <p:nvSpPr>
                <p:cNvPr id="37913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a</a:t>
                  </a:r>
                </a:p>
              </p:txBody>
            </p:sp>
            <p:sp>
              <p:nvSpPr>
                <p:cNvPr id="37914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e</a:t>
                  </a:r>
                </a:p>
              </p:txBody>
            </p:sp>
            <p:sp>
              <p:nvSpPr>
                <p:cNvPr id="37915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b</a:t>
                  </a:r>
                </a:p>
              </p:txBody>
            </p:sp>
            <p:sp>
              <p:nvSpPr>
                <p:cNvPr id="37916" name="Oval 30"/>
                <p:cNvSpPr>
                  <a:spLocks noChangeArrowheads="1"/>
                </p:cNvSpPr>
                <p:nvPr/>
              </p:nvSpPr>
              <p:spPr bwMode="auto">
                <a:xfrm>
                  <a:off x="3216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c</a:t>
                  </a:r>
                </a:p>
              </p:txBody>
            </p:sp>
          </p:grpSp>
          <p:grpSp>
            <p:nvGrpSpPr>
              <p:cNvPr id="37902" name="Group 34"/>
              <p:cNvGrpSpPr>
                <a:grpSpLocks/>
              </p:cNvGrpSpPr>
              <p:nvPr/>
            </p:nvGrpSpPr>
            <p:grpSpPr bwMode="auto">
              <a:xfrm>
                <a:off x="2362200" y="3733800"/>
                <a:ext cx="2598738" cy="1662113"/>
                <a:chOff x="2362200" y="3733800"/>
                <a:chExt cx="2598738" cy="1662113"/>
              </a:xfrm>
            </p:grpSpPr>
            <p:grpSp>
              <p:nvGrpSpPr>
                <p:cNvPr id="37903" name="Group 37"/>
                <p:cNvGrpSpPr>
                  <a:grpSpLocks/>
                </p:cNvGrpSpPr>
                <p:nvPr/>
              </p:nvGrpSpPr>
              <p:grpSpPr bwMode="auto">
                <a:xfrm>
                  <a:off x="2362200" y="3733800"/>
                  <a:ext cx="2598738" cy="1662113"/>
                  <a:chOff x="1488" y="2352"/>
                  <a:chExt cx="1637" cy="1047"/>
                </a:xfrm>
              </p:grpSpPr>
              <p:sp>
                <p:nvSpPr>
                  <p:cNvPr id="3790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2</a:t>
                    </a:r>
                  </a:p>
                </p:txBody>
              </p:sp>
              <p:sp>
                <p:nvSpPr>
                  <p:cNvPr id="3790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5</a:t>
                    </a:r>
                  </a:p>
                </p:txBody>
              </p:sp>
              <p:sp>
                <p:nvSpPr>
                  <p:cNvPr id="379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6</a:t>
                    </a:r>
                  </a:p>
                </p:txBody>
              </p:sp>
              <p:sp>
                <p:nvSpPr>
                  <p:cNvPr id="379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1</a:t>
                    </a:r>
                  </a:p>
                </p:txBody>
              </p:sp>
              <p:sp>
                <p:nvSpPr>
                  <p:cNvPr id="3790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316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  <p:sp>
                <p:nvSpPr>
                  <p:cNvPr id="3791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49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</p:grpSp>
            <p:sp>
              <p:nvSpPr>
                <p:cNvPr id="379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4196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3</a:t>
                  </a:r>
                </a:p>
              </p:txBody>
            </p:sp>
          </p:grpSp>
        </p:grpSp>
      </p:grpSp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06" y="4264450"/>
            <a:ext cx="3124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Ảnh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25" y="2330901"/>
            <a:ext cx="1752600" cy="1724025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585" y="2716823"/>
            <a:ext cx="1143000" cy="190500"/>
          </a:xfrm>
          <a:prstGeom prst="rect">
            <a:avLst/>
          </a:prstGeom>
        </p:spPr>
      </p:pic>
      <p:pic>
        <p:nvPicPr>
          <p:cNvPr id="5" name="Ảnh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798" y="2989475"/>
            <a:ext cx="1123950" cy="19050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529" y="3276173"/>
            <a:ext cx="1276350" cy="17145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2589" y="3533655"/>
            <a:ext cx="1123950" cy="190500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461" y="3774047"/>
            <a:ext cx="10858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70A2CC-8A6E-492C-B4E3-960082488A9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n-US" altLang="vi-VN" smtClean="0"/>
              <a:t>ây khung (Spanning Tree)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5097463"/>
          </a:xfrm>
        </p:spPr>
        <p:txBody>
          <a:bodyPr/>
          <a:lstStyle/>
          <a:p>
            <a:pPr eaLnBrk="1" hangingPunct="1"/>
            <a:r>
              <a:rPr lang="en-US" altLang="vi-VN" sz="2800" dirty="0" err="1" smtClean="0"/>
              <a:t>Cây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khung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nhỏ</a:t>
            </a:r>
            <a:r>
              <a:rPr lang="en-US" altLang="vi-VN" sz="2800" dirty="0" smtClean="0"/>
              <a:t> </a:t>
            </a:r>
            <a:r>
              <a:rPr lang="en-US" altLang="vi-VN" sz="2800" dirty="0" err="1" smtClean="0"/>
              <a:t>nhất</a:t>
            </a:r>
            <a:endParaRPr lang="en-US" altLang="vi-VN" sz="2800" dirty="0" smtClean="0"/>
          </a:p>
          <a:p>
            <a:pPr lvl="1" eaLnBrk="1" hangingPunct="1"/>
            <a:r>
              <a:rPr lang="en-US" altLang="vi-VN" sz="2200" b="1" dirty="0" err="1" smtClean="0"/>
              <a:t>Ví</a:t>
            </a:r>
            <a:r>
              <a:rPr lang="en-US" altLang="vi-VN" sz="2200" b="1" dirty="0" smtClean="0"/>
              <a:t> </a:t>
            </a:r>
            <a:r>
              <a:rPr lang="en-US" altLang="vi-VN" sz="2200" b="1" dirty="0" err="1" smtClean="0"/>
              <a:t>dụ</a:t>
            </a:r>
            <a:r>
              <a:rPr lang="en-US" altLang="vi-VN" sz="2200" b="1" dirty="0" smtClean="0"/>
              <a:t>: </a:t>
            </a:r>
            <a:r>
              <a:rPr lang="en-US" altLang="vi-VN" sz="2200" dirty="0" err="1" smtClean="0"/>
              <a:t>Tìm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khung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nhỏ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của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đồ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thị</a:t>
            </a:r>
            <a:r>
              <a:rPr lang="en-US" altLang="vi-VN" sz="2200" dirty="0" smtClean="0"/>
              <a:t> G </a:t>
            </a:r>
            <a:r>
              <a:rPr lang="en-US" altLang="vi-VN" sz="2200" dirty="0" err="1" smtClean="0"/>
              <a:t>sau</a:t>
            </a:r>
            <a:r>
              <a:rPr lang="en-US" altLang="vi-VN" sz="2200" dirty="0" smtClean="0"/>
              <a:t>:</a:t>
            </a:r>
          </a:p>
          <a:p>
            <a:pPr lvl="4" eaLnBrk="1" hangingPunct="1"/>
            <a:r>
              <a:rPr lang="en-US" altLang="vi-VN" dirty="0" smtClean="0"/>
              <a:t>                               </a:t>
            </a:r>
            <a:r>
              <a:rPr lang="en-US" altLang="vi-VN" dirty="0" err="1" smtClean="0"/>
              <a:t>Dùng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thuật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Kruskal</a:t>
            </a:r>
            <a:r>
              <a:rPr lang="en-US" altLang="vi-VN" dirty="0" smtClean="0"/>
              <a:t>: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</a:t>
            </a:r>
            <a:r>
              <a:rPr lang="en-US" altLang="vi-VN" dirty="0" err="1" smtClean="0"/>
              <a:t>Sắp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xếp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cạnh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đồ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thị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theo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</a:t>
            </a:r>
            <a:r>
              <a:rPr lang="en-US" altLang="vi-VN" dirty="0" err="1" smtClean="0"/>
              <a:t>tự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trọng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giảm</a:t>
            </a:r>
            <a:r>
              <a:rPr lang="en-US" altLang="vi-VN" dirty="0" smtClean="0"/>
              <a:t>: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vi-VN" dirty="0" smtClean="0"/>
              <a:t>                               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Vậy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cây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khung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nhỏ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nhất</a:t>
            </a:r>
            <a:r>
              <a:rPr lang="en-US" altLang="vi-VN" sz="2000" dirty="0" smtClean="0"/>
              <a:t> T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G: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000" dirty="0" err="1" smtClean="0"/>
              <a:t>trọng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số</a:t>
            </a:r>
            <a:r>
              <a:rPr lang="en-US" altLang="vi-VN" sz="2000" dirty="0" smtClean="0"/>
              <a:t> </a:t>
            </a:r>
            <a:r>
              <a:rPr lang="en-US" altLang="vi-VN" sz="2000" dirty="0" err="1" smtClean="0"/>
              <a:t>của</a:t>
            </a:r>
            <a:r>
              <a:rPr lang="en-US" altLang="vi-VN" sz="2000" dirty="0" smtClean="0"/>
              <a:t> T =15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vi-VN" sz="2000" dirty="0" smtClean="0"/>
          </a:p>
        </p:txBody>
      </p:sp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62000" y="1905000"/>
            <a:ext cx="3124200" cy="1662113"/>
            <a:chOff x="762000" y="2133600"/>
            <a:chExt cx="3124200" cy="1662113"/>
          </a:xfrm>
        </p:grpSpPr>
        <p:grpSp>
          <p:nvGrpSpPr>
            <p:cNvPr id="37899" name="Group 4"/>
            <p:cNvGrpSpPr>
              <a:grpSpLocks/>
            </p:cNvGrpSpPr>
            <p:nvPr/>
          </p:nvGrpSpPr>
          <p:grpSpPr bwMode="auto">
            <a:xfrm>
              <a:off x="914400" y="2438400"/>
              <a:ext cx="2819400" cy="990600"/>
              <a:chOff x="1536" y="2640"/>
              <a:chExt cx="1776" cy="624"/>
            </a:xfrm>
          </p:grpSpPr>
          <p:sp>
            <p:nvSpPr>
              <p:cNvPr id="37917" name="Line 5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8" name="Line 6"/>
              <p:cNvSpPr>
                <a:spLocks noChangeShapeType="1"/>
              </p:cNvSpPr>
              <p:nvPr/>
            </p:nvSpPr>
            <p:spPr bwMode="auto">
              <a:xfrm>
                <a:off x="2064" y="26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19" name="Line 7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0" name="Line 8"/>
              <p:cNvSpPr>
                <a:spLocks noChangeShapeType="1"/>
              </p:cNvSpPr>
              <p:nvPr/>
            </p:nvSpPr>
            <p:spPr bwMode="auto">
              <a:xfrm flipV="1">
                <a:off x="2832" y="2928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1" name="Line 9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76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2" name="Line 10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5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923" name="Line 11"/>
              <p:cNvSpPr>
                <a:spLocks noChangeShapeType="1"/>
              </p:cNvSpPr>
              <p:nvPr/>
            </p:nvSpPr>
            <p:spPr bwMode="auto">
              <a:xfrm flipV="1">
                <a:off x="1536" y="2640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37900" name="Group 36"/>
            <p:cNvGrpSpPr>
              <a:grpSpLocks/>
            </p:cNvGrpSpPr>
            <p:nvPr/>
          </p:nvGrpSpPr>
          <p:grpSpPr bwMode="auto">
            <a:xfrm>
              <a:off x="762000" y="2133600"/>
              <a:ext cx="3124200" cy="1662113"/>
              <a:chOff x="2133600" y="3733800"/>
              <a:chExt cx="3124200" cy="1662113"/>
            </a:xfrm>
          </p:grpSpPr>
          <p:grpSp>
            <p:nvGrpSpPr>
              <p:cNvPr id="37901" name="Group 24"/>
              <p:cNvGrpSpPr>
                <a:grpSpLocks/>
              </p:cNvGrpSpPr>
              <p:nvPr/>
            </p:nvGrpSpPr>
            <p:grpSpPr bwMode="auto">
              <a:xfrm>
                <a:off x="2133600" y="3886200"/>
                <a:ext cx="3124200" cy="1295400"/>
                <a:chOff x="1440" y="2544"/>
                <a:chExt cx="1968" cy="816"/>
              </a:xfrm>
            </p:grpSpPr>
            <p:sp>
              <p:nvSpPr>
                <p:cNvPr id="37911" name="Oval 25"/>
                <p:cNvSpPr>
                  <a:spLocks noChangeArrowheads="1"/>
                </p:cNvSpPr>
                <p:nvPr/>
              </p:nvSpPr>
              <p:spPr bwMode="auto">
                <a:xfrm>
                  <a:off x="2736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d</a:t>
                  </a:r>
                </a:p>
              </p:txBody>
            </p:sp>
            <p:sp>
              <p:nvSpPr>
                <p:cNvPr id="37912" name="Oval 26"/>
                <p:cNvSpPr>
                  <a:spLocks noChangeArrowheads="1"/>
                </p:cNvSpPr>
                <p:nvPr/>
              </p:nvSpPr>
              <p:spPr bwMode="auto">
                <a:xfrm>
                  <a:off x="1440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f</a:t>
                  </a:r>
                </a:p>
              </p:txBody>
            </p:sp>
            <p:sp>
              <p:nvSpPr>
                <p:cNvPr id="37913" name="Oval 27"/>
                <p:cNvSpPr>
                  <a:spLocks noChangeArrowheads="1"/>
                </p:cNvSpPr>
                <p:nvPr/>
              </p:nvSpPr>
              <p:spPr bwMode="auto">
                <a:xfrm>
                  <a:off x="1968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a</a:t>
                  </a:r>
                </a:p>
              </p:txBody>
            </p:sp>
            <p:sp>
              <p:nvSpPr>
                <p:cNvPr id="37914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31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e</a:t>
                  </a:r>
                </a:p>
              </p:txBody>
            </p:sp>
            <p:sp>
              <p:nvSpPr>
                <p:cNvPr id="37915" name="Oval 29"/>
                <p:cNvSpPr>
                  <a:spLocks noChangeArrowheads="1"/>
                </p:cNvSpPr>
                <p:nvPr/>
              </p:nvSpPr>
              <p:spPr bwMode="auto">
                <a:xfrm>
                  <a:off x="2736" y="254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b</a:t>
                  </a:r>
                </a:p>
              </p:txBody>
            </p:sp>
            <p:sp>
              <p:nvSpPr>
                <p:cNvPr id="37916" name="Oval 30"/>
                <p:cNvSpPr>
                  <a:spLocks noChangeArrowheads="1"/>
                </p:cNvSpPr>
                <p:nvPr/>
              </p:nvSpPr>
              <p:spPr bwMode="auto">
                <a:xfrm>
                  <a:off x="3216" y="283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c</a:t>
                  </a:r>
                </a:p>
              </p:txBody>
            </p:sp>
          </p:grpSp>
          <p:grpSp>
            <p:nvGrpSpPr>
              <p:cNvPr id="37902" name="Group 34"/>
              <p:cNvGrpSpPr>
                <a:grpSpLocks/>
              </p:cNvGrpSpPr>
              <p:nvPr/>
            </p:nvGrpSpPr>
            <p:grpSpPr bwMode="auto">
              <a:xfrm>
                <a:off x="2362200" y="3733800"/>
                <a:ext cx="2598738" cy="1662113"/>
                <a:chOff x="2362200" y="3733800"/>
                <a:chExt cx="2598738" cy="1662113"/>
              </a:xfrm>
            </p:grpSpPr>
            <p:grpSp>
              <p:nvGrpSpPr>
                <p:cNvPr id="37903" name="Group 37"/>
                <p:cNvGrpSpPr>
                  <a:grpSpLocks/>
                </p:cNvGrpSpPr>
                <p:nvPr/>
              </p:nvGrpSpPr>
              <p:grpSpPr bwMode="auto">
                <a:xfrm>
                  <a:off x="2362200" y="3733800"/>
                  <a:ext cx="2598738" cy="1662113"/>
                  <a:chOff x="1488" y="2352"/>
                  <a:chExt cx="1637" cy="1047"/>
                </a:xfrm>
              </p:grpSpPr>
              <p:sp>
                <p:nvSpPr>
                  <p:cNvPr id="3790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6" y="249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2</a:t>
                    </a:r>
                  </a:p>
                </p:txBody>
              </p:sp>
              <p:sp>
                <p:nvSpPr>
                  <p:cNvPr id="3790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5</a:t>
                    </a:r>
                  </a:p>
                </p:txBody>
              </p:sp>
              <p:sp>
                <p:nvSpPr>
                  <p:cNvPr id="3790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97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6</a:t>
                    </a:r>
                  </a:p>
                </p:txBody>
              </p:sp>
              <p:sp>
                <p:nvSpPr>
                  <p:cNvPr id="3790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976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1</a:t>
                    </a:r>
                  </a:p>
                </p:txBody>
              </p:sp>
              <p:sp>
                <p:nvSpPr>
                  <p:cNvPr id="3790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316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 dirty="0"/>
                      <a:t>4</a:t>
                    </a:r>
                  </a:p>
                </p:txBody>
              </p:sp>
              <p:sp>
                <p:nvSpPr>
                  <p:cNvPr id="3791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8" y="2496"/>
                    <a:ext cx="19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vi-VN" sz="1800"/>
                      <a:t>4</a:t>
                    </a:r>
                  </a:p>
                </p:txBody>
              </p:sp>
            </p:grpSp>
            <p:sp>
              <p:nvSpPr>
                <p:cNvPr id="379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0000" y="4419600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vi-VN" sz="1800"/>
                    <a:t>3</a:t>
                  </a:r>
                </a:p>
              </p:txBody>
            </p:sp>
          </p:grpSp>
        </p:grpSp>
      </p:grp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4142581"/>
            <a:ext cx="28829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74" y="3069357"/>
            <a:ext cx="2944178" cy="303848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450443"/>
            <a:ext cx="1590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D48C2E-CADA-4A5E-BE46-7D8F9E7B0AF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nhỏ nhất</a:t>
            </a:r>
          </a:p>
          <a:p>
            <a:pPr lvl="1" eaLnBrk="1" hangingPunct="1"/>
            <a:r>
              <a:rPr lang="en-US" altLang="vi-VN" smtClean="0"/>
              <a:t>So sánh Prim và Kruskal</a:t>
            </a:r>
          </a:p>
          <a:p>
            <a:pPr lvl="2" eaLnBrk="1" hangingPunct="1"/>
            <a:r>
              <a:rPr lang="en-US" altLang="vi-VN" smtClean="0"/>
              <a:t>Prim chọn cạnh có trọng số nhỏ nhất liên thuộc với một đỉnh đã thuộc cây và không tạo ra chu trình</a:t>
            </a:r>
          </a:p>
          <a:p>
            <a:pPr lvl="2" eaLnBrk="1" hangingPunct="1"/>
            <a:r>
              <a:rPr lang="en-US" altLang="vi-VN" smtClean="0"/>
              <a:t>Kruskal chọn cạnh có trọng số nhỏ nhất miễn là không tạo ra chu trình</a:t>
            </a:r>
          </a:p>
          <a:p>
            <a:pPr lvl="2" eaLnBrk="1" hangingPunct="1"/>
            <a:r>
              <a:rPr lang="en-US" altLang="vi-VN" smtClean="0"/>
              <a:t>Thuật toán Prim hiệu quả hơn đối với các đồ thị dày (số cạnh nhiều)</a:t>
            </a:r>
          </a:p>
          <a:p>
            <a:pPr lvl="2" eaLnBrk="1" hangingPunct="1"/>
            <a:endParaRPr lang="en-US" altLang="vi-VN" smtClean="0"/>
          </a:p>
          <a:p>
            <a:pPr lvl="1" eaLnBrk="1" hangingPunct="1"/>
            <a:endParaRPr lang="en-US" altLang="vi-VN" smtClean="0"/>
          </a:p>
        </p:txBody>
      </p:sp>
      <p:sp>
        <p:nvSpPr>
          <p:cNvPr id="39941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A2543-0061-4A3B-952E-F017FFCB6F0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số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ứng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endParaRPr lang="en-US" altLang="vi-V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vi-VN" b="1" dirty="0" err="1" smtClean="0"/>
              <a:t>Nối</a:t>
            </a:r>
            <a:r>
              <a:rPr lang="en-US" altLang="vi-VN" b="1" dirty="0" smtClean="0"/>
              <a:t> </a:t>
            </a:r>
            <a:r>
              <a:rPr lang="en-US" altLang="vi-VN" b="1" dirty="0" err="1" smtClean="0"/>
              <a:t>dây</a:t>
            </a:r>
            <a:r>
              <a:rPr lang="en-US" altLang="vi-VN" b="1" dirty="0" smtClean="0"/>
              <a:t> </a:t>
            </a:r>
            <a:r>
              <a:rPr lang="en-US" altLang="vi-VN" b="1" dirty="0" err="1" smtClean="0"/>
              <a:t>điện</a:t>
            </a:r>
            <a:endParaRPr lang="en-US" altLang="vi-VN" b="1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vi-VN" dirty="0" err="1" smtClean="0"/>
              <a:t>Trong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phẳng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N + 1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,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chính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gốc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tọa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coi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nguồn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duy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đó</a:t>
            </a:r>
            <a:r>
              <a:rPr lang="en-US" altLang="vi-VN" dirty="0" smtClean="0"/>
              <a:t> ta </a:t>
            </a:r>
            <a:r>
              <a:rPr lang="en-US" altLang="vi-VN" dirty="0" err="1" smtClean="0"/>
              <a:t>nối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.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N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còn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toạ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độ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(Xi, Yi),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thứ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i</a:t>
            </a:r>
            <a:r>
              <a:rPr lang="en-US" altLang="vi-VN" dirty="0" smtClean="0"/>
              <a:t>. </a:t>
            </a:r>
            <a:r>
              <a:rPr lang="en-US" altLang="vi-VN" dirty="0" err="1" smtClean="0"/>
              <a:t>Mỗi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lấy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từ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cấp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điện</a:t>
            </a:r>
            <a:r>
              <a:rPr lang="en-US" altLang="vi-VN" dirty="0" smtClean="0"/>
              <a:t> ban </a:t>
            </a:r>
            <a:r>
              <a:rPr lang="en-US" altLang="vi-VN" dirty="0" err="1" smtClean="0"/>
              <a:t>đầu</a:t>
            </a:r>
            <a:r>
              <a:rPr lang="en-US" altLang="vi-VN" dirty="0" smtClean="0"/>
              <a:t> hay </a:t>
            </a:r>
            <a:r>
              <a:rPr lang="en-US" altLang="vi-VN" dirty="0" err="1" smtClean="0"/>
              <a:t>gián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qua </a:t>
            </a:r>
            <a:r>
              <a:rPr lang="en-US" altLang="vi-VN" dirty="0" err="1" smtClean="0"/>
              <a:t>một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khác</a:t>
            </a:r>
            <a:r>
              <a:rPr lang="en-US" altLang="vi-VN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vi-VN" dirty="0" err="1" smtClean="0"/>
              <a:t>Yêu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ra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phương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án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nối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giữa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điểm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mọi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đặt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máy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điện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tổng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chiều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dài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dây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cần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thiết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ngắn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nhất</a:t>
            </a:r>
            <a:r>
              <a:rPr lang="en-US" altLang="vi-VN" dirty="0" smtClean="0"/>
              <a:t>. </a:t>
            </a:r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FAB500-6C3B-4B6C-BA64-4CFBC4D8033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Định lý (Điều kiện đủ của cây)</a:t>
            </a:r>
          </a:p>
          <a:p>
            <a:pPr lvl="1" eaLnBrk="1" hangingPunct="1"/>
            <a:r>
              <a:rPr lang="en-US" altLang="vi-VN" smtClean="0"/>
              <a:t>Nếu mọi cặp đỉnh của một đồ thị vô hướng G luôn tồn tại một đường đi sơ cấp duy nhất thì G là một cây.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400" i="1" smtClean="0"/>
              <a:t>    (Chứng minh SV tham khảo tài liệu)</a:t>
            </a:r>
          </a:p>
        </p:txBody>
      </p:sp>
      <p:sp>
        <p:nvSpPr>
          <p:cNvPr id="717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E5EF2-0F11-4DA5-8CB5-366004DA198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sz="2600" dirty="0" err="1" smtClean="0"/>
              <a:t>Một</a:t>
            </a:r>
            <a:r>
              <a:rPr lang="en-US" altLang="vi-VN" sz="2600" dirty="0" smtClean="0"/>
              <a:t> </a:t>
            </a:r>
            <a:r>
              <a:rPr lang="en-US" altLang="vi-VN" sz="2600" dirty="0" err="1" smtClean="0"/>
              <a:t>số</a:t>
            </a:r>
            <a:r>
              <a:rPr lang="en-US" altLang="vi-VN" sz="2600" dirty="0" smtClean="0"/>
              <a:t> </a:t>
            </a:r>
            <a:r>
              <a:rPr lang="en-US" altLang="vi-VN" sz="2600" dirty="0" err="1" smtClean="0"/>
              <a:t>bài</a:t>
            </a:r>
            <a:r>
              <a:rPr lang="en-US" altLang="vi-VN" sz="2600" dirty="0" smtClean="0"/>
              <a:t> </a:t>
            </a:r>
            <a:r>
              <a:rPr lang="en-US" altLang="vi-VN" sz="2600" dirty="0" err="1" smtClean="0"/>
              <a:t>toán</a:t>
            </a:r>
            <a:r>
              <a:rPr lang="en-US" altLang="vi-VN" sz="2600" dirty="0" smtClean="0"/>
              <a:t> </a:t>
            </a:r>
            <a:r>
              <a:rPr lang="en-US" altLang="vi-VN" sz="2600" dirty="0" err="1" smtClean="0"/>
              <a:t>ứng</a:t>
            </a:r>
            <a:r>
              <a:rPr lang="en-US" altLang="vi-VN" sz="2600" dirty="0" smtClean="0"/>
              <a:t> </a:t>
            </a:r>
            <a:r>
              <a:rPr lang="en-US" altLang="vi-VN" sz="2600" dirty="0" err="1" smtClean="0"/>
              <a:t>dụng</a:t>
            </a:r>
            <a:endParaRPr lang="en-US" altLang="vi-VN" sz="2600" dirty="0" smtClean="0"/>
          </a:p>
          <a:p>
            <a:pPr lvl="1" eaLnBrk="1" hangingPunct="1"/>
            <a:r>
              <a:rPr lang="en-US" altLang="vi-VN" sz="2200" dirty="0" smtClean="0"/>
              <a:t>Theo </a:t>
            </a:r>
            <a:r>
              <a:rPr lang="en-US" altLang="vi-VN" sz="2200" dirty="0" err="1" smtClean="0"/>
              <a:t>thiết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kế</a:t>
            </a:r>
            <a:r>
              <a:rPr lang="en-US" altLang="vi-VN" sz="2200" dirty="0" smtClean="0"/>
              <a:t>, </a:t>
            </a:r>
            <a:r>
              <a:rPr lang="en-US" altLang="vi-VN" sz="2200" dirty="0" err="1" smtClean="0"/>
              <a:t>một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mạng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giao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thông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gồm</a:t>
            </a:r>
            <a:r>
              <a:rPr lang="en-US" altLang="vi-VN" sz="2200" dirty="0" smtClean="0"/>
              <a:t> N </a:t>
            </a:r>
            <a:r>
              <a:rPr lang="en-US" altLang="vi-VN" sz="2200" dirty="0" err="1" smtClean="0"/>
              <a:t>nút</a:t>
            </a:r>
            <a:r>
              <a:rPr lang="en-US" altLang="vi-VN" sz="2200" dirty="0" smtClean="0"/>
              <a:t>. </a:t>
            </a:r>
            <a:r>
              <a:rPr lang="en-US" altLang="vi-VN" sz="2200" dirty="0" err="1" smtClean="0"/>
              <a:t>Biết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trước</a:t>
            </a:r>
            <a:r>
              <a:rPr lang="en-US" altLang="vi-VN" sz="2200" dirty="0" smtClean="0"/>
              <a:t> chi </a:t>
            </a:r>
            <a:r>
              <a:rPr lang="en-US" altLang="vi-VN" sz="2200" dirty="0" err="1" smtClean="0"/>
              <a:t>phí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để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xây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dựng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đường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hai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chiều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trực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tiếp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từ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nút</a:t>
            </a:r>
            <a:r>
              <a:rPr lang="en-US" altLang="vi-VN" sz="2200" dirty="0" smtClean="0"/>
              <a:t> </a:t>
            </a:r>
            <a:r>
              <a:rPr lang="en-US" altLang="vi-VN" sz="2200" i="1" dirty="0" err="1" smtClean="0"/>
              <a:t>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đến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nút</a:t>
            </a:r>
            <a:r>
              <a:rPr lang="en-US" altLang="vi-VN" sz="2200" dirty="0" smtClean="0"/>
              <a:t> </a:t>
            </a:r>
            <a:r>
              <a:rPr lang="en-US" altLang="vi-VN" sz="2200" i="1" dirty="0" smtClean="0"/>
              <a:t>j</a:t>
            </a:r>
            <a:r>
              <a:rPr lang="en-US" altLang="vi-VN" sz="2200" dirty="0" smtClean="0"/>
              <a:t>. Hai </a:t>
            </a:r>
            <a:r>
              <a:rPr lang="en-US" altLang="vi-VN" sz="2200" dirty="0" err="1" smtClean="0"/>
              <a:t>tuyến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đường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khác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nhau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không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cắt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nhau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tại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điểm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không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là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đầu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mút</a:t>
            </a:r>
            <a:r>
              <a:rPr lang="en-US" altLang="vi-VN" sz="2200" dirty="0" smtClean="0"/>
              <a:t>. </a:t>
            </a:r>
            <a:r>
              <a:rPr lang="en-US" altLang="vi-VN" sz="2200" dirty="0" err="1" smtClean="0"/>
              <a:t>Hiện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đã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xây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dựng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được</a:t>
            </a:r>
            <a:r>
              <a:rPr lang="en-US" altLang="vi-VN" sz="2200" dirty="0" smtClean="0"/>
              <a:t> K </a:t>
            </a:r>
            <a:r>
              <a:rPr lang="en-US" altLang="vi-VN" sz="2200" dirty="0" err="1" smtClean="0"/>
              <a:t>tuyến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đường</a:t>
            </a:r>
            <a:r>
              <a:rPr lang="en-US" altLang="vi-VN" sz="2200" dirty="0" smtClean="0"/>
              <a:t>.</a:t>
            </a:r>
            <a:endParaRPr lang="en-US" altLang="vi-VN" sz="2200" i="1" dirty="0" smtClean="0"/>
          </a:p>
          <a:p>
            <a:pPr lvl="1" eaLnBrk="1" hangingPunct="1"/>
            <a:r>
              <a:rPr lang="en-US" altLang="vi-VN" sz="2200" i="1" dirty="0" err="1" smtClean="0"/>
              <a:t>Bài</a:t>
            </a:r>
            <a:r>
              <a:rPr lang="en-US" altLang="vi-VN" sz="2200" i="1" dirty="0" smtClean="0"/>
              <a:t> </a:t>
            </a:r>
            <a:r>
              <a:rPr lang="en-US" altLang="vi-VN" sz="2200" i="1" dirty="0" err="1" smtClean="0"/>
              <a:t>toán</a:t>
            </a:r>
            <a:r>
              <a:rPr lang="en-US" altLang="vi-VN" sz="2200" i="1" dirty="0" smtClean="0"/>
              <a:t> :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Hệ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thống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đường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đã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xây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dựng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đã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bảo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đảm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sự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lại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giữa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hai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nút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bất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kỳ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chưa</a:t>
            </a:r>
            <a:r>
              <a:rPr lang="en-US" altLang="vi-VN" sz="2200" dirty="0" smtClean="0"/>
              <a:t>? </a:t>
            </a:r>
            <a:r>
              <a:rPr lang="en-US" altLang="vi-VN" sz="2200" dirty="0" err="1" smtClean="0"/>
              <a:t>Nếu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chưa</a:t>
            </a:r>
            <a:r>
              <a:rPr lang="en-US" altLang="vi-VN" sz="2200" dirty="0" smtClean="0"/>
              <a:t>, </a:t>
            </a:r>
            <a:r>
              <a:rPr lang="en-US" altLang="vi-VN" sz="2200" dirty="0" err="1" smtClean="0"/>
              <a:t>hãy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chọn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một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số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tuyến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đường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cần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xây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dựng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thêm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sao</a:t>
            </a:r>
            <a:r>
              <a:rPr lang="en-US" altLang="vi-VN" sz="2200" dirty="0" smtClean="0"/>
              <a:t> </a:t>
            </a:r>
            <a:r>
              <a:rPr lang="en-US" altLang="vi-VN" sz="2200" dirty="0" err="1" smtClean="0"/>
              <a:t>cho</a:t>
            </a:r>
            <a:r>
              <a:rPr lang="en-US" altLang="vi-VN" sz="2200" dirty="0" smtClean="0"/>
              <a:t>:</a:t>
            </a:r>
          </a:p>
          <a:p>
            <a:pPr lvl="2" eaLnBrk="1" hangingPunct="1"/>
            <a:r>
              <a:rPr lang="en-US" altLang="vi-VN" sz="2100" dirty="0" err="1" smtClean="0"/>
              <a:t>Các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tuyến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đường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sẽ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xây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dựng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thêm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cùng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với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các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đường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đã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xây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dựng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bảo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đảm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sự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đi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lại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giữa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hai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nút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bất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kỳ</a:t>
            </a:r>
            <a:r>
              <a:rPr lang="en-US" altLang="vi-VN" sz="2100" dirty="0" smtClean="0"/>
              <a:t>.</a:t>
            </a:r>
          </a:p>
          <a:p>
            <a:pPr lvl="2" eaLnBrk="1" hangingPunct="1"/>
            <a:r>
              <a:rPr lang="en-US" altLang="vi-VN" sz="2100" dirty="0" err="1" smtClean="0"/>
              <a:t>Tổng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kinh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phí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xây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dựng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các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tuyến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đường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thêm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vào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là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ít</a:t>
            </a:r>
            <a:r>
              <a:rPr lang="en-US" altLang="vi-VN" sz="2100" dirty="0" smtClean="0"/>
              <a:t> </a:t>
            </a:r>
            <a:r>
              <a:rPr lang="en-US" altLang="vi-VN" sz="2100" dirty="0" err="1" smtClean="0"/>
              <a:t>nhất</a:t>
            </a:r>
            <a:r>
              <a:rPr lang="en-US" altLang="vi-VN" sz="2100" dirty="0" smtClean="0"/>
              <a:t>. </a:t>
            </a:r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9A447-90D8-43E5-B1B8-6BF2B7358EA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Cây khung (Spanning Tree)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vi-VN" b="1" smtClean="0"/>
              <a:t>Cây khung lớn nhất</a:t>
            </a:r>
          </a:p>
          <a:p>
            <a:pPr lvl="1" eaLnBrk="1" hangingPunct="1"/>
            <a:r>
              <a:rPr lang="en-US" altLang="vi-VN" sz="2800" b="1" smtClean="0"/>
              <a:t>Định nghĩa</a:t>
            </a:r>
          </a:p>
          <a:p>
            <a:pPr lvl="2" algn="just" eaLnBrk="1" hangingPunct="1"/>
            <a:r>
              <a:rPr lang="en-US" altLang="vi-VN" sz="2800" smtClean="0"/>
              <a:t>Cây khung lớn nhất trong một đồ thị liên thông, có trọng số là một cây khung có tổng trọng số trên các cạnh của nó là lớn nhất.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400" smtClean="0"/>
              <a:t>Tương tự trình bày thuật toán Prim và Kruskal để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400" smtClean="0"/>
              <a:t>tìm cây khung lớn nhất trong đồ thị liên thông có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vi-VN" sz="2400" smtClean="0"/>
              <a:t>trọng số !!!</a:t>
            </a:r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58AE0B-EA62-47C2-85E6-4B44DEDCDF4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mtClean="0"/>
              <a:t>Cây có gốc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/>
              <a:t>Định nghĩa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vi-VN" smtClean="0"/>
              <a:t>Một cây với một đỉnh được chọn làm gốc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vi-VN" smtClean="0"/>
              <a:t>Định hướng các cạnh trên cây từ gốc đi 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mtClean="0"/>
              <a:t>Ví dụ</a:t>
            </a:r>
          </a:p>
          <a:p>
            <a:pPr lvl="3" eaLnBrk="1" hangingPunct="1">
              <a:lnSpc>
                <a:spcPct val="90000"/>
              </a:lnSpc>
            </a:pPr>
            <a:endParaRPr lang="en-US" altLang="vi-VN" smtClean="0"/>
          </a:p>
          <a:p>
            <a:pPr lvl="3" eaLnBrk="1" hangingPunct="1">
              <a:lnSpc>
                <a:spcPct val="90000"/>
              </a:lnSpc>
            </a:pPr>
            <a:endParaRPr lang="en-US" altLang="vi-VN" smtClean="0"/>
          </a:p>
          <a:p>
            <a:pPr lvl="3" eaLnBrk="1" hangingPunct="1">
              <a:lnSpc>
                <a:spcPct val="90000"/>
              </a:lnSpc>
            </a:pPr>
            <a:endParaRPr lang="en-US" altLang="vi-VN" smtClean="0"/>
          </a:p>
          <a:p>
            <a:pPr lvl="3" eaLnBrk="1" hangingPunct="1">
              <a:lnSpc>
                <a:spcPct val="90000"/>
              </a:lnSpc>
            </a:pPr>
            <a:endParaRPr lang="en-US" altLang="vi-VN" smtClean="0"/>
          </a:p>
          <a:p>
            <a:pPr lvl="3" eaLnBrk="1" hangingPunct="1">
              <a:lnSpc>
                <a:spcPct val="90000"/>
              </a:lnSpc>
            </a:pPr>
            <a:r>
              <a:rPr lang="en-US" altLang="vi-VN" smtClean="0"/>
              <a:t>Cùng một cây, nếu chọn gốc khác nhau thì cây có gốc thu được sẽ khác nhau</a:t>
            </a:r>
          </a:p>
        </p:txBody>
      </p:sp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505200"/>
            <a:ext cx="49942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 decel="1000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C7E99C-83EC-43AB-A53D-90944C21CE6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vi-VN" sz="2600" smtClean="0"/>
              <a:t>Cây có gốc</a:t>
            </a:r>
          </a:p>
          <a:p>
            <a:pPr lvl="1" eaLnBrk="1" hangingPunct="1"/>
            <a:r>
              <a:rPr lang="en-US" altLang="vi-VN" sz="2200" smtClean="0"/>
              <a:t>Một số khái niệm</a:t>
            </a:r>
          </a:p>
          <a:p>
            <a:pPr lvl="2" eaLnBrk="1" hangingPunct="1"/>
            <a:r>
              <a:rPr lang="en-US" altLang="vi-VN" sz="2100" smtClean="0"/>
              <a:t>Cha</a:t>
            </a:r>
          </a:p>
          <a:p>
            <a:pPr lvl="2" eaLnBrk="1" hangingPunct="1"/>
            <a:r>
              <a:rPr lang="en-US" altLang="vi-VN" sz="2100" smtClean="0"/>
              <a:t>Anh em</a:t>
            </a:r>
          </a:p>
          <a:p>
            <a:pPr lvl="2" eaLnBrk="1" hangingPunct="1"/>
            <a:r>
              <a:rPr lang="en-US" altLang="vi-VN" sz="2100" smtClean="0"/>
              <a:t>Tổ tiên</a:t>
            </a:r>
          </a:p>
          <a:p>
            <a:pPr lvl="2" eaLnBrk="1" hangingPunct="1"/>
            <a:r>
              <a:rPr lang="en-US" altLang="vi-VN" sz="2100" smtClean="0"/>
              <a:t>Con cháu</a:t>
            </a:r>
          </a:p>
          <a:p>
            <a:pPr lvl="2" eaLnBrk="1" hangingPunct="1"/>
            <a:endParaRPr lang="en-US" altLang="vi-VN" sz="2100" smtClean="0"/>
          </a:p>
        </p:txBody>
      </p:sp>
      <p:sp>
        <p:nvSpPr>
          <p:cNvPr id="308231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vi-VN" sz="2600" smtClean="0"/>
          </a:p>
          <a:p>
            <a:pPr eaLnBrk="1" hangingPunct="1"/>
            <a:endParaRPr lang="en-US" altLang="vi-VN" sz="2600" smtClean="0"/>
          </a:p>
          <a:p>
            <a:pPr lvl="2" eaLnBrk="1" hangingPunct="1"/>
            <a:r>
              <a:rPr lang="en-US" altLang="vi-VN" sz="2100" smtClean="0"/>
              <a:t>Lá</a:t>
            </a:r>
          </a:p>
          <a:p>
            <a:pPr lvl="2" eaLnBrk="1" hangingPunct="1"/>
            <a:r>
              <a:rPr lang="en-US" altLang="vi-VN" sz="2100" smtClean="0"/>
              <a:t>Đỉnh trong</a:t>
            </a:r>
          </a:p>
          <a:p>
            <a:pPr lvl="2" eaLnBrk="1" hangingPunct="1"/>
            <a:r>
              <a:rPr lang="en-US" altLang="vi-VN" sz="2100" smtClean="0"/>
              <a:t>Cây con</a:t>
            </a:r>
          </a:p>
          <a:p>
            <a:pPr lvl="2" eaLnBrk="1" hangingPunct="1"/>
            <a:r>
              <a:rPr lang="en-US" altLang="vi-VN" sz="2100" smtClean="0"/>
              <a:t>Mức</a:t>
            </a:r>
          </a:p>
          <a:p>
            <a:pPr lvl="2" eaLnBrk="1" hangingPunct="1"/>
            <a:r>
              <a:rPr lang="en-US" altLang="vi-VN" sz="2100" smtClean="0"/>
              <a:t>Chiều cao</a:t>
            </a:r>
          </a:p>
        </p:txBody>
      </p:sp>
      <p:pic>
        <p:nvPicPr>
          <p:cNvPr id="308233" name="Picture 9" descr="tre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21088"/>
            <a:ext cx="2628900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68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08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08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08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120"/>
                            </p:stCondLst>
                            <p:childTnLst>
                              <p:par>
                                <p:cTn id="3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08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08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08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308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308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308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5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308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308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308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96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308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308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308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  <p:bldP spid="3082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08089-5B61-4143-8A1A-EAE7833D6D9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Định lý Daisy Chain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r>
              <a:rPr lang="en-US" altLang="vi-VN" i="1" smtClean="0"/>
              <a:t>T là đồ thị có n đỉnh. Các mệnh đề tương đương: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T là một cây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T không có chu trình và có </a:t>
            </a:r>
            <a:r>
              <a:rPr lang="en-US" altLang="vi-VN" i="1" smtClean="0"/>
              <a:t>n</a:t>
            </a:r>
            <a:r>
              <a:rPr lang="en-US" altLang="vi-VN" smtClean="0"/>
              <a:t>-1 cạnh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T liên thông, mọi cạnh đều là cầu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Giữa hai đỉnh bất kỳ của T luôn tồn tại một đường đi sơ cấp duy nhất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T không có chu trình và nếu thêm một cạnh mới nối 2 đỉnh bất kỳ của T thì sẽ tao ra một chu trình</a:t>
            </a:r>
          </a:p>
          <a:p>
            <a:pPr marL="1131888" lvl="2" indent="-438150" eaLnBrk="1" hangingPunct="1">
              <a:buFont typeface="Wingdings" panose="05000000000000000000" pitchFamily="2" charset="2"/>
              <a:buAutoNum type="arabicPeriod"/>
            </a:pPr>
            <a:r>
              <a:rPr lang="en-US" altLang="vi-VN" smtClean="0"/>
              <a:t>T liên thông và có </a:t>
            </a:r>
            <a:r>
              <a:rPr lang="en-US" altLang="vi-VN" i="1" smtClean="0"/>
              <a:t>n</a:t>
            </a:r>
            <a:r>
              <a:rPr lang="en-US" altLang="vi-VN" smtClean="0"/>
              <a:t>-1 cạnh </a:t>
            </a:r>
          </a:p>
        </p:txBody>
      </p:sp>
      <p:sp>
        <p:nvSpPr>
          <p:cNvPr id="10245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1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880"/>
                            </p:stCondLst>
                            <p:childTnLst>
                              <p:par>
                                <p:cTn id="2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916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2F4BF-E012-4064-B7CB-36A51D65050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</a:t>
            </a:r>
            <a:r>
              <a:rPr lang="en-US" altLang="vi-VN" i="1" smtClean="0"/>
              <a:t>m</a:t>
            </a:r>
            <a:r>
              <a:rPr lang="en-US" altLang="vi-VN" smtClean="0"/>
              <a:t>-phân</a:t>
            </a:r>
          </a:p>
          <a:p>
            <a:pPr marL="839788" lvl="1" indent="-495300" eaLnBrk="1" hangingPunct="1"/>
            <a:r>
              <a:rPr lang="en-US" altLang="vi-VN" smtClean="0"/>
              <a:t>Định nghĩa</a:t>
            </a:r>
          </a:p>
          <a:p>
            <a:pPr marL="1131888" lvl="2" indent="-438150" eaLnBrk="1" hangingPunct="1"/>
            <a:r>
              <a:rPr lang="en-US" altLang="vi-VN" i="1" smtClean="0"/>
              <a:t>Cây m-phân</a:t>
            </a:r>
          </a:p>
          <a:p>
            <a:pPr marL="1370013" lvl="3" indent="-381000" eaLnBrk="1" hangingPunct="1"/>
            <a:r>
              <a:rPr lang="en-US" altLang="vi-VN" smtClean="0"/>
              <a:t>Cây có gốc</a:t>
            </a:r>
          </a:p>
          <a:p>
            <a:pPr marL="1370013" lvl="3" indent="-381000" eaLnBrk="1" hangingPunct="1"/>
            <a:r>
              <a:rPr lang="en-US" altLang="vi-VN" smtClean="0"/>
              <a:t>Tất cả các đỉnh trong có không quá </a:t>
            </a:r>
            <a:r>
              <a:rPr lang="en-US" altLang="vi-VN" i="1" smtClean="0"/>
              <a:t>m</a:t>
            </a:r>
            <a:r>
              <a:rPr lang="en-US" altLang="vi-VN" smtClean="0"/>
              <a:t> con</a:t>
            </a:r>
          </a:p>
          <a:p>
            <a:pPr marL="1131888" lvl="2" indent="-438150" eaLnBrk="1" hangingPunct="1"/>
            <a:r>
              <a:rPr lang="en-US" altLang="vi-VN" smtClean="0"/>
              <a:t>Cây </a:t>
            </a:r>
            <a:r>
              <a:rPr lang="en-US" altLang="vi-VN" i="1" smtClean="0"/>
              <a:t>m</a:t>
            </a:r>
            <a:r>
              <a:rPr lang="en-US" altLang="vi-VN" smtClean="0"/>
              <a:t>-phân đầy đủ</a:t>
            </a:r>
          </a:p>
          <a:p>
            <a:pPr marL="1370013" lvl="3" indent="-381000" eaLnBrk="1" hangingPunct="1"/>
            <a:r>
              <a:rPr lang="en-US" altLang="vi-VN" smtClean="0"/>
              <a:t>Cây có gốc</a:t>
            </a:r>
          </a:p>
          <a:p>
            <a:pPr marL="1370013" lvl="3" indent="-381000" eaLnBrk="1" hangingPunct="1"/>
            <a:r>
              <a:rPr lang="en-US" altLang="vi-VN" smtClean="0"/>
              <a:t>Tất cả các đỉnh trong có đúng </a:t>
            </a:r>
            <a:r>
              <a:rPr lang="en-US" altLang="vi-VN" i="1" smtClean="0"/>
              <a:t>m</a:t>
            </a:r>
            <a:r>
              <a:rPr lang="en-US" altLang="vi-VN" smtClean="0"/>
              <a:t> con</a:t>
            </a:r>
          </a:p>
          <a:p>
            <a:pPr marL="1131888" lvl="2" indent="-438150" eaLnBrk="1" hangingPunct="1"/>
            <a:r>
              <a:rPr lang="en-US" altLang="vi-VN" i="1" smtClean="0"/>
              <a:t>m</a:t>
            </a:r>
            <a:r>
              <a:rPr lang="en-US" altLang="vi-VN" smtClean="0"/>
              <a:t>=2: Cây nhị phân</a:t>
            </a:r>
          </a:p>
          <a:p>
            <a:pPr marL="839788" lvl="1" indent="-495300" eaLnBrk="1" hangingPunct="1"/>
            <a:endParaRPr lang="en-US" altLang="vi-VN" smtClean="0"/>
          </a:p>
        </p:txBody>
      </p:sp>
      <p:sp>
        <p:nvSpPr>
          <p:cNvPr id="11269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6724AB-E832-49E2-B3EF-8A083350B79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mtClean="0"/>
              <a:t>Một số khái niệm cơ bản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vi-VN" smtClean="0"/>
              <a:t>Cây </a:t>
            </a:r>
            <a:r>
              <a:rPr lang="en-US" altLang="vi-VN" i="1" smtClean="0"/>
              <a:t>m</a:t>
            </a:r>
            <a:r>
              <a:rPr lang="en-US" altLang="vi-VN" smtClean="0"/>
              <a:t>-phân</a:t>
            </a:r>
          </a:p>
          <a:p>
            <a:pPr marL="839788" lvl="1" indent="-495300" eaLnBrk="1" hangingPunct="1"/>
            <a:r>
              <a:rPr lang="en-US" altLang="vi-VN" smtClean="0"/>
              <a:t>Ví dụ</a:t>
            </a:r>
          </a:p>
          <a:p>
            <a:pPr marL="1131888" lvl="2" indent="-438150" eaLnBrk="1" hangingPunct="1"/>
            <a:endParaRPr lang="en-US" altLang="vi-VN" smtClean="0"/>
          </a:p>
          <a:p>
            <a:pPr marL="1131888" lvl="2" indent="-438150" eaLnBrk="1" hangingPunct="1"/>
            <a:endParaRPr lang="en-US" altLang="vi-VN" smtClean="0"/>
          </a:p>
          <a:p>
            <a:pPr marL="1131888" lvl="2" indent="-438150" eaLnBrk="1" hangingPunct="1"/>
            <a:endParaRPr lang="en-US" altLang="vi-VN" smtClean="0"/>
          </a:p>
          <a:p>
            <a:pPr marL="1131888" lvl="2" indent="-438150" eaLnBrk="1" hangingPunct="1"/>
            <a:endParaRPr lang="en-US" altLang="vi-VN" smtClean="0"/>
          </a:p>
          <a:p>
            <a:pPr marL="1131888" lvl="2" indent="-438150" eaLnBrk="1" hangingPunct="1"/>
            <a:r>
              <a:rPr lang="en-US" altLang="vi-VN" smtClean="0"/>
              <a:t>T</a:t>
            </a:r>
            <a:r>
              <a:rPr lang="en-US" altLang="vi-VN" baseline="-25000" smtClean="0"/>
              <a:t>1</a:t>
            </a:r>
            <a:r>
              <a:rPr lang="en-US" altLang="vi-VN" smtClean="0"/>
              <a:t>: Cây nhị phân đầy đủ</a:t>
            </a:r>
          </a:p>
          <a:p>
            <a:pPr marL="1131888" lvl="2" indent="-438150" eaLnBrk="1" hangingPunct="1"/>
            <a:r>
              <a:rPr lang="en-US" altLang="vi-VN" smtClean="0"/>
              <a:t>T</a:t>
            </a:r>
            <a:r>
              <a:rPr lang="en-US" altLang="vi-VN" baseline="-25000" smtClean="0"/>
              <a:t>2</a:t>
            </a:r>
            <a:r>
              <a:rPr lang="en-US" altLang="vi-VN" smtClean="0"/>
              <a:t>: Cây tam phân đầy đủ</a:t>
            </a:r>
          </a:p>
          <a:p>
            <a:pPr marL="1131888" lvl="2" indent="-438150" eaLnBrk="1" hangingPunct="1"/>
            <a:r>
              <a:rPr lang="en-US" altLang="vi-VN" smtClean="0"/>
              <a:t>T</a:t>
            </a:r>
            <a:r>
              <a:rPr lang="en-US" altLang="vi-VN" baseline="-25000" smtClean="0"/>
              <a:t>3</a:t>
            </a:r>
            <a:r>
              <a:rPr lang="en-US" altLang="vi-VN" smtClean="0"/>
              <a:t>: Cây tứ phân (không đầy đủ)</a:t>
            </a: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2676525"/>
            <a:ext cx="7004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9"/>
          <p:cNvSpPr txBox="1">
            <a:spLocks noChangeArrowheads="1"/>
          </p:cNvSpPr>
          <p:nvPr/>
        </p:nvSpPr>
        <p:spPr bwMode="auto">
          <a:xfrm>
            <a:off x="457200" y="6207125"/>
            <a:ext cx="32004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vi-V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6053</TotalTime>
  <Words>2245</Words>
  <Application>Microsoft Office PowerPoint</Application>
  <PresentationFormat>Trình chiếu Trên màn hình (4:3)</PresentationFormat>
  <Paragraphs>481</Paragraphs>
  <Slides>41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41</vt:i4>
      </vt:variant>
    </vt:vector>
  </HeadingPairs>
  <TitlesOfParts>
    <vt:vector size="45" baseType="lpstr">
      <vt:lpstr>Arial</vt:lpstr>
      <vt:lpstr>Symbol</vt:lpstr>
      <vt:lpstr>Wingdings</vt:lpstr>
      <vt:lpstr>Network</vt:lpstr>
      <vt:lpstr>CHƯƠNG 6: CÂY</vt:lpstr>
      <vt:lpstr>Một số khái niệm cơ bản</vt:lpstr>
      <vt:lpstr>Một số khái niệm cơ bản</vt:lpstr>
      <vt:lpstr>Một số khái niệm cơ bản</vt:lpstr>
      <vt:lpstr>Một số khái niệm cơ bản</vt:lpstr>
      <vt:lpstr>Một số khái niệm cơ bản</vt:lpstr>
      <vt:lpstr>Một số khái niệm cơ bản</vt:lpstr>
      <vt:lpstr>Một số khái niệm cơ bản</vt:lpstr>
      <vt:lpstr>Một số khái niệm cơ bản</vt:lpstr>
      <vt:lpstr>Một số tính chất của cây</vt:lpstr>
      <vt:lpstr>Phép duyệt cây nhị phân</vt:lpstr>
      <vt:lpstr>Phép duyệt cây nhị phân</vt:lpstr>
      <vt:lpstr>Phép duyệt cây nhị phân</vt:lpstr>
      <vt:lpstr>Phép duyệt cây nhị phân</vt:lpstr>
      <vt:lpstr>Phép duyệt cây nhị phân</vt:lpstr>
      <vt:lpstr>Ký pháp nghịch đảo Ba Lan</vt:lpstr>
      <vt:lpstr>Ký pháp nghịch đảo Ba Lan</vt:lpstr>
      <vt:lpstr>Ký pháp nghịch đảo Ba Lan</vt:lpstr>
      <vt:lpstr>Ký pháp nghịch đảo Ba Lan</vt:lpstr>
      <vt:lpstr>Ký pháp nghịch đảo Ba Lan</vt:lpstr>
      <vt:lpstr>Ký pháp nghịch đảo Ba Lan</vt:lpstr>
      <vt:lpstr>Ký pháp nghịch đảo Ba Lan</vt:lpstr>
      <vt:lpstr>Cây khung (Spanning Tree)</vt:lpstr>
      <vt:lpstr>Cây khung (Spanning Tree)</vt:lpstr>
      <vt:lpstr>Cây khung (Spanning Tree)</vt:lpstr>
      <vt:lpstr>Cây khung (Spanning Tree)</vt:lpstr>
      <vt:lpstr>Bản trình bày PowerPoint</vt:lpstr>
      <vt:lpstr>Bản trình bày PowerPoint</vt:lpstr>
      <vt:lpstr>Cây khung (Spanning Tree)</vt:lpstr>
      <vt:lpstr>Cây khung (Spanning Tree)</vt:lpstr>
      <vt:lpstr>Cây khung (Spanning Tree)</vt:lpstr>
      <vt:lpstr>Cây khung (Spanning Tree)</vt:lpstr>
      <vt:lpstr>Bản trình bày PowerPoint</vt:lpstr>
      <vt:lpstr>Cây khung (Spanning Tree)</vt:lpstr>
      <vt:lpstr>ây khung (Spanning Tree)</vt:lpstr>
      <vt:lpstr>ây khung (Spanning Tree)</vt:lpstr>
      <vt:lpstr>ây khung (Spanning Tree)</vt:lpstr>
      <vt:lpstr>Cây khung (Spanning Tree)</vt:lpstr>
      <vt:lpstr>Cây khung (Spanning Tree)</vt:lpstr>
      <vt:lpstr>Cây khung (Spanning Tree)</vt:lpstr>
      <vt:lpstr>Cây khung (Spanning Tree)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RỜI RẠC  ỨNG DỤNG TRONG TIN HỌC</dc:title>
  <dc:creator>Huy</dc:creator>
  <cp:lastModifiedBy>Van Le Huynh My</cp:lastModifiedBy>
  <cp:revision>348</cp:revision>
  <cp:lastPrinted>2021-05-24T14:57:16Z</cp:lastPrinted>
  <dcterms:created xsi:type="dcterms:W3CDTF">2006-09-12T03:22:24Z</dcterms:created>
  <dcterms:modified xsi:type="dcterms:W3CDTF">2021-05-26T14:02:12Z</dcterms:modified>
</cp:coreProperties>
</file>