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05" r:id="rId4"/>
    <p:sldId id="258" r:id="rId5"/>
    <p:sldId id="264" r:id="rId6"/>
    <p:sldId id="307" r:id="rId7"/>
    <p:sldId id="308" r:id="rId8"/>
    <p:sldId id="309" r:id="rId9"/>
    <p:sldId id="259" r:id="rId10"/>
    <p:sldId id="261" r:id="rId11"/>
    <p:sldId id="311" r:id="rId12"/>
    <p:sldId id="310" r:id="rId13"/>
    <p:sldId id="262" r:id="rId14"/>
    <p:sldId id="312" r:id="rId15"/>
    <p:sldId id="313" r:id="rId16"/>
    <p:sldId id="263" r:id="rId17"/>
    <p:sldId id="314" r:id="rId18"/>
    <p:sldId id="265" r:id="rId19"/>
    <p:sldId id="266" r:id="rId20"/>
    <p:sldId id="315" r:id="rId21"/>
    <p:sldId id="316" r:id="rId22"/>
    <p:sldId id="317" r:id="rId23"/>
    <p:sldId id="320" r:id="rId24"/>
    <p:sldId id="267" r:id="rId25"/>
    <p:sldId id="322" r:id="rId26"/>
    <p:sldId id="319" r:id="rId27"/>
    <p:sldId id="318" r:id="rId28"/>
    <p:sldId id="321" r:id="rId29"/>
    <p:sldId id="26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>
        <p:scale>
          <a:sx n="100" d="100"/>
          <a:sy n="100" d="100"/>
        </p:scale>
        <p:origin x="-725" y="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37A165E8-C87C-47C6-A9EC-E139F9C7605B}" type="datetimeFigureOut">
              <a:rPr lang="en-US"/>
              <a:pPr>
                <a:defRPr/>
              </a:pPr>
              <a:t>21-May-18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D7305D-0103-4CF6-A147-52BD96F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492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609600" y="6472339"/>
            <a:ext cx="80772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4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85EE9-91A4-4F17-BE0E-AB7940903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7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00206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00206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42E13B-86BD-41BA-A51D-66D5EE8732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60453-BA22-4101-B513-AF026FB721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50169"/>
            <a:ext cx="8077200" cy="5078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228600" y="4419600"/>
            <a:ext cx="8382000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14</a:t>
            </a:r>
          </a:p>
          <a:p>
            <a:pPr marL="63500" eaLnBrk="1" hangingPunct="1"/>
            <a:r>
              <a:rPr lang="en-US" altLang="en-US" dirty="0" smtClean="0"/>
              <a:t>Big Data Analytics and NoSQL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83296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Hadoop Distributed File System (HDFS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4068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Approach based on several key assumptions:</a:t>
            </a:r>
            <a:endParaRPr lang="en-US" altLang="en-US" b="1" dirty="0" smtClean="0"/>
          </a:p>
          <a:p>
            <a:pPr lvl="1" eaLnBrk="1" hangingPunct="1"/>
            <a:r>
              <a:rPr lang="en-US" altLang="en-US" i="1" dirty="0" smtClean="0"/>
              <a:t>High volume - </a:t>
            </a:r>
            <a:r>
              <a:rPr lang="en-US" altLang="en-US" dirty="0" smtClean="0"/>
              <a:t>Default block sizes is 64 MB and can be configured to even larger values</a:t>
            </a:r>
            <a:endParaRPr lang="en-US" altLang="en-US" i="1" dirty="0" smtClean="0"/>
          </a:p>
          <a:p>
            <a:pPr lvl="1" eaLnBrk="1" hangingPunct="1"/>
            <a:r>
              <a:rPr lang="en-US" altLang="en-US" i="1" dirty="0" smtClean="0"/>
              <a:t>Write-once, read-many - </a:t>
            </a:r>
            <a:r>
              <a:rPr lang="en-US" altLang="en-US" dirty="0"/>
              <a:t>M</a:t>
            </a:r>
            <a:r>
              <a:rPr lang="en-US" altLang="en-US" dirty="0" smtClean="0"/>
              <a:t>odel simplifies concurrent issues and improves data throughput</a:t>
            </a:r>
          </a:p>
          <a:p>
            <a:pPr lvl="1" eaLnBrk="1" hangingPunct="1"/>
            <a:r>
              <a:rPr lang="en-US" altLang="en-US" i="1" dirty="0" smtClean="0"/>
              <a:t>Streaming access -</a:t>
            </a:r>
            <a:r>
              <a:rPr lang="en-US" altLang="en-US" dirty="0"/>
              <a:t> </a:t>
            </a:r>
            <a:r>
              <a:rPr lang="en-US" altLang="en-US" dirty="0" smtClean="0"/>
              <a:t>Hadoop is optimized for batch processing of entire files as a continuous stream of data</a:t>
            </a:r>
            <a:endParaRPr lang="en-US" altLang="en-US" i="1" dirty="0" smtClean="0"/>
          </a:p>
          <a:p>
            <a:pPr lvl="1" eaLnBrk="1" hangingPunct="1"/>
            <a:r>
              <a:rPr lang="en-US" altLang="en-US" dirty="0" smtClean="0"/>
              <a:t> </a:t>
            </a:r>
            <a:r>
              <a:rPr lang="en-US" altLang="en-US" i="1" dirty="0" smtClean="0"/>
              <a:t>Fault tolerance </a:t>
            </a:r>
            <a:r>
              <a:rPr lang="en-US" altLang="en-US" dirty="0" smtClean="0"/>
              <a:t>– HDFS is designed to replicate data across many different devices so that when one fails, data is still available from another device</a:t>
            </a:r>
            <a:endParaRPr lang="en-US" alt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0967D7-3F49-4571-AFF1-20E3F59FB44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87471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Hadoop Distributed File System (HDFS</a:t>
            </a:r>
            <a:r>
              <a:rPr lang="en-US" altLang="en-US" dirty="0" smtClean="0"/>
              <a:t>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Uses several types of nodes (computers):</a:t>
            </a:r>
          </a:p>
          <a:p>
            <a:pPr lvl="1" eaLnBrk="1" hangingPunct="1"/>
            <a:r>
              <a:rPr lang="en-US" altLang="en-US" dirty="0" smtClean="0"/>
              <a:t>Data node store the actual file data</a:t>
            </a:r>
          </a:p>
          <a:p>
            <a:pPr lvl="1" eaLnBrk="1" hangingPunct="1"/>
            <a:r>
              <a:rPr lang="en-US" altLang="en-US" dirty="0" smtClean="0"/>
              <a:t>Name node contains file system metadata</a:t>
            </a:r>
          </a:p>
          <a:p>
            <a:pPr lvl="1" eaLnBrk="1" hangingPunct="1"/>
            <a:r>
              <a:rPr lang="en-US" altLang="en-US" dirty="0" smtClean="0"/>
              <a:t>Client node makes requests to the file system as needed to support user applications</a:t>
            </a:r>
          </a:p>
          <a:p>
            <a:pPr lvl="1" eaLnBrk="1" hangingPunct="1"/>
            <a:r>
              <a:rPr lang="en-US" altLang="en-US" dirty="0" smtClean="0"/>
              <a:t>Data node communicates with name node by regularly sending </a:t>
            </a:r>
            <a:r>
              <a:rPr lang="en-US" altLang="en-US" b="1" dirty="0" smtClean="0"/>
              <a:t>block reports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heartbeats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0967D7-3F49-4571-AFF1-20E3F59FB44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3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Figure 14.4 </a:t>
            </a:r>
            <a:r>
              <a:rPr lang="en-US" altLang="en-US" sz="3600" dirty="0"/>
              <a:t>– Hadoop Distributed File System (HDFS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455166" cy="45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MapReduce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ramework used to process large data sets across clusters</a:t>
            </a:r>
          </a:p>
          <a:p>
            <a:pPr lvl="1" eaLnBrk="1" hangingPunct="1"/>
            <a:r>
              <a:rPr lang="en-US" altLang="en-US" dirty="0" smtClean="0"/>
              <a:t>Breaks down complex tasks into smaller subtasks, performing the subtasks and producing a final result</a:t>
            </a:r>
          </a:p>
          <a:p>
            <a:pPr lvl="1" eaLnBrk="1" hangingPunct="1"/>
            <a:r>
              <a:rPr lang="en-US" altLang="en-US" b="1" dirty="0" smtClean="0"/>
              <a:t>Map </a:t>
            </a:r>
            <a:r>
              <a:rPr lang="en-US" altLang="en-US" dirty="0" smtClean="0"/>
              <a:t>function takes a collection of data and sorts and filters it into a set of key-value pairs</a:t>
            </a:r>
          </a:p>
          <a:p>
            <a:pPr lvl="2" eaLnBrk="1" hangingPunct="1"/>
            <a:r>
              <a:rPr lang="en-US" altLang="en-US" b="1" dirty="0" smtClean="0"/>
              <a:t>Mapper </a:t>
            </a:r>
            <a:r>
              <a:rPr lang="en-US" altLang="en-US" dirty="0" smtClean="0"/>
              <a:t>program performs the map function</a:t>
            </a:r>
            <a:endParaRPr lang="en-US" altLang="en-US" b="1" dirty="0" smtClean="0"/>
          </a:p>
          <a:p>
            <a:pPr lvl="1" eaLnBrk="1" hangingPunct="1"/>
            <a:r>
              <a:rPr lang="en-US" altLang="en-US" b="1" dirty="0" smtClean="0"/>
              <a:t>Reduce </a:t>
            </a:r>
            <a:r>
              <a:rPr lang="en-US" altLang="en-US" dirty="0" smtClean="0"/>
              <a:t>summaries results of map function to produce a single result</a:t>
            </a:r>
          </a:p>
          <a:p>
            <a:pPr lvl="2" eaLnBrk="1" hangingPunct="1"/>
            <a:r>
              <a:rPr lang="en-US" altLang="en-US" b="1" dirty="0" smtClean="0"/>
              <a:t>Reducer </a:t>
            </a:r>
            <a:r>
              <a:rPr lang="en-US" altLang="en-US" dirty="0" smtClean="0"/>
              <a:t>program performs the reduce function</a:t>
            </a:r>
            <a:endParaRPr lang="en-US" alt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FCA3B2-1A26-4702-9B22-BE47B2056D4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MapReduce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Implementation complements HDFS structure</a:t>
            </a:r>
          </a:p>
          <a:p>
            <a:pPr eaLnBrk="1" hangingPunct="1"/>
            <a:r>
              <a:rPr lang="en-US" altLang="en-US" dirty="0" smtClean="0"/>
              <a:t>Uses a </a:t>
            </a:r>
            <a:r>
              <a:rPr lang="en-US" altLang="en-US" b="1" dirty="0" smtClean="0"/>
              <a:t>job tracker </a:t>
            </a:r>
            <a:r>
              <a:rPr lang="en-US" altLang="en-US" dirty="0" smtClean="0"/>
              <a:t>or central control program to accept, distribute, monitor and report on jobs in a Hadoop environment</a:t>
            </a:r>
          </a:p>
          <a:p>
            <a:pPr eaLnBrk="1" hangingPunct="1"/>
            <a:r>
              <a:rPr lang="en-US" altLang="en-US" b="1" dirty="0" smtClean="0"/>
              <a:t>Task tracker </a:t>
            </a:r>
            <a:r>
              <a:rPr lang="en-US" altLang="en-US" dirty="0" smtClean="0"/>
              <a:t>is a program in MapReduce responsible for reducing tasks on a node</a:t>
            </a:r>
          </a:p>
          <a:p>
            <a:pPr eaLnBrk="1" hangingPunct="1"/>
            <a:r>
              <a:rPr lang="en-US" altLang="en-US" dirty="0" smtClean="0"/>
              <a:t>System uses </a:t>
            </a:r>
            <a:r>
              <a:rPr lang="en-US" altLang="en-US" b="1" dirty="0" smtClean="0"/>
              <a:t>batch processing </a:t>
            </a:r>
            <a:r>
              <a:rPr lang="en-US" altLang="en-US" dirty="0" smtClean="0"/>
              <a:t>which runs tasks from beginning to end with no </a:t>
            </a:r>
            <a:r>
              <a:rPr lang="en-US" altLang="en-US" smtClean="0"/>
              <a:t>user interaction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FCA3B2-1A26-4702-9B22-BE47B2056D4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14.6 </a:t>
            </a:r>
            <a:r>
              <a:rPr lang="en-US" altLang="en-US" dirty="0"/>
              <a:t>– </a:t>
            </a:r>
            <a:r>
              <a:rPr lang="en-US" altLang="en-US" dirty="0" smtClean="0"/>
              <a:t>A Sample of the Hadoop Ecosystem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5" y="1905000"/>
            <a:ext cx="8632215" cy="37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 Ecosystem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Reduce Simplification Applications:</a:t>
            </a:r>
          </a:p>
          <a:p>
            <a:pPr lvl="1" eaLnBrk="1" hangingPunct="1"/>
            <a:r>
              <a:rPr lang="en-US" altLang="en-US" i="1" dirty="0" smtClean="0"/>
              <a:t>Hive</a:t>
            </a:r>
            <a:r>
              <a:rPr lang="en-US" altLang="en-US" dirty="0" smtClean="0"/>
              <a:t> is a data warehousing system that sites on top of HDFS and supports its own SQL-like language</a:t>
            </a:r>
          </a:p>
          <a:p>
            <a:pPr lvl="1" eaLnBrk="1" hangingPunct="1"/>
            <a:r>
              <a:rPr lang="en-US" altLang="en-US" i="1" dirty="0" smtClean="0"/>
              <a:t>Pig </a:t>
            </a:r>
            <a:r>
              <a:rPr lang="en-US" altLang="en-US" dirty="0" smtClean="0"/>
              <a:t>compiles a high-level scripting language (Pig Latin) into MapReduce jobs for executing in Hadoop</a:t>
            </a:r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Data Ingestion Applications:</a:t>
            </a:r>
          </a:p>
          <a:p>
            <a:pPr lvl="1" eaLnBrk="1" hangingPunct="1"/>
            <a:r>
              <a:rPr lang="en-US" altLang="en-US" i="1" dirty="0" smtClean="0"/>
              <a:t>Flume</a:t>
            </a:r>
            <a:r>
              <a:rPr lang="en-US" altLang="en-US" dirty="0" smtClean="0"/>
              <a:t> </a:t>
            </a:r>
            <a:r>
              <a:rPr lang="en-US" altLang="en-US" dirty="0"/>
              <a:t>is a </a:t>
            </a:r>
            <a:r>
              <a:rPr lang="en-US" altLang="en-US" dirty="0" smtClean="0"/>
              <a:t>component for ingesting data in Hadoop</a:t>
            </a:r>
          </a:p>
          <a:p>
            <a:pPr lvl="1" eaLnBrk="1" hangingPunct="1"/>
            <a:r>
              <a:rPr lang="en-US" altLang="en-US" i="1" dirty="0" err="1" smtClean="0"/>
              <a:t>Sqoop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a tool for converting data back and forth between a relational database and the HDFS</a:t>
            </a:r>
            <a:endParaRPr lang="en-US" alt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5276BD-4296-4332-9D01-412AE8B02A3A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 Ecosystem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Direct Query Applications:</a:t>
            </a:r>
          </a:p>
          <a:p>
            <a:pPr lvl="1" eaLnBrk="1" hangingPunct="1"/>
            <a:r>
              <a:rPr lang="en-US" altLang="en-US" i="1" dirty="0" err="1" smtClean="0"/>
              <a:t>HBase</a:t>
            </a:r>
            <a:r>
              <a:rPr lang="en-US" altLang="en-US" dirty="0" smtClean="0"/>
              <a:t> is a column-oriented NoSQL database designed to sit on top of the HDFS that quickly processes sparse datasets</a:t>
            </a:r>
          </a:p>
          <a:p>
            <a:pPr lvl="1" eaLnBrk="1" hangingPunct="1"/>
            <a:r>
              <a:rPr lang="en-US" altLang="en-US" i="1" dirty="0" smtClean="0"/>
              <a:t>Impala </a:t>
            </a:r>
            <a:r>
              <a:rPr lang="en-US" altLang="en-US" dirty="0" smtClean="0"/>
              <a:t>was the first SQL-on-Hadoop application</a:t>
            </a:r>
            <a:endParaRPr lang="en-US" alt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5276BD-4296-4332-9D01-412AE8B02A3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0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NoSQL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Name given to non-relational database technologies developed to address Big Data challenges</a:t>
            </a:r>
          </a:p>
          <a:p>
            <a:pPr eaLnBrk="1" hangingPunct="1"/>
            <a:r>
              <a:rPr lang="en-US" altLang="en-US" b="1" dirty="0" smtClean="0"/>
              <a:t>Key-value (KV) databases </a:t>
            </a:r>
            <a:r>
              <a:rPr lang="en-US" altLang="en-US" dirty="0" smtClean="0"/>
              <a:t>store data as a collection of key-value pairs organized as </a:t>
            </a:r>
            <a:r>
              <a:rPr lang="en-US" altLang="en-US" b="1" dirty="0" smtClean="0"/>
              <a:t>buckets</a:t>
            </a:r>
            <a:r>
              <a:rPr lang="en-US" altLang="en-US" dirty="0" smtClean="0"/>
              <a:t> which are the equivalent of tables</a:t>
            </a:r>
          </a:p>
          <a:p>
            <a:pPr eaLnBrk="1" hangingPunct="1"/>
            <a:r>
              <a:rPr lang="en-US" altLang="en-US" b="1" dirty="0" smtClean="0"/>
              <a:t>Document databases </a:t>
            </a:r>
            <a:r>
              <a:rPr lang="en-US" altLang="en-US" dirty="0" smtClean="0"/>
              <a:t>store data in key-value pairs in which the value components are tag-encoded documents grouped into logical groups called </a:t>
            </a:r>
            <a:r>
              <a:rPr lang="en-US" altLang="en-US" b="1" dirty="0" smtClean="0"/>
              <a:t>collections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50DB1C-B21D-458D-924F-0E3F5226BD3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14.7- Key-Value Database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0" y="2286000"/>
            <a:ext cx="8506449" cy="3201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What Big Data is and why it is important in modern business</a:t>
            </a:r>
          </a:p>
          <a:p>
            <a:pPr lvl="1" eaLnBrk="1" hangingPunct="1"/>
            <a:r>
              <a:rPr lang="en-US" altLang="en-US" dirty="0" smtClean="0"/>
              <a:t>The primary characteristics of Big Data and how these go beyond the traditional “3 Vs”</a:t>
            </a:r>
          </a:p>
          <a:p>
            <a:pPr lvl="1" eaLnBrk="1" hangingPunct="1"/>
            <a:r>
              <a:rPr lang="en-US" altLang="en-US" dirty="0" smtClean="0"/>
              <a:t>How the core components of the Hadoop framework, HDFs and MapReduce operate</a:t>
            </a:r>
          </a:p>
          <a:p>
            <a:pPr lvl="1" eaLnBrk="1" hangingPunct="1"/>
            <a:r>
              <a:rPr lang="en-US" altLang="en-US" dirty="0" smtClean="0"/>
              <a:t>What the major components of the Hadoop ecosystems are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D3BCFD-BBF0-4C69-B006-C9568B91881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14.8- Document Database Tagged Format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9" y="2133600"/>
            <a:ext cx="845938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NoSQL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49385" y="13716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Column-oriented databases </a:t>
            </a:r>
            <a:r>
              <a:rPr lang="en-US" altLang="en-US" sz="2600" dirty="0" smtClean="0"/>
              <a:t>refers to two technologies:</a:t>
            </a:r>
          </a:p>
          <a:p>
            <a:pPr lvl="1" eaLnBrk="1" hangingPunct="1"/>
            <a:r>
              <a:rPr lang="en-US" altLang="en-US" sz="2400" b="1" dirty="0" smtClean="0"/>
              <a:t>Column-centric storage</a:t>
            </a:r>
            <a:r>
              <a:rPr lang="en-US" altLang="en-US" sz="2400" dirty="0" smtClean="0"/>
              <a:t>: Data stored in blocks which hold data from a single column across many rows</a:t>
            </a:r>
          </a:p>
          <a:p>
            <a:pPr lvl="1" eaLnBrk="1" hangingPunct="1"/>
            <a:r>
              <a:rPr lang="en-US" altLang="en-US" sz="2400" b="1" dirty="0" smtClean="0"/>
              <a:t>Row-centric storage: </a:t>
            </a:r>
            <a:r>
              <a:rPr lang="en-US" altLang="en-US" sz="2400" dirty="0" smtClean="0"/>
              <a:t>Data stored in block which hold data from all columns of a given set of rows</a:t>
            </a:r>
            <a:endParaRPr lang="en-US" altLang="en-US" sz="2400" b="1" dirty="0" smtClean="0"/>
          </a:p>
          <a:p>
            <a:pPr eaLnBrk="1" hangingPunct="1"/>
            <a:r>
              <a:rPr lang="en-US" altLang="en-US" sz="2600" b="1" dirty="0" smtClean="0"/>
              <a:t>Graph databases </a:t>
            </a:r>
            <a:r>
              <a:rPr lang="en-US" altLang="en-US" sz="2600" dirty="0" smtClean="0"/>
              <a:t>store data on relationship-rich data as a collection of </a:t>
            </a:r>
            <a:r>
              <a:rPr lang="en-US" altLang="en-US" sz="2600" b="1" dirty="0" smtClean="0"/>
              <a:t>nodes</a:t>
            </a:r>
            <a:r>
              <a:rPr lang="en-US" altLang="en-US" sz="2600" dirty="0" smtClean="0"/>
              <a:t> and </a:t>
            </a:r>
            <a:r>
              <a:rPr lang="en-US" altLang="en-US" sz="2600" b="1" dirty="0" smtClean="0"/>
              <a:t>edges</a:t>
            </a:r>
          </a:p>
          <a:p>
            <a:pPr lvl="1" eaLnBrk="1" hangingPunct="1"/>
            <a:r>
              <a:rPr lang="en-US" altLang="en-US" sz="2400" b="1" dirty="0" smtClean="0"/>
              <a:t>Properties </a:t>
            </a:r>
            <a:r>
              <a:rPr lang="en-US" altLang="en-US" sz="2400" dirty="0" smtClean="0"/>
              <a:t>are the attributes of a node or edge of interest to a user</a:t>
            </a:r>
          </a:p>
          <a:p>
            <a:pPr lvl="1" eaLnBrk="1" hangingPunct="1"/>
            <a:r>
              <a:rPr lang="en-US" altLang="en-US" sz="2400" b="1" dirty="0" smtClean="0"/>
              <a:t>Traversal </a:t>
            </a:r>
            <a:r>
              <a:rPr lang="en-US" altLang="en-US" sz="2400" dirty="0" smtClean="0"/>
              <a:t>is a query in a graph database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50DB1C-B21D-458D-924F-0E3F5226BD3C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6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14.9- Comparison of Row-Centric and Column-Centric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6248400" cy="42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14.10- Graph Database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9846"/>
            <a:ext cx="7318396" cy="44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2369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NewSQL</a:t>
            </a:r>
            <a:r>
              <a:rPr lang="en-US" altLang="en-US" dirty="0" smtClean="0"/>
              <a:t> Databases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27554"/>
            <a:ext cx="8229600" cy="431604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model that attempts to provide ACID-compliant transactions across a highly distributed infrastructure</a:t>
            </a:r>
          </a:p>
          <a:p>
            <a:pPr lvl="1" eaLnBrk="1" hangingPunct="1"/>
            <a:r>
              <a:rPr lang="en-US" altLang="en-US" dirty="0" smtClean="0"/>
              <a:t>Latest technologies to appear in the data management area to address Big Data problems</a:t>
            </a:r>
          </a:p>
          <a:p>
            <a:pPr lvl="1" eaLnBrk="1" hangingPunct="1"/>
            <a:r>
              <a:rPr lang="en-US" altLang="en-US" dirty="0" smtClean="0"/>
              <a:t>No proven track record</a:t>
            </a:r>
          </a:p>
          <a:p>
            <a:pPr lvl="1" eaLnBrk="1" hangingPunct="1"/>
            <a:r>
              <a:rPr lang="en-US" altLang="en-US" dirty="0" smtClean="0"/>
              <a:t>Have been adopted by relatively few organizations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CA22E0-83BC-4DA3-90A5-294E283D155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Analytics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5015" y="1524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Subset of business intelligence (BI) functionality that encompasses mathematical, statistical, and modeling techniques used to extract knowledge from data</a:t>
            </a:r>
          </a:p>
          <a:p>
            <a:pPr lvl="1" eaLnBrk="1" hangingPunct="1"/>
            <a:r>
              <a:rPr lang="en-US" altLang="en-US" dirty="0" smtClean="0"/>
              <a:t>Continuous spectrum of knowledge acquisition that goes from discovery to explanation to prediction</a:t>
            </a:r>
          </a:p>
          <a:p>
            <a:pPr eaLnBrk="1" hangingPunct="1"/>
            <a:r>
              <a:rPr lang="en-US" altLang="en-US" b="1" dirty="0" smtClean="0"/>
              <a:t>Explanatory analytics </a:t>
            </a:r>
            <a:r>
              <a:rPr lang="en-US" altLang="en-US" dirty="0" smtClean="0"/>
              <a:t>focuses on discovering and explaining data characteristics based on existing data</a:t>
            </a:r>
          </a:p>
          <a:p>
            <a:pPr eaLnBrk="1" hangingPunct="1"/>
            <a:r>
              <a:rPr lang="en-US" altLang="en-US" b="1" dirty="0" smtClean="0"/>
              <a:t>Predictive analytics </a:t>
            </a:r>
            <a:r>
              <a:rPr lang="en-US" altLang="en-US" dirty="0" smtClean="0"/>
              <a:t>focuses on predicting future data outcomes with a high degree of accuracy</a:t>
            </a:r>
            <a:endParaRPr lang="en-US" alt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4C90C-65FC-4C60-A69C-38C1E8C91C89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03115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Mining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03115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Focuses on the discovery and explanation stages of knowledge acquisition by:</a:t>
            </a:r>
          </a:p>
          <a:p>
            <a:pPr lvl="1" eaLnBrk="1" hangingPunct="1"/>
            <a:r>
              <a:rPr lang="en-US" altLang="en-US" sz="2400" dirty="0" smtClean="0"/>
              <a:t>Analyzing massive amounts of data to uncover hidden trends, patterns, and relationships</a:t>
            </a:r>
          </a:p>
          <a:p>
            <a:pPr lvl="1" eaLnBrk="1" hangingPunct="1"/>
            <a:r>
              <a:rPr lang="en-US" altLang="en-US" sz="2400" dirty="0" smtClean="0"/>
              <a:t>Forming computer models to simulate and explain findings and using them to support decision making</a:t>
            </a:r>
          </a:p>
          <a:p>
            <a:pPr eaLnBrk="1" hangingPunct="1"/>
            <a:r>
              <a:rPr lang="en-US" altLang="en-US" sz="2600" dirty="0" smtClean="0"/>
              <a:t>Can be run in two modes:</a:t>
            </a:r>
          </a:p>
          <a:p>
            <a:pPr lvl="1" eaLnBrk="1" hangingPunct="1"/>
            <a:r>
              <a:rPr lang="en-US" altLang="en-US" sz="2400" i="1" dirty="0" smtClean="0"/>
              <a:t>Guided – </a:t>
            </a:r>
            <a:r>
              <a:rPr lang="en-US" altLang="en-US" sz="2400" dirty="0" smtClean="0"/>
              <a:t>End-user decides techniques to apply to data</a:t>
            </a:r>
          </a:p>
          <a:p>
            <a:pPr lvl="1" eaLnBrk="1" hangingPunct="1"/>
            <a:r>
              <a:rPr lang="en-US" altLang="en-US" sz="2400" i="1" dirty="0" smtClean="0"/>
              <a:t>Automated – </a:t>
            </a:r>
            <a:r>
              <a:rPr lang="en-US" altLang="en-US" sz="2400" dirty="0" smtClean="0"/>
              <a:t>End-user sets up the tool to run automatically and the data-mining tool applies multiple techniques to find significant relationships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4C90C-65FC-4C60-A69C-38C1E8C91C89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0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14.12- Extracting Knowledge From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6096000" cy="45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21336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14.13- Data-Mining Phases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27DC1-F256-4E98-98C2-A7982987C74B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58" y="838200"/>
            <a:ext cx="66652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9359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Predictive Analytics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93590" y="13716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Refers to the use of advanced mathematical, statistical, and modeling tools to predict future business outcomes with a high degree of accuracy</a:t>
            </a:r>
          </a:p>
          <a:p>
            <a:pPr lvl="1" eaLnBrk="1" hangingPunct="1"/>
            <a:r>
              <a:rPr lang="en-US" altLang="en-US" sz="2400" dirty="0" smtClean="0"/>
              <a:t>Focuses on creating actionable models to predict future behaviors and events</a:t>
            </a:r>
          </a:p>
          <a:p>
            <a:pPr lvl="1" eaLnBrk="1" hangingPunct="1"/>
            <a:r>
              <a:rPr lang="en-US" altLang="en-US" sz="2400" dirty="0" smtClean="0"/>
              <a:t>Most BI vendors are dropping the term </a:t>
            </a:r>
            <a:r>
              <a:rPr lang="en-US" altLang="en-US" sz="2400" i="1" dirty="0" smtClean="0"/>
              <a:t>data mining </a:t>
            </a:r>
            <a:r>
              <a:rPr lang="en-US" altLang="en-US" sz="2400" dirty="0" smtClean="0"/>
              <a:t>and replacing it with </a:t>
            </a:r>
            <a:r>
              <a:rPr lang="en-US" altLang="en-US" sz="2400" i="1" dirty="0" smtClean="0"/>
              <a:t>predictive analytics</a:t>
            </a:r>
          </a:p>
          <a:p>
            <a:pPr eaLnBrk="1" hangingPunct="1"/>
            <a:r>
              <a:rPr lang="en-US" altLang="en-US" sz="2600" dirty="0" smtClean="0"/>
              <a:t>Models used in customer service, fraud detection, targeted marketing and optimized pricing</a:t>
            </a:r>
          </a:p>
          <a:p>
            <a:pPr lvl="1" eaLnBrk="1" hangingPunct="1"/>
            <a:r>
              <a:rPr lang="en-US" altLang="en-US" sz="2400" dirty="0" smtClean="0"/>
              <a:t>Can add value in many different ways but needs to be monitored and evaluated to determine return on investment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4C90C-65FC-4C60-A69C-38C1E8C91C89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The four major approaches of the NoSQL data model and how the differ from the relational model</a:t>
            </a:r>
          </a:p>
          <a:p>
            <a:pPr lvl="1" eaLnBrk="1" hangingPunct="1"/>
            <a:r>
              <a:rPr lang="en-US" altLang="en-US" dirty="0" smtClean="0"/>
              <a:t>About data analytics, including data mining and predictive analytics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D3BCFD-BBF0-4C69-B006-C9568B918815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6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92690" y="1457195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Volume</a:t>
            </a:r>
            <a:r>
              <a:rPr lang="en-US" altLang="en-US" sz="2600" dirty="0" smtClean="0"/>
              <a:t>: Quantity of data to be stored</a:t>
            </a:r>
          </a:p>
          <a:p>
            <a:pPr lvl="1" eaLnBrk="1" hangingPunct="1"/>
            <a:r>
              <a:rPr lang="en-US" altLang="en-US" sz="2400" b="1" dirty="0" smtClean="0"/>
              <a:t>Scaling up </a:t>
            </a:r>
            <a:r>
              <a:rPr lang="en-US" altLang="en-US" sz="2400" dirty="0" smtClean="0"/>
              <a:t>is keeping the same number of systems but migrating each one to a larger system</a:t>
            </a:r>
          </a:p>
          <a:p>
            <a:pPr lvl="1" eaLnBrk="1" hangingPunct="1"/>
            <a:r>
              <a:rPr lang="en-US" altLang="en-US" sz="2400" b="1" dirty="0" smtClean="0"/>
              <a:t>Scaling out </a:t>
            </a:r>
            <a:r>
              <a:rPr lang="en-US" altLang="en-US" sz="2400" dirty="0" smtClean="0"/>
              <a:t>means when the workload exceeds server capacity, it is spread out across a number of servers</a:t>
            </a:r>
            <a:endParaRPr lang="en-US" altLang="en-US" sz="2400" b="1" dirty="0" smtClean="0"/>
          </a:p>
          <a:p>
            <a:pPr eaLnBrk="1" hangingPunct="1"/>
            <a:r>
              <a:rPr lang="en-US" altLang="en-US" sz="2600" b="1" dirty="0" smtClean="0"/>
              <a:t>Velocity:</a:t>
            </a:r>
            <a:r>
              <a:rPr lang="en-US" altLang="en-US" sz="2600" dirty="0" smtClean="0"/>
              <a:t> Speed at which data is entered into system and must be processed</a:t>
            </a:r>
          </a:p>
          <a:p>
            <a:pPr lvl="1" eaLnBrk="1" hangingPunct="1"/>
            <a:r>
              <a:rPr lang="en-US" altLang="en-US" sz="2400" b="1" dirty="0" smtClean="0"/>
              <a:t>Stream processing </a:t>
            </a:r>
            <a:r>
              <a:rPr lang="en-US" altLang="en-US" sz="2400" dirty="0" smtClean="0"/>
              <a:t>focuses on input processing and requires analysis of data stream as it enters the system</a:t>
            </a:r>
          </a:p>
          <a:p>
            <a:pPr lvl="1" eaLnBrk="1" hangingPunct="1"/>
            <a:r>
              <a:rPr lang="en-US" altLang="en-US" sz="2400" b="1" dirty="0" smtClean="0"/>
              <a:t>Feedback loop processing </a:t>
            </a:r>
            <a:r>
              <a:rPr lang="en-US" altLang="en-US" sz="2400" dirty="0" smtClean="0"/>
              <a:t>refers to the analysis of data to produce actionable results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CCDBA-9446-41B2-B6B0-5EAEC2F3C98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14.2 – Current View of Big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7162800" cy="4428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9248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14.3 – Feedback Loop Processing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E5BB25-209C-443E-8DB4-99E4509052A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8" y="1981200"/>
            <a:ext cx="822122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92690" y="1457195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Variety</a:t>
            </a:r>
            <a:r>
              <a:rPr lang="en-US" altLang="en-US" sz="2600" dirty="0" smtClean="0"/>
              <a:t>: Variations in the structure of data to be stored</a:t>
            </a:r>
          </a:p>
          <a:p>
            <a:pPr lvl="1" eaLnBrk="1" hangingPunct="1"/>
            <a:r>
              <a:rPr lang="en-US" altLang="en-US" sz="2400" b="1" dirty="0" smtClean="0"/>
              <a:t>Structured data </a:t>
            </a:r>
            <a:r>
              <a:rPr lang="en-US" altLang="en-US" sz="2400" dirty="0" smtClean="0"/>
              <a:t>fits into a predefined data model</a:t>
            </a:r>
          </a:p>
          <a:p>
            <a:pPr lvl="1" eaLnBrk="1" hangingPunct="1"/>
            <a:r>
              <a:rPr lang="en-US" altLang="en-US" sz="2400" b="1" dirty="0" smtClean="0"/>
              <a:t>Unstructured data </a:t>
            </a:r>
            <a:r>
              <a:rPr lang="en-US" altLang="en-US" sz="2400" dirty="0" smtClean="0"/>
              <a:t>dies not fit into a predefined model</a:t>
            </a:r>
            <a:endParaRPr lang="en-US" altLang="en-US" sz="2400" b="1" dirty="0" smtClean="0"/>
          </a:p>
          <a:p>
            <a:pPr eaLnBrk="1" hangingPunct="1"/>
            <a:r>
              <a:rPr lang="en-US" altLang="en-US" sz="2600" dirty="0" smtClean="0"/>
              <a:t>Other characteristics:</a:t>
            </a:r>
          </a:p>
          <a:p>
            <a:pPr lvl="1" eaLnBrk="1" hangingPunct="1"/>
            <a:r>
              <a:rPr lang="en-US" altLang="en-US" sz="2400" b="1" dirty="0" smtClean="0"/>
              <a:t>Variability: </a:t>
            </a:r>
            <a:r>
              <a:rPr lang="en-US" altLang="en-US" sz="2400" dirty="0" smtClean="0"/>
              <a:t>Changes in meaning of data based on context</a:t>
            </a:r>
          </a:p>
          <a:p>
            <a:pPr lvl="2" eaLnBrk="1" hangingPunct="1"/>
            <a:r>
              <a:rPr lang="en-US" altLang="en-US" sz="2200" b="1" dirty="0" smtClean="0"/>
              <a:t>Sentimental analysis </a:t>
            </a:r>
            <a:r>
              <a:rPr lang="en-US" altLang="en-US" sz="2200" dirty="0" smtClean="0"/>
              <a:t>attempts to determine attitude</a:t>
            </a:r>
          </a:p>
          <a:p>
            <a:pPr lvl="1" eaLnBrk="1" hangingPunct="1"/>
            <a:r>
              <a:rPr lang="en-US" altLang="en-US" sz="2400" b="1" dirty="0" smtClean="0"/>
              <a:t>Veracity:</a:t>
            </a:r>
            <a:r>
              <a:rPr lang="en-US" altLang="en-US" sz="2400" dirty="0" smtClean="0"/>
              <a:t> Trustworthiness of data</a:t>
            </a:r>
          </a:p>
          <a:p>
            <a:pPr lvl="1" eaLnBrk="1" hangingPunct="1"/>
            <a:r>
              <a:rPr lang="en-US" altLang="en-US" sz="2400" b="1" dirty="0" smtClean="0"/>
              <a:t>Value: </a:t>
            </a:r>
            <a:r>
              <a:rPr lang="en-US" altLang="en-US" sz="2400" dirty="0" smtClean="0"/>
              <a:t>Degree data can be analyzed for meaningful insight</a:t>
            </a:r>
          </a:p>
          <a:p>
            <a:pPr lvl="1" eaLnBrk="1" hangingPunct="1"/>
            <a:r>
              <a:rPr lang="en-US" altLang="en-US" sz="2400" b="1" dirty="0" smtClean="0"/>
              <a:t>Visualization: </a:t>
            </a:r>
            <a:r>
              <a:rPr lang="en-US" altLang="en-US" sz="2400" dirty="0" smtClean="0"/>
              <a:t>Ability to graphically resent data to make it understandable to users</a:t>
            </a:r>
            <a:endParaRPr lang="en-US" alt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CCDBA-9446-41B2-B6B0-5EAEC2F3C98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8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92690" y="1457195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Characteristics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important in working with data in relational models are universal and also apply to Big Data</a:t>
            </a:r>
          </a:p>
          <a:p>
            <a:pPr eaLnBrk="1" hangingPunct="1"/>
            <a:r>
              <a:rPr lang="en-US" altLang="en-US" sz="2600" dirty="0" smtClean="0"/>
              <a:t>Relational databases not necessarily best for storing and managing all organizational data</a:t>
            </a:r>
          </a:p>
          <a:p>
            <a:pPr lvl="1" eaLnBrk="1" hangingPunct="1"/>
            <a:r>
              <a:rPr lang="en-US" altLang="en-US" sz="2400" b="1" dirty="0" smtClean="0"/>
              <a:t>Polyglot persistence: </a:t>
            </a:r>
            <a:r>
              <a:rPr lang="en-US" altLang="en-US" sz="2400" dirty="0" smtClean="0"/>
              <a:t>Coexistence of a variety of data storage and management technologies within an organization’s infrastructure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CCDBA-9446-41B2-B6B0-5EAEC2F3C98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 facto standard for most Big Data storage and processing</a:t>
            </a:r>
          </a:p>
          <a:p>
            <a:pPr eaLnBrk="1" hangingPunct="1"/>
            <a:r>
              <a:rPr lang="en-US" altLang="en-US" dirty="0" smtClean="0"/>
              <a:t>Java-based framework for distributing and processing very large data sets across clusters of computers</a:t>
            </a:r>
          </a:p>
          <a:p>
            <a:pPr eaLnBrk="1" hangingPunct="1"/>
            <a:r>
              <a:rPr lang="en-US" altLang="en-US" dirty="0" smtClean="0"/>
              <a:t>Most important components:</a:t>
            </a:r>
          </a:p>
          <a:p>
            <a:pPr lvl="1" eaLnBrk="1" hangingPunct="1"/>
            <a:r>
              <a:rPr lang="en-US" altLang="en-US" b="1" dirty="0" smtClean="0"/>
              <a:t>Hadoop Distributed File System (HDFS)</a:t>
            </a:r>
            <a:r>
              <a:rPr lang="en-US" altLang="en-US" dirty="0" smtClean="0"/>
              <a:t>: Low-level distributed file processing system that can be used directly for data storage</a:t>
            </a:r>
          </a:p>
          <a:p>
            <a:pPr lvl="1" eaLnBrk="1" hangingPunct="1"/>
            <a:r>
              <a:rPr lang="en-US" altLang="en-US" b="1" dirty="0" smtClean="0"/>
              <a:t>MapReduce: </a:t>
            </a:r>
            <a:r>
              <a:rPr lang="en-US" altLang="en-US" dirty="0" smtClean="0"/>
              <a:t>Programming model that supports processing large data sets</a:t>
            </a:r>
            <a:endParaRPr lang="en-US" altLang="en-US" b="1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1CDAB3-D172-4327-B30E-B048E379249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506</TotalTime>
  <Words>1249</Words>
  <Application>Microsoft Office PowerPoint</Application>
  <PresentationFormat>On-screen Show (4:3)</PresentationFormat>
  <Paragraphs>146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</vt:lpstr>
      <vt:lpstr>PowerPoint Presentation</vt:lpstr>
      <vt:lpstr>Learning Objectives</vt:lpstr>
      <vt:lpstr>Learning Objectives</vt:lpstr>
      <vt:lpstr>Big Data</vt:lpstr>
      <vt:lpstr>Figure 14.2 – Current View of Big Data</vt:lpstr>
      <vt:lpstr>Figure 14.3 – Feedback Loop Processing</vt:lpstr>
      <vt:lpstr>Big Data</vt:lpstr>
      <vt:lpstr>Big Data</vt:lpstr>
      <vt:lpstr>Hadoop</vt:lpstr>
      <vt:lpstr>Hadoop Distributed File System (HDFS)</vt:lpstr>
      <vt:lpstr>Hadoop Distributed File System (HDFS)</vt:lpstr>
      <vt:lpstr>Figure 14.4 – Hadoop Distributed File System (HDFS)</vt:lpstr>
      <vt:lpstr>MapReduce</vt:lpstr>
      <vt:lpstr>MapReduce</vt:lpstr>
      <vt:lpstr>Figure 14.6 – A Sample of the Hadoop Ecosystem</vt:lpstr>
      <vt:lpstr>Hadoop Ecosystem</vt:lpstr>
      <vt:lpstr>Hadoop Ecosystem</vt:lpstr>
      <vt:lpstr>NoSQL</vt:lpstr>
      <vt:lpstr>Figure 14.7- Key-Value Database Storage</vt:lpstr>
      <vt:lpstr>Figure 14.8- Document Database Tagged Format</vt:lpstr>
      <vt:lpstr>NoSQL</vt:lpstr>
      <vt:lpstr>Figure 14.9- Comparison of Row-Centric and Column-Centric Storage</vt:lpstr>
      <vt:lpstr>Figure 14.10- Graph Database Representation</vt:lpstr>
      <vt:lpstr>NewSQL Databases</vt:lpstr>
      <vt:lpstr>Data Analytics</vt:lpstr>
      <vt:lpstr>Data Mining</vt:lpstr>
      <vt:lpstr>Figure 14.12- Extracting Knowledge From Data</vt:lpstr>
      <vt:lpstr>Figure 14.13- Data-Mining Phases</vt:lpstr>
      <vt:lpstr>Predictive Analytics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Thuan Nguyen Dinh</cp:lastModifiedBy>
  <cp:revision>47</cp:revision>
  <dcterms:created xsi:type="dcterms:W3CDTF">2014-01-28T12:09:28Z</dcterms:created>
  <dcterms:modified xsi:type="dcterms:W3CDTF">2018-05-21T16:08:02Z</dcterms:modified>
</cp:coreProperties>
</file>