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34"/>
  </p:notesMasterIdLst>
  <p:sldIdLst>
    <p:sldId id="301" r:id="rId5"/>
    <p:sldId id="288" r:id="rId6"/>
    <p:sldId id="286" r:id="rId7"/>
    <p:sldId id="289" r:id="rId8"/>
    <p:sldId id="271" r:id="rId9"/>
    <p:sldId id="312" r:id="rId10"/>
    <p:sldId id="324" r:id="rId11"/>
    <p:sldId id="321" r:id="rId12"/>
    <p:sldId id="319" r:id="rId13"/>
    <p:sldId id="285" r:id="rId14"/>
    <p:sldId id="300" r:id="rId15"/>
    <p:sldId id="322" r:id="rId16"/>
    <p:sldId id="323" r:id="rId17"/>
    <p:sldId id="273" r:id="rId18"/>
    <p:sldId id="276" r:id="rId19"/>
    <p:sldId id="325" r:id="rId20"/>
    <p:sldId id="327" r:id="rId21"/>
    <p:sldId id="326" r:id="rId22"/>
    <p:sldId id="329" r:id="rId23"/>
    <p:sldId id="330" r:id="rId24"/>
    <p:sldId id="331" r:id="rId25"/>
    <p:sldId id="332" r:id="rId26"/>
    <p:sldId id="333" r:id="rId27"/>
    <p:sldId id="336" r:id="rId28"/>
    <p:sldId id="334" r:id="rId29"/>
    <p:sldId id="337" r:id="rId30"/>
    <p:sldId id="335" r:id="rId31"/>
    <p:sldId id="338" r:id="rId32"/>
    <p:sldId id="340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rbel" panose="020B050302020402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BF9"/>
    <a:srgbClr val="01484F"/>
    <a:srgbClr val="2B7C02"/>
    <a:srgbClr val="026974"/>
    <a:srgbClr val="328F03"/>
    <a:srgbClr val="005817"/>
    <a:srgbClr val="111111"/>
    <a:srgbClr val="D0D505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347" autoAdjust="0"/>
  </p:normalViewPr>
  <p:slideViewPr>
    <p:cSldViewPr snapToGrid="0">
      <p:cViewPr varScale="1">
        <p:scale>
          <a:sx n="118" d="100"/>
          <a:sy n="118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F48F3-5F5F-4E8B-B716-1058C48D287F}" type="datetimeFigureOut">
              <a:rPr lang="en-US"/>
              <a:pPr>
                <a:defRPr/>
              </a:pPr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195CA00C-768A-4771-879B-36C6DCC30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4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243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022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10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3018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803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247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237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407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622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6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176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228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3084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494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1968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982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109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youtube.com/watch?v=_fQ3BydzMz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ricks-wall-red-16123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ricks-wall-red-16123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ricks-wall-red-16123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tower-fortress-castle-old-309393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pixabay.com/en/brick-wall-construction-real-estate-295225/" TargetMode="External"/><Relationship Id="rId7" Type="http://schemas.openxmlformats.org/officeDocument/2006/relationships/hyperlink" Target="https://freesvg.org/vector-graphics-of-role-play-game-map-icon-for-a-warehous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publicdomainpictures.net/view-image.php?image=52893&amp;picture=handshake" TargetMode="External"/><Relationship Id="rId4" Type="http://schemas.openxmlformats.org/officeDocument/2006/relationships/image" Target="../media/image9.jpe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F899E6-BE27-FCB6-B8F4-0D9BA33D7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3"/>
          <a:stretch/>
        </p:blipFill>
        <p:spPr>
          <a:xfrm>
            <a:off x="-1" y="0"/>
            <a:ext cx="91313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" y="0"/>
            <a:ext cx="3069772" cy="3359019"/>
          </a:xfrm>
        </p:spPr>
        <p:txBody>
          <a:bodyPr>
            <a:noAutofit/>
          </a:bodyPr>
          <a:lstStyle/>
          <a:p>
            <a:pPr algn="l"/>
            <a:r>
              <a:rPr lang="en-US" sz="4000" b="1">
                <a:solidFill>
                  <a:srgbClr val="2B7BF9"/>
                </a:solidFill>
              </a:rPr>
              <a:t>Introduction of </a:t>
            </a:r>
            <a:br>
              <a:rPr lang="en-US" sz="4000" b="1">
                <a:solidFill>
                  <a:srgbClr val="2B7BF9"/>
                </a:solidFill>
              </a:rPr>
            </a:br>
            <a:r>
              <a:rPr lang="en-US" sz="4000" b="1">
                <a:solidFill>
                  <a:srgbClr val="2B7BF9"/>
                </a:solidFill>
              </a:rPr>
              <a:t>Enterprise Resource Planning</a:t>
            </a:r>
          </a:p>
        </p:txBody>
      </p:sp>
      <p:pic>
        <p:nvPicPr>
          <p:cNvPr id="7" name="Picture 6" descr="Logo_UIT_Web_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4260" y="5473700"/>
            <a:ext cx="1137039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4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757097"/>
            <a:ext cx="7772567" cy="945710"/>
          </a:xfrm>
        </p:spPr>
        <p:txBody>
          <a:bodyPr>
            <a:normAutofit fontScale="90000"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3. </a:t>
            </a:r>
            <a:r>
              <a:rPr lang="vi" sz="32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Management information systems and the evolution of ERP</a:t>
            </a:r>
            <a:endParaRPr lang="vi-VN" sz="3200" dirty="0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endParaRPr lang="vi-VN" dirty="0"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1119"/>
            <a:ext cx="7704667" cy="419289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rbe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ip_hammer.jpg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6600" y="1866900"/>
            <a:ext cx="882650" cy="88265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6F7BEC3-673F-CC17-1D39-CE20FD258895}"/>
              </a:ext>
            </a:extLst>
          </p:cNvPr>
          <p:cNvSpPr txBox="1"/>
          <p:nvPr/>
        </p:nvSpPr>
        <p:spPr>
          <a:xfrm>
            <a:off x="1303614" y="1993568"/>
            <a:ext cx="71296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vi-VN" sz="2000" dirty="0">
                <a:latin typeface="Arial"/>
                <a:cs typeface="Arial"/>
              </a:rPr>
              <a:t>Stage I (1960 – 1970) </a:t>
            </a:r>
            <a:r>
              <a:rPr lang="vi-VN" sz="2000" b="1" dirty="0">
                <a:latin typeface="Arial"/>
                <a:cs typeface="Arial"/>
              </a:rPr>
              <a:t>DATA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5D3C4-40D7-E3DD-8C71-14C8BFBB0600}"/>
              </a:ext>
            </a:extLst>
          </p:cNvPr>
          <p:cNvSpPr txBox="1"/>
          <p:nvPr/>
        </p:nvSpPr>
        <p:spPr>
          <a:xfrm>
            <a:off x="1300749" y="2861152"/>
            <a:ext cx="4987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Stage II (1980)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FUNCTION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A21E4-6224-78D7-1700-12F2F1ED1F44}"/>
              </a:ext>
            </a:extLst>
          </p:cNvPr>
          <p:cNvSpPr txBox="1"/>
          <p:nvPr/>
        </p:nvSpPr>
        <p:spPr>
          <a:xfrm>
            <a:off x="1300749" y="3728736"/>
            <a:ext cx="469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Stage III (1990)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FA238-BCE2-47BA-DBE4-BAB6A74A6AF7}"/>
              </a:ext>
            </a:extLst>
          </p:cNvPr>
          <p:cNvSpPr txBox="1"/>
          <p:nvPr/>
        </p:nvSpPr>
        <p:spPr>
          <a:xfrm>
            <a:off x="1300749" y="4646931"/>
            <a:ext cx="518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Stage IV (2000 -&gt; now)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EXTENDED ERD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199018"/>
            <a:ext cx="7704667" cy="1981200"/>
          </a:xfrm>
        </p:spPr>
        <p:txBody>
          <a:bodyPr>
            <a:normAutofit/>
          </a:bodyPr>
          <a:lstStyle/>
          <a:p>
            <a:r>
              <a:rPr lang="vi-VN" sz="2800" dirty="0">
                <a:latin typeface="Arial"/>
                <a:cs typeface="Arial"/>
              </a:rPr>
              <a:t>1. Stage I (1960 – 1970) </a:t>
            </a:r>
            <a:r>
              <a:rPr lang="vi-VN" sz="2800" b="1" dirty="0">
                <a:latin typeface="Arial"/>
                <a:cs typeface="Arial"/>
              </a:rPr>
              <a:t>DATA SYSTEM</a:t>
            </a:r>
            <a:br>
              <a:rPr lang="vi-VN" sz="2800" b="1" dirty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E9AADC42-4EB8-7E60-F546-8126176C88D3}"/>
              </a:ext>
            </a:extLst>
          </p:cNvPr>
          <p:cNvSpPr/>
          <p:nvPr/>
        </p:nvSpPr>
        <p:spPr>
          <a:xfrm>
            <a:off x="1796527" y="3996466"/>
            <a:ext cx="1914861" cy="10757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structure</a:t>
            </a:r>
          </a:p>
          <a:p>
            <a:pPr algn="ctr"/>
            <a:r>
              <a:rPr lang="en-US" dirty="0"/>
              <a:t>Order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E8AB9-F4A5-6F56-5AD3-A68E72C9BD03}"/>
              </a:ext>
            </a:extLst>
          </p:cNvPr>
          <p:cNvSpPr/>
          <p:nvPr/>
        </p:nvSpPr>
        <p:spPr>
          <a:xfrm>
            <a:off x="1850316" y="2383716"/>
            <a:ext cx="1807284" cy="66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materials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25E11-F28C-1D0B-7CA7-C63BEA39840C}"/>
              </a:ext>
            </a:extLst>
          </p:cNvPr>
          <p:cNvSpPr/>
          <p:nvPr/>
        </p:nvSpPr>
        <p:spPr>
          <a:xfrm>
            <a:off x="5289576" y="2180218"/>
            <a:ext cx="2872292" cy="214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does it take to make an ingredient</a:t>
            </a:r>
            <a:r>
              <a:rPr lang="en-US" dirty="0"/>
              <a:t>?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When does production start?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what to do next?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030866-F402-2B81-47DD-16EF80ED8737}"/>
              </a:ext>
            </a:extLst>
          </p:cNvPr>
          <p:cNvCxnSpPr/>
          <p:nvPr/>
        </p:nvCxnSpPr>
        <p:spPr>
          <a:xfrm>
            <a:off x="2366682" y="3141233"/>
            <a:ext cx="0" cy="85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6BE242-389B-78EA-0E94-FF6E098802CB}"/>
              </a:ext>
            </a:extLst>
          </p:cNvPr>
          <p:cNvCxnSpPr/>
          <p:nvPr/>
        </p:nvCxnSpPr>
        <p:spPr>
          <a:xfrm>
            <a:off x="3024691" y="3141232"/>
            <a:ext cx="0" cy="85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9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38" y="547783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Stage II (1980)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 SYSTEM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C92762BF-F0A5-5A51-7403-B6DFAFD437F0}"/>
              </a:ext>
            </a:extLst>
          </p:cNvPr>
          <p:cNvSpPr/>
          <p:nvPr/>
        </p:nvSpPr>
        <p:spPr>
          <a:xfrm>
            <a:off x="699250" y="3250603"/>
            <a:ext cx="1873578" cy="8175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take customer orders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C78E25B9-B655-6251-C870-FC54B4B6FC1D}"/>
              </a:ext>
            </a:extLst>
          </p:cNvPr>
          <p:cNvSpPr/>
          <p:nvPr/>
        </p:nvSpPr>
        <p:spPr>
          <a:xfrm>
            <a:off x="2958597" y="3250603"/>
            <a:ext cx="1742496" cy="7763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order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49D1EF10-7520-6B29-9815-2E36CEE03D2E}"/>
              </a:ext>
            </a:extLst>
          </p:cNvPr>
          <p:cNvSpPr/>
          <p:nvPr/>
        </p:nvSpPr>
        <p:spPr>
          <a:xfrm>
            <a:off x="4423276" y="3250603"/>
            <a:ext cx="1559426" cy="8175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F3894072-8A9F-2358-2E63-B2E29D36FF6E}"/>
              </a:ext>
            </a:extLst>
          </p:cNvPr>
          <p:cNvSpPr/>
          <p:nvPr/>
        </p:nvSpPr>
        <p:spPr>
          <a:xfrm>
            <a:off x="6217873" y="3291840"/>
            <a:ext cx="1721272" cy="8175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&amp; send invoice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5B956952-9196-4CA4-999F-F12A0A002081}"/>
              </a:ext>
            </a:extLst>
          </p:cNvPr>
          <p:cNvSpPr/>
          <p:nvPr/>
        </p:nvSpPr>
        <p:spPr>
          <a:xfrm>
            <a:off x="7613827" y="3306613"/>
            <a:ext cx="1721272" cy="8175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32DFC-AE0D-2043-570B-26F75CFE1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14352" y="1896875"/>
            <a:ext cx="354563" cy="3064250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3D037-211D-FD12-D8C5-4E6EFB6E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03685" y="1950441"/>
            <a:ext cx="354563" cy="3064250"/>
          </a:xfrm>
          <a:prstGeom prst="rect">
            <a:avLst/>
          </a:prstGeom>
          <a:effectLst/>
        </p:spPr>
      </p:pic>
      <p:sp>
        <p:nvSpPr>
          <p:cNvPr id="12" name="Can 11">
            <a:extLst>
              <a:ext uri="{FF2B5EF4-FFF2-40B4-BE49-F238E27FC236}">
                <a16:creationId xmlns:a16="http://schemas.microsoft.com/office/drawing/2014/main" id="{8C9E1F7C-1EC1-3137-1C21-C77EA7A8EC66}"/>
              </a:ext>
            </a:extLst>
          </p:cNvPr>
          <p:cNvSpPr/>
          <p:nvPr/>
        </p:nvSpPr>
        <p:spPr>
          <a:xfrm>
            <a:off x="1067969" y="5440641"/>
            <a:ext cx="1115294" cy="869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sales information system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DFDD506-6785-9AA8-823A-A981FAA4E766}"/>
              </a:ext>
            </a:extLst>
          </p:cNvPr>
          <p:cNvSpPr/>
          <p:nvPr/>
        </p:nvSpPr>
        <p:spPr>
          <a:xfrm>
            <a:off x="3961635" y="5440641"/>
            <a:ext cx="1115294" cy="869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A98DCEB7-EA0B-73C1-2F50-8EE155FB3C58}"/>
              </a:ext>
            </a:extLst>
          </p:cNvPr>
          <p:cNvSpPr/>
          <p:nvPr/>
        </p:nvSpPr>
        <p:spPr>
          <a:xfrm>
            <a:off x="6938728" y="5440641"/>
            <a:ext cx="1115294" cy="869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Accountant information system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001AB2A4-FB35-30B8-F9BF-C2BBFD543E42}"/>
              </a:ext>
            </a:extLst>
          </p:cNvPr>
          <p:cNvSpPr/>
          <p:nvPr/>
        </p:nvSpPr>
        <p:spPr>
          <a:xfrm>
            <a:off x="1260395" y="2334878"/>
            <a:ext cx="968188" cy="484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78053305-983D-8F12-5B0B-8DBA17C9378C}"/>
              </a:ext>
            </a:extLst>
          </p:cNvPr>
          <p:cNvSpPr/>
          <p:nvPr/>
        </p:nvSpPr>
        <p:spPr>
          <a:xfrm>
            <a:off x="3667059" y="2323353"/>
            <a:ext cx="1307306" cy="5982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warehouse manager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5EE85576-FE1C-DB80-EE8F-828926C3676B}"/>
              </a:ext>
            </a:extLst>
          </p:cNvPr>
          <p:cNvSpPr/>
          <p:nvPr/>
        </p:nvSpPr>
        <p:spPr>
          <a:xfrm>
            <a:off x="6773848" y="2384182"/>
            <a:ext cx="1280173" cy="484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accountant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7AFE8D-9951-79F7-5103-1F4CD35715D2}"/>
              </a:ext>
            </a:extLst>
          </p:cNvPr>
          <p:cNvSpPr/>
          <p:nvPr/>
        </p:nvSpPr>
        <p:spPr>
          <a:xfrm>
            <a:off x="2558608" y="5014691"/>
            <a:ext cx="1198497" cy="542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Transfer document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B8223E1-1B05-8F35-414A-BDA087DBA836}"/>
              </a:ext>
            </a:extLst>
          </p:cNvPr>
          <p:cNvSpPr/>
          <p:nvPr/>
        </p:nvSpPr>
        <p:spPr>
          <a:xfrm>
            <a:off x="5391528" y="5014691"/>
            <a:ext cx="951496" cy="542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8B4DFD-1CE0-9130-B9D5-89BFFEEC459C}"/>
              </a:ext>
            </a:extLst>
          </p:cNvPr>
          <p:cNvCxnSpPr>
            <a:endCxn id="12" idx="1"/>
          </p:cNvCxnSpPr>
          <p:nvPr/>
        </p:nvCxnSpPr>
        <p:spPr>
          <a:xfrm>
            <a:off x="1625616" y="4808668"/>
            <a:ext cx="0" cy="63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608A34-4B07-FCCC-9CB7-7D8F4FB058B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61635" y="4808668"/>
            <a:ext cx="557647" cy="63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681C78-6DA1-9CA0-7AE9-746858CBCDDA}"/>
              </a:ext>
            </a:extLst>
          </p:cNvPr>
          <p:cNvCxnSpPr>
            <a:cxnSpLocks/>
            <a:endCxn id="13" idx="1"/>
          </p:cNvCxnSpPr>
          <p:nvPr/>
        </p:nvCxnSpPr>
        <p:spPr>
          <a:xfrm flipH="1">
            <a:off x="4519282" y="4808668"/>
            <a:ext cx="521650" cy="63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2BF2B4-DB93-5200-F0C3-BB2F8FBFFE99}"/>
              </a:ext>
            </a:extLst>
          </p:cNvPr>
          <p:cNvCxnSpPr>
            <a:cxnSpLocks/>
          </p:cNvCxnSpPr>
          <p:nvPr/>
        </p:nvCxnSpPr>
        <p:spPr>
          <a:xfrm flipH="1">
            <a:off x="7532372" y="4812508"/>
            <a:ext cx="521650" cy="63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59785E-E9FC-C861-A1F0-EAD3E0E96B77}"/>
              </a:ext>
            </a:extLst>
          </p:cNvPr>
          <p:cNvCxnSpPr>
            <a:cxnSpLocks/>
          </p:cNvCxnSpPr>
          <p:nvPr/>
        </p:nvCxnSpPr>
        <p:spPr>
          <a:xfrm>
            <a:off x="7015250" y="4864494"/>
            <a:ext cx="557647" cy="63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263C88-8574-51F4-1EF0-8986A8C8EDA9}"/>
              </a:ext>
            </a:extLst>
          </p:cNvPr>
          <p:cNvSpPr txBox="1"/>
          <p:nvPr/>
        </p:nvSpPr>
        <p:spPr>
          <a:xfrm>
            <a:off x="1053779" y="4309455"/>
            <a:ext cx="139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/ update document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E6C299-9A74-25AF-E584-96C8936807ED}"/>
              </a:ext>
            </a:extLst>
          </p:cNvPr>
          <p:cNvSpPr txBox="1"/>
          <p:nvPr/>
        </p:nvSpPr>
        <p:spPr>
          <a:xfrm>
            <a:off x="2981310" y="4325877"/>
            <a:ext cx="1742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Create / update document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9F00E9-3D97-DB0E-28ED-358AD084C1C9}"/>
              </a:ext>
            </a:extLst>
          </p:cNvPr>
          <p:cNvSpPr txBox="1"/>
          <p:nvPr/>
        </p:nvSpPr>
        <p:spPr>
          <a:xfrm>
            <a:off x="4540265" y="4309159"/>
            <a:ext cx="1742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Create / update document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8AEE5B-F9EC-677B-1945-889A338F54EF}"/>
              </a:ext>
            </a:extLst>
          </p:cNvPr>
          <p:cNvSpPr txBox="1"/>
          <p:nvPr/>
        </p:nvSpPr>
        <p:spPr>
          <a:xfrm>
            <a:off x="6477133" y="4367534"/>
            <a:ext cx="13769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/ update document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0EFB6-6BA8-5900-B6FE-95793EC3108D}"/>
              </a:ext>
            </a:extLst>
          </p:cNvPr>
          <p:cNvSpPr txBox="1"/>
          <p:nvPr/>
        </p:nvSpPr>
        <p:spPr>
          <a:xfrm>
            <a:off x="7854111" y="4382308"/>
            <a:ext cx="2021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Create / update document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D1CF7B-0772-989A-CC6F-A417306C4ED5}"/>
              </a:ext>
            </a:extLst>
          </p:cNvPr>
          <p:cNvSpPr txBox="1"/>
          <p:nvPr/>
        </p:nvSpPr>
        <p:spPr>
          <a:xfrm>
            <a:off x="3761431" y="5610187"/>
            <a:ext cx="1557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warehouse information system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C4BBF2-901D-284B-BA54-3B1BFFA70C6D}"/>
              </a:ext>
            </a:extLst>
          </p:cNvPr>
          <p:cNvSpPr txBox="1"/>
          <p:nvPr/>
        </p:nvSpPr>
        <p:spPr>
          <a:xfrm>
            <a:off x="5108804" y="5042587"/>
            <a:ext cx="1516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Transfer document</a:t>
            </a:r>
          </a:p>
        </p:txBody>
      </p:sp>
    </p:spTree>
    <p:extLst>
      <p:ext uri="{BB962C8B-B14F-4D97-AF65-F5344CB8AC3E}">
        <p14:creationId xmlns:p14="http://schemas.microsoft.com/office/powerpoint/2010/main" val="329050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16BE75F9-CB1D-7F26-36F8-ECD5663D0742}"/>
              </a:ext>
            </a:extLst>
          </p:cNvPr>
          <p:cNvSpPr/>
          <p:nvPr/>
        </p:nvSpPr>
        <p:spPr>
          <a:xfrm>
            <a:off x="1194097" y="397096"/>
            <a:ext cx="1473797" cy="7745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</a:t>
            </a:r>
          </a:p>
          <a:p>
            <a:pPr algn="ctr"/>
            <a:r>
              <a:rPr lang="en-US" sz="1400" dirty="0"/>
              <a:t>order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0C407D-B818-3A61-75CB-83E3D1E5EDC7}"/>
              </a:ext>
            </a:extLst>
          </p:cNvPr>
          <p:cNvSpPr/>
          <p:nvPr/>
        </p:nvSpPr>
        <p:spPr>
          <a:xfrm>
            <a:off x="1194096" y="1070384"/>
            <a:ext cx="1527586" cy="7628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 plan</a:t>
            </a:r>
          </a:p>
          <a:p>
            <a:pPr algn="ctr"/>
            <a:r>
              <a:rPr lang="en-US" sz="1400" dirty="0"/>
              <a:t>Main 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DF9E3-8644-A50F-B537-CF12F7865011}"/>
              </a:ext>
            </a:extLst>
          </p:cNvPr>
          <p:cNvSpPr/>
          <p:nvPr/>
        </p:nvSpPr>
        <p:spPr>
          <a:xfrm>
            <a:off x="5120640" y="408791"/>
            <a:ext cx="15275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 scheduling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7D023-789D-9353-CE3F-3FCED3F23843}"/>
              </a:ext>
            </a:extLst>
          </p:cNvPr>
          <p:cNvSpPr/>
          <p:nvPr/>
        </p:nvSpPr>
        <p:spPr>
          <a:xfrm>
            <a:off x="5120640" y="1171647"/>
            <a:ext cx="1527586" cy="73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preliminary plan of production capacity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16D8A78-F753-6111-3A78-602930A98A6D}"/>
              </a:ext>
            </a:extLst>
          </p:cNvPr>
          <p:cNvSpPr/>
          <p:nvPr/>
        </p:nvSpPr>
        <p:spPr>
          <a:xfrm>
            <a:off x="4986169" y="2199939"/>
            <a:ext cx="1796527" cy="734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enough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68321-32EF-B313-7012-9EC3D716A75C}"/>
              </a:ext>
            </a:extLst>
          </p:cNvPr>
          <p:cNvSpPr/>
          <p:nvPr/>
        </p:nvSpPr>
        <p:spPr>
          <a:xfrm>
            <a:off x="5303516" y="3281082"/>
            <a:ext cx="1183343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MRP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2754C4E4-B740-4177-589D-5DB79F8F3CB1}"/>
              </a:ext>
            </a:extLst>
          </p:cNvPr>
          <p:cNvSpPr/>
          <p:nvPr/>
        </p:nvSpPr>
        <p:spPr>
          <a:xfrm>
            <a:off x="1957889" y="4160519"/>
            <a:ext cx="1796530" cy="6051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 requirements planning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F114178-A87C-007E-2708-0C868AD04654}"/>
              </a:ext>
            </a:extLst>
          </p:cNvPr>
          <p:cNvSpPr/>
          <p:nvPr/>
        </p:nvSpPr>
        <p:spPr>
          <a:xfrm>
            <a:off x="1957889" y="5155590"/>
            <a:ext cx="1796527" cy="734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enough 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9FE323-29B9-A6E4-7ECE-6802C701FC37}"/>
              </a:ext>
            </a:extLst>
          </p:cNvPr>
          <p:cNvSpPr/>
          <p:nvPr/>
        </p:nvSpPr>
        <p:spPr>
          <a:xfrm>
            <a:off x="2237585" y="6245751"/>
            <a:ext cx="1183343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5925D-E147-EF27-1803-A57BEF4704A1}"/>
              </a:ext>
            </a:extLst>
          </p:cNvPr>
          <p:cNvSpPr/>
          <p:nvPr/>
        </p:nvSpPr>
        <p:spPr>
          <a:xfrm>
            <a:off x="4797915" y="5954357"/>
            <a:ext cx="2108500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purchasing department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DAED4-52FC-310F-FE1F-02B2292EAD68}"/>
              </a:ext>
            </a:extLst>
          </p:cNvPr>
          <p:cNvCxnSpPr>
            <a:stCxn id="6" idx="1"/>
          </p:cNvCxnSpPr>
          <p:nvPr/>
        </p:nvCxnSpPr>
        <p:spPr>
          <a:xfrm flipH="1">
            <a:off x="2667894" y="656217"/>
            <a:ext cx="2452746" cy="1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A989A8-83E6-9059-E99C-2D195E04703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884433" y="903643"/>
            <a:ext cx="0" cy="26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F95BD4-7AAF-54F6-CC57-49A838954F8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884433" y="1905856"/>
            <a:ext cx="0" cy="29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FDD31E-875B-96D9-0E2F-659934ADAF2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884433" y="2934148"/>
            <a:ext cx="10755" cy="34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C0C12F-0229-A98B-A533-A26A9C89B5B1}"/>
              </a:ext>
            </a:extLst>
          </p:cNvPr>
          <p:cNvCxnSpPr>
            <a:cxnSpLocks/>
          </p:cNvCxnSpPr>
          <p:nvPr/>
        </p:nvCxnSpPr>
        <p:spPr>
          <a:xfrm>
            <a:off x="4313816" y="784371"/>
            <a:ext cx="0" cy="2797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FECC03-8938-8750-BD6B-349FE5450CD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313816" y="3496234"/>
            <a:ext cx="9897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233A39-2176-49EF-0DD1-75C786047B6C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2667894" y="784372"/>
            <a:ext cx="1608270" cy="30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3DDCDA-384F-6F82-D340-001757CD64E5}"/>
              </a:ext>
            </a:extLst>
          </p:cNvPr>
          <p:cNvCxnSpPr>
            <a:cxnSpLocks/>
          </p:cNvCxnSpPr>
          <p:nvPr/>
        </p:nvCxnSpPr>
        <p:spPr>
          <a:xfrm flipH="1" flipV="1">
            <a:off x="2649067" y="873594"/>
            <a:ext cx="1608270" cy="30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832988-D6BB-13AD-C4EE-50F98FFC1A18}"/>
              </a:ext>
            </a:extLst>
          </p:cNvPr>
          <p:cNvCxnSpPr>
            <a:cxnSpLocks/>
          </p:cNvCxnSpPr>
          <p:nvPr/>
        </p:nvCxnSpPr>
        <p:spPr>
          <a:xfrm flipH="1" flipV="1">
            <a:off x="2649067" y="968201"/>
            <a:ext cx="1608270" cy="30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EA2F95-A1F6-1832-455F-D75A5799D181}"/>
              </a:ext>
            </a:extLst>
          </p:cNvPr>
          <p:cNvCxnSpPr/>
          <p:nvPr/>
        </p:nvCxnSpPr>
        <p:spPr>
          <a:xfrm>
            <a:off x="3754419" y="656217"/>
            <a:ext cx="0" cy="38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88E4E4-6E6D-43C1-C2C8-408B07EEFA54}"/>
              </a:ext>
            </a:extLst>
          </p:cNvPr>
          <p:cNvCxnSpPr/>
          <p:nvPr/>
        </p:nvCxnSpPr>
        <p:spPr>
          <a:xfrm flipH="1">
            <a:off x="2667894" y="1037645"/>
            <a:ext cx="108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C48135-F446-283E-46D5-4AEF690398AF}"/>
              </a:ext>
            </a:extLst>
          </p:cNvPr>
          <p:cNvCxnSpPr>
            <a:cxnSpLocks/>
          </p:cNvCxnSpPr>
          <p:nvPr/>
        </p:nvCxnSpPr>
        <p:spPr>
          <a:xfrm flipH="1" flipV="1">
            <a:off x="2713614" y="1508697"/>
            <a:ext cx="497542" cy="30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D8199A-6477-CB0D-7019-590075A146BD}"/>
              </a:ext>
            </a:extLst>
          </p:cNvPr>
          <p:cNvCxnSpPr>
            <a:cxnSpLocks/>
          </p:cNvCxnSpPr>
          <p:nvPr/>
        </p:nvCxnSpPr>
        <p:spPr>
          <a:xfrm flipV="1">
            <a:off x="3211156" y="1538751"/>
            <a:ext cx="48409" cy="262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4F633C9-26F5-0909-16BA-A264C9AA9D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856153" y="4765638"/>
            <a:ext cx="1" cy="38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65946C3-0F03-E17D-8C43-7C35B5CFDAF7}"/>
              </a:ext>
            </a:extLst>
          </p:cNvPr>
          <p:cNvCxnSpPr/>
          <p:nvPr/>
        </p:nvCxnSpPr>
        <p:spPr>
          <a:xfrm flipH="1">
            <a:off x="2856152" y="5820355"/>
            <a:ext cx="1" cy="38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42EF8A-D253-12C3-A2CC-66AE2EA108F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52165" y="3743661"/>
            <a:ext cx="0" cy="221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FB6E21-93CE-C8AF-D7CF-47553F87A93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486859" y="3496235"/>
            <a:ext cx="86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2CF613-5BA0-D6CA-1A7A-5DA6DC2E9313}"/>
              </a:ext>
            </a:extLst>
          </p:cNvPr>
          <p:cNvCxnSpPr>
            <a:cxnSpLocks/>
          </p:cNvCxnSpPr>
          <p:nvPr/>
        </p:nvCxnSpPr>
        <p:spPr>
          <a:xfrm>
            <a:off x="7422776" y="3496234"/>
            <a:ext cx="0" cy="20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C5AB4-F86B-2714-61D9-39C6448BAB32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754416" y="5491778"/>
            <a:ext cx="3668360" cy="3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6EDDE8-ACC4-2AB3-9EA4-AE333E90B43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754419" y="4463079"/>
            <a:ext cx="2097746" cy="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A9C8C-3F10-5CFE-D893-03C894DBE36A}"/>
              </a:ext>
            </a:extLst>
          </p:cNvPr>
          <p:cNvCxnSpPr>
            <a:stCxn id="9" idx="3"/>
          </p:cNvCxnSpPr>
          <p:nvPr/>
        </p:nvCxnSpPr>
        <p:spPr>
          <a:xfrm flipV="1">
            <a:off x="6782696" y="2567043"/>
            <a:ext cx="6400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3DFFB1-0BFD-5890-4E7C-8954AB65D6D5}"/>
              </a:ext>
            </a:extLst>
          </p:cNvPr>
          <p:cNvCxnSpPr>
            <a:cxnSpLocks/>
          </p:cNvCxnSpPr>
          <p:nvPr/>
        </p:nvCxnSpPr>
        <p:spPr>
          <a:xfrm>
            <a:off x="7422776" y="656217"/>
            <a:ext cx="0" cy="194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463742-37A0-9B72-C0E2-0A29A3A42A98}"/>
              </a:ext>
            </a:extLst>
          </p:cNvPr>
          <p:cNvCxnSpPr>
            <a:endCxn id="6" idx="3"/>
          </p:cNvCxnSpPr>
          <p:nvPr/>
        </p:nvCxnSpPr>
        <p:spPr>
          <a:xfrm flipH="1">
            <a:off x="6648226" y="656217"/>
            <a:ext cx="774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F0B9877-2D44-C90A-140B-6885AFD16D58}"/>
              </a:ext>
            </a:extLst>
          </p:cNvPr>
          <p:cNvSpPr txBox="1"/>
          <p:nvPr/>
        </p:nvSpPr>
        <p:spPr>
          <a:xfrm>
            <a:off x="6874142" y="221966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707BA3-954C-79B4-0F42-9FA883CFC731}"/>
              </a:ext>
            </a:extLst>
          </p:cNvPr>
          <p:cNvSpPr txBox="1"/>
          <p:nvPr/>
        </p:nvSpPr>
        <p:spPr>
          <a:xfrm>
            <a:off x="3846238" y="512244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4994D5-5A40-8E07-631B-23710C0894CF}"/>
              </a:ext>
            </a:extLst>
          </p:cNvPr>
          <p:cNvSpPr txBox="1"/>
          <p:nvPr/>
        </p:nvSpPr>
        <p:spPr>
          <a:xfrm>
            <a:off x="5378824" y="295835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909ED2-E802-DBD8-7E7A-379D25273AC2}"/>
              </a:ext>
            </a:extLst>
          </p:cNvPr>
          <p:cNvSpPr txBox="1"/>
          <p:nvPr/>
        </p:nvSpPr>
        <p:spPr>
          <a:xfrm>
            <a:off x="5892133" y="4839819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 material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E930B8-FDB6-3CEF-EC98-9717982DA9A1}"/>
              </a:ext>
            </a:extLst>
          </p:cNvPr>
          <p:cNvSpPr txBox="1"/>
          <p:nvPr/>
        </p:nvSpPr>
        <p:spPr>
          <a:xfrm>
            <a:off x="3809675" y="4160519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8F54B3-12CE-6EAA-DB98-848FDE32475E}"/>
              </a:ext>
            </a:extLst>
          </p:cNvPr>
          <p:cNvSpPr txBox="1"/>
          <p:nvPr/>
        </p:nvSpPr>
        <p:spPr>
          <a:xfrm>
            <a:off x="3376984" y="2149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Closed Loop MRP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F1F193-CF86-5FD0-9252-4DF11B35BF9C}"/>
              </a:ext>
            </a:extLst>
          </p:cNvPr>
          <p:cNvSpPr/>
          <p:nvPr/>
        </p:nvSpPr>
        <p:spPr>
          <a:xfrm>
            <a:off x="7680960" y="3872753"/>
            <a:ext cx="1387736" cy="77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functions of ERP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3448BA2-B74C-F8DE-8989-CE599875A598}"/>
              </a:ext>
            </a:extLst>
          </p:cNvPr>
          <p:cNvSpPr/>
          <p:nvPr/>
        </p:nvSpPr>
        <p:spPr>
          <a:xfrm>
            <a:off x="7713232" y="4796789"/>
            <a:ext cx="1387736" cy="77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part of ERP</a:t>
            </a:r>
          </a:p>
        </p:txBody>
      </p:sp>
    </p:spTree>
    <p:extLst>
      <p:ext uri="{BB962C8B-B14F-4D97-AF65-F5344CB8AC3E}">
        <p14:creationId xmlns:p14="http://schemas.microsoft.com/office/powerpoint/2010/main" val="208644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1233714" y="1291771"/>
            <a:ext cx="7518400" cy="2075543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8" name="Can 57">
            <a:extLst>
              <a:ext uri="{FF2B5EF4-FFF2-40B4-BE49-F238E27FC236}">
                <a16:creationId xmlns:a16="http://schemas.microsoft.com/office/drawing/2014/main" id="{44345DCC-109C-B412-6A19-646C3347DBDA}"/>
              </a:ext>
            </a:extLst>
          </p:cNvPr>
          <p:cNvSpPr/>
          <p:nvPr/>
        </p:nvSpPr>
        <p:spPr>
          <a:xfrm>
            <a:off x="813545" y="1763785"/>
            <a:ext cx="1473797" cy="15087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Inventory</a:t>
            </a:r>
          </a:p>
          <a:p>
            <a:pPr algn="ctr"/>
            <a:r>
              <a:rPr lang="en-US" sz="1400" dirty="0"/>
              <a:t>Order</a:t>
            </a:r>
          </a:p>
          <a:p>
            <a:pPr algn="ctr"/>
            <a:r>
              <a:rPr lang="en-US" sz="1400" dirty="0"/>
              <a:t>Production plan</a:t>
            </a:r>
          </a:p>
          <a:p>
            <a:pPr algn="ctr"/>
            <a:r>
              <a:rPr lang="en-US" sz="1400" dirty="0"/>
              <a:t>Main work</a:t>
            </a:r>
          </a:p>
          <a:p>
            <a:pPr algn="ctr"/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876284-F2D5-7614-06E4-43F074B9FF2A}"/>
              </a:ext>
            </a:extLst>
          </p:cNvPr>
          <p:cNvSpPr/>
          <p:nvPr/>
        </p:nvSpPr>
        <p:spPr>
          <a:xfrm>
            <a:off x="5120640" y="408791"/>
            <a:ext cx="15275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plan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44F123-62F7-B63C-42B0-DF4F2BFE222E}"/>
              </a:ext>
            </a:extLst>
          </p:cNvPr>
          <p:cNvSpPr/>
          <p:nvPr/>
        </p:nvSpPr>
        <p:spPr>
          <a:xfrm>
            <a:off x="5120640" y="1171647"/>
            <a:ext cx="1527586" cy="50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sales and production plan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76274332-7494-561E-42A3-B9DA0E7F8291}"/>
              </a:ext>
            </a:extLst>
          </p:cNvPr>
          <p:cNvSpPr/>
          <p:nvPr/>
        </p:nvSpPr>
        <p:spPr>
          <a:xfrm>
            <a:off x="4986169" y="1848298"/>
            <a:ext cx="1796527" cy="734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enough resources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F5F758-F6E9-AD5E-5CA1-7D82930F89FD}"/>
              </a:ext>
            </a:extLst>
          </p:cNvPr>
          <p:cNvSpPr/>
          <p:nvPr/>
        </p:nvSpPr>
        <p:spPr>
          <a:xfrm>
            <a:off x="5335789" y="4664773"/>
            <a:ext cx="1183343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MRP</a:t>
            </a:r>
          </a:p>
        </p:txBody>
      </p:sp>
      <p:sp>
        <p:nvSpPr>
          <p:cNvPr id="64" name="Process 63">
            <a:extLst>
              <a:ext uri="{FF2B5EF4-FFF2-40B4-BE49-F238E27FC236}">
                <a16:creationId xmlns:a16="http://schemas.microsoft.com/office/drawing/2014/main" id="{D91A519A-E585-E499-4169-910293EE7C8F}"/>
              </a:ext>
            </a:extLst>
          </p:cNvPr>
          <p:cNvSpPr/>
          <p:nvPr/>
        </p:nvSpPr>
        <p:spPr>
          <a:xfrm>
            <a:off x="2230271" y="3987477"/>
            <a:ext cx="1796530" cy="6051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 requirements planning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17E34A2C-C51A-0C8F-A2F3-375E9EF79447}"/>
              </a:ext>
            </a:extLst>
          </p:cNvPr>
          <p:cNvSpPr/>
          <p:nvPr/>
        </p:nvSpPr>
        <p:spPr>
          <a:xfrm>
            <a:off x="2224695" y="4865391"/>
            <a:ext cx="1796527" cy="734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enough resources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B6C4F8-5DEB-6A86-F8C6-3D174BD50910}"/>
              </a:ext>
            </a:extLst>
          </p:cNvPr>
          <p:cNvSpPr/>
          <p:nvPr/>
        </p:nvSpPr>
        <p:spPr>
          <a:xfrm>
            <a:off x="2522298" y="6191347"/>
            <a:ext cx="1183343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209E97-CB1D-9659-902E-6614D5FA324F}"/>
              </a:ext>
            </a:extLst>
          </p:cNvPr>
          <p:cNvSpPr/>
          <p:nvPr/>
        </p:nvSpPr>
        <p:spPr>
          <a:xfrm>
            <a:off x="4873208" y="5444294"/>
            <a:ext cx="2108500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purchasing department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300F36-4558-94A5-A5AF-4E5B18DF59EA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5884433" y="903643"/>
            <a:ext cx="0" cy="26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9CDF58C-A70A-25E0-525A-7A5A1CECFD90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5884433" y="1679700"/>
            <a:ext cx="0" cy="16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63B7692-E918-723E-8D17-EF7717979696}"/>
              </a:ext>
            </a:extLst>
          </p:cNvPr>
          <p:cNvSpPr txBox="1"/>
          <p:nvPr/>
        </p:nvSpPr>
        <p:spPr>
          <a:xfrm>
            <a:off x="7154024" y="184958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B20BD7-6D29-464C-390D-16A941C8DA2F}"/>
              </a:ext>
            </a:extLst>
          </p:cNvPr>
          <p:cNvSpPr txBox="1"/>
          <p:nvPr/>
        </p:nvSpPr>
        <p:spPr>
          <a:xfrm>
            <a:off x="3953427" y="523519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F1EC59-DC58-D9D8-CAD5-46436DE0704C}"/>
              </a:ext>
            </a:extLst>
          </p:cNvPr>
          <p:cNvSpPr txBox="1"/>
          <p:nvPr/>
        </p:nvSpPr>
        <p:spPr>
          <a:xfrm>
            <a:off x="5335789" y="248772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1296FE-3633-AA59-0735-55A759CD7994}"/>
              </a:ext>
            </a:extLst>
          </p:cNvPr>
          <p:cNvSpPr txBox="1"/>
          <p:nvPr/>
        </p:nvSpPr>
        <p:spPr>
          <a:xfrm>
            <a:off x="5900573" y="514985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 material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59D429-34FC-C549-EA8D-ACFC9B499210}"/>
              </a:ext>
            </a:extLst>
          </p:cNvPr>
          <p:cNvSpPr txBox="1"/>
          <p:nvPr/>
        </p:nvSpPr>
        <p:spPr>
          <a:xfrm>
            <a:off x="3376984" y="21495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MRP II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D522F4-AAA0-BEE8-D3ED-E6C8F461676D}"/>
              </a:ext>
            </a:extLst>
          </p:cNvPr>
          <p:cNvSpPr/>
          <p:nvPr/>
        </p:nvSpPr>
        <p:spPr>
          <a:xfrm>
            <a:off x="5198628" y="2853745"/>
            <a:ext cx="1371607" cy="49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schedule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ADEAD001-B894-C563-8111-F305ECA779C5}"/>
              </a:ext>
            </a:extLst>
          </p:cNvPr>
          <p:cNvSpPr/>
          <p:nvPr/>
        </p:nvSpPr>
        <p:spPr>
          <a:xfrm>
            <a:off x="5029195" y="3657640"/>
            <a:ext cx="1796527" cy="734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enough resources</a:t>
            </a:r>
          </a:p>
        </p:txBody>
      </p:sp>
      <p:sp>
        <p:nvSpPr>
          <p:cNvPr id="105" name="Process 104">
            <a:extLst>
              <a:ext uri="{FF2B5EF4-FFF2-40B4-BE49-F238E27FC236}">
                <a16:creationId xmlns:a16="http://schemas.microsoft.com/office/drawing/2014/main" id="{6A277B6A-3E5B-527E-6985-40EC9A3A4126}"/>
              </a:ext>
            </a:extLst>
          </p:cNvPr>
          <p:cNvSpPr/>
          <p:nvPr/>
        </p:nvSpPr>
        <p:spPr>
          <a:xfrm>
            <a:off x="5252421" y="6164773"/>
            <a:ext cx="1350074" cy="4576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Accountant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03F0369-6C3A-4019-C786-D168B53D3CE2}"/>
              </a:ext>
            </a:extLst>
          </p:cNvPr>
          <p:cNvSpPr/>
          <p:nvPr/>
        </p:nvSpPr>
        <p:spPr>
          <a:xfrm>
            <a:off x="348368" y="5091033"/>
            <a:ext cx="1473797" cy="59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Additional functions of MRP II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8F23FF-279C-E81A-D939-331EA0A9BCFB}"/>
              </a:ext>
            </a:extLst>
          </p:cNvPr>
          <p:cNvSpPr/>
          <p:nvPr/>
        </p:nvSpPr>
        <p:spPr>
          <a:xfrm>
            <a:off x="531224" y="5763449"/>
            <a:ext cx="1179216" cy="51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part of Closed Loop MRP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E55D8E6-D887-817C-F979-D017EC05B724}"/>
              </a:ext>
            </a:extLst>
          </p:cNvPr>
          <p:cNvCxnSpPr/>
          <p:nvPr/>
        </p:nvCxnSpPr>
        <p:spPr>
          <a:xfrm flipV="1">
            <a:off x="8078993" y="537882"/>
            <a:ext cx="0" cy="594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ECB2E4C-9CD9-1685-96EA-D7A5D1B58A3C}"/>
              </a:ext>
            </a:extLst>
          </p:cNvPr>
          <p:cNvCxnSpPr/>
          <p:nvPr/>
        </p:nvCxnSpPr>
        <p:spPr>
          <a:xfrm flipH="1">
            <a:off x="6669357" y="537882"/>
            <a:ext cx="140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6C7777E-562A-A6E3-DC2C-B0FC3B0DDECD}"/>
              </a:ext>
            </a:extLst>
          </p:cNvPr>
          <p:cNvCxnSpPr/>
          <p:nvPr/>
        </p:nvCxnSpPr>
        <p:spPr>
          <a:xfrm flipH="1">
            <a:off x="6669357" y="1438223"/>
            <a:ext cx="140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C0E7340-3FFF-18A6-2A95-8024EE5DA92C}"/>
              </a:ext>
            </a:extLst>
          </p:cNvPr>
          <p:cNvCxnSpPr>
            <a:stCxn id="62" idx="3"/>
          </p:cNvCxnSpPr>
          <p:nvPr/>
        </p:nvCxnSpPr>
        <p:spPr>
          <a:xfrm flipV="1">
            <a:off x="6782696" y="2215402"/>
            <a:ext cx="1296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564E96D-9774-1406-B7AA-461B461566C4}"/>
              </a:ext>
            </a:extLst>
          </p:cNvPr>
          <p:cNvCxnSpPr>
            <a:stCxn id="103" idx="3"/>
          </p:cNvCxnSpPr>
          <p:nvPr/>
        </p:nvCxnSpPr>
        <p:spPr>
          <a:xfrm>
            <a:off x="6570235" y="3102189"/>
            <a:ext cx="1524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C31077-51E9-D37F-1079-93299BA6FD29}"/>
              </a:ext>
            </a:extLst>
          </p:cNvPr>
          <p:cNvCxnSpPr/>
          <p:nvPr/>
        </p:nvCxnSpPr>
        <p:spPr>
          <a:xfrm>
            <a:off x="6825722" y="4024744"/>
            <a:ext cx="125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EF27DB4-710E-5292-3C89-6AA1A66535AB}"/>
              </a:ext>
            </a:extLst>
          </p:cNvPr>
          <p:cNvCxnSpPr>
            <a:cxnSpLocks/>
          </p:cNvCxnSpPr>
          <p:nvPr/>
        </p:nvCxnSpPr>
        <p:spPr>
          <a:xfrm>
            <a:off x="6542432" y="4879925"/>
            <a:ext cx="153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82A37DD-5070-BAF3-263A-8ECE0E8F8B31}"/>
              </a:ext>
            </a:extLst>
          </p:cNvPr>
          <p:cNvCxnSpPr>
            <a:cxnSpLocks/>
            <a:stCxn id="62" idx="2"/>
            <a:endCxn id="103" idx="0"/>
          </p:cNvCxnSpPr>
          <p:nvPr/>
        </p:nvCxnSpPr>
        <p:spPr>
          <a:xfrm flipH="1">
            <a:off x="5884432" y="2582507"/>
            <a:ext cx="1" cy="27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299AA-C6E6-514F-DE99-1DEF96E74BD7}"/>
              </a:ext>
            </a:extLst>
          </p:cNvPr>
          <p:cNvCxnSpPr>
            <a:cxnSpLocks/>
          </p:cNvCxnSpPr>
          <p:nvPr/>
        </p:nvCxnSpPr>
        <p:spPr>
          <a:xfrm flipH="1">
            <a:off x="5916706" y="3390872"/>
            <a:ext cx="1" cy="27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B02F7E5-F4AC-F778-7F34-944024D83210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927459" y="4478159"/>
            <a:ext cx="2" cy="18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C9ED4C3-BFB5-0080-D0EA-44E6BB854686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916707" y="5091033"/>
            <a:ext cx="10751" cy="35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11DBBF-E0D0-0BEF-632E-48D89B285F8B}"/>
              </a:ext>
            </a:extLst>
          </p:cNvPr>
          <p:cNvCxnSpPr>
            <a:stCxn id="105" idx="3"/>
          </p:cNvCxnSpPr>
          <p:nvPr/>
        </p:nvCxnSpPr>
        <p:spPr>
          <a:xfrm flipV="1">
            <a:off x="6602495" y="6390836"/>
            <a:ext cx="1334327" cy="2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6097FD6-436E-3876-3CE7-6D76A0CEE5CD}"/>
              </a:ext>
            </a:extLst>
          </p:cNvPr>
          <p:cNvCxnSpPr>
            <a:stCxn id="66" idx="3"/>
            <a:endCxn id="105" idx="1"/>
          </p:cNvCxnSpPr>
          <p:nvPr/>
        </p:nvCxnSpPr>
        <p:spPr>
          <a:xfrm flipV="1">
            <a:off x="3705641" y="6393610"/>
            <a:ext cx="1546780" cy="12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56FDE3A-24CD-6C3D-7C13-9E7C78ED4879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3113970" y="5599600"/>
            <a:ext cx="8989" cy="59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C8B3A76-70BC-CCB3-8741-757D6FF4667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3122959" y="4592596"/>
            <a:ext cx="5577" cy="27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2E52E4F-5628-A7BD-2739-0B5903552761}"/>
              </a:ext>
            </a:extLst>
          </p:cNvPr>
          <p:cNvCxnSpPr>
            <a:cxnSpLocks/>
          </p:cNvCxnSpPr>
          <p:nvPr/>
        </p:nvCxnSpPr>
        <p:spPr>
          <a:xfrm flipV="1">
            <a:off x="1550443" y="3350633"/>
            <a:ext cx="0" cy="93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03B4242-8633-4105-9FEF-CFA7D09E8469}"/>
              </a:ext>
            </a:extLst>
          </p:cNvPr>
          <p:cNvCxnSpPr>
            <a:endCxn id="64" idx="1"/>
          </p:cNvCxnSpPr>
          <p:nvPr/>
        </p:nvCxnSpPr>
        <p:spPr>
          <a:xfrm>
            <a:off x="1550443" y="4290036"/>
            <a:ext cx="679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8872F4-E6AE-FF10-08AB-E7F0E6FCA85A}"/>
              </a:ext>
            </a:extLst>
          </p:cNvPr>
          <p:cNvCxnSpPr>
            <a:endCxn id="103" idx="1"/>
          </p:cNvCxnSpPr>
          <p:nvPr/>
        </p:nvCxnSpPr>
        <p:spPr>
          <a:xfrm>
            <a:off x="2287342" y="3102189"/>
            <a:ext cx="291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5BF656C-8F0A-1742-7C40-45BF71FEC752}"/>
              </a:ext>
            </a:extLst>
          </p:cNvPr>
          <p:cNvCxnSpPr>
            <a:cxnSpLocks/>
          </p:cNvCxnSpPr>
          <p:nvPr/>
        </p:nvCxnSpPr>
        <p:spPr>
          <a:xfrm flipH="1">
            <a:off x="2287342" y="2163220"/>
            <a:ext cx="2150188" cy="2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7884304-1FDE-BB1B-0705-99AF379D2CC3}"/>
              </a:ext>
            </a:extLst>
          </p:cNvPr>
          <p:cNvCxnSpPr/>
          <p:nvPr/>
        </p:nvCxnSpPr>
        <p:spPr>
          <a:xfrm>
            <a:off x="4437530" y="2163220"/>
            <a:ext cx="44371" cy="186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CE3654B-1B5F-506D-4C2D-AB3EC19623D0}"/>
              </a:ext>
            </a:extLst>
          </p:cNvPr>
          <p:cNvCxnSpPr>
            <a:endCxn id="104" idx="1"/>
          </p:cNvCxnSpPr>
          <p:nvPr/>
        </p:nvCxnSpPr>
        <p:spPr>
          <a:xfrm>
            <a:off x="4481901" y="4024744"/>
            <a:ext cx="547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34FEECD-869A-87B4-5F44-8BA4E1F0546F}"/>
              </a:ext>
            </a:extLst>
          </p:cNvPr>
          <p:cNvCxnSpPr>
            <a:cxnSpLocks/>
          </p:cNvCxnSpPr>
          <p:nvPr/>
        </p:nvCxnSpPr>
        <p:spPr>
          <a:xfrm flipV="1">
            <a:off x="3984451" y="5190647"/>
            <a:ext cx="4066406" cy="76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6E65047-95EB-138E-804A-80D2FFA2154A}"/>
              </a:ext>
            </a:extLst>
          </p:cNvPr>
          <p:cNvCxnSpPr>
            <a:stCxn id="67" idx="2"/>
            <a:endCxn id="105" idx="0"/>
          </p:cNvCxnSpPr>
          <p:nvPr/>
        </p:nvCxnSpPr>
        <p:spPr>
          <a:xfrm>
            <a:off x="5927458" y="5874599"/>
            <a:ext cx="0" cy="290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371AD6E-E931-AD81-9F44-8092463F781F}"/>
              </a:ext>
            </a:extLst>
          </p:cNvPr>
          <p:cNvSpPr txBox="1"/>
          <p:nvPr/>
        </p:nvSpPr>
        <p:spPr>
          <a:xfrm>
            <a:off x="2540908" y="552722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F6432DD-981F-2E3A-9EE9-5010B9D0E924}"/>
              </a:ext>
            </a:extLst>
          </p:cNvPr>
          <p:cNvCxnSpPr/>
          <p:nvPr/>
        </p:nvCxnSpPr>
        <p:spPr>
          <a:xfrm flipH="1">
            <a:off x="4021222" y="4391849"/>
            <a:ext cx="734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EBBBBA7-E305-DB23-10E1-89EACA036990}"/>
              </a:ext>
            </a:extLst>
          </p:cNvPr>
          <p:cNvCxnSpPr/>
          <p:nvPr/>
        </p:nvCxnSpPr>
        <p:spPr>
          <a:xfrm>
            <a:off x="4755548" y="4391849"/>
            <a:ext cx="0" cy="79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077B806-A58E-959E-9D40-0A2050F773F0}"/>
              </a:ext>
            </a:extLst>
          </p:cNvPr>
          <p:cNvCxnSpPr/>
          <p:nvPr/>
        </p:nvCxnSpPr>
        <p:spPr>
          <a:xfrm>
            <a:off x="4755548" y="5190647"/>
            <a:ext cx="1171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6DFE8DEB-D220-5BDF-E49A-8E2BBA16AFB5}"/>
              </a:ext>
            </a:extLst>
          </p:cNvPr>
          <p:cNvSpPr txBox="1"/>
          <p:nvPr/>
        </p:nvSpPr>
        <p:spPr>
          <a:xfrm>
            <a:off x="4036106" y="4119299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2C4ED9F-0C67-C417-140A-14CBD2D4825C}"/>
              </a:ext>
            </a:extLst>
          </p:cNvPr>
          <p:cNvSpPr txBox="1"/>
          <p:nvPr/>
        </p:nvSpPr>
        <p:spPr>
          <a:xfrm>
            <a:off x="6694080" y="458384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3AAD475-C548-09DF-B9D7-559EFC3D114D}"/>
              </a:ext>
            </a:extLst>
          </p:cNvPr>
          <p:cNvSpPr txBox="1"/>
          <p:nvPr/>
        </p:nvSpPr>
        <p:spPr>
          <a:xfrm>
            <a:off x="6548619" y="281143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products/services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CAE5D95-7F37-A0F4-CF66-7A907608678D}"/>
              </a:ext>
            </a:extLst>
          </p:cNvPr>
          <p:cNvSpPr txBox="1"/>
          <p:nvPr/>
        </p:nvSpPr>
        <p:spPr>
          <a:xfrm>
            <a:off x="6628361" y="1128955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needs, resources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5846BD2-B8AC-7806-D342-1DBF24315247}"/>
              </a:ext>
            </a:extLst>
          </p:cNvPr>
          <p:cNvSpPr txBox="1"/>
          <p:nvPr/>
        </p:nvSpPr>
        <p:spPr>
          <a:xfrm>
            <a:off x="7163656" y="22863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goals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E8A2B0C-4567-D345-B625-7137CA23766B}"/>
              </a:ext>
            </a:extLst>
          </p:cNvPr>
          <p:cNvSpPr txBox="1"/>
          <p:nvPr/>
        </p:nvSpPr>
        <p:spPr>
          <a:xfrm>
            <a:off x="5391043" y="432088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5FBCF5-8DD4-9562-4C8D-13452D45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773" y="241491"/>
            <a:ext cx="7704667" cy="95205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Stage III (1990)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7988D7CB-56BF-3763-4883-973AD8561E16}"/>
              </a:ext>
            </a:extLst>
          </p:cNvPr>
          <p:cNvSpPr/>
          <p:nvPr/>
        </p:nvSpPr>
        <p:spPr>
          <a:xfrm>
            <a:off x="699250" y="3250603"/>
            <a:ext cx="1873578" cy="8175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take customer orders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96FD2B9C-E780-4A41-C890-2FEE55C3BDB3}"/>
              </a:ext>
            </a:extLst>
          </p:cNvPr>
          <p:cNvSpPr/>
          <p:nvPr/>
        </p:nvSpPr>
        <p:spPr>
          <a:xfrm>
            <a:off x="2958597" y="3250603"/>
            <a:ext cx="1742496" cy="7763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order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8FE41760-CD99-4A3B-8C44-CE41463E6878}"/>
              </a:ext>
            </a:extLst>
          </p:cNvPr>
          <p:cNvSpPr/>
          <p:nvPr/>
        </p:nvSpPr>
        <p:spPr>
          <a:xfrm>
            <a:off x="4423276" y="3250603"/>
            <a:ext cx="1559426" cy="8175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0329BB55-5605-667B-04BF-949C1B20EC41}"/>
              </a:ext>
            </a:extLst>
          </p:cNvPr>
          <p:cNvSpPr/>
          <p:nvPr/>
        </p:nvSpPr>
        <p:spPr>
          <a:xfrm>
            <a:off x="6217873" y="3291840"/>
            <a:ext cx="1721272" cy="8175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&amp; send invoice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1C9C58C8-A156-4400-7E0B-F585E3D507BB}"/>
              </a:ext>
            </a:extLst>
          </p:cNvPr>
          <p:cNvSpPr/>
          <p:nvPr/>
        </p:nvSpPr>
        <p:spPr>
          <a:xfrm>
            <a:off x="7613827" y="3306613"/>
            <a:ext cx="1721272" cy="8175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order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19971B-ACF0-683D-B1F2-365EF8BC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14352" y="1896875"/>
            <a:ext cx="354563" cy="3064250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32F5506-CF63-DD41-A15E-5EB14D6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03685" y="1950441"/>
            <a:ext cx="354563" cy="3064250"/>
          </a:xfrm>
          <a:prstGeom prst="rect">
            <a:avLst/>
          </a:prstGeom>
          <a:effectLst/>
        </p:spPr>
      </p:pic>
      <p:sp>
        <p:nvSpPr>
          <p:cNvPr id="28" name="Can 27">
            <a:extLst>
              <a:ext uri="{FF2B5EF4-FFF2-40B4-BE49-F238E27FC236}">
                <a16:creationId xmlns:a16="http://schemas.microsoft.com/office/drawing/2014/main" id="{A6799AA2-8F49-BA80-3F19-60FFB5C59FF9}"/>
              </a:ext>
            </a:extLst>
          </p:cNvPr>
          <p:cNvSpPr/>
          <p:nvPr/>
        </p:nvSpPr>
        <p:spPr>
          <a:xfrm>
            <a:off x="3961635" y="5440641"/>
            <a:ext cx="1115294" cy="869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4891BA88-B6CC-CD85-E1E9-D474F27CC4B1}"/>
              </a:ext>
            </a:extLst>
          </p:cNvPr>
          <p:cNvSpPr/>
          <p:nvPr/>
        </p:nvSpPr>
        <p:spPr>
          <a:xfrm>
            <a:off x="1260395" y="2334878"/>
            <a:ext cx="968188" cy="484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D689E258-8A51-7B66-4359-8D586F7C922D}"/>
              </a:ext>
            </a:extLst>
          </p:cNvPr>
          <p:cNvSpPr/>
          <p:nvPr/>
        </p:nvSpPr>
        <p:spPr>
          <a:xfrm>
            <a:off x="3667059" y="2323353"/>
            <a:ext cx="1307306" cy="5982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warehouse manager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F5C978A3-125B-9A00-1A3C-9CEB07A93CD9}"/>
              </a:ext>
            </a:extLst>
          </p:cNvPr>
          <p:cNvSpPr/>
          <p:nvPr/>
        </p:nvSpPr>
        <p:spPr>
          <a:xfrm>
            <a:off x="6773848" y="2384182"/>
            <a:ext cx="1280173" cy="484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accountant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A518F5-5B73-1848-690A-88DC70CED3C3}"/>
              </a:ext>
            </a:extLst>
          </p:cNvPr>
          <p:cNvSpPr txBox="1"/>
          <p:nvPr/>
        </p:nvSpPr>
        <p:spPr>
          <a:xfrm>
            <a:off x="1053779" y="4309455"/>
            <a:ext cx="139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/ update document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CC2349-7FE6-7A04-5EBE-F61B66C527A7}"/>
              </a:ext>
            </a:extLst>
          </p:cNvPr>
          <p:cNvSpPr txBox="1"/>
          <p:nvPr/>
        </p:nvSpPr>
        <p:spPr>
          <a:xfrm>
            <a:off x="2981310" y="4325877"/>
            <a:ext cx="1742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Create / update document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6AC3B4-9318-5993-9706-65AAE0B4F804}"/>
              </a:ext>
            </a:extLst>
          </p:cNvPr>
          <p:cNvSpPr txBox="1"/>
          <p:nvPr/>
        </p:nvSpPr>
        <p:spPr>
          <a:xfrm>
            <a:off x="4540265" y="4309159"/>
            <a:ext cx="1742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Create / update document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F9EF6D-1A90-FEDF-FC37-8022D30F2C18}"/>
              </a:ext>
            </a:extLst>
          </p:cNvPr>
          <p:cNvSpPr txBox="1"/>
          <p:nvPr/>
        </p:nvSpPr>
        <p:spPr>
          <a:xfrm>
            <a:off x="6477133" y="4367534"/>
            <a:ext cx="13769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/ update document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694941-62FA-AB72-C908-405F643E035B}"/>
              </a:ext>
            </a:extLst>
          </p:cNvPr>
          <p:cNvSpPr txBox="1"/>
          <p:nvPr/>
        </p:nvSpPr>
        <p:spPr>
          <a:xfrm>
            <a:off x="7854111" y="4382308"/>
            <a:ext cx="2021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Create / update document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C373A-1467-1E79-D499-467419A0430C}"/>
              </a:ext>
            </a:extLst>
          </p:cNvPr>
          <p:cNvSpPr txBox="1"/>
          <p:nvPr/>
        </p:nvSpPr>
        <p:spPr>
          <a:xfrm>
            <a:off x="3740448" y="5851890"/>
            <a:ext cx="1557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ERP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FA337E-1C18-214A-09ED-84829BE64D55}"/>
              </a:ext>
            </a:extLst>
          </p:cNvPr>
          <p:cNvCxnSpPr>
            <a:stCxn id="40" idx="2"/>
            <a:endCxn id="28" idx="1"/>
          </p:cNvCxnSpPr>
          <p:nvPr/>
        </p:nvCxnSpPr>
        <p:spPr>
          <a:xfrm>
            <a:off x="1750591" y="4832675"/>
            <a:ext cx="2768691" cy="607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46B552-AEF7-DCE9-B9A5-CD33A0137F3A}"/>
              </a:ext>
            </a:extLst>
          </p:cNvPr>
          <p:cNvCxnSpPr>
            <a:cxnSpLocks/>
            <a:stCxn id="41" idx="2"/>
            <a:endCxn id="28" idx="1"/>
          </p:cNvCxnSpPr>
          <p:nvPr/>
        </p:nvCxnSpPr>
        <p:spPr>
          <a:xfrm>
            <a:off x="3852558" y="4849097"/>
            <a:ext cx="666724" cy="59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93D45A-8D4E-6C60-6D6E-E03501836219}"/>
              </a:ext>
            </a:extLst>
          </p:cNvPr>
          <p:cNvCxnSpPr>
            <a:cxnSpLocks/>
            <a:stCxn id="42" idx="2"/>
            <a:endCxn id="28" idx="1"/>
          </p:cNvCxnSpPr>
          <p:nvPr/>
        </p:nvCxnSpPr>
        <p:spPr>
          <a:xfrm flipH="1">
            <a:off x="4519282" y="4832379"/>
            <a:ext cx="892231" cy="608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30C9F05-3D7D-7508-BCC4-B681386279DC}"/>
              </a:ext>
            </a:extLst>
          </p:cNvPr>
          <p:cNvCxnSpPr>
            <a:cxnSpLocks/>
            <a:endCxn id="28" idx="1"/>
          </p:cNvCxnSpPr>
          <p:nvPr/>
        </p:nvCxnSpPr>
        <p:spPr>
          <a:xfrm flipH="1">
            <a:off x="4519282" y="4887833"/>
            <a:ext cx="2480166" cy="552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710F7D-60E6-F134-5F98-63730DB67CBE}"/>
              </a:ext>
            </a:extLst>
          </p:cNvPr>
          <p:cNvCxnSpPr>
            <a:cxnSpLocks/>
            <a:stCxn id="44" idx="2"/>
            <a:endCxn id="28" idx="1"/>
          </p:cNvCxnSpPr>
          <p:nvPr/>
        </p:nvCxnSpPr>
        <p:spPr>
          <a:xfrm flipH="1">
            <a:off x="4519282" y="4905528"/>
            <a:ext cx="4345434" cy="535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BB8EBC-B5A9-733B-2429-9F1183B0A2FE}"/>
              </a:ext>
            </a:extLst>
          </p:cNvPr>
          <p:cNvSpPr txBox="1"/>
          <p:nvPr/>
        </p:nvSpPr>
        <p:spPr>
          <a:xfrm>
            <a:off x="3021127" y="647599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 management with ERP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0627103-6521-F5DB-E895-198C5AD4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249" y="6098628"/>
            <a:ext cx="4386881" cy="365125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Functional evolution of ERP</a:t>
            </a:r>
          </a:p>
          <a:p>
            <a:endParaRPr lang="en-US" dirty="0"/>
          </a:p>
        </p:txBody>
      </p:sp>
      <p:sp>
        <p:nvSpPr>
          <p:cNvPr id="9" name="Flowchart: Connector 4">
            <a:extLst>
              <a:ext uri="{FF2B5EF4-FFF2-40B4-BE49-F238E27FC236}">
                <a16:creationId xmlns:a16="http://schemas.microsoft.com/office/drawing/2014/main" id="{A81F6559-70D9-7FD7-7C28-D846DD86122D}"/>
              </a:ext>
            </a:extLst>
          </p:cNvPr>
          <p:cNvSpPr/>
          <p:nvPr/>
        </p:nvSpPr>
        <p:spPr>
          <a:xfrm rot="5400000">
            <a:off x="2381249" y="998981"/>
            <a:ext cx="4572000" cy="45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å</a:t>
            </a:r>
            <a:endParaRPr lang="en-US" dirty="0"/>
          </a:p>
        </p:txBody>
      </p:sp>
      <p:sp>
        <p:nvSpPr>
          <p:cNvPr id="10" name="Flowchart: Connector 5">
            <a:extLst>
              <a:ext uri="{FF2B5EF4-FFF2-40B4-BE49-F238E27FC236}">
                <a16:creationId xmlns:a16="http://schemas.microsoft.com/office/drawing/2014/main" id="{E4850558-49DB-255A-1867-B4023B153E06}"/>
              </a:ext>
            </a:extLst>
          </p:cNvPr>
          <p:cNvSpPr/>
          <p:nvPr/>
        </p:nvSpPr>
        <p:spPr>
          <a:xfrm rot="5400000">
            <a:off x="2838449" y="1456181"/>
            <a:ext cx="3657600" cy="365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6">
            <a:extLst>
              <a:ext uri="{FF2B5EF4-FFF2-40B4-BE49-F238E27FC236}">
                <a16:creationId xmlns:a16="http://schemas.microsoft.com/office/drawing/2014/main" id="{364C50AC-73C6-17D5-38A1-AC35B7A25BB0}"/>
              </a:ext>
            </a:extLst>
          </p:cNvPr>
          <p:cNvSpPr/>
          <p:nvPr/>
        </p:nvSpPr>
        <p:spPr>
          <a:xfrm>
            <a:off x="3295649" y="1913381"/>
            <a:ext cx="2743200" cy="2743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8">
            <a:extLst>
              <a:ext uri="{FF2B5EF4-FFF2-40B4-BE49-F238E27FC236}">
                <a16:creationId xmlns:a16="http://schemas.microsoft.com/office/drawing/2014/main" id="{3EBE4F65-C71E-395A-A795-0282B6BDA99E}"/>
              </a:ext>
            </a:extLst>
          </p:cNvPr>
          <p:cNvSpPr/>
          <p:nvPr/>
        </p:nvSpPr>
        <p:spPr>
          <a:xfrm>
            <a:off x="3704427" y="2370581"/>
            <a:ext cx="1828800" cy="1828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9">
            <a:extLst>
              <a:ext uri="{FF2B5EF4-FFF2-40B4-BE49-F238E27FC236}">
                <a16:creationId xmlns:a16="http://schemas.microsoft.com/office/drawing/2014/main" id="{9CFB34E9-8973-AD15-CE48-AD44ECD321B5}"/>
              </a:ext>
            </a:extLst>
          </p:cNvPr>
          <p:cNvSpPr/>
          <p:nvPr/>
        </p:nvSpPr>
        <p:spPr>
          <a:xfrm>
            <a:off x="4231822" y="2781843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677E2F-9D5D-065F-1260-2418C107B2A3}"/>
              </a:ext>
            </a:extLst>
          </p:cNvPr>
          <p:cNvCxnSpPr>
            <a:stCxn id="13" idx="0"/>
          </p:cNvCxnSpPr>
          <p:nvPr/>
        </p:nvCxnSpPr>
        <p:spPr>
          <a:xfrm flipV="1">
            <a:off x="4689022" y="498565"/>
            <a:ext cx="1602921" cy="2283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AF92CF-7117-14A2-894D-E06518CD092A}"/>
              </a:ext>
            </a:extLst>
          </p:cNvPr>
          <p:cNvCxnSpPr/>
          <p:nvPr/>
        </p:nvCxnSpPr>
        <p:spPr>
          <a:xfrm>
            <a:off x="6291943" y="509451"/>
            <a:ext cx="2024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CD521-6666-0F05-CE27-4F61DDBA4583}"/>
              </a:ext>
            </a:extLst>
          </p:cNvPr>
          <p:cNvCxnSpPr>
            <a:cxnSpLocks/>
          </p:cNvCxnSpPr>
          <p:nvPr/>
        </p:nvCxnSpPr>
        <p:spPr>
          <a:xfrm flipV="1">
            <a:off x="5205254" y="998981"/>
            <a:ext cx="1230644" cy="163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E08D2F-2023-5E9F-5F5F-ED33A87AF7FD}"/>
              </a:ext>
            </a:extLst>
          </p:cNvPr>
          <p:cNvCxnSpPr/>
          <p:nvPr/>
        </p:nvCxnSpPr>
        <p:spPr>
          <a:xfrm>
            <a:off x="6435898" y="998981"/>
            <a:ext cx="2024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999354-542C-878F-B258-328F00F5D7E4}"/>
              </a:ext>
            </a:extLst>
          </p:cNvPr>
          <p:cNvCxnSpPr>
            <a:cxnSpLocks/>
          </p:cNvCxnSpPr>
          <p:nvPr/>
        </p:nvCxnSpPr>
        <p:spPr>
          <a:xfrm flipV="1">
            <a:off x="5748599" y="1367026"/>
            <a:ext cx="886854" cy="109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0F91F-5486-9AFF-E821-78A7BBA06204}"/>
              </a:ext>
            </a:extLst>
          </p:cNvPr>
          <p:cNvCxnSpPr/>
          <p:nvPr/>
        </p:nvCxnSpPr>
        <p:spPr>
          <a:xfrm>
            <a:off x="6635453" y="1367026"/>
            <a:ext cx="2024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4600FF-F310-5AFF-DCDD-8F72CF665FE0}"/>
              </a:ext>
            </a:extLst>
          </p:cNvPr>
          <p:cNvCxnSpPr>
            <a:cxnSpLocks/>
          </p:cNvCxnSpPr>
          <p:nvPr/>
        </p:nvCxnSpPr>
        <p:spPr>
          <a:xfrm flipV="1">
            <a:off x="6352370" y="1818692"/>
            <a:ext cx="599760" cy="73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BA7E2A-A291-9BE5-FF20-B7A414A590A3}"/>
              </a:ext>
            </a:extLst>
          </p:cNvPr>
          <p:cNvCxnSpPr/>
          <p:nvPr/>
        </p:nvCxnSpPr>
        <p:spPr>
          <a:xfrm>
            <a:off x="6952130" y="1818692"/>
            <a:ext cx="2024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35D9AC-E5E3-0DCF-2365-EE8F701A2702}"/>
              </a:ext>
            </a:extLst>
          </p:cNvPr>
          <p:cNvCxnSpPr/>
          <p:nvPr/>
        </p:nvCxnSpPr>
        <p:spPr>
          <a:xfrm>
            <a:off x="6854158" y="2781843"/>
            <a:ext cx="2024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EE190B-4DE7-41BD-E80B-5DC91C63C947}"/>
              </a:ext>
            </a:extLst>
          </p:cNvPr>
          <p:cNvSpPr txBox="1"/>
          <p:nvPr/>
        </p:nvSpPr>
        <p:spPr>
          <a:xfrm>
            <a:off x="7127508" y="19376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430AF-1DC5-0CBD-61CC-F92DB68C9033}"/>
              </a:ext>
            </a:extLst>
          </p:cNvPr>
          <p:cNvSpPr txBox="1"/>
          <p:nvPr/>
        </p:nvSpPr>
        <p:spPr>
          <a:xfrm>
            <a:off x="6654691" y="674055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Loop MRP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1EEE66-5989-0E55-682A-A51269C586DC}"/>
              </a:ext>
            </a:extLst>
          </p:cNvPr>
          <p:cNvSpPr txBox="1"/>
          <p:nvPr/>
        </p:nvSpPr>
        <p:spPr>
          <a:xfrm>
            <a:off x="7210395" y="1046153"/>
            <a:ext cx="80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MRP II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1A9C7-3045-998D-3D39-53FAABF18B59}"/>
              </a:ext>
            </a:extLst>
          </p:cNvPr>
          <p:cNvSpPr txBox="1"/>
          <p:nvPr/>
        </p:nvSpPr>
        <p:spPr>
          <a:xfrm>
            <a:off x="7610504" y="15032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45428A-EEB3-5C3B-1BAA-3A45BD0C8C91}"/>
              </a:ext>
            </a:extLst>
          </p:cNvPr>
          <p:cNvSpPr txBox="1"/>
          <p:nvPr/>
        </p:nvSpPr>
        <p:spPr>
          <a:xfrm>
            <a:off x="7406607" y="243183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 ERP</a:t>
            </a:r>
          </a:p>
        </p:txBody>
      </p:sp>
    </p:spTree>
    <p:extLst>
      <p:ext uri="{BB962C8B-B14F-4D97-AF65-F5344CB8AC3E}">
        <p14:creationId xmlns:p14="http://schemas.microsoft.com/office/powerpoint/2010/main" val="317188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098A-72F1-26A1-118C-CE1402D4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150862"/>
            <a:ext cx="7704667" cy="1376724"/>
          </a:xfrm>
        </p:spPr>
        <p:txBody>
          <a:bodyPr/>
          <a:lstStyle/>
          <a:p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vi-V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Necessity, benefits, and difficulties when implementing ERP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B3D7D-F690-5EFF-DC87-5727F332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EC0C-E98C-843C-F03F-CA0A9EF60AB6}"/>
              </a:ext>
            </a:extLst>
          </p:cNvPr>
          <p:cNvSpPr txBox="1"/>
          <p:nvPr/>
        </p:nvSpPr>
        <p:spPr>
          <a:xfrm>
            <a:off x="1775012" y="1943549"/>
            <a:ext cx="65621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necessity of implementing ERP</a:t>
            </a:r>
          </a:p>
          <a:p>
            <a:pPr marL="0" marR="0"/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Eliminates data duplication and reduces the need for manual data entry and reconciliation.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Provides real-time access to critical business information.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Enhances collaboration and communication between different departments.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57F-A292-3705-59B2-C248B099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08898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Benefits of implementing ERP</a:t>
            </a:r>
            <a:b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1.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productivity</a:t>
            </a: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 decision-making</a:t>
            </a: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Enhanced collaboration</a:t>
            </a: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Reduced errors</a:t>
            </a: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Increased customer satisfaction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8340F-E803-2582-7AAC-36202DA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82AD-4C06-EB10-3AE0-EBDD36B4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0"/>
            <a:ext cx="7704667" cy="5082987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Difficulties when implementing ERP</a:t>
            </a:r>
            <a:b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</a:t>
            </a: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Complexity</a:t>
            </a: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Resistance to change</a:t>
            </a: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Data migration</a:t>
            </a:r>
            <a:b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Integration with existing systems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A5057-D351-F37D-FF90-06E8E261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09126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Chapter’s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407" y="1324947"/>
            <a:ext cx="8257593" cy="45069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Modern management leads for ERP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Problems in functional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Information management system and the evolution of ERP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Necessities, benefits and difficulties in executing ERP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General ideas of business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Components of ERP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Layered structures of ERP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2A34-DB84-5A79-AC5A-5B5607FC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989" y="2438400"/>
            <a:ext cx="7704667" cy="19812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rbel (Headings)"/>
              </a:rPr>
              <a:t>5. General ideas of business process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1ADCB-54FA-703A-DD54-F869198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9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3EC01-4A24-2172-761D-634CBF5B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7F2CE-9B1D-1846-4B40-944F0E7526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C72B4-D2CD-5FA5-B885-FAA6A21FE59A}"/>
              </a:ext>
            </a:extLst>
          </p:cNvPr>
          <p:cNvSpPr/>
          <p:nvPr/>
        </p:nvSpPr>
        <p:spPr>
          <a:xfrm>
            <a:off x="1386396" y="1455937"/>
            <a:ext cx="6310544" cy="3284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F3804-89B0-07E1-8218-5D7E98597C91}"/>
              </a:ext>
            </a:extLst>
          </p:cNvPr>
          <p:cNvSpPr/>
          <p:nvPr/>
        </p:nvSpPr>
        <p:spPr>
          <a:xfrm>
            <a:off x="1673440" y="2696593"/>
            <a:ext cx="1571348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F2E4F4-1CB8-12D0-8CDB-8BCB574CB251}"/>
              </a:ext>
            </a:extLst>
          </p:cNvPr>
          <p:cNvSpPr/>
          <p:nvPr/>
        </p:nvSpPr>
        <p:spPr>
          <a:xfrm>
            <a:off x="3786326" y="1677880"/>
            <a:ext cx="1571348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9B8A7-2210-7A20-54F2-4A1B6949400F}"/>
              </a:ext>
            </a:extLst>
          </p:cNvPr>
          <p:cNvSpPr/>
          <p:nvPr/>
        </p:nvSpPr>
        <p:spPr>
          <a:xfrm>
            <a:off x="3786326" y="3715305"/>
            <a:ext cx="1571348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Warehouse and Material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A0A270-F3A4-D852-B236-6DA8CACA5E7D}"/>
              </a:ext>
            </a:extLst>
          </p:cNvPr>
          <p:cNvSpPr/>
          <p:nvPr/>
        </p:nvSpPr>
        <p:spPr>
          <a:xfrm>
            <a:off x="5899212" y="2687715"/>
            <a:ext cx="1571348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F9F685-FE1D-CF42-78E6-26FE1E7D334E}"/>
              </a:ext>
            </a:extLst>
          </p:cNvPr>
          <p:cNvCxnSpPr>
            <a:cxnSpLocks/>
          </p:cNvCxnSpPr>
          <p:nvPr/>
        </p:nvCxnSpPr>
        <p:spPr>
          <a:xfrm>
            <a:off x="8389398" y="850036"/>
            <a:ext cx="0" cy="4485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20D510-89CC-FDE6-0EE6-1A86229F2571}"/>
              </a:ext>
            </a:extLst>
          </p:cNvPr>
          <p:cNvSpPr txBox="1"/>
          <p:nvPr/>
        </p:nvSpPr>
        <p:spPr>
          <a:xfrm rot="5400000">
            <a:off x="8008306" y="2939172"/>
            <a:ext cx="112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Customer</a:t>
            </a:r>
          </a:p>
        </p:txBody>
      </p:sp>
      <p:cxnSp>
        <p:nvCxnSpPr>
          <p:cNvPr id="13" name="Connector: Elbow 16">
            <a:extLst>
              <a:ext uri="{FF2B5EF4-FFF2-40B4-BE49-F238E27FC236}">
                <a16:creationId xmlns:a16="http://schemas.microsoft.com/office/drawing/2014/main" id="{4FF69E71-BA90-9AB7-88B6-694CFFB6B1C2}"/>
              </a:ext>
            </a:extLst>
          </p:cNvPr>
          <p:cNvCxnSpPr>
            <a:stCxn id="8" idx="1"/>
            <a:endCxn id="7" idx="0"/>
          </p:cNvCxnSpPr>
          <p:nvPr/>
        </p:nvCxnSpPr>
        <p:spPr>
          <a:xfrm rot="10800000" flipV="1">
            <a:off x="2459114" y="2099569"/>
            <a:ext cx="1327212" cy="597024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7">
            <a:extLst>
              <a:ext uri="{FF2B5EF4-FFF2-40B4-BE49-F238E27FC236}">
                <a16:creationId xmlns:a16="http://schemas.microsoft.com/office/drawing/2014/main" id="{77A1CA6E-FE23-0E9D-C964-49A9D7F8EF6E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rot="10800000">
            <a:off x="2459114" y="3539972"/>
            <a:ext cx="1327212" cy="597023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20">
            <a:extLst>
              <a:ext uri="{FF2B5EF4-FFF2-40B4-BE49-F238E27FC236}">
                <a16:creationId xmlns:a16="http://schemas.microsoft.com/office/drawing/2014/main" id="{5CDEED03-9AB6-8E64-00A8-DC2DBA82DE07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5357674" y="3531093"/>
            <a:ext cx="1327212" cy="60590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3">
            <a:extLst>
              <a:ext uri="{FF2B5EF4-FFF2-40B4-BE49-F238E27FC236}">
                <a16:creationId xmlns:a16="http://schemas.microsoft.com/office/drawing/2014/main" id="{86EC4B38-A2C7-0415-1D24-2BD227859FB3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5357674" y="2099569"/>
            <a:ext cx="1327212" cy="588146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74F18-91F7-4937-93CF-5BAD37AD1500}"/>
              </a:ext>
            </a:extLst>
          </p:cNvPr>
          <p:cNvSpPr/>
          <p:nvPr/>
        </p:nvSpPr>
        <p:spPr>
          <a:xfrm>
            <a:off x="1673439" y="4949708"/>
            <a:ext cx="1571348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Human resource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5A73CE-3237-0804-E925-E585FC0078BE}"/>
              </a:ext>
            </a:extLst>
          </p:cNvPr>
          <p:cNvCxnSpPr>
            <a:stCxn id="17" idx="0"/>
          </p:cNvCxnSpPr>
          <p:nvPr/>
        </p:nvCxnSpPr>
        <p:spPr>
          <a:xfrm flipV="1">
            <a:off x="2459113" y="4740676"/>
            <a:ext cx="0" cy="209032"/>
          </a:xfrm>
          <a:prstGeom prst="straightConnector1">
            <a:avLst/>
          </a:prstGeom>
          <a:ln w="28575">
            <a:solidFill>
              <a:srgbClr val="0148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5A1114-279B-7FE1-99D6-668C19EA2CDB}"/>
              </a:ext>
            </a:extLst>
          </p:cNvPr>
          <p:cNvSpPr/>
          <p:nvPr/>
        </p:nvSpPr>
        <p:spPr>
          <a:xfrm>
            <a:off x="5899212" y="4949301"/>
            <a:ext cx="1571348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 and Develop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C7BA15-343C-A29C-73B8-3D31A5AA81E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684886" y="4740676"/>
            <a:ext cx="0" cy="208625"/>
          </a:xfrm>
          <a:prstGeom prst="straightConnector1">
            <a:avLst/>
          </a:prstGeom>
          <a:ln w="28575">
            <a:solidFill>
              <a:srgbClr val="0148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1E7C3B-63D9-F355-3222-7C45F8E42F22}"/>
              </a:ext>
            </a:extLst>
          </p:cNvPr>
          <p:cNvCxnSpPr>
            <a:cxnSpLocks/>
          </p:cNvCxnSpPr>
          <p:nvPr/>
        </p:nvCxnSpPr>
        <p:spPr>
          <a:xfrm>
            <a:off x="734455" y="1030911"/>
            <a:ext cx="0" cy="4485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7B92E1-7DEA-9CC2-E582-D1CF514DE33F}"/>
              </a:ext>
            </a:extLst>
          </p:cNvPr>
          <p:cNvSpPr txBox="1"/>
          <p:nvPr/>
        </p:nvSpPr>
        <p:spPr>
          <a:xfrm rot="16200000" flipH="1">
            <a:off x="9068" y="3088967"/>
            <a:ext cx="112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Supplier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38F0B3-ADAD-8512-B614-8BBCA0455C1A}"/>
              </a:ext>
            </a:extLst>
          </p:cNvPr>
          <p:cNvSpPr/>
          <p:nvPr/>
        </p:nvSpPr>
        <p:spPr>
          <a:xfrm>
            <a:off x="3755994" y="5584054"/>
            <a:ext cx="1571348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941774-D28B-5492-201D-24AAA28E9A00}"/>
              </a:ext>
            </a:extLst>
          </p:cNvPr>
          <p:cNvSpPr/>
          <p:nvPr/>
        </p:nvSpPr>
        <p:spPr>
          <a:xfrm>
            <a:off x="3755994" y="401715"/>
            <a:ext cx="1571348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Material Planning</a:t>
            </a:r>
          </a:p>
        </p:txBody>
      </p:sp>
      <p:cxnSp>
        <p:nvCxnSpPr>
          <p:cNvPr id="25" name="Connector: Elbow 43">
            <a:extLst>
              <a:ext uri="{FF2B5EF4-FFF2-40B4-BE49-F238E27FC236}">
                <a16:creationId xmlns:a16="http://schemas.microsoft.com/office/drawing/2014/main" id="{167AA1CD-0841-9355-3B1F-9A7EEFD9B02D}"/>
              </a:ext>
            </a:extLst>
          </p:cNvPr>
          <p:cNvCxnSpPr>
            <a:cxnSpLocks/>
            <a:stCxn id="24" idx="1"/>
            <a:endCxn id="23" idx="1"/>
          </p:cNvCxnSpPr>
          <p:nvPr/>
        </p:nvCxnSpPr>
        <p:spPr>
          <a:xfrm rot="10800000" flipV="1">
            <a:off x="3755994" y="823403"/>
            <a:ext cx="12700" cy="5182339"/>
          </a:xfrm>
          <a:prstGeom prst="bentConnector3">
            <a:avLst>
              <a:gd name="adj1" fmla="val 21582528"/>
            </a:avLst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5">
            <a:extLst>
              <a:ext uri="{FF2B5EF4-FFF2-40B4-BE49-F238E27FC236}">
                <a16:creationId xmlns:a16="http://schemas.microsoft.com/office/drawing/2014/main" id="{64DACE49-316A-1325-DEA3-BAE864A1A809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3244787" y="5371398"/>
            <a:ext cx="571870" cy="205997"/>
          </a:xfrm>
          <a:prstGeom prst="bentConnector3">
            <a:avLst>
              <a:gd name="adj1" fmla="val -1229"/>
            </a:avLst>
          </a:prstGeom>
          <a:ln w="28575">
            <a:solidFill>
              <a:srgbClr val="0148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5">
            <a:extLst>
              <a:ext uri="{FF2B5EF4-FFF2-40B4-BE49-F238E27FC236}">
                <a16:creationId xmlns:a16="http://schemas.microsoft.com/office/drawing/2014/main" id="{92FC12E7-7A6A-366C-6B47-81F86FDB999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202315" y="5370990"/>
            <a:ext cx="696897" cy="206404"/>
          </a:xfrm>
          <a:prstGeom prst="bentConnector3">
            <a:avLst>
              <a:gd name="adj1" fmla="val 319"/>
            </a:avLst>
          </a:prstGeom>
          <a:ln w="28575">
            <a:solidFill>
              <a:srgbClr val="0148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5">
            <a:extLst>
              <a:ext uri="{FF2B5EF4-FFF2-40B4-BE49-F238E27FC236}">
                <a16:creationId xmlns:a16="http://schemas.microsoft.com/office/drawing/2014/main" id="{854AAD0B-CF31-AD81-FADC-30BC6019B020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flipV="1">
            <a:off x="4541668" y="4740676"/>
            <a:ext cx="0" cy="843378"/>
          </a:xfrm>
          <a:prstGeom prst="straightConnector1">
            <a:avLst/>
          </a:prstGeom>
          <a:ln w="28575">
            <a:solidFill>
              <a:srgbClr val="0148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C33F7-DDB8-2970-6C5D-B76F42300E83}"/>
              </a:ext>
            </a:extLst>
          </p:cNvPr>
          <p:cNvCxnSpPr/>
          <p:nvPr/>
        </p:nvCxnSpPr>
        <p:spPr>
          <a:xfrm flipV="1">
            <a:off x="4534268" y="1245093"/>
            <a:ext cx="0" cy="209032"/>
          </a:xfrm>
          <a:prstGeom prst="straightConnector1">
            <a:avLst/>
          </a:prstGeom>
          <a:ln w="28575">
            <a:solidFill>
              <a:srgbClr val="0148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16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FC0A1-D0F6-D14F-72D8-3328F7F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C1FDB0-5B28-AF7A-FA6F-7264D33E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33" y="2956145"/>
            <a:ext cx="7772567" cy="945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6. Components of ERP</a:t>
            </a:r>
          </a:p>
        </p:txBody>
      </p:sp>
    </p:spTree>
    <p:extLst>
      <p:ext uri="{BB962C8B-B14F-4D97-AF65-F5344CB8AC3E}">
        <p14:creationId xmlns:p14="http://schemas.microsoft.com/office/powerpoint/2010/main" val="1620560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4C6222-C066-2447-B652-F591D3568A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513A0-F124-82A0-16A4-29DBB366932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89858" y="2130641"/>
            <a:ext cx="3582142" cy="12983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39ACF5-A477-FD4C-1DB8-CACD89677E9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2216457" y="2130641"/>
            <a:ext cx="2355543" cy="12983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273955-464B-40F4-0419-BB2EFCF3B068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3443055" y="2130641"/>
            <a:ext cx="1128945" cy="12983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B0AF7F-6EEA-0C50-9373-7410C50CDA6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71999" y="2130641"/>
            <a:ext cx="97654" cy="12983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772488-155C-E2BE-1BA8-42B1DB819AE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71998" y="2130641"/>
            <a:ext cx="1324253" cy="12983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99D7FE-1605-294C-D95B-6AA6E6E7075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588274" y="2130641"/>
            <a:ext cx="2534575" cy="12983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CA01C-0C4F-254D-773A-729069A890F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4572000" y="2130641"/>
            <a:ext cx="3777447" cy="12983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A7038-E75A-AD90-BB8F-C9C15F5E9FA6}"/>
              </a:ext>
            </a:extLst>
          </p:cNvPr>
          <p:cNvSpPr/>
          <p:nvPr/>
        </p:nvSpPr>
        <p:spPr>
          <a:xfrm>
            <a:off x="3741937" y="1198485"/>
            <a:ext cx="1660125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ERP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ECAD7-1AA4-F684-7E30-15BE12FE9D64}"/>
              </a:ext>
            </a:extLst>
          </p:cNvPr>
          <p:cNvSpPr/>
          <p:nvPr/>
        </p:nvSpPr>
        <p:spPr>
          <a:xfrm>
            <a:off x="485311" y="3429000"/>
            <a:ext cx="1009095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Sale and Marketing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139CD-5FAE-F82B-6137-9186C1717600}"/>
              </a:ext>
            </a:extLst>
          </p:cNvPr>
          <p:cNvSpPr/>
          <p:nvPr/>
        </p:nvSpPr>
        <p:spPr>
          <a:xfrm>
            <a:off x="1711909" y="3429000"/>
            <a:ext cx="1009095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Master Scheduling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DAA92-0926-0176-3BEE-9EA882DD515E}"/>
              </a:ext>
            </a:extLst>
          </p:cNvPr>
          <p:cNvSpPr/>
          <p:nvPr/>
        </p:nvSpPr>
        <p:spPr>
          <a:xfrm>
            <a:off x="2938507" y="3429000"/>
            <a:ext cx="1009095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Shop Floor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37050D-84EE-537A-8B21-5CDB03F0B45D}"/>
              </a:ext>
            </a:extLst>
          </p:cNvPr>
          <p:cNvSpPr/>
          <p:nvPr/>
        </p:nvSpPr>
        <p:spPr>
          <a:xfrm>
            <a:off x="4165105" y="3429000"/>
            <a:ext cx="1009095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Accounting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1E856-DCA2-549F-B0F3-D203D9C476BF}"/>
              </a:ext>
            </a:extLst>
          </p:cNvPr>
          <p:cNvSpPr/>
          <p:nvPr/>
        </p:nvSpPr>
        <p:spPr>
          <a:xfrm>
            <a:off x="5391703" y="3429000"/>
            <a:ext cx="1009095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Purchasing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205BBD-46AE-A973-2EC2-EB5DD744B31F}"/>
              </a:ext>
            </a:extLst>
          </p:cNvPr>
          <p:cNvSpPr/>
          <p:nvPr/>
        </p:nvSpPr>
        <p:spPr>
          <a:xfrm>
            <a:off x="6618301" y="3429000"/>
            <a:ext cx="1009095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MRP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03A0A8-EAC9-CA12-96EF-D761E7BF8EFC}"/>
              </a:ext>
            </a:extLst>
          </p:cNvPr>
          <p:cNvSpPr/>
          <p:nvPr/>
        </p:nvSpPr>
        <p:spPr>
          <a:xfrm>
            <a:off x="7844899" y="3429000"/>
            <a:ext cx="1009095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248917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4AFE3-C31F-CEAB-2EEF-066496B0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89595A-209D-C73D-75D7-13C05F5D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33" y="2956145"/>
            <a:ext cx="7772567" cy="945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7. Architectures of ERP</a:t>
            </a:r>
          </a:p>
        </p:txBody>
      </p:sp>
    </p:spTree>
    <p:extLst>
      <p:ext uri="{BB962C8B-B14F-4D97-AF65-F5344CB8AC3E}">
        <p14:creationId xmlns:p14="http://schemas.microsoft.com/office/powerpoint/2010/main" val="63339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DA6CD-394B-16E2-5621-DEB07817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5831A-DB93-D552-56B1-BD80F9ECE7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9BE0512-AE70-87A8-D52F-71335329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47" y="1409480"/>
            <a:ext cx="5361558" cy="4039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EACC59-CE6E-E3DA-635C-72A8972FDC9E}"/>
              </a:ext>
            </a:extLst>
          </p:cNvPr>
          <p:cNvSpPr txBox="1"/>
          <p:nvPr/>
        </p:nvSpPr>
        <p:spPr>
          <a:xfrm>
            <a:off x="2956264" y="5783928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Multi-layer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4861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28CB44-255C-A442-2177-4E878FC2D0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5BE5A-17E4-D5F3-08DF-9DFA8DA16775}"/>
              </a:ext>
            </a:extLst>
          </p:cNvPr>
          <p:cNvSpPr txBox="1"/>
          <p:nvPr/>
        </p:nvSpPr>
        <p:spPr>
          <a:xfrm>
            <a:off x="2956264" y="5783928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There-layer architecture</a:t>
            </a:r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8425802-AB1D-2730-35BF-DC3D4E199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2319337"/>
            <a:ext cx="5353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22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E45DD1-E472-D901-BF75-8FEA85A544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D21E8-6A54-7F13-14D8-E2828732B02D}"/>
              </a:ext>
            </a:extLst>
          </p:cNvPr>
          <p:cNvSpPr txBox="1"/>
          <p:nvPr/>
        </p:nvSpPr>
        <p:spPr>
          <a:xfrm>
            <a:off x="2956264" y="5783928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There-layer architecture</a:t>
            </a:r>
          </a:p>
        </p:txBody>
      </p:sp>
      <p:pic>
        <p:nvPicPr>
          <p:cNvPr id="10" name="Picture 9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563D1FF-3F7E-607E-7048-5E47039A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2319337"/>
            <a:ext cx="5353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1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FECF67-5269-3BE2-EEF8-DECCC10A72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28B29-061A-3F37-D133-CC824EDD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00" y="1631658"/>
            <a:ext cx="6355399" cy="35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8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443311-966B-DE33-84E7-FF9C1A628D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AC905-BD98-7909-67BE-B26EEADD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82" y="1276061"/>
            <a:ext cx="6427436" cy="4305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F376C8-471C-ECB8-B87A-4E28A537449D}"/>
              </a:ext>
            </a:extLst>
          </p:cNvPr>
          <p:cNvSpPr txBox="1"/>
          <p:nvPr/>
        </p:nvSpPr>
        <p:spPr>
          <a:xfrm>
            <a:off x="2956264" y="5783928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MVC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1079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036" y="0"/>
            <a:ext cx="8126964" cy="128446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1. Modern management leading for ERP</a:t>
            </a:r>
          </a:p>
        </p:txBody>
      </p:sp>
      <p:pic>
        <p:nvPicPr>
          <p:cNvPr id="4" name="Content Placeholder 3" descr="A picture containing text, necktie, person, person&#10;&#10;Description automatically generated">
            <a:extLst>
              <a:ext uri="{FF2B5EF4-FFF2-40B4-BE49-F238E27FC236}">
                <a16:creationId xmlns:a16="http://schemas.microsoft.com/office/drawing/2014/main" id="{7329DEEC-631A-42EC-334D-BEAB2333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29" y="1871288"/>
            <a:ext cx="1903445" cy="2546570"/>
          </a:xfrm>
        </p:spPr>
      </p:pic>
      <p:pic>
        <p:nvPicPr>
          <p:cNvPr id="7" name="Picture 6" descr="Henry-Fo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27" y="1871288"/>
            <a:ext cx="2473383" cy="2546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9C7C3E-0FD7-965F-A236-AFAA8CE25022}"/>
              </a:ext>
            </a:extLst>
          </p:cNvPr>
          <p:cNvSpPr txBox="1"/>
          <p:nvPr/>
        </p:nvSpPr>
        <p:spPr>
          <a:xfrm>
            <a:off x="1313102" y="4417858"/>
            <a:ext cx="304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Frederick W. Taylor</a:t>
            </a:r>
          </a:p>
          <a:p>
            <a:pPr algn="ctr"/>
            <a:r>
              <a:rPr lang="en-US" b="1">
                <a:solidFill>
                  <a:srgbClr val="202122"/>
                </a:solidFill>
                <a:latin typeface="Arial" panose="020B0604020202020204" pitchFamily="34" charset="0"/>
              </a:rPr>
              <a:t>(1856 - 1915)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77C9B-205C-F936-A25B-B4A1B60AE5DF}"/>
              </a:ext>
            </a:extLst>
          </p:cNvPr>
          <p:cNvSpPr txBox="1"/>
          <p:nvPr/>
        </p:nvSpPr>
        <p:spPr>
          <a:xfrm>
            <a:off x="5074769" y="4417858"/>
            <a:ext cx="304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Henry Ford</a:t>
            </a:r>
          </a:p>
          <a:p>
            <a:pPr algn="ctr"/>
            <a:r>
              <a:rPr lang="en-US" b="1">
                <a:solidFill>
                  <a:srgbClr val="202122"/>
                </a:solidFill>
                <a:latin typeface="Arial" panose="020B0604020202020204" pitchFamily="34" charset="0"/>
              </a:rPr>
              <a:t>(1856 - 1915)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D9ACB1-0403-AAA1-9996-1822D65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36" y="0"/>
            <a:ext cx="8126964" cy="128446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1. Modern management leading for 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036" y="1284463"/>
            <a:ext cx="8072438" cy="10023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0">
                <a:latin typeface="Arial" panose="020B0604020202020204" pitchFamily="34" charset="0"/>
                <a:cs typeface="Arial" panose="020B0604020202020204" pitchFamily="34" charset="0"/>
              </a:rPr>
              <a:t>Scientific management aka “Taylorism” idea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BF2ADB-0CA4-D0A5-1F1C-0A366FC8DB85}"/>
              </a:ext>
            </a:extLst>
          </p:cNvPr>
          <p:cNvSpPr txBox="1">
            <a:spLocks/>
          </p:cNvSpPr>
          <p:nvPr/>
        </p:nvSpPr>
        <p:spPr>
          <a:xfrm>
            <a:off x="1017036" y="0"/>
            <a:ext cx="8126964" cy="8957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C26483-C689-1438-55CD-69DE9A02641E}"/>
              </a:ext>
            </a:extLst>
          </p:cNvPr>
          <p:cNvSpPr/>
          <p:nvPr/>
        </p:nvSpPr>
        <p:spPr>
          <a:xfrm>
            <a:off x="2031937" y="2857500"/>
            <a:ext cx="1138334" cy="186378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 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4084FB-D859-6C93-08B9-49B9FAAE4642}"/>
              </a:ext>
            </a:extLst>
          </p:cNvPr>
          <p:cNvSpPr/>
          <p:nvPr/>
        </p:nvSpPr>
        <p:spPr>
          <a:xfrm>
            <a:off x="4295193" y="2857500"/>
            <a:ext cx="1138334" cy="186378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 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928C82-EE74-ADA5-2B9F-565C12F473E7}"/>
              </a:ext>
            </a:extLst>
          </p:cNvPr>
          <p:cNvSpPr/>
          <p:nvPr/>
        </p:nvSpPr>
        <p:spPr>
          <a:xfrm>
            <a:off x="6578084" y="2857498"/>
            <a:ext cx="1138334" cy="186378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 C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3D1937-864C-4389-01C9-377A6EA8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55450" y="2287593"/>
            <a:ext cx="354563" cy="3064250"/>
          </a:xfrm>
          <a:prstGeom prst="rect">
            <a:avLst/>
          </a:prstGeom>
          <a:effectLst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B790F8-9347-0A31-566F-A9B0F1441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89551" y="2348242"/>
            <a:ext cx="354564" cy="3003601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6747E5-6A75-9296-07FF-B584263B4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79548" y="4327113"/>
            <a:ext cx="1232030" cy="228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EEA72-365F-F148-CE37-1A87328482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55985" y="2743079"/>
            <a:ext cx="1232030" cy="2286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A97FDE-8E63-0587-D883-9A75D5629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10873" y="4401630"/>
            <a:ext cx="1232030" cy="2286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A1656-0FB6-ACFB-FCEC-40AAFF90D1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8569" y="3183992"/>
            <a:ext cx="1232030" cy="228624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76CDD71-DB44-DC8A-98A2-1017A45C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36" y="-46653"/>
            <a:ext cx="8126964" cy="128446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2. Problems in functional management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0C0605EA-A54F-6A42-9429-2DBE8DF68866}"/>
              </a:ext>
            </a:extLst>
          </p:cNvPr>
          <p:cNvSpPr/>
          <p:nvPr/>
        </p:nvSpPr>
        <p:spPr>
          <a:xfrm>
            <a:off x="2691122" y="3927941"/>
            <a:ext cx="705882" cy="798343"/>
          </a:xfrm>
          <a:prstGeom prst="flowChartOffpage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Sales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9B9134F5-99EB-1837-4E30-1400387DEACB}"/>
              </a:ext>
            </a:extLst>
          </p:cNvPr>
          <p:cNvSpPr/>
          <p:nvPr/>
        </p:nvSpPr>
        <p:spPr>
          <a:xfrm>
            <a:off x="5073947" y="4253937"/>
            <a:ext cx="705882" cy="798343"/>
          </a:xfrm>
          <a:prstGeom prst="flowChartOffpage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HR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B58FA1A0-8913-EC21-E81F-EE560BBBDA2C}"/>
              </a:ext>
            </a:extLst>
          </p:cNvPr>
          <p:cNvSpPr/>
          <p:nvPr/>
        </p:nvSpPr>
        <p:spPr>
          <a:xfrm>
            <a:off x="6108569" y="2688685"/>
            <a:ext cx="1160625" cy="798343"/>
          </a:xfrm>
          <a:prstGeom prst="flowChartOffpage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Marketing</a:t>
            </a:r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BA70ADD5-1230-AEAB-43C6-B090316F0E6A}"/>
              </a:ext>
            </a:extLst>
          </p:cNvPr>
          <p:cNvSpPr/>
          <p:nvPr/>
        </p:nvSpPr>
        <p:spPr>
          <a:xfrm>
            <a:off x="3955985" y="2227649"/>
            <a:ext cx="1232030" cy="798343"/>
          </a:xfrm>
          <a:prstGeom prst="flowChartOffpage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DF515E-A99F-E51B-9369-AEBE91CB2CF3}"/>
              </a:ext>
            </a:extLst>
          </p:cNvPr>
          <p:cNvSpPr txBox="1"/>
          <p:nvPr/>
        </p:nvSpPr>
        <p:spPr>
          <a:xfrm flipH="1">
            <a:off x="1014255" y="1297947"/>
            <a:ext cx="502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Each department is a castle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206091-EA3B-E952-4D09-BF2E19CF1B90}"/>
              </a:ext>
            </a:extLst>
          </p:cNvPr>
          <p:cNvSpPr txBox="1">
            <a:spLocks/>
          </p:cNvSpPr>
          <p:nvPr/>
        </p:nvSpPr>
        <p:spPr>
          <a:xfrm>
            <a:off x="1017036" y="-10240"/>
            <a:ext cx="8126964" cy="12844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700" b="1">
                <a:solidFill>
                  <a:schemeClr val="bg2">
                    <a:lumMod val="10000"/>
                  </a:schemeClr>
                </a:solidFill>
              </a:rPr>
              <a:t>Late</a:t>
            </a:r>
            <a:r>
              <a:rPr lang="en-US" sz="3600" b="1">
                <a:solidFill>
                  <a:schemeClr val="bg2">
                    <a:lumMod val="10000"/>
                  </a:schemeClr>
                </a:solidFill>
              </a:rPr>
              <a:t> in business process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5B0FBEE9-B9D4-E26E-2E82-B2296304564B}"/>
              </a:ext>
            </a:extLst>
          </p:cNvPr>
          <p:cNvSpPr/>
          <p:nvPr/>
        </p:nvSpPr>
        <p:spPr>
          <a:xfrm>
            <a:off x="4374311" y="1412095"/>
            <a:ext cx="1000125" cy="796043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 order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BD08E03A-EB97-EA79-4B5A-EFCCBC8FC458}"/>
              </a:ext>
            </a:extLst>
          </p:cNvPr>
          <p:cNvSpPr/>
          <p:nvPr/>
        </p:nvSpPr>
        <p:spPr>
          <a:xfrm>
            <a:off x="4365854" y="2589373"/>
            <a:ext cx="1000125" cy="796043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Prepare goods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B6A2E77F-CFE2-C609-4648-9BBB59622985}"/>
              </a:ext>
            </a:extLst>
          </p:cNvPr>
          <p:cNvSpPr/>
          <p:nvPr/>
        </p:nvSpPr>
        <p:spPr>
          <a:xfrm>
            <a:off x="4374311" y="3506597"/>
            <a:ext cx="1000125" cy="796043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Export goods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F1914EB-3225-6A9F-8330-914C7515678D}"/>
              </a:ext>
            </a:extLst>
          </p:cNvPr>
          <p:cNvSpPr/>
          <p:nvPr/>
        </p:nvSpPr>
        <p:spPr>
          <a:xfrm>
            <a:off x="4382767" y="4683876"/>
            <a:ext cx="1000125" cy="796043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Export and send invoice</a:t>
            </a:r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C5C56974-9C1B-2D13-0219-50BCAB4D94C3}"/>
              </a:ext>
            </a:extLst>
          </p:cNvPr>
          <p:cNvSpPr/>
          <p:nvPr/>
        </p:nvSpPr>
        <p:spPr>
          <a:xfrm>
            <a:off x="4382767" y="5557512"/>
            <a:ext cx="1000125" cy="796043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Receive payment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2D0773A1-3570-1631-64B6-B6852F596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5573" y="2098845"/>
            <a:ext cx="3413643" cy="475615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820013F7-963B-1F2F-8F12-C2C307E8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5573" y="4208261"/>
            <a:ext cx="3413643" cy="475615"/>
          </a:xfrm>
          <a:prstGeom prst="rect">
            <a:avLst/>
          </a:prstGeom>
        </p:spPr>
      </p:pic>
      <p:pic>
        <p:nvPicPr>
          <p:cNvPr id="26" name="Picture 2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8705B8F-6CDE-46DE-569B-C58AA4F1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18340" y="1274223"/>
            <a:ext cx="1481752" cy="9361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AB7974-8C65-A6C9-8E93-F01D2CD48AEA}"/>
              </a:ext>
            </a:extLst>
          </p:cNvPr>
          <p:cNvSpPr txBox="1"/>
          <p:nvPr/>
        </p:nvSpPr>
        <p:spPr>
          <a:xfrm>
            <a:off x="7199022" y="1557656"/>
            <a:ext cx="78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D82791-767C-6296-BDE4-D17548FFBC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40258" y="2759565"/>
            <a:ext cx="1305306" cy="13053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C7E1C5-3081-472A-0521-082A0DF8EEF1}"/>
              </a:ext>
            </a:extLst>
          </p:cNvPr>
          <p:cNvSpPr txBox="1"/>
          <p:nvPr/>
        </p:nvSpPr>
        <p:spPr>
          <a:xfrm>
            <a:off x="7199022" y="2899186"/>
            <a:ext cx="141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Warehouse manager</a:t>
            </a:r>
          </a:p>
        </p:txBody>
      </p:sp>
      <p:pic>
        <p:nvPicPr>
          <p:cNvPr id="34" name="Graphic 33" descr="Calculator with solid fill">
            <a:extLst>
              <a:ext uri="{FF2B5EF4-FFF2-40B4-BE49-F238E27FC236}">
                <a16:creationId xmlns:a16="http://schemas.microsoft.com/office/drawing/2014/main" id="{63C64CEA-80AE-DF3E-1B4F-C0784E199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4408" y="4881416"/>
            <a:ext cx="1197006" cy="11970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7A5BCDD-EFD5-5670-B0FF-B41F75B512EF}"/>
              </a:ext>
            </a:extLst>
          </p:cNvPr>
          <p:cNvSpPr txBox="1"/>
          <p:nvPr/>
        </p:nvSpPr>
        <p:spPr>
          <a:xfrm>
            <a:off x="7199022" y="5295253"/>
            <a:ext cx="141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Accountant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6EC02386-CCA0-F0CA-18D2-CF49CE241A15}"/>
              </a:ext>
            </a:extLst>
          </p:cNvPr>
          <p:cNvSpPr/>
          <p:nvPr/>
        </p:nvSpPr>
        <p:spPr>
          <a:xfrm>
            <a:off x="2234799" y="1435018"/>
            <a:ext cx="1628774" cy="614607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Create/update documents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C3839D54-E5F2-F239-642C-CA25AB96067E}"/>
              </a:ext>
            </a:extLst>
          </p:cNvPr>
          <p:cNvSpPr/>
          <p:nvPr/>
        </p:nvSpPr>
        <p:spPr>
          <a:xfrm>
            <a:off x="2234799" y="5172615"/>
            <a:ext cx="1628774" cy="614607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Create/update documents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CC0B5A70-53C9-EDBD-1E8F-46A30CCD6F27}"/>
              </a:ext>
            </a:extLst>
          </p:cNvPr>
          <p:cNvSpPr/>
          <p:nvPr/>
        </p:nvSpPr>
        <p:spPr>
          <a:xfrm>
            <a:off x="2234799" y="3078112"/>
            <a:ext cx="1628774" cy="614607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Create/update documents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E11D95-13B8-A877-7038-EC79DE4DB076}"/>
              </a:ext>
            </a:extLst>
          </p:cNvPr>
          <p:cNvCxnSpPr>
            <a:stCxn id="36" idx="1"/>
            <a:endCxn id="38" idx="3"/>
          </p:cNvCxnSpPr>
          <p:nvPr/>
        </p:nvCxnSpPr>
        <p:spPr>
          <a:xfrm>
            <a:off x="3049186" y="2049625"/>
            <a:ext cx="0" cy="102848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2600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23534C-2CBB-4280-3BC7-D6290767FF7D}"/>
              </a:ext>
            </a:extLst>
          </p:cNvPr>
          <p:cNvSpPr txBox="1"/>
          <p:nvPr/>
        </p:nvSpPr>
        <p:spPr>
          <a:xfrm>
            <a:off x="2015293" y="4245642"/>
            <a:ext cx="10668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/>
              <a:t>transport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76C5EA-FC48-362E-480B-E16DC061F651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3049186" y="3692719"/>
            <a:ext cx="0" cy="14751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2600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93D635A-19F3-3BEB-454E-6A3D01B3D81C}"/>
              </a:ext>
            </a:extLst>
          </p:cNvPr>
          <p:cNvSpPr txBox="1"/>
          <p:nvPr/>
        </p:nvSpPr>
        <p:spPr>
          <a:xfrm>
            <a:off x="2015293" y="2410045"/>
            <a:ext cx="10668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/>
              <a:t>transport</a:t>
            </a:r>
          </a:p>
        </p:txBody>
      </p:sp>
      <p:sp>
        <p:nvSpPr>
          <p:cNvPr id="47" name="Callout: Right Arrow 46">
            <a:extLst>
              <a:ext uri="{FF2B5EF4-FFF2-40B4-BE49-F238E27FC236}">
                <a16:creationId xmlns:a16="http://schemas.microsoft.com/office/drawing/2014/main" id="{495284EA-4FC4-5242-B942-EEEAF2C92B00}"/>
              </a:ext>
            </a:extLst>
          </p:cNvPr>
          <p:cNvSpPr/>
          <p:nvPr/>
        </p:nvSpPr>
        <p:spPr>
          <a:xfrm>
            <a:off x="1207249" y="1587359"/>
            <a:ext cx="1027550" cy="318925"/>
          </a:xfrm>
          <a:prstGeom prst="rightArrow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Late</a:t>
            </a:r>
          </a:p>
        </p:txBody>
      </p:sp>
      <p:sp>
        <p:nvSpPr>
          <p:cNvPr id="50" name="Callout: Right Arrow 49">
            <a:extLst>
              <a:ext uri="{FF2B5EF4-FFF2-40B4-BE49-F238E27FC236}">
                <a16:creationId xmlns:a16="http://schemas.microsoft.com/office/drawing/2014/main" id="{1A70035E-458F-646F-E632-2AB0200FA9BF}"/>
              </a:ext>
            </a:extLst>
          </p:cNvPr>
          <p:cNvSpPr/>
          <p:nvPr/>
        </p:nvSpPr>
        <p:spPr>
          <a:xfrm>
            <a:off x="1069168" y="2459691"/>
            <a:ext cx="1027550" cy="318925"/>
          </a:xfrm>
          <a:prstGeom prst="rightArrow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Late</a:t>
            </a:r>
          </a:p>
        </p:txBody>
      </p:sp>
      <p:sp>
        <p:nvSpPr>
          <p:cNvPr id="51" name="Callout: Right Arrow 50">
            <a:extLst>
              <a:ext uri="{FF2B5EF4-FFF2-40B4-BE49-F238E27FC236}">
                <a16:creationId xmlns:a16="http://schemas.microsoft.com/office/drawing/2014/main" id="{05F22AB7-5602-C9BD-8A9D-73342D5EDF1A}"/>
              </a:ext>
            </a:extLst>
          </p:cNvPr>
          <p:cNvSpPr/>
          <p:nvPr/>
        </p:nvSpPr>
        <p:spPr>
          <a:xfrm>
            <a:off x="1207249" y="3252755"/>
            <a:ext cx="1027550" cy="318925"/>
          </a:xfrm>
          <a:prstGeom prst="rightArrow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Late</a:t>
            </a:r>
          </a:p>
        </p:txBody>
      </p:sp>
      <p:sp>
        <p:nvSpPr>
          <p:cNvPr id="52" name="Callout: Right Arrow 51">
            <a:extLst>
              <a:ext uri="{FF2B5EF4-FFF2-40B4-BE49-F238E27FC236}">
                <a16:creationId xmlns:a16="http://schemas.microsoft.com/office/drawing/2014/main" id="{50EDE9F6-1104-9AE1-04F7-A3FAAD542939}"/>
              </a:ext>
            </a:extLst>
          </p:cNvPr>
          <p:cNvSpPr/>
          <p:nvPr/>
        </p:nvSpPr>
        <p:spPr>
          <a:xfrm>
            <a:off x="1035696" y="4296049"/>
            <a:ext cx="1027550" cy="318925"/>
          </a:xfrm>
          <a:prstGeom prst="rightArrow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Late</a:t>
            </a:r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7986BABB-AF23-1D25-2614-BB01B6A3B552}"/>
              </a:ext>
            </a:extLst>
          </p:cNvPr>
          <p:cNvSpPr/>
          <p:nvPr/>
        </p:nvSpPr>
        <p:spPr>
          <a:xfrm>
            <a:off x="1207249" y="5349086"/>
            <a:ext cx="1027550" cy="318925"/>
          </a:xfrm>
          <a:prstGeom prst="rightArrow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Late</a:t>
            </a:r>
          </a:p>
        </p:txBody>
      </p:sp>
    </p:spTree>
    <p:extLst>
      <p:ext uri="{BB962C8B-B14F-4D97-AF65-F5344CB8AC3E}">
        <p14:creationId xmlns:p14="http://schemas.microsoft.com/office/powerpoint/2010/main" val="122356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C94A-6133-1280-30CC-EE3913A3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0"/>
            <a:ext cx="8161867" cy="1147664"/>
          </a:xfrm>
        </p:spPr>
        <p:txBody>
          <a:bodyPr>
            <a:normAutofit/>
          </a:bodyPr>
          <a:lstStyle/>
          <a:p>
            <a:r>
              <a:rPr lang="en-US" sz="3600" b="1"/>
              <a:t>Excessive</a:t>
            </a:r>
            <a:r>
              <a:rPr lang="en-US" sz="3600"/>
              <a:t> </a:t>
            </a:r>
            <a:r>
              <a:rPr lang="en-US" sz="3600" b="1"/>
              <a:t>Inventory</a:t>
            </a:r>
          </a:p>
        </p:txBody>
      </p:sp>
      <p:pic>
        <p:nvPicPr>
          <p:cNvPr id="2050" name="Picture 2" descr="What Is Excess Inventory and How to Sell It? | intuendi.com">
            <a:extLst>
              <a:ext uri="{FF2B5EF4-FFF2-40B4-BE49-F238E27FC236}">
                <a16:creationId xmlns:a16="http://schemas.microsoft.com/office/drawing/2014/main" id="{5203CDF8-B3EC-044E-A563-D53AD8AC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0" y="1215184"/>
            <a:ext cx="7632441" cy="457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9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763" y="0"/>
            <a:ext cx="8332237" cy="1268963"/>
          </a:xfrm>
        </p:spPr>
        <p:txBody>
          <a:bodyPr>
            <a:noAutofit/>
          </a:bodyPr>
          <a:lstStyle/>
          <a:p>
            <a:r>
              <a:rPr lang="en-US" sz="4400" b="1"/>
              <a:t>Lack of consistent information between departments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A8164-41D7-C922-1905-2123F90BDF9D}"/>
              </a:ext>
            </a:extLst>
          </p:cNvPr>
          <p:cNvSpPr txBox="1"/>
          <p:nvPr/>
        </p:nvSpPr>
        <p:spPr>
          <a:xfrm>
            <a:off x="811764" y="2351782"/>
            <a:ext cx="7525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here is the “status” of the process, or how well the process goes…</a:t>
            </a:r>
          </a:p>
        </p:txBody>
      </p:sp>
    </p:spTree>
    <p:extLst>
      <p:ext uri="{BB962C8B-B14F-4D97-AF65-F5344CB8AC3E}">
        <p14:creationId xmlns:p14="http://schemas.microsoft.com/office/powerpoint/2010/main" val="303430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3" y="0"/>
            <a:ext cx="7704667" cy="1019175"/>
          </a:xfrm>
        </p:spPr>
        <p:txBody>
          <a:bodyPr>
            <a:normAutofit/>
          </a:bodyPr>
          <a:lstStyle/>
          <a:p>
            <a:r>
              <a:rPr lang="en-US" sz="4400" b="1"/>
              <a:t>Local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F179-F348-3CD8-DADA-9AA6327142FD}"/>
              </a:ext>
            </a:extLst>
          </p:cNvPr>
          <p:cNvSpPr txBox="1"/>
          <p:nvPr/>
        </p:nvSpPr>
        <p:spPr>
          <a:xfrm>
            <a:off x="883920" y="1150250"/>
            <a:ext cx="8260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Each department has its own goal, achieving goal is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life or death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aspect of a department.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C03488-2806-CF89-8D15-7138724D4C66}"/>
              </a:ext>
            </a:extLst>
          </p:cNvPr>
          <p:cNvSpPr/>
          <p:nvPr/>
        </p:nvSpPr>
        <p:spPr>
          <a:xfrm>
            <a:off x="521187" y="3413159"/>
            <a:ext cx="1747175" cy="1151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Small order with promise</a:t>
            </a:r>
          </a:p>
          <a:p>
            <a:pPr algn="ctr"/>
            <a:r>
              <a:rPr lang="en-US" sz="1400" dirty="0"/>
              <a:t> of receiving on-time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BF234F-EF52-AC5D-A2C5-A6E27B55CEF4}"/>
              </a:ext>
            </a:extLst>
          </p:cNvPr>
          <p:cNvSpPr/>
          <p:nvPr/>
        </p:nvSpPr>
        <p:spPr>
          <a:xfrm>
            <a:off x="3629605" y="3409162"/>
            <a:ext cx="1729556" cy="1151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Shipping cost increased if used FTL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203856-07C8-EE25-7D55-1B16A1632DC9}"/>
              </a:ext>
            </a:extLst>
          </p:cNvPr>
          <p:cNvSpPr/>
          <p:nvPr/>
        </p:nvSpPr>
        <p:spPr>
          <a:xfrm>
            <a:off x="2293359" y="3554255"/>
            <a:ext cx="1311249" cy="8462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Evaluating order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D2E6831-E8AE-3E0B-C08B-CE5C94FBDFAB}"/>
              </a:ext>
            </a:extLst>
          </p:cNvPr>
          <p:cNvSpPr/>
          <p:nvPr/>
        </p:nvSpPr>
        <p:spPr>
          <a:xfrm>
            <a:off x="5384158" y="3561755"/>
            <a:ext cx="1651909" cy="8462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LTL, use boat to transfer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6D9D15-8734-8345-B319-BFB6D1528F47}"/>
              </a:ext>
            </a:extLst>
          </p:cNvPr>
          <p:cNvSpPr/>
          <p:nvPr/>
        </p:nvSpPr>
        <p:spPr>
          <a:xfrm>
            <a:off x="7061064" y="3401662"/>
            <a:ext cx="1747175" cy="1151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cost decreased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C52695-CCB0-85B1-93D5-647520C0C317}"/>
              </a:ext>
            </a:extLst>
          </p:cNvPr>
          <p:cNvSpPr txBox="1"/>
          <p:nvPr/>
        </p:nvSpPr>
        <p:spPr>
          <a:xfrm>
            <a:off x="3789680" y="4988252"/>
            <a:ext cx="533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Too late for customer expectation!</a:t>
            </a: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03C326F6-6D4D-CC19-534F-8BFA20128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0879" y="4777662"/>
            <a:ext cx="63250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7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a9cc06-1934-4e28-a910-eae95d782ef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9B5AE85F8C55A42AF4F40CAE36AA26E" ma:contentTypeVersion="10" ma:contentTypeDescription="Tạo tài liệu mới." ma:contentTypeScope="" ma:versionID="4d69f8d4aa9b791189ef69a1d4abc581">
  <xsd:schema xmlns:xsd="http://www.w3.org/2001/XMLSchema" xmlns:xs="http://www.w3.org/2001/XMLSchema" xmlns:p="http://schemas.microsoft.com/office/2006/metadata/properties" xmlns:ns3="5fee3b11-22a5-4b5e-8448-eb9ab2413870" xmlns:ns4="b0a9cc06-1934-4e28-a910-eae95d782ef7" targetNamespace="http://schemas.microsoft.com/office/2006/metadata/properties" ma:root="true" ma:fieldsID="6813740b25f69e7e248485802655d44c" ns3:_="" ns4:_="">
    <xsd:import namespace="5fee3b11-22a5-4b5e-8448-eb9ab2413870"/>
    <xsd:import namespace="b0a9cc06-1934-4e28-a910-eae95d782ef7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e3b11-22a5-4b5e-8448-eb9ab2413870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9cc06-1934-4e28-a910-eae95d782e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A2F069-DCDC-47CD-AF23-1486B86152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2D7ED6-7B95-49F0-A6E4-781379EE8F90}">
  <ds:schemaRefs>
    <ds:schemaRef ds:uri="5fee3b11-22a5-4b5e-8448-eb9ab2413870"/>
    <ds:schemaRef ds:uri="b0a9cc06-1934-4e28-a910-eae95d782e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33A3A3-45A8-42D5-9431-832669D1A6E6}">
  <ds:schemaRefs>
    <ds:schemaRef ds:uri="5fee3b11-22a5-4b5e-8448-eb9ab2413870"/>
    <ds:schemaRef ds:uri="b0a9cc06-1934-4e28-a910-eae95d782e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716</Words>
  <Application>Microsoft Macintosh PowerPoint</Application>
  <PresentationFormat>On-screen Show (4:3)</PresentationFormat>
  <Paragraphs>198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Times New Roman</vt:lpstr>
      <vt:lpstr>Corbel (Headings)</vt:lpstr>
      <vt:lpstr>Corbel</vt:lpstr>
      <vt:lpstr>Calibri</vt:lpstr>
      <vt:lpstr>Parallax</vt:lpstr>
      <vt:lpstr>Introduction of  Enterprise Resource Planning</vt:lpstr>
      <vt:lpstr>Chapter’s content</vt:lpstr>
      <vt:lpstr>1. Modern management leading for ERP</vt:lpstr>
      <vt:lpstr>1. Modern management leading for ERP</vt:lpstr>
      <vt:lpstr>2. Problems in functional management</vt:lpstr>
      <vt:lpstr>PowerPoint Presentation</vt:lpstr>
      <vt:lpstr>Excessive Inventory</vt:lpstr>
      <vt:lpstr>Lack of consistent information between departments</vt:lpstr>
      <vt:lpstr>Local optimization</vt:lpstr>
      <vt:lpstr>3. Management information systems and the evolution of ERP </vt:lpstr>
      <vt:lpstr>1. Stage I (1960 – 1970) DATA SYSTEM </vt:lpstr>
      <vt:lpstr>2. Stage II (1980) FUNCTION SYSTEM</vt:lpstr>
      <vt:lpstr>PowerPoint Presentation</vt:lpstr>
      <vt:lpstr>PowerPoint Presentation</vt:lpstr>
      <vt:lpstr>3. Stage III (1990) ERP </vt:lpstr>
      <vt:lpstr>PowerPoint Presentation</vt:lpstr>
      <vt:lpstr> 4. Necessity, benefits, and difficulties when implementing ERP </vt:lpstr>
      <vt:lpstr>Benefits of implementing ERP     1. Improved productivity  2. Better decision-making  3. Enhanced collaboration  4. Reduced errors  5. Increased customer satisfaction  …</vt:lpstr>
      <vt:lpstr>Difficulties when implementing ERP   1. Cost  2. Complexity  3. Resistance to change  4. Data migration  5. Integration with existing systems </vt:lpstr>
      <vt:lpstr>5. General ideas of business process</vt:lpstr>
      <vt:lpstr>PowerPoint Presentation</vt:lpstr>
      <vt:lpstr>6. Components of ERP</vt:lpstr>
      <vt:lpstr>PowerPoint Presentation</vt:lpstr>
      <vt:lpstr>7. Architectures of ERP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Services Conference</dc:title>
  <dc:subject>Conference PowerPoint Template</dc:subject>
  <dc:creator>Thanh Do</dc:creator>
  <cp:keywords>Business Conference PowerPoint Template</cp:keywords>
  <dc:description>Copyright © Wondershare Software Co., Ltd. All Rights Reserved.</dc:description>
  <cp:lastModifiedBy>Lê Văn Sỹ</cp:lastModifiedBy>
  <cp:revision>3</cp:revision>
  <dcterms:created xsi:type="dcterms:W3CDTF">2013-06-09T02:01:31Z</dcterms:created>
  <dcterms:modified xsi:type="dcterms:W3CDTF">2023-03-22T16:31:42Z</dcterms:modified>
  <cp:category>Business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0x010100D9B5AE85F8C55A42AF4F40CAE36AA26E</vt:lpwstr>
  </property>
</Properties>
</file>