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6"/>
  </p:notesMasterIdLst>
  <p:sldIdLst>
    <p:sldId id="262" r:id="rId2"/>
    <p:sldId id="293" r:id="rId3"/>
    <p:sldId id="294" r:id="rId4"/>
    <p:sldId id="326" r:id="rId5"/>
    <p:sldId id="295" r:id="rId6"/>
    <p:sldId id="322" r:id="rId7"/>
    <p:sldId id="323" r:id="rId8"/>
    <p:sldId id="327" r:id="rId9"/>
    <p:sldId id="324" r:id="rId10"/>
    <p:sldId id="325" r:id="rId11"/>
    <p:sldId id="320" r:id="rId12"/>
    <p:sldId id="321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29" r:id="rId34"/>
    <p:sldId id="26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C02"/>
    <a:srgbClr val="026974"/>
    <a:srgbClr val="328F03"/>
    <a:srgbClr val="01484F"/>
    <a:srgbClr val="005817"/>
    <a:srgbClr val="111111"/>
    <a:srgbClr val="D0D505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18" autoAdjust="0"/>
    <p:restoredTop sz="90315" autoAdjust="0"/>
  </p:normalViewPr>
  <p:slideViewPr>
    <p:cSldViewPr snapToGrid="0">
      <p:cViewPr varScale="1">
        <p:scale>
          <a:sx n="80" d="100"/>
          <a:sy n="80" d="100"/>
        </p:scale>
        <p:origin x="165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E8555-2EE2-4493-A45C-D5FC04344E8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998E7-53E3-433B-BABC-F49BA002403C}">
      <dgm:prSet phldrT="[Text]" custT="1"/>
      <dgm:spPr/>
      <dgm:t>
        <a:bodyPr/>
        <a:lstStyle/>
        <a:p>
          <a:r>
            <a:rPr lang="en-US" sz="1600" dirty="0" smtClean="0"/>
            <a:t>Forecast &amp; SOP</a:t>
          </a:r>
          <a:endParaRPr lang="en-US" sz="1600" dirty="0"/>
        </a:p>
      </dgm:t>
    </dgm:pt>
    <dgm:pt modelId="{646EBB87-7B61-41E6-A854-38E9810FB252}" type="parTrans" cxnId="{B5BB8668-86A4-4F2B-B3F5-CE9E974F8851}">
      <dgm:prSet/>
      <dgm:spPr/>
      <dgm:t>
        <a:bodyPr/>
        <a:lstStyle/>
        <a:p>
          <a:endParaRPr lang="en-US"/>
        </a:p>
      </dgm:t>
    </dgm:pt>
    <dgm:pt modelId="{F4FE2CCC-D749-406B-8749-16E2B98D3FDF}" type="sibTrans" cxnId="{B5BB8668-86A4-4F2B-B3F5-CE9E974F8851}">
      <dgm:prSet custT="1"/>
      <dgm:spPr/>
      <dgm:t>
        <a:bodyPr/>
        <a:lstStyle/>
        <a:p>
          <a:endParaRPr lang="en-US" sz="1100"/>
        </a:p>
      </dgm:t>
    </dgm:pt>
    <dgm:pt modelId="{A9A599D3-E279-458A-BF82-DBE62798106E}">
      <dgm:prSet phldrT="[Text]" custT="1"/>
      <dgm:spPr/>
      <dgm:t>
        <a:bodyPr/>
        <a:lstStyle/>
        <a:p>
          <a:r>
            <a:rPr lang="en-US" sz="1600" dirty="0" smtClean="0"/>
            <a:t>Sale &amp; Distribution</a:t>
          </a:r>
          <a:endParaRPr lang="en-US" sz="1600" dirty="0"/>
        </a:p>
      </dgm:t>
    </dgm:pt>
    <dgm:pt modelId="{418C106C-096A-413A-87A3-AA19E2876C44}" type="parTrans" cxnId="{931D92FC-6589-4E50-BB6E-708298E4394C}">
      <dgm:prSet/>
      <dgm:spPr/>
      <dgm:t>
        <a:bodyPr/>
        <a:lstStyle/>
        <a:p>
          <a:endParaRPr lang="en-US"/>
        </a:p>
      </dgm:t>
    </dgm:pt>
    <dgm:pt modelId="{49106D0F-840F-4B1D-87A5-D52CC92E9F8E}" type="sibTrans" cxnId="{931D92FC-6589-4E50-BB6E-708298E4394C}">
      <dgm:prSet custT="1"/>
      <dgm:spPr/>
      <dgm:t>
        <a:bodyPr/>
        <a:lstStyle/>
        <a:p>
          <a:endParaRPr lang="en-US" sz="1100"/>
        </a:p>
      </dgm:t>
    </dgm:pt>
    <dgm:pt modelId="{3044CD13-6C59-49B2-9AD9-C5B0EA0068D5}">
      <dgm:prSet phldrT="[Text]" custT="1"/>
      <dgm:spPr/>
      <dgm:t>
        <a:bodyPr/>
        <a:lstStyle/>
        <a:p>
          <a:r>
            <a:rPr lang="en-US" sz="1600" dirty="0" smtClean="0"/>
            <a:t>Manufacturing</a:t>
          </a:r>
          <a:endParaRPr lang="en-US" sz="1600" dirty="0"/>
        </a:p>
      </dgm:t>
    </dgm:pt>
    <dgm:pt modelId="{3CBA0167-4864-4E57-A74A-8443F7EADCC1}" type="parTrans" cxnId="{EAFA3894-C3DE-479A-9B31-0E0CFFBC721A}">
      <dgm:prSet/>
      <dgm:spPr/>
      <dgm:t>
        <a:bodyPr/>
        <a:lstStyle/>
        <a:p>
          <a:endParaRPr lang="en-US"/>
        </a:p>
      </dgm:t>
    </dgm:pt>
    <dgm:pt modelId="{B2A2548D-3812-472E-ACB1-24EB0878C67F}" type="sibTrans" cxnId="{EAFA3894-C3DE-479A-9B31-0E0CFFBC721A}">
      <dgm:prSet custT="1"/>
      <dgm:spPr/>
      <dgm:t>
        <a:bodyPr/>
        <a:lstStyle/>
        <a:p>
          <a:endParaRPr lang="en-US" sz="1100"/>
        </a:p>
      </dgm:t>
    </dgm:pt>
    <dgm:pt modelId="{32EF7420-C693-4A8D-A6AD-6085193BB299}">
      <dgm:prSet phldrT="[Text]" custT="1"/>
      <dgm:spPr/>
      <dgm:t>
        <a:bodyPr/>
        <a:lstStyle/>
        <a:p>
          <a:r>
            <a:rPr lang="en-US" sz="1600" dirty="0" smtClean="0"/>
            <a:t>Warehouse &amp; Inventory</a:t>
          </a:r>
          <a:endParaRPr lang="en-US" sz="1600" dirty="0"/>
        </a:p>
      </dgm:t>
    </dgm:pt>
    <dgm:pt modelId="{BE731406-791A-43E1-857B-ACAACDFB4841}" type="parTrans" cxnId="{933843E3-168C-4DED-84AB-8310FB66C9A5}">
      <dgm:prSet/>
      <dgm:spPr/>
      <dgm:t>
        <a:bodyPr/>
        <a:lstStyle/>
        <a:p>
          <a:endParaRPr lang="en-US"/>
        </a:p>
      </dgm:t>
    </dgm:pt>
    <dgm:pt modelId="{E0A60218-2E78-45EF-9330-A7676D90914D}" type="sibTrans" cxnId="{933843E3-168C-4DED-84AB-8310FB66C9A5}">
      <dgm:prSet custT="1"/>
      <dgm:spPr/>
      <dgm:t>
        <a:bodyPr/>
        <a:lstStyle/>
        <a:p>
          <a:endParaRPr lang="en-US" sz="1100"/>
        </a:p>
      </dgm:t>
    </dgm:pt>
    <dgm:pt modelId="{47A6095E-A09C-4220-BC75-9F43A605AD11}">
      <dgm:prSet phldrT="[Text]" custT="1"/>
      <dgm:spPr/>
      <dgm:t>
        <a:bodyPr/>
        <a:lstStyle/>
        <a:p>
          <a:r>
            <a:rPr lang="en-US" sz="1600" dirty="0" smtClean="0"/>
            <a:t>Finance in Logistics</a:t>
          </a:r>
          <a:endParaRPr lang="en-US" sz="1600" dirty="0"/>
        </a:p>
      </dgm:t>
    </dgm:pt>
    <dgm:pt modelId="{7D287B95-5428-431E-9E90-7E9DE1906213}" type="parTrans" cxnId="{42A06044-78BA-4568-841D-F2E5EE96F7F6}">
      <dgm:prSet/>
      <dgm:spPr/>
      <dgm:t>
        <a:bodyPr/>
        <a:lstStyle/>
        <a:p>
          <a:endParaRPr lang="en-US"/>
        </a:p>
      </dgm:t>
    </dgm:pt>
    <dgm:pt modelId="{2793D4F4-35A1-4A21-AE69-8F1500BC245F}" type="sibTrans" cxnId="{42A06044-78BA-4568-841D-F2E5EE96F7F6}">
      <dgm:prSet custT="1"/>
      <dgm:spPr/>
      <dgm:t>
        <a:bodyPr/>
        <a:lstStyle/>
        <a:p>
          <a:endParaRPr lang="en-US" sz="1100"/>
        </a:p>
      </dgm:t>
    </dgm:pt>
    <dgm:pt modelId="{4895322D-B012-4562-A2E0-C3B5AE3253DC}" type="pres">
      <dgm:prSet presAssocID="{28FE8555-2EE2-4493-A45C-D5FC04344E8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5A0B2A-36CD-4BB3-BAB6-1AA0282AAB60}" type="pres">
      <dgm:prSet presAssocID="{00E998E7-53E3-433B-BABC-F49BA002403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D7B35-6221-4848-BEFA-7EE011283102}" type="pres">
      <dgm:prSet presAssocID="{F4FE2CCC-D749-406B-8749-16E2B98D3FDF}" presName="sibTrans" presStyleLbl="sibTrans2D1" presStyleIdx="0" presStyleCnt="5"/>
      <dgm:spPr/>
      <dgm:t>
        <a:bodyPr/>
        <a:lstStyle/>
        <a:p>
          <a:endParaRPr lang="en-US"/>
        </a:p>
      </dgm:t>
    </dgm:pt>
    <dgm:pt modelId="{1EFA03F3-9A93-4610-9ADA-EB04CE70D58B}" type="pres">
      <dgm:prSet presAssocID="{F4FE2CCC-D749-406B-8749-16E2B98D3FD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CAF4070-4720-49B4-8942-0E3BCE1C3FE2}" type="pres">
      <dgm:prSet presAssocID="{A9A599D3-E279-458A-BF82-DBE62798106E}" presName="node" presStyleLbl="node1" presStyleIdx="1" presStyleCnt="5" custScaleX="1210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32328-6A7A-4855-9405-EA3A381C1969}" type="pres">
      <dgm:prSet presAssocID="{49106D0F-840F-4B1D-87A5-D52CC92E9F8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765930A-371F-496C-89E6-708913F6F837}" type="pres">
      <dgm:prSet presAssocID="{49106D0F-840F-4B1D-87A5-D52CC92E9F8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C5A5709-CB27-4310-9471-599DEDEE0861}" type="pres">
      <dgm:prSet presAssocID="{3044CD13-6C59-49B2-9AD9-C5B0EA0068D5}" presName="node" presStyleLbl="node1" presStyleIdx="2" presStyleCnt="5" custScaleX="135784" custRadScaleRad="110200" custRadScaleInc="-187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1E43E-C3FA-4EBF-98C2-0A8BD847917E}" type="pres">
      <dgm:prSet presAssocID="{B2A2548D-3812-472E-ACB1-24EB0878C67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A8DEFAD7-A0C6-45AA-B363-98D6C8224E42}" type="pres">
      <dgm:prSet presAssocID="{B2A2548D-3812-472E-ACB1-24EB0878C67F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2161161-A643-4938-B875-0561ADF601B7}" type="pres">
      <dgm:prSet presAssocID="{32EF7420-C693-4A8D-A6AD-6085193BB299}" presName="node" presStyleLbl="node1" presStyleIdx="3" presStyleCnt="5" custScaleX="139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933F3-4F05-4D7D-B04B-AA6DDFEEA700}" type="pres">
      <dgm:prSet presAssocID="{E0A60218-2E78-45EF-9330-A7676D90914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26FF785-3895-4E82-A6AA-62ADD284A7F7}" type="pres">
      <dgm:prSet presAssocID="{E0A60218-2E78-45EF-9330-A7676D90914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0E286A6-94E2-466C-90D5-BE3B0FA21445}" type="pres">
      <dgm:prSet presAssocID="{47A6095E-A09C-4220-BC75-9F43A605AD1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E74CE-2538-4280-8C28-ACD548973B36}" type="pres">
      <dgm:prSet presAssocID="{2793D4F4-35A1-4A21-AE69-8F1500BC245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02FC84FA-5578-482A-B4E3-435423EEFF21}" type="pres">
      <dgm:prSet presAssocID="{2793D4F4-35A1-4A21-AE69-8F1500BC245F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05BB39D-06B1-416F-AA03-39A88DD975D4}" type="presOf" srcId="{2793D4F4-35A1-4A21-AE69-8F1500BC245F}" destId="{EF4E74CE-2538-4280-8C28-ACD548973B36}" srcOrd="0" destOrd="0" presId="urn:microsoft.com/office/officeart/2005/8/layout/cycle2"/>
    <dgm:cxn modelId="{933843E3-168C-4DED-84AB-8310FB66C9A5}" srcId="{28FE8555-2EE2-4493-A45C-D5FC04344E86}" destId="{32EF7420-C693-4A8D-A6AD-6085193BB299}" srcOrd="3" destOrd="0" parTransId="{BE731406-791A-43E1-857B-ACAACDFB4841}" sibTransId="{E0A60218-2E78-45EF-9330-A7676D90914D}"/>
    <dgm:cxn modelId="{6C85C355-F83A-4FC6-9AAC-2110E7E90321}" type="presOf" srcId="{E0A60218-2E78-45EF-9330-A7676D90914D}" destId="{C26FF785-3895-4E82-A6AA-62ADD284A7F7}" srcOrd="1" destOrd="0" presId="urn:microsoft.com/office/officeart/2005/8/layout/cycle2"/>
    <dgm:cxn modelId="{CF991B4D-DC04-4003-BF1E-2367C3C17D6B}" type="presOf" srcId="{B2A2548D-3812-472E-ACB1-24EB0878C67F}" destId="{5401E43E-C3FA-4EBF-98C2-0A8BD847917E}" srcOrd="0" destOrd="0" presId="urn:microsoft.com/office/officeart/2005/8/layout/cycle2"/>
    <dgm:cxn modelId="{0EE81083-09F6-4477-B0D3-B66516CA7B04}" type="presOf" srcId="{B2A2548D-3812-472E-ACB1-24EB0878C67F}" destId="{A8DEFAD7-A0C6-45AA-B363-98D6C8224E42}" srcOrd="1" destOrd="0" presId="urn:microsoft.com/office/officeart/2005/8/layout/cycle2"/>
    <dgm:cxn modelId="{16831130-B71A-480E-A78F-D7640EEA785C}" type="presOf" srcId="{F4FE2CCC-D749-406B-8749-16E2B98D3FDF}" destId="{98CD7B35-6221-4848-BEFA-7EE011283102}" srcOrd="0" destOrd="0" presId="urn:microsoft.com/office/officeart/2005/8/layout/cycle2"/>
    <dgm:cxn modelId="{931D92FC-6589-4E50-BB6E-708298E4394C}" srcId="{28FE8555-2EE2-4493-A45C-D5FC04344E86}" destId="{A9A599D3-E279-458A-BF82-DBE62798106E}" srcOrd="1" destOrd="0" parTransId="{418C106C-096A-413A-87A3-AA19E2876C44}" sibTransId="{49106D0F-840F-4B1D-87A5-D52CC92E9F8E}"/>
    <dgm:cxn modelId="{77229999-92D7-4EDF-AE26-81171C874349}" type="presOf" srcId="{49106D0F-840F-4B1D-87A5-D52CC92E9F8E}" destId="{3765930A-371F-496C-89E6-708913F6F837}" srcOrd="1" destOrd="0" presId="urn:microsoft.com/office/officeart/2005/8/layout/cycle2"/>
    <dgm:cxn modelId="{4F88B884-CE58-40C8-8F51-4A737E400798}" type="presOf" srcId="{F4FE2CCC-D749-406B-8749-16E2B98D3FDF}" destId="{1EFA03F3-9A93-4610-9ADA-EB04CE70D58B}" srcOrd="1" destOrd="0" presId="urn:microsoft.com/office/officeart/2005/8/layout/cycle2"/>
    <dgm:cxn modelId="{1D6C5F36-7484-4D7C-958A-8B1856AED381}" type="presOf" srcId="{47A6095E-A09C-4220-BC75-9F43A605AD11}" destId="{F0E286A6-94E2-466C-90D5-BE3B0FA21445}" srcOrd="0" destOrd="0" presId="urn:microsoft.com/office/officeart/2005/8/layout/cycle2"/>
    <dgm:cxn modelId="{FC62B096-6B8A-4242-B82D-5D766A9E08D1}" type="presOf" srcId="{49106D0F-840F-4B1D-87A5-D52CC92E9F8E}" destId="{ED732328-6A7A-4855-9405-EA3A381C1969}" srcOrd="0" destOrd="0" presId="urn:microsoft.com/office/officeart/2005/8/layout/cycle2"/>
    <dgm:cxn modelId="{9E0EB27D-DFEB-4687-B670-A3FD952F82BB}" type="presOf" srcId="{E0A60218-2E78-45EF-9330-A7676D90914D}" destId="{046933F3-4F05-4D7D-B04B-AA6DDFEEA700}" srcOrd="0" destOrd="0" presId="urn:microsoft.com/office/officeart/2005/8/layout/cycle2"/>
    <dgm:cxn modelId="{EAFA3894-C3DE-479A-9B31-0E0CFFBC721A}" srcId="{28FE8555-2EE2-4493-A45C-D5FC04344E86}" destId="{3044CD13-6C59-49B2-9AD9-C5B0EA0068D5}" srcOrd="2" destOrd="0" parTransId="{3CBA0167-4864-4E57-A74A-8443F7EADCC1}" sibTransId="{B2A2548D-3812-472E-ACB1-24EB0878C67F}"/>
    <dgm:cxn modelId="{4FFDCB61-A807-4035-85DC-30085C01709B}" type="presOf" srcId="{A9A599D3-E279-458A-BF82-DBE62798106E}" destId="{5CAF4070-4720-49B4-8942-0E3BCE1C3FE2}" srcOrd="0" destOrd="0" presId="urn:microsoft.com/office/officeart/2005/8/layout/cycle2"/>
    <dgm:cxn modelId="{9F1E4094-6A9A-4F70-A343-AB34C6101CC4}" type="presOf" srcId="{32EF7420-C693-4A8D-A6AD-6085193BB299}" destId="{C2161161-A643-4938-B875-0561ADF601B7}" srcOrd="0" destOrd="0" presId="urn:microsoft.com/office/officeart/2005/8/layout/cycle2"/>
    <dgm:cxn modelId="{42A06044-78BA-4568-841D-F2E5EE96F7F6}" srcId="{28FE8555-2EE2-4493-A45C-D5FC04344E86}" destId="{47A6095E-A09C-4220-BC75-9F43A605AD11}" srcOrd="4" destOrd="0" parTransId="{7D287B95-5428-431E-9E90-7E9DE1906213}" sibTransId="{2793D4F4-35A1-4A21-AE69-8F1500BC245F}"/>
    <dgm:cxn modelId="{584AC843-137C-45FA-BBA5-D1DC3373F69D}" type="presOf" srcId="{2793D4F4-35A1-4A21-AE69-8F1500BC245F}" destId="{02FC84FA-5578-482A-B4E3-435423EEFF21}" srcOrd="1" destOrd="0" presId="urn:microsoft.com/office/officeart/2005/8/layout/cycle2"/>
    <dgm:cxn modelId="{190F3DA6-9E1B-47C7-91D8-82B1354F61F6}" type="presOf" srcId="{28FE8555-2EE2-4493-A45C-D5FC04344E86}" destId="{4895322D-B012-4562-A2E0-C3B5AE3253DC}" srcOrd="0" destOrd="0" presId="urn:microsoft.com/office/officeart/2005/8/layout/cycle2"/>
    <dgm:cxn modelId="{A153D930-A562-421E-B8C0-7A678CFDC6E3}" type="presOf" srcId="{00E998E7-53E3-433B-BABC-F49BA002403C}" destId="{CE5A0B2A-36CD-4BB3-BAB6-1AA0282AAB60}" srcOrd="0" destOrd="0" presId="urn:microsoft.com/office/officeart/2005/8/layout/cycle2"/>
    <dgm:cxn modelId="{5174193A-4378-450C-ABE2-534DAEEE8474}" type="presOf" srcId="{3044CD13-6C59-49B2-9AD9-C5B0EA0068D5}" destId="{3C5A5709-CB27-4310-9471-599DEDEE0861}" srcOrd="0" destOrd="0" presId="urn:microsoft.com/office/officeart/2005/8/layout/cycle2"/>
    <dgm:cxn modelId="{B5BB8668-86A4-4F2B-B3F5-CE9E974F8851}" srcId="{28FE8555-2EE2-4493-A45C-D5FC04344E86}" destId="{00E998E7-53E3-433B-BABC-F49BA002403C}" srcOrd="0" destOrd="0" parTransId="{646EBB87-7B61-41E6-A854-38E9810FB252}" sibTransId="{F4FE2CCC-D749-406B-8749-16E2B98D3FDF}"/>
    <dgm:cxn modelId="{09E0E9D7-BF2F-45FB-A8DA-1B8204DE3CD5}" type="presParOf" srcId="{4895322D-B012-4562-A2E0-C3B5AE3253DC}" destId="{CE5A0B2A-36CD-4BB3-BAB6-1AA0282AAB60}" srcOrd="0" destOrd="0" presId="urn:microsoft.com/office/officeart/2005/8/layout/cycle2"/>
    <dgm:cxn modelId="{BA14DE12-756B-4BD8-9C66-623A1EA856D6}" type="presParOf" srcId="{4895322D-B012-4562-A2E0-C3B5AE3253DC}" destId="{98CD7B35-6221-4848-BEFA-7EE011283102}" srcOrd="1" destOrd="0" presId="urn:microsoft.com/office/officeart/2005/8/layout/cycle2"/>
    <dgm:cxn modelId="{A694F97B-38D9-4824-839F-D5A2E46AF8EC}" type="presParOf" srcId="{98CD7B35-6221-4848-BEFA-7EE011283102}" destId="{1EFA03F3-9A93-4610-9ADA-EB04CE70D58B}" srcOrd="0" destOrd="0" presId="urn:microsoft.com/office/officeart/2005/8/layout/cycle2"/>
    <dgm:cxn modelId="{FCD2B754-70A5-4B77-BA1E-3507B98FC186}" type="presParOf" srcId="{4895322D-B012-4562-A2E0-C3B5AE3253DC}" destId="{5CAF4070-4720-49B4-8942-0E3BCE1C3FE2}" srcOrd="2" destOrd="0" presId="urn:microsoft.com/office/officeart/2005/8/layout/cycle2"/>
    <dgm:cxn modelId="{A71B3F93-9322-4202-B3DE-FDB5328AE670}" type="presParOf" srcId="{4895322D-B012-4562-A2E0-C3B5AE3253DC}" destId="{ED732328-6A7A-4855-9405-EA3A381C1969}" srcOrd="3" destOrd="0" presId="urn:microsoft.com/office/officeart/2005/8/layout/cycle2"/>
    <dgm:cxn modelId="{D4DAC17B-CB14-4559-BC04-1E85AE61E84D}" type="presParOf" srcId="{ED732328-6A7A-4855-9405-EA3A381C1969}" destId="{3765930A-371F-496C-89E6-708913F6F837}" srcOrd="0" destOrd="0" presId="urn:microsoft.com/office/officeart/2005/8/layout/cycle2"/>
    <dgm:cxn modelId="{02A38717-1EA0-429D-A0DB-91AEC4F358BC}" type="presParOf" srcId="{4895322D-B012-4562-A2E0-C3B5AE3253DC}" destId="{3C5A5709-CB27-4310-9471-599DEDEE0861}" srcOrd="4" destOrd="0" presId="urn:microsoft.com/office/officeart/2005/8/layout/cycle2"/>
    <dgm:cxn modelId="{B649C56E-8D9F-4A2B-A0F6-279DF5F6D850}" type="presParOf" srcId="{4895322D-B012-4562-A2E0-C3B5AE3253DC}" destId="{5401E43E-C3FA-4EBF-98C2-0A8BD847917E}" srcOrd="5" destOrd="0" presId="urn:microsoft.com/office/officeart/2005/8/layout/cycle2"/>
    <dgm:cxn modelId="{DE8E0BF3-6778-4C54-9A6B-EA6A874A92AC}" type="presParOf" srcId="{5401E43E-C3FA-4EBF-98C2-0A8BD847917E}" destId="{A8DEFAD7-A0C6-45AA-B363-98D6C8224E42}" srcOrd="0" destOrd="0" presId="urn:microsoft.com/office/officeart/2005/8/layout/cycle2"/>
    <dgm:cxn modelId="{829495B0-DD30-402A-9805-345BBEC734DC}" type="presParOf" srcId="{4895322D-B012-4562-A2E0-C3B5AE3253DC}" destId="{C2161161-A643-4938-B875-0561ADF601B7}" srcOrd="6" destOrd="0" presId="urn:microsoft.com/office/officeart/2005/8/layout/cycle2"/>
    <dgm:cxn modelId="{F968EAA9-308D-408F-92FB-0F281B4D92CC}" type="presParOf" srcId="{4895322D-B012-4562-A2E0-C3B5AE3253DC}" destId="{046933F3-4F05-4D7D-B04B-AA6DDFEEA700}" srcOrd="7" destOrd="0" presId="urn:microsoft.com/office/officeart/2005/8/layout/cycle2"/>
    <dgm:cxn modelId="{162C86A6-69C1-49DE-B589-A2D576A95E02}" type="presParOf" srcId="{046933F3-4F05-4D7D-B04B-AA6DDFEEA700}" destId="{C26FF785-3895-4E82-A6AA-62ADD284A7F7}" srcOrd="0" destOrd="0" presId="urn:microsoft.com/office/officeart/2005/8/layout/cycle2"/>
    <dgm:cxn modelId="{560ABA89-3B3B-474A-83A8-858AB4BD4363}" type="presParOf" srcId="{4895322D-B012-4562-A2E0-C3B5AE3253DC}" destId="{F0E286A6-94E2-466C-90D5-BE3B0FA21445}" srcOrd="8" destOrd="0" presId="urn:microsoft.com/office/officeart/2005/8/layout/cycle2"/>
    <dgm:cxn modelId="{A7EE29D7-BF8F-4836-9B9E-CCC73FA9B9F3}" type="presParOf" srcId="{4895322D-B012-4562-A2E0-C3B5AE3253DC}" destId="{EF4E74CE-2538-4280-8C28-ACD548973B36}" srcOrd="9" destOrd="0" presId="urn:microsoft.com/office/officeart/2005/8/layout/cycle2"/>
    <dgm:cxn modelId="{83A48656-269A-4126-83BF-A39303319660}" type="presParOf" srcId="{EF4E74CE-2538-4280-8C28-ACD548973B36}" destId="{02FC84FA-5578-482A-B4E3-435423EEFF2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A0B2A-36CD-4BB3-BAB6-1AA0282AAB60}">
      <dsp:nvSpPr>
        <dsp:cNvPr id="0" name=""/>
        <dsp:cNvSpPr/>
      </dsp:nvSpPr>
      <dsp:spPr>
        <a:xfrm>
          <a:off x="3403828" y="1479"/>
          <a:ext cx="1636681" cy="1636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Forecast &amp; SOP</a:t>
          </a:r>
          <a:endParaRPr lang="en-US" sz="1600" kern="1200" dirty="0"/>
        </a:p>
      </dsp:txBody>
      <dsp:txXfrm>
        <a:off x="3643514" y="241165"/>
        <a:ext cx="1157309" cy="1157309"/>
      </dsp:txXfrm>
    </dsp:sp>
    <dsp:sp modelId="{98CD7B35-6221-4848-BEFA-7EE011283102}">
      <dsp:nvSpPr>
        <dsp:cNvPr id="0" name=""/>
        <dsp:cNvSpPr/>
      </dsp:nvSpPr>
      <dsp:spPr>
        <a:xfrm rot="2160000">
          <a:off x="4976075" y="1230222"/>
          <a:ext cx="382211" cy="552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987024" y="1306999"/>
        <a:ext cx="267548" cy="331427"/>
      </dsp:txXfrm>
    </dsp:sp>
    <dsp:sp modelId="{5CAF4070-4720-49B4-8942-0E3BCE1C3FE2}">
      <dsp:nvSpPr>
        <dsp:cNvPr id="0" name=""/>
        <dsp:cNvSpPr/>
      </dsp:nvSpPr>
      <dsp:spPr>
        <a:xfrm>
          <a:off x="5220795" y="1446863"/>
          <a:ext cx="1981546" cy="1636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Sale &amp; Distribution</a:t>
          </a:r>
          <a:endParaRPr lang="en-US" sz="1600" kern="1200" dirty="0"/>
        </a:p>
      </dsp:txBody>
      <dsp:txXfrm>
        <a:off x="5510986" y="1686549"/>
        <a:ext cx="1401164" cy="1157309"/>
      </dsp:txXfrm>
    </dsp:sp>
    <dsp:sp modelId="{ED732328-6A7A-4855-9405-EA3A381C1969}">
      <dsp:nvSpPr>
        <dsp:cNvPr id="0" name=""/>
        <dsp:cNvSpPr/>
      </dsp:nvSpPr>
      <dsp:spPr>
        <a:xfrm rot="6016861">
          <a:off x="5808141" y="3146671"/>
          <a:ext cx="386881" cy="552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5876530" y="3200047"/>
        <a:ext cx="270817" cy="331427"/>
      </dsp:txXfrm>
    </dsp:sp>
    <dsp:sp modelId="{3C5A5709-CB27-4310-9471-599DEDEE0861}">
      <dsp:nvSpPr>
        <dsp:cNvPr id="0" name=""/>
        <dsp:cNvSpPr/>
      </dsp:nvSpPr>
      <dsp:spPr>
        <a:xfrm>
          <a:off x="4676180" y="3785551"/>
          <a:ext cx="2222351" cy="1636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Manufacturing</a:t>
          </a:r>
          <a:endParaRPr lang="en-US" sz="1600" kern="1200" dirty="0"/>
        </a:p>
      </dsp:txBody>
      <dsp:txXfrm>
        <a:off x="5001636" y="4025237"/>
        <a:ext cx="1571439" cy="1157309"/>
      </dsp:txXfrm>
    </dsp:sp>
    <dsp:sp modelId="{5401E43E-C3FA-4EBF-98C2-0A8BD847917E}">
      <dsp:nvSpPr>
        <dsp:cNvPr id="0" name=""/>
        <dsp:cNvSpPr/>
      </dsp:nvSpPr>
      <dsp:spPr>
        <a:xfrm rot="10800011">
          <a:off x="4269054" y="4327698"/>
          <a:ext cx="287702" cy="552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355365" y="4438174"/>
        <a:ext cx="201391" cy="331427"/>
      </dsp:txXfrm>
    </dsp:sp>
    <dsp:sp modelId="{C2161161-A643-4938-B875-0561ADF601B7}">
      <dsp:nvSpPr>
        <dsp:cNvPr id="0" name=""/>
        <dsp:cNvSpPr/>
      </dsp:nvSpPr>
      <dsp:spPr>
        <a:xfrm>
          <a:off x="1851958" y="3785542"/>
          <a:ext cx="2281386" cy="1636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Warehouse &amp; Inventory</a:t>
          </a:r>
          <a:endParaRPr lang="en-US" sz="1600" kern="1200" dirty="0"/>
        </a:p>
      </dsp:txBody>
      <dsp:txXfrm>
        <a:off x="2186059" y="4025228"/>
        <a:ext cx="1613184" cy="1157309"/>
      </dsp:txXfrm>
    </dsp:sp>
    <dsp:sp modelId="{046933F3-4F05-4D7D-B04B-AA6DDFEEA700}">
      <dsp:nvSpPr>
        <dsp:cNvPr id="0" name=""/>
        <dsp:cNvSpPr/>
      </dsp:nvSpPr>
      <dsp:spPr>
        <a:xfrm rot="15120000">
          <a:off x="2400679" y="3160461"/>
          <a:ext cx="425432" cy="552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484214" y="3331629"/>
        <a:ext cx="297802" cy="331427"/>
      </dsp:txXfrm>
    </dsp:sp>
    <dsp:sp modelId="{F0E286A6-94E2-466C-90D5-BE3B0FA21445}">
      <dsp:nvSpPr>
        <dsp:cNvPr id="0" name=""/>
        <dsp:cNvSpPr/>
      </dsp:nvSpPr>
      <dsp:spPr>
        <a:xfrm>
          <a:off x="1414428" y="1446863"/>
          <a:ext cx="1636681" cy="1636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Finance in Logistics</a:t>
          </a:r>
          <a:endParaRPr lang="en-US" sz="1600" kern="1200" dirty="0"/>
        </a:p>
      </dsp:txBody>
      <dsp:txXfrm>
        <a:off x="1654114" y="1686549"/>
        <a:ext cx="1157309" cy="1157309"/>
      </dsp:txXfrm>
    </dsp:sp>
    <dsp:sp modelId="{EF4E74CE-2538-4280-8C28-ACD548973B36}">
      <dsp:nvSpPr>
        <dsp:cNvPr id="0" name=""/>
        <dsp:cNvSpPr/>
      </dsp:nvSpPr>
      <dsp:spPr>
        <a:xfrm rot="19440000">
          <a:off x="2999566" y="1273572"/>
          <a:ext cx="435846" cy="552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012052" y="1422476"/>
        <a:ext cx="305092" cy="331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F48F3-5F5F-4E8B-B716-1058C48D287F}" type="datetimeFigureOut">
              <a:rPr lang="en-US"/>
              <a:pPr>
                <a:defRPr/>
              </a:pPr>
              <a:t>01-Oct-18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195CA00C-768A-4771-879B-36C6DCC30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2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9E0261-E91D-4CA3-A03C-DBE7824397C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CA00C-768A-4771-879B-36C6DCC3075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5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CA00C-768A-4771-879B-36C6DCC3075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3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CA00C-768A-4771-879B-36C6DCC3075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42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65949C-C97C-4E0B-A811-0F91569620A2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9"/>
          <p:cNvSpPr txBox="1">
            <a:spLocks noChangeArrowheads="1"/>
          </p:cNvSpPr>
          <p:nvPr/>
        </p:nvSpPr>
        <p:spPr bwMode="black">
          <a:xfrm>
            <a:off x="439738" y="5756275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ko-KR" sz="2400" b="1">
                <a:latin typeface="Verdana" pitchFamily="34" charset="0"/>
              </a:rPr>
              <a:t>LOGO</a:t>
            </a:r>
          </a:p>
        </p:txBody>
      </p:sp>
      <p:sp>
        <p:nvSpPr>
          <p:cNvPr id="6" name="Rectangle 17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89050" y="2230439"/>
            <a:ext cx="6821488" cy="788986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800" b="1" dirty="0">
                <a:solidFill>
                  <a:srgbClr val="01435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08288" y="2963864"/>
            <a:ext cx="5116512" cy="360362"/>
          </a:xfrm>
          <a:prstGeom prst="rect">
            <a:avLst/>
          </a:prstGeom>
        </p:spPr>
        <p:txBody>
          <a:bodyPr anchor="b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>
              <a:buNone/>
              <a:defRPr sz="20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5" name="Picture 4" descr="cart 2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3187700"/>
            <a:ext cx="4940364" cy="3416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x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2888" y="1212850"/>
            <a:ext cx="844391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588963"/>
            <a:ext cx="7848600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defRPr sz="3000">
                <a:solidFill>
                  <a:srgbClr val="01484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4200" y="1651000"/>
            <a:ext cx="4495800" cy="445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257800" y="1651000"/>
            <a:ext cx="3289300" cy="44704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x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2888" y="1212850"/>
            <a:ext cx="844391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588963"/>
            <a:ext cx="7848600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defRPr sz="3000">
                <a:solidFill>
                  <a:srgbClr val="01484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763" y="1936750"/>
            <a:ext cx="7340600" cy="367347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altLang="zh-CN" sz="3800" b="1" dirty="0">
          <a:solidFill>
            <a:srgbClr val="01435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014353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014353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014353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014353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111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111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111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111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u"/>
        <a:defRPr sz="2000" b="1">
          <a:solidFill>
            <a:srgbClr val="02697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2" name="Rectangle 382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228600" y="2054353"/>
            <a:ext cx="8610600" cy="1077218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 err="1" smtClean="0">
                <a:ea typeface="Gulim" pitchFamily="34" charset="-127"/>
              </a:rPr>
              <a:t>Hoạch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định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nguồn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lực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doanh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nghiệp</a:t>
            </a:r>
            <a:r>
              <a:rPr lang="en-US" altLang="ko-KR" sz="3200" dirty="0" smtClean="0">
                <a:ea typeface="Gulim" pitchFamily="34" charset="-127"/>
              </a:rPr>
              <a:t> ERP</a:t>
            </a:r>
            <a:endParaRPr lang="en-US" altLang="ko-KR" sz="3600" dirty="0">
              <a:ea typeface="Gulim" pitchFamily="34" charset="-127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3149664" y="2951672"/>
            <a:ext cx="5116512" cy="60483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zh-CN" dirty="0" err="1" smtClean="0"/>
              <a:t>Trình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bày</a:t>
            </a:r>
            <a:r>
              <a:rPr lang="en-US" altLang="zh-CN" dirty="0" smtClean="0"/>
              <a:t>: GV </a:t>
            </a:r>
            <a:r>
              <a:rPr lang="en-US" altLang="zh-CN" dirty="0" err="1" smtClean="0"/>
              <a:t>Đỗ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Duy</a:t>
            </a:r>
            <a:r>
              <a:rPr lang="en-US" altLang="zh-CN" dirty="0" smtClean="0"/>
              <a:t> Thanh</a:t>
            </a:r>
          </a:p>
        </p:txBody>
      </p:sp>
      <p:pic>
        <p:nvPicPr>
          <p:cNvPr id="4" name="Picture 3" descr="Logo_UIT_Web_Transpar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5484" y="266700"/>
            <a:ext cx="1540847" cy="1841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Khái niệm (tt)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714" y="1393371"/>
            <a:ext cx="8011886" cy="4274911"/>
          </a:xfrm>
        </p:spPr>
        <p:txBody>
          <a:bodyPr/>
          <a:lstStyle/>
          <a:p>
            <a:pPr marL="174625" indent="0" algn="just">
              <a:lnSpc>
                <a:spcPct val="150000"/>
              </a:lnSpc>
              <a:buNone/>
            </a:pPr>
            <a:r>
              <a:rPr lang="en-US" dirty="0" smtClean="0"/>
              <a:t>Logistics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</a:p>
          <a:p>
            <a:pPr marL="174625" indent="0" algn="just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tối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ưu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hóa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về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vị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trí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và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thời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điểm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vận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chuyển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và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dự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trữ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nguồn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tài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nguyên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marL="174625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B0F0"/>
                </a:solidFill>
              </a:rPr>
              <a:t>			</a:t>
            </a:r>
            <a:r>
              <a:rPr lang="en-US" dirty="0" err="1" smtClean="0">
                <a:solidFill>
                  <a:srgbClr val="00B0F0"/>
                </a:solidFill>
              </a:rPr>
              <a:t>từ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điểm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đầu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tiên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của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chuỗi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cung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ứng</a:t>
            </a:r>
            <a:r>
              <a:rPr lang="en-US" dirty="0" smtClean="0">
                <a:solidFill>
                  <a:srgbClr val="00B0F0"/>
                </a:solidFill>
              </a:rPr>
              <a:t>, qua </a:t>
            </a:r>
            <a:r>
              <a:rPr lang="en-US" dirty="0" err="1" smtClean="0">
                <a:solidFill>
                  <a:srgbClr val="00B0F0"/>
                </a:solidFill>
              </a:rPr>
              <a:t>các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khâu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sản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xuất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phân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phối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cho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đến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tay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người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tiêu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dùng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cuối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cùng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pPr marL="174625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4D4D4D"/>
                </a:solidFill>
              </a:rPr>
              <a:t>	</a:t>
            </a:r>
            <a:r>
              <a:rPr lang="en-US" dirty="0" err="1" smtClean="0">
                <a:solidFill>
                  <a:srgbClr val="4D4D4D"/>
                </a:solidFill>
              </a:rPr>
              <a:t>thông</a:t>
            </a:r>
            <a:r>
              <a:rPr lang="en-US" dirty="0" smtClean="0">
                <a:solidFill>
                  <a:srgbClr val="4D4D4D"/>
                </a:solidFill>
              </a:rPr>
              <a:t> qua </a:t>
            </a:r>
            <a:r>
              <a:rPr lang="en-US" dirty="0" err="1" smtClean="0">
                <a:solidFill>
                  <a:srgbClr val="4D4D4D"/>
                </a:solidFill>
              </a:rPr>
              <a:t>hàng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loạt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các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hoạt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động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kinh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tế</a:t>
            </a:r>
            <a:r>
              <a:rPr lang="en-US" dirty="0" smtClean="0">
                <a:solidFill>
                  <a:srgbClr val="4D4D4D"/>
                </a:solidFill>
              </a:rPr>
              <a:t>.</a:t>
            </a:r>
            <a:endParaRPr lang="en-US" dirty="0">
              <a:solidFill>
                <a:srgbClr val="4D4D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72849"/>
            <a:ext cx="7848600" cy="609600"/>
          </a:xfrm>
        </p:spPr>
        <p:txBody>
          <a:bodyPr>
            <a:normAutofit fontScale="90000"/>
          </a:bodyPr>
          <a:lstStyle/>
          <a:p>
            <a:r>
              <a:rPr dirty="0" err="1" smtClean="0"/>
              <a:t>Khái</a:t>
            </a:r>
            <a:r>
              <a:rPr dirty="0" smtClean="0"/>
              <a:t> </a:t>
            </a:r>
            <a:r>
              <a:rPr dirty="0" err="1" smtClean="0"/>
              <a:t>niệm</a:t>
            </a:r>
            <a:r>
              <a:rPr dirty="0" smtClean="0"/>
              <a:t>(</a:t>
            </a:r>
            <a:r>
              <a:rPr dirty="0" err="1" smtClean="0"/>
              <a:t>tt</a:t>
            </a:r>
            <a:r>
              <a:rPr dirty="0" smtClean="0"/>
              <a:t>)</a:t>
            </a:r>
            <a:br>
              <a:rPr dirty="0" smtClean="0"/>
            </a:br>
            <a:r>
              <a:rPr dirty="0" smtClean="0"/>
              <a:t>Product flow in Logistics Company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028" y="1385206"/>
            <a:ext cx="9049469" cy="547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0286"/>
            <a:ext cx="7848600" cy="908277"/>
          </a:xfrm>
        </p:spPr>
        <p:txBody>
          <a:bodyPr>
            <a:normAutofit/>
          </a:bodyPr>
          <a:lstStyle/>
          <a:p>
            <a:r>
              <a:rPr dirty="0" smtClean="0"/>
              <a:t>Logistics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306285"/>
            <a:ext cx="7340600" cy="5021943"/>
          </a:xfrm>
        </p:spPr>
        <p:txBody>
          <a:bodyPr/>
          <a:lstStyle/>
          <a:p>
            <a:r>
              <a:rPr lang="en-US" sz="1800" dirty="0" smtClean="0"/>
              <a:t>Logistics management solves Optimization in:</a:t>
            </a:r>
          </a:p>
        </p:txBody>
      </p:sp>
      <p:pic>
        <p:nvPicPr>
          <p:cNvPr id="9" name="Picture 8" descr="12_sxcongnghie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799" y="2002972"/>
            <a:ext cx="3137281" cy="2162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hang-ton-kho-lar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16" y="4576501"/>
            <a:ext cx="3118757" cy="1940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xecontain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50" y="2013277"/>
            <a:ext cx="2988693" cy="20942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754742" y="1814285"/>
            <a:ext cx="243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1484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Transportation</a:t>
            </a:r>
            <a:endParaRPr lang="en-US" sz="1800" b="1" dirty="0">
              <a:solidFill>
                <a:srgbClr val="01484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9425" y="1734455"/>
            <a:ext cx="211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1484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Manufacturing</a:t>
            </a:r>
            <a:endParaRPr lang="en-US" sz="1800" b="1" dirty="0">
              <a:solidFill>
                <a:srgbClr val="01484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3771" y="4281713"/>
            <a:ext cx="150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1484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Stock</a:t>
            </a:r>
            <a:endParaRPr lang="en-US" sz="1800" b="1" dirty="0">
              <a:solidFill>
                <a:srgbClr val="01484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pic>
        <p:nvPicPr>
          <p:cNvPr id="17" name="Picture 16" descr="images (3)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7505" y="4343627"/>
            <a:ext cx="3013982" cy="2278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>
            <a:off x="5979886" y="4252684"/>
            <a:ext cx="271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1484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Customer Service</a:t>
            </a:r>
            <a:endParaRPr lang="en-US" sz="1800" b="1" dirty="0">
              <a:solidFill>
                <a:srgbClr val="01484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79 0.01063 L -0.27049 0.1828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0" y="86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42775E-6 L -0.38334 0.1683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6" grpId="0"/>
      <p:bldP spid="16" grpId="1"/>
      <p:bldP spid="18" grpId="0"/>
      <p:bldP spid="1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Historical Evolution of ERP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750" y="1630363"/>
            <a:ext cx="7199313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MRP system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1090613"/>
            <a:ext cx="8332787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4913" y="1487488"/>
            <a:ext cx="6087466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Example: MRP calculation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1198563"/>
            <a:ext cx="8191499" cy="533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Disadvantage of MRP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 MRP gives us the material requirements &amp; tells us roughly what to do at what time ..</a:t>
            </a:r>
          </a:p>
          <a:p>
            <a:r>
              <a:rPr lang="en-US" sz="1600" dirty="0" smtClean="0"/>
              <a:t> But: </a:t>
            </a:r>
          </a:p>
          <a:p>
            <a:pPr lvl="1"/>
            <a:r>
              <a:rPr lang="en-US" sz="1800" dirty="0" smtClean="0"/>
              <a:t> How to deal with order-date-changes ? (Sequence/ Scheduling)</a:t>
            </a:r>
          </a:p>
          <a:p>
            <a:pPr lvl="1"/>
            <a:r>
              <a:rPr lang="en-US" sz="1800" dirty="0" smtClean="0"/>
              <a:t> How to deal with the capacity ?(Volume/ Loading)</a:t>
            </a:r>
          </a:p>
          <a:p>
            <a:pPr lvl="1"/>
            <a:r>
              <a:rPr lang="en-US" sz="1800" dirty="0" smtClean="0"/>
              <a:t>How to get a valid formal plan ?  How to get a valid formal plan ?</a:t>
            </a:r>
          </a:p>
          <a:p>
            <a:pPr lvl="1"/>
            <a:r>
              <a:rPr lang="en-US" sz="1800" dirty="0" smtClean="0"/>
              <a:t> How to react on changes in “Real”-Life (Integration with Execution)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Closed </a:t>
            </a:r>
            <a:r>
              <a:rPr lang="en-US" dirty="0" smtClean="0"/>
              <a:t>–</a:t>
            </a:r>
            <a:r>
              <a:rPr dirty="0" smtClean="0"/>
              <a:t>Loop MRP (functions)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263" y="1495425"/>
            <a:ext cx="6465887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Closed –Loop MRP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513" y="1285874"/>
            <a:ext cx="8412881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Nội dung của phần quy trình trong ERP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39487"/>
              </p:ext>
            </p:extLst>
          </p:nvPr>
        </p:nvGraphicFramePr>
        <p:xfrm>
          <a:off x="284162" y="1053296"/>
          <a:ext cx="8616770" cy="5423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Rough-Cut-Capacity Planning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025" y="1423988"/>
            <a:ext cx="8447497" cy="474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Lead-Time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43050"/>
            <a:ext cx="8135938" cy="3673475"/>
          </a:xfrm>
        </p:spPr>
        <p:txBody>
          <a:bodyPr/>
          <a:lstStyle/>
          <a:p>
            <a:r>
              <a:rPr lang="en-US" sz="1400" dirty="0" smtClean="0"/>
              <a:t>How to do a Lead-Time Scheduling ?</a:t>
            </a:r>
          </a:p>
          <a:p>
            <a:r>
              <a:rPr lang="en-US" sz="1400" dirty="0" smtClean="0"/>
              <a:t>Remember</a:t>
            </a:r>
            <a:r>
              <a:rPr lang="en-US" sz="1400" b="0" dirty="0" smtClean="0"/>
              <a:t>: In MRP, we said that all orders have the same duration – in real live this is not the case.</a:t>
            </a:r>
          </a:p>
          <a:p>
            <a:pPr>
              <a:buNone/>
            </a:pPr>
            <a:r>
              <a:rPr lang="en-US" sz="1400" b="0" dirty="0" smtClean="0"/>
              <a:t>	The order-start and end-dates will always depend </a:t>
            </a:r>
            <a:r>
              <a:rPr lang="en-US" sz="1400" b="0" dirty="0" err="1" smtClean="0"/>
              <a:t>onthe</a:t>
            </a:r>
            <a:r>
              <a:rPr lang="en-US" sz="1400" b="0" dirty="0" smtClean="0"/>
              <a:t> order quantity, unless some kind of order-reductions are performed, like Splits.</a:t>
            </a:r>
          </a:p>
          <a:p>
            <a:r>
              <a:rPr lang="en-US" sz="1400" dirty="0" smtClean="0"/>
              <a:t>Lead-Time Scheduling</a:t>
            </a:r>
            <a:r>
              <a:rPr lang="en-US" sz="1400" b="0" dirty="0" smtClean="0"/>
              <a:t>: Calculation of Order-Duration dependent on the Order-Volume.</a:t>
            </a:r>
          </a:p>
          <a:p>
            <a:r>
              <a:rPr lang="en-US" sz="1400" dirty="0" smtClean="0"/>
              <a:t>Needed</a:t>
            </a:r>
            <a:r>
              <a:rPr lang="en-US" sz="1400" b="0" dirty="0" smtClean="0"/>
              <a:t>: Information about the </a:t>
            </a:r>
            <a:r>
              <a:rPr lang="en-US" sz="1400" dirty="0" smtClean="0"/>
              <a:t>Work -Center-efficiency </a:t>
            </a:r>
            <a:r>
              <a:rPr lang="en-US" sz="1400" b="0" dirty="0" smtClean="0"/>
              <a:t>and about the resource consumption of a specific order -&gt; </a:t>
            </a:r>
            <a:r>
              <a:rPr lang="en-US" sz="1400" dirty="0" smtClean="0"/>
              <a:t>Routings and Work-Centers </a:t>
            </a:r>
            <a:r>
              <a:rPr lang="en-US" sz="1400" b="0" dirty="0" smtClean="0"/>
              <a:t>are needed in Closed-Loop MRP</a:t>
            </a:r>
            <a:endParaRPr lang="en-US" sz="14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3957638"/>
            <a:ext cx="6361113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Capacity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How to Consider the Capacity ?</a:t>
            </a:r>
          </a:p>
          <a:p>
            <a:r>
              <a:rPr lang="en-US" sz="1600" dirty="0" smtClean="0"/>
              <a:t>Remember</a:t>
            </a:r>
            <a:r>
              <a:rPr lang="en-US" sz="1600" b="0" dirty="0" smtClean="0"/>
              <a:t>: We already said, we consider the Rough-Cut Capacity. This is not accurate enough for operative work.</a:t>
            </a:r>
          </a:p>
          <a:p>
            <a:r>
              <a:rPr lang="en-US" sz="1600" b="0" dirty="0" smtClean="0"/>
              <a:t>Individual view of capacity of single work-centers is needed.</a:t>
            </a:r>
          </a:p>
          <a:p>
            <a:r>
              <a:rPr lang="en-US" sz="1600" dirty="0" smtClean="0"/>
              <a:t>Basis</a:t>
            </a:r>
            <a:r>
              <a:rPr lang="en-US" sz="1600" b="0" dirty="0" smtClean="0"/>
              <a:t>: Lead-Time Scheduling of individual orders is needed.</a:t>
            </a:r>
          </a:p>
          <a:p>
            <a:pPr lvl="1"/>
            <a:r>
              <a:rPr lang="en-US" sz="1400" dirty="0" smtClean="0"/>
              <a:t>Internal Orders </a:t>
            </a:r>
            <a:r>
              <a:rPr lang="en-US" sz="1400" b="0" dirty="0" smtClean="0"/>
              <a:t>-&gt; Lead-Time Scheduling on Work-Centers</a:t>
            </a:r>
          </a:p>
          <a:p>
            <a:pPr lvl="1"/>
            <a:r>
              <a:rPr lang="en-US" sz="1400" dirty="0" smtClean="0"/>
              <a:t>External Orders </a:t>
            </a:r>
            <a:r>
              <a:rPr lang="en-US" sz="1400" b="0" dirty="0" smtClean="0"/>
              <a:t>-&gt; Lead- Time Scheduling via Replenishment-Time</a:t>
            </a:r>
            <a:endParaRPr lang="en-US" sz="1400" b="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3425" y="4051300"/>
            <a:ext cx="49339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Possible Options for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862" y="1479551"/>
            <a:ext cx="7818437" cy="1708150"/>
          </a:xfrm>
        </p:spPr>
        <p:txBody>
          <a:bodyPr/>
          <a:lstStyle/>
          <a:p>
            <a:r>
              <a:rPr lang="en-US" b="0" dirty="0" smtClean="0"/>
              <a:t>Several Options how you might react on such a situation </a:t>
            </a:r>
          </a:p>
          <a:p>
            <a:r>
              <a:rPr lang="en-US" b="0" dirty="0" smtClean="0"/>
              <a:t>Normally only one Option how a System like this will  react</a:t>
            </a:r>
          </a:p>
          <a:p>
            <a:endParaRPr lang="en-US" b="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7175" y="3336925"/>
            <a:ext cx="55816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Possible Options for Solution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423988"/>
            <a:ext cx="7968746" cy="430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Manufacturing Resource Planning </a:t>
            </a:r>
            <a:r>
              <a:rPr lang="en-US" dirty="0" smtClean="0"/>
              <a:t>–</a:t>
            </a:r>
            <a:r>
              <a:rPr smtClean="0"/>
              <a:t> MRP II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284288"/>
            <a:ext cx="8523492" cy="434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Manufacturing Resource Planning – MRP II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49" y="1487488"/>
            <a:ext cx="7429361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Basic of ERP a</a:t>
            </a:r>
            <a:r>
              <a:rPr lang="en-US" dirty="0" err="1" smtClean="0"/>
              <a:t>nd</a:t>
            </a:r>
            <a:r>
              <a:rPr smtClean="0"/>
              <a:t> ERP system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538" y="1436688"/>
            <a:ext cx="7093576" cy="474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Definition of ERP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524" y="1263650"/>
            <a:ext cx="7707009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Extended ERP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613" y="1523999"/>
            <a:ext cx="7329487" cy="457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38300"/>
            <a:ext cx="8255000" cy="2806700"/>
          </a:xfrm>
        </p:spPr>
        <p:txBody>
          <a:bodyPr>
            <a:noAutofit/>
          </a:bodyPr>
          <a:lstStyle/>
          <a:p>
            <a:pPr algn="ctr"/>
            <a:r>
              <a:rPr sz="4800" dirty="0" smtClean="0"/>
              <a:t>Part 1 </a:t>
            </a:r>
            <a:br>
              <a:rPr sz="4800" dirty="0" smtClean="0"/>
            </a:br>
            <a:r>
              <a:rPr sz="2800" b="0" dirty="0" smtClean="0"/>
              <a:t>Basic Concept about Logistics </a:t>
            </a:r>
            <a:br>
              <a:rPr sz="2800" b="0" dirty="0" smtClean="0"/>
            </a:br>
            <a:r>
              <a:rPr sz="2800" b="0" dirty="0" smtClean="0"/>
              <a:t>SCM </a:t>
            </a:r>
            <a:br>
              <a:rPr sz="2800" b="0" dirty="0" smtClean="0"/>
            </a:br>
            <a:r>
              <a:rPr sz="2800" b="0" dirty="0" smtClean="0"/>
              <a:t>ERP</a:t>
            </a:r>
            <a:br>
              <a:rPr sz="2800" b="0" dirty="0" smtClean="0"/>
            </a:br>
            <a:r>
              <a:rPr sz="2800" b="0" dirty="0" err="1" smtClean="0"/>
              <a:t>ERP</a:t>
            </a:r>
            <a:r>
              <a:rPr sz="2800" b="0" dirty="0" smtClean="0"/>
              <a:t> system </a:t>
            </a:r>
            <a:br>
              <a:rPr sz="2800" b="0" dirty="0" smtClean="0"/>
            </a:br>
            <a:endParaRPr sz="4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Extended ERP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43050"/>
            <a:ext cx="6551613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What is supported by a good ERP?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1375" y="1298575"/>
            <a:ext cx="489585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Roots of some ERP systems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525" y="1481138"/>
            <a:ext cx="8361363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Logistics, SCM, 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 smtClean="0"/>
              <a:t>Logistics is a Core processes of Enterprise including Manufacturing, Transportation, Warehouse, Sale…</a:t>
            </a:r>
          </a:p>
          <a:p>
            <a:pPr algn="just"/>
            <a:r>
              <a:rPr lang="en-US" sz="1800" dirty="0" smtClean="0"/>
              <a:t>SCM is a broader concept of Logistics. Logistics indicates only one Business Unit, SMC manages all activities in serial of business Units form Supplier to Customer</a:t>
            </a:r>
          </a:p>
          <a:p>
            <a:pPr algn="just"/>
            <a:r>
              <a:rPr lang="en-US" sz="1800" dirty="0" smtClean="0"/>
              <a:t>ERP system: is a System supporting Enterprise in Planning and Execution the business activities.</a:t>
            </a:r>
          </a:p>
          <a:p>
            <a:pPr algn="just"/>
            <a:r>
              <a:rPr lang="en-US" sz="1800" dirty="0" smtClean="0"/>
              <a:t>SCM system: is a System for Supply Chain and mainly addressing on Planning Activities for Business Chain.  </a:t>
            </a:r>
            <a:endParaRPr lang="en-US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/>
              <a:t>Business Operations &amp; Overview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Business Processes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1171575"/>
            <a:ext cx="8342313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2. Value Chain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1155700"/>
            <a:ext cx="8115300" cy="546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gh level proc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4" y="188686"/>
            <a:ext cx="8940801" cy="6487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400" dirty="0" smtClean="0"/>
              <a:t>Logistics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Definition of </a:t>
            </a:r>
            <a:r>
              <a:rPr dirty="0" err="1" smtClean="0"/>
              <a:t>Logisitics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5" y="1414236"/>
            <a:ext cx="7568746" cy="4972050"/>
          </a:xfrm>
        </p:spPr>
        <p:txBody>
          <a:bodyPr/>
          <a:lstStyle/>
          <a:p>
            <a:pPr indent="4763" algn="just">
              <a:lnSpc>
                <a:spcPct val="150000"/>
              </a:lnSpc>
              <a:buNone/>
            </a:pPr>
            <a:r>
              <a:rPr lang="en-US" b="0" dirty="0"/>
              <a:t>“Logistics is part of the supply chain process that </a:t>
            </a:r>
            <a:r>
              <a:rPr lang="en-US" b="0" dirty="0" smtClean="0">
                <a:solidFill>
                  <a:srgbClr val="FF0000"/>
                </a:solidFill>
              </a:rPr>
              <a:t>plans, implements</a:t>
            </a:r>
            <a:r>
              <a:rPr lang="en-US" b="0" dirty="0">
                <a:solidFill>
                  <a:srgbClr val="FF0000"/>
                </a:solidFill>
              </a:rPr>
              <a:t>, </a:t>
            </a:r>
            <a:r>
              <a:rPr lang="en-US" b="0" dirty="0" smtClean="0">
                <a:solidFill>
                  <a:srgbClr val="FF0000"/>
                </a:solidFill>
              </a:rPr>
              <a:t>and controls </a:t>
            </a:r>
            <a:r>
              <a:rPr lang="en-US" b="0" dirty="0">
                <a:solidFill>
                  <a:srgbClr val="FF0000"/>
                </a:solidFill>
              </a:rPr>
              <a:t>the efficient, effective </a:t>
            </a:r>
            <a:r>
              <a:rPr lang="en-US" b="0" u="sng" dirty="0"/>
              <a:t>flow and storage of goods, services, </a:t>
            </a:r>
            <a:r>
              <a:rPr lang="en-US" b="0" u="sng" dirty="0" smtClean="0"/>
              <a:t>and related information</a:t>
            </a:r>
            <a:r>
              <a:rPr lang="en-US" b="0" dirty="0" smtClean="0"/>
              <a:t> </a:t>
            </a:r>
            <a:r>
              <a:rPr lang="en-US" b="0" dirty="0">
                <a:solidFill>
                  <a:srgbClr val="FF0000"/>
                </a:solidFill>
              </a:rPr>
              <a:t>from the point of origin to the point </a:t>
            </a:r>
            <a:r>
              <a:rPr lang="en-US" b="0" dirty="0" smtClean="0">
                <a:solidFill>
                  <a:srgbClr val="FF0000"/>
                </a:solidFill>
              </a:rPr>
              <a:t>of consumption in order </a:t>
            </a:r>
            <a:r>
              <a:rPr lang="en-US" b="0" dirty="0">
                <a:solidFill>
                  <a:srgbClr val="FF0000"/>
                </a:solidFill>
              </a:rPr>
              <a:t>to meet customers’ </a:t>
            </a:r>
            <a:r>
              <a:rPr lang="en-US" b="0" dirty="0" smtClean="0">
                <a:solidFill>
                  <a:srgbClr val="FF0000"/>
                </a:solidFill>
              </a:rPr>
              <a:t>requirement</a:t>
            </a:r>
            <a:r>
              <a:rPr lang="en-US" b="0" dirty="0" smtClean="0"/>
              <a:t>”</a:t>
            </a:r>
          </a:p>
          <a:p>
            <a:pPr indent="4763">
              <a:lnSpc>
                <a:spcPct val="150000"/>
              </a:lnSpc>
              <a:buNone/>
            </a:pPr>
            <a:r>
              <a:rPr lang="en-US" sz="1400" i="1" dirty="0"/>
              <a:t>The Council of Logistics Management </a:t>
            </a:r>
            <a:r>
              <a:rPr lang="en-US" sz="1800" i="1" dirty="0"/>
              <a:t/>
            </a:r>
            <a:br>
              <a:rPr lang="en-US" sz="1800" i="1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ference2">
  <a:themeElements>
    <a:clrScheme name="business5 1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04040"/>
      </a:accent4>
      <a:accent5>
        <a:srgbClr val="C6D3AD"/>
      </a:accent5>
      <a:accent6>
        <a:srgbClr val="C6D2A1"/>
      </a:accent6>
      <a:hlink>
        <a:srgbClr val="BAD16F"/>
      </a:hlink>
      <a:folHlink>
        <a:srgbClr val="507800"/>
      </a:folHlink>
    </a:clrScheme>
    <a:fontScheme name="business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Gulim" pitchFamily="34" charset="-127"/>
          </a:defRPr>
        </a:defPPr>
      </a:lstStyle>
    </a:lnDef>
  </a:objectDefaults>
  <a:extraClrSchemeLst>
    <a:extraClrScheme>
      <a:clrScheme name="business5 1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04040"/>
        </a:accent4>
        <a:accent5>
          <a:srgbClr val="C6D3AD"/>
        </a:accent5>
        <a:accent6>
          <a:srgbClr val="C6D2A1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5 2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04040"/>
        </a:accent4>
        <a:accent5>
          <a:srgbClr val="D9C9AD"/>
        </a:accent5>
        <a:accent6>
          <a:srgbClr val="D7CFBD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5 3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04040"/>
        </a:accent4>
        <a:accent5>
          <a:srgbClr val="B5B9E8"/>
        </a:accent5>
        <a:accent6>
          <a:srgbClr val="ACBAD4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Conference2</Template>
  <TotalTime>3236</TotalTime>
  <Words>523</Words>
  <Application>Microsoft Office PowerPoint</Application>
  <PresentationFormat>On-screen Show (4:3)</PresentationFormat>
  <Paragraphs>80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宋体</vt:lpstr>
      <vt:lpstr>Arial</vt:lpstr>
      <vt:lpstr>Calibri</vt:lpstr>
      <vt:lpstr>Gulim</vt:lpstr>
      <vt:lpstr>Times New Roman</vt:lpstr>
      <vt:lpstr>Verdana</vt:lpstr>
      <vt:lpstr>Wingdings</vt:lpstr>
      <vt:lpstr>Conference2</vt:lpstr>
      <vt:lpstr>Hoạch định nguồn lực doanh nghiệp ERP</vt:lpstr>
      <vt:lpstr>Nội dung của phần quy trình trong ERP</vt:lpstr>
      <vt:lpstr>Part 1  Basic Concept about Logistics  SCM  ERP ERP system  </vt:lpstr>
      <vt:lpstr>PowerPoint Presentation</vt:lpstr>
      <vt:lpstr>Business Processes</vt:lpstr>
      <vt:lpstr>2. Value Chain</vt:lpstr>
      <vt:lpstr>PowerPoint Presentation</vt:lpstr>
      <vt:lpstr>PowerPoint Presentation</vt:lpstr>
      <vt:lpstr>Definition of Logisitics</vt:lpstr>
      <vt:lpstr>Khái niệm (tt)</vt:lpstr>
      <vt:lpstr>Khái niệm(tt) Product flow in Logistics Company</vt:lpstr>
      <vt:lpstr>Logistics management</vt:lpstr>
      <vt:lpstr>Historical Evolution of ERP</vt:lpstr>
      <vt:lpstr>MRP system</vt:lpstr>
      <vt:lpstr>Example</vt:lpstr>
      <vt:lpstr>Example: MRP calculation</vt:lpstr>
      <vt:lpstr>Disadvantage of MRP</vt:lpstr>
      <vt:lpstr>Closed –Loop MRP (functions)</vt:lpstr>
      <vt:lpstr>Closed –Loop MRP</vt:lpstr>
      <vt:lpstr>Rough-Cut-Capacity Planning</vt:lpstr>
      <vt:lpstr>Lead-Time Scheduling</vt:lpstr>
      <vt:lpstr>Capacity Consideration</vt:lpstr>
      <vt:lpstr>Possible Options for Solution</vt:lpstr>
      <vt:lpstr>Possible Options for Solution</vt:lpstr>
      <vt:lpstr>Manufacturing Resource Planning – MRP II</vt:lpstr>
      <vt:lpstr>Manufacturing Resource Planning – MRP II</vt:lpstr>
      <vt:lpstr>Basic of ERP and ERP system</vt:lpstr>
      <vt:lpstr>Definition of ERP</vt:lpstr>
      <vt:lpstr>Extended ERP</vt:lpstr>
      <vt:lpstr>Extended ERP</vt:lpstr>
      <vt:lpstr>What is supported by a good ERP?</vt:lpstr>
      <vt:lpstr>Roots of some ERP systems</vt:lpstr>
      <vt:lpstr>Logistics, SCM, ERP</vt:lpstr>
      <vt:lpstr>Question?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Hoạch định nguồn lực doanh nghiệp ERP</dc:title>
  <dc:creator>Thanh Do</dc:creator>
  <cp:lastModifiedBy>Thanh Do</cp:lastModifiedBy>
  <cp:revision>575</cp:revision>
  <dcterms:created xsi:type="dcterms:W3CDTF">2013-06-09T02:01:31Z</dcterms:created>
  <dcterms:modified xsi:type="dcterms:W3CDTF">2018-10-01T00:57:36Z</dcterms:modified>
</cp:coreProperties>
</file>