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Josefin Sans Bold" pitchFamily="2" charset="0"/>
      <p:regular r:id="rId24"/>
      <p:boldItalic r:id="rId25"/>
    </p:embeddedFont>
    <p:embeddedFont>
      <p:font typeface="Open Sans Bold" panose="020B0604020202020204" charset="0"/>
      <p:regular r:id="rId26"/>
    </p:embeddedFont>
    <p:embeddedFont>
      <p:font typeface="Open Sans Bold Bold" panose="020B0604020202020204" charset="0"/>
      <p:regular r:id="rId27"/>
    </p:embeddedFont>
    <p:embeddedFont>
      <p:font typeface="Open Sauce" panose="020B0604020202020204" charset="0"/>
      <p:regular r:id="rId28"/>
    </p:embeddedFont>
    <p:embeddedFont>
      <p:font typeface="Open Sauce Bold" panose="020B0604020202020204" charset="0"/>
      <p:regular r:id="rId29"/>
    </p:embeddedFont>
    <p:embeddedFont>
      <p:font typeface="Source Sans Pro" panose="020B050303040302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46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3000" r="13000"/>
          <a:stretch>
            <a:fillRect/>
          </a:stretch>
        </p:blipFill>
        <p:spPr>
          <a:xfrm>
            <a:off x="0" y="0"/>
            <a:ext cx="18288000" cy="10287000"/>
          </a:xfrm>
          <a:prstGeom prst="rect">
            <a:avLst/>
          </a:prstGeom>
        </p:spPr>
      </p:pic>
      <p:sp>
        <p:nvSpPr>
          <p:cNvPr id="3" name="TextBox 3"/>
          <p:cNvSpPr txBox="1"/>
          <p:nvPr/>
        </p:nvSpPr>
        <p:spPr>
          <a:xfrm>
            <a:off x="2945315" y="2825809"/>
            <a:ext cx="12397371" cy="3989447"/>
          </a:xfrm>
          <a:prstGeom prst="rect">
            <a:avLst/>
          </a:prstGeom>
        </p:spPr>
        <p:txBody>
          <a:bodyPr lIns="0" tIns="0" rIns="0" bIns="0" rtlCol="0" anchor="t">
            <a:spAutoFit/>
          </a:bodyPr>
          <a:lstStyle/>
          <a:p>
            <a:pPr algn="ctr">
              <a:lnSpc>
                <a:spcPts val="10415"/>
              </a:lnSpc>
            </a:pPr>
            <a:r>
              <a:rPr lang="en-US" sz="9919" spc="138">
                <a:solidFill>
                  <a:srgbClr val="FFFFFF"/>
                </a:solidFill>
                <a:latin typeface="Open Sans Bold Bold"/>
              </a:rPr>
              <a:t>MANAGEMENT MANUFACTURING</a:t>
            </a:r>
          </a:p>
          <a:p>
            <a:pPr algn="ctr">
              <a:lnSpc>
                <a:spcPts val="10415"/>
              </a:lnSpc>
            </a:pPr>
            <a:r>
              <a:rPr lang="en-US" sz="9919" spc="138">
                <a:solidFill>
                  <a:srgbClr val="FFFFFF"/>
                </a:solidFill>
                <a:latin typeface="Open Sans Bold Bold"/>
              </a:rPr>
              <a:t>IN ERP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1422163" y="1226409"/>
            <a:ext cx="1174596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1.3 Functions of manufacturing management</a:t>
            </a:r>
          </a:p>
        </p:txBody>
      </p:sp>
      <p:sp>
        <p:nvSpPr>
          <p:cNvPr id="4" name="TextBox 4"/>
          <p:cNvSpPr txBox="1"/>
          <p:nvPr/>
        </p:nvSpPr>
        <p:spPr>
          <a:xfrm>
            <a:off x="820911" y="2124828"/>
            <a:ext cx="17467089" cy="1886331"/>
          </a:xfrm>
          <a:prstGeom prst="rect">
            <a:avLst/>
          </a:prstGeom>
        </p:spPr>
        <p:txBody>
          <a:bodyPr lIns="0" tIns="0" rIns="0" bIns="0" rtlCol="0" anchor="t">
            <a:spAutoFit/>
          </a:bodyPr>
          <a:lstStyle/>
          <a:p>
            <a:pPr marL="712470" lvl="1" indent="-356235">
              <a:lnSpc>
                <a:spcPts val="5082"/>
              </a:lnSpc>
              <a:buFont typeface="Arial"/>
              <a:buChar char="•"/>
            </a:pPr>
            <a:r>
              <a:rPr lang="en-US" sz="3300">
                <a:solidFill>
                  <a:srgbClr val="FFFFFF"/>
                </a:solidFill>
                <a:latin typeface="Open Sauce Bold"/>
              </a:rPr>
              <a:t>Render work order</a:t>
            </a:r>
          </a:p>
          <a:p>
            <a:pPr marL="1424940" lvl="2" indent="-474980">
              <a:lnSpc>
                <a:spcPts val="5082"/>
              </a:lnSpc>
              <a:buFont typeface="Arial"/>
              <a:buChar char="⚬"/>
            </a:pPr>
            <a:r>
              <a:rPr lang="en-US" sz="3300">
                <a:solidFill>
                  <a:srgbClr val="FFFFFF"/>
                </a:solidFill>
                <a:latin typeface="Open Sauce Bold"/>
              </a:rPr>
              <a:t>After the planning step is over, the work order is approved and the finished product is released</a:t>
            </a:r>
          </a:p>
        </p:txBody>
      </p:sp>
      <p:sp>
        <p:nvSpPr>
          <p:cNvPr id="5" name="TextBox 5"/>
          <p:cNvSpPr txBox="1"/>
          <p:nvPr/>
        </p:nvSpPr>
        <p:spPr>
          <a:xfrm>
            <a:off x="979420" y="4277859"/>
            <a:ext cx="15652155" cy="1248156"/>
          </a:xfrm>
          <a:prstGeom prst="rect">
            <a:avLst/>
          </a:prstGeom>
        </p:spPr>
        <p:txBody>
          <a:bodyPr lIns="0" tIns="0" rIns="0" bIns="0" rtlCol="0" anchor="t">
            <a:spAutoFit/>
          </a:bodyPr>
          <a:lstStyle/>
          <a:p>
            <a:pPr marL="712470" lvl="1" indent="-356235">
              <a:lnSpc>
                <a:spcPts val="5082"/>
              </a:lnSpc>
              <a:buFont typeface="Arial"/>
              <a:buChar char="•"/>
            </a:pPr>
            <a:r>
              <a:rPr lang="en-US" sz="3300">
                <a:solidFill>
                  <a:srgbClr val="FFFFFF"/>
                </a:solidFill>
                <a:latin typeface="Open Sauce Bold"/>
              </a:rPr>
              <a:t>Execute and test</a:t>
            </a:r>
          </a:p>
          <a:p>
            <a:pPr marL="1424940" lvl="2" indent="-474980">
              <a:lnSpc>
                <a:spcPts val="5082"/>
              </a:lnSpc>
              <a:buFont typeface="Arial"/>
              <a:buChar char="⚬"/>
            </a:pPr>
            <a:r>
              <a:rPr lang="en-US" sz="3300">
                <a:solidFill>
                  <a:srgbClr val="FFFFFF"/>
                </a:solidFill>
                <a:latin typeface="Open Sauce Bold"/>
              </a:rPr>
              <a:t>This is the step that will test the goods before putting on the market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grpSp>
        <p:nvGrpSpPr>
          <p:cNvPr id="2" name="Group 2"/>
          <p:cNvGrpSpPr/>
          <p:nvPr/>
        </p:nvGrpSpPr>
        <p:grpSpPr>
          <a:xfrm>
            <a:off x="933892" y="751496"/>
            <a:ext cx="2139807" cy="5591954"/>
            <a:chOff x="0" y="-85725"/>
            <a:chExt cx="563571" cy="1472778"/>
          </a:xfrm>
        </p:grpSpPr>
        <p:sp>
          <p:nvSpPr>
            <p:cNvPr id="3" name="Freeform 3"/>
            <p:cNvSpPr/>
            <p:nvPr/>
          </p:nvSpPr>
          <p:spPr>
            <a:xfrm>
              <a:off x="0" y="0"/>
              <a:ext cx="563571" cy="1387053"/>
            </a:xfrm>
            <a:custGeom>
              <a:avLst/>
              <a:gdLst/>
              <a:ahLst/>
              <a:cxnLst/>
              <a:rect l="l" t="t" r="r" b="b"/>
              <a:pathLst>
                <a:path w="563571" h="1387053">
                  <a:moveTo>
                    <a:pt x="184520" y="0"/>
                  </a:moveTo>
                  <a:lnTo>
                    <a:pt x="379050" y="0"/>
                  </a:lnTo>
                  <a:cubicBezTo>
                    <a:pt x="480958" y="0"/>
                    <a:pt x="563571" y="82613"/>
                    <a:pt x="563571" y="184520"/>
                  </a:cubicBezTo>
                  <a:lnTo>
                    <a:pt x="563571" y="1202533"/>
                  </a:lnTo>
                  <a:cubicBezTo>
                    <a:pt x="563571" y="1251471"/>
                    <a:pt x="544130" y="1298404"/>
                    <a:pt x="509526" y="1333008"/>
                  </a:cubicBezTo>
                  <a:cubicBezTo>
                    <a:pt x="474922" y="1367613"/>
                    <a:pt x="427988" y="1387053"/>
                    <a:pt x="379050" y="1387053"/>
                  </a:cubicBezTo>
                  <a:lnTo>
                    <a:pt x="184520" y="1387053"/>
                  </a:lnTo>
                  <a:cubicBezTo>
                    <a:pt x="135582" y="1387053"/>
                    <a:pt x="88649" y="1367613"/>
                    <a:pt x="54045" y="1333008"/>
                  </a:cubicBezTo>
                  <a:cubicBezTo>
                    <a:pt x="19440" y="1298404"/>
                    <a:pt x="0" y="1251471"/>
                    <a:pt x="0" y="1202533"/>
                  </a:cubicBezTo>
                  <a:lnTo>
                    <a:pt x="0" y="184520"/>
                  </a:lnTo>
                  <a:cubicBezTo>
                    <a:pt x="0" y="135582"/>
                    <a:pt x="19440" y="88649"/>
                    <a:pt x="54045" y="54045"/>
                  </a:cubicBezTo>
                  <a:cubicBezTo>
                    <a:pt x="88649" y="19440"/>
                    <a:pt x="135582" y="0"/>
                    <a:pt x="184520" y="0"/>
                  </a:cubicBezTo>
                  <a:close/>
                </a:path>
              </a:pathLst>
            </a:custGeom>
            <a:solidFill>
              <a:srgbClr val="004AAD"/>
            </a:solidFill>
          </p:spPr>
        </p:sp>
        <p:sp>
          <p:nvSpPr>
            <p:cNvPr id="4" name="TextBox 4"/>
            <p:cNvSpPr txBox="1"/>
            <p:nvPr/>
          </p:nvSpPr>
          <p:spPr>
            <a:xfrm>
              <a:off x="0" y="-85725"/>
              <a:ext cx="561435" cy="898525"/>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Production program planning</a:t>
              </a:r>
            </a:p>
          </p:txBody>
        </p:sp>
      </p:grpSp>
      <p:grpSp>
        <p:nvGrpSpPr>
          <p:cNvPr id="5" name="Group 5"/>
          <p:cNvGrpSpPr/>
          <p:nvPr/>
        </p:nvGrpSpPr>
        <p:grpSpPr>
          <a:xfrm>
            <a:off x="1028700" y="7544559"/>
            <a:ext cx="1958301" cy="3411589"/>
            <a:chOff x="0" y="-85725"/>
            <a:chExt cx="515766" cy="898525"/>
          </a:xfrm>
        </p:grpSpPr>
        <p:sp>
          <p:nvSpPr>
            <p:cNvPr id="6" name="Freeform 6"/>
            <p:cNvSpPr/>
            <p:nvPr/>
          </p:nvSpPr>
          <p:spPr>
            <a:xfrm>
              <a:off x="0" y="0"/>
              <a:ext cx="515766" cy="564482"/>
            </a:xfrm>
            <a:custGeom>
              <a:avLst/>
              <a:gdLst/>
              <a:ahLst/>
              <a:cxnLst/>
              <a:rect l="l" t="t" r="r" b="b"/>
              <a:pathLst>
                <a:path w="515766" h="564482">
                  <a:moveTo>
                    <a:pt x="201623" y="0"/>
                  </a:moveTo>
                  <a:lnTo>
                    <a:pt x="314144" y="0"/>
                  </a:lnTo>
                  <a:cubicBezTo>
                    <a:pt x="425497" y="0"/>
                    <a:pt x="515766" y="90270"/>
                    <a:pt x="515766" y="201623"/>
                  </a:cubicBezTo>
                  <a:lnTo>
                    <a:pt x="515766" y="362860"/>
                  </a:lnTo>
                  <a:cubicBezTo>
                    <a:pt x="515766" y="474213"/>
                    <a:pt x="425497" y="564482"/>
                    <a:pt x="314144" y="564482"/>
                  </a:cubicBezTo>
                  <a:lnTo>
                    <a:pt x="201623" y="564482"/>
                  </a:lnTo>
                  <a:cubicBezTo>
                    <a:pt x="90270" y="564482"/>
                    <a:pt x="0" y="474213"/>
                    <a:pt x="0" y="362860"/>
                  </a:cubicBezTo>
                  <a:lnTo>
                    <a:pt x="0" y="201623"/>
                  </a:lnTo>
                  <a:cubicBezTo>
                    <a:pt x="0" y="90270"/>
                    <a:pt x="90270" y="0"/>
                    <a:pt x="201623" y="0"/>
                  </a:cubicBezTo>
                  <a:close/>
                </a:path>
              </a:pathLst>
            </a:custGeom>
            <a:solidFill>
              <a:srgbClr val="004AAD"/>
            </a:solidFill>
          </p:spPr>
        </p:sp>
        <p:sp>
          <p:nvSpPr>
            <p:cNvPr id="7" name="TextBox 7"/>
            <p:cNvSpPr txBox="1"/>
            <p:nvPr/>
          </p:nvSpPr>
          <p:spPr>
            <a:xfrm>
              <a:off x="0" y="-85725"/>
              <a:ext cx="514493" cy="898525"/>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execute &amp; test</a:t>
              </a:r>
            </a:p>
          </p:txBody>
        </p:sp>
      </p:grpSp>
      <p:grpSp>
        <p:nvGrpSpPr>
          <p:cNvPr id="8" name="Group 8"/>
          <p:cNvGrpSpPr/>
          <p:nvPr/>
        </p:nvGrpSpPr>
        <p:grpSpPr>
          <a:xfrm>
            <a:off x="4940466" y="751496"/>
            <a:ext cx="4875097" cy="1873805"/>
            <a:chOff x="0" y="-85725"/>
            <a:chExt cx="1283976" cy="493512"/>
          </a:xfrm>
        </p:grpSpPr>
        <p:sp>
          <p:nvSpPr>
            <p:cNvPr id="9" name="Freeform 9"/>
            <p:cNvSpPr/>
            <p:nvPr/>
          </p:nvSpPr>
          <p:spPr>
            <a:xfrm>
              <a:off x="0" y="0"/>
              <a:ext cx="1283976" cy="397703"/>
            </a:xfrm>
            <a:custGeom>
              <a:avLst/>
              <a:gdLst/>
              <a:ahLst/>
              <a:cxnLst/>
              <a:rect l="l" t="t" r="r" b="b"/>
              <a:pathLst>
                <a:path w="1283976" h="397703">
                  <a:moveTo>
                    <a:pt x="0" y="0"/>
                  </a:moveTo>
                  <a:lnTo>
                    <a:pt x="1283976" y="0"/>
                  </a:lnTo>
                  <a:lnTo>
                    <a:pt x="1283976" y="397703"/>
                  </a:lnTo>
                  <a:lnTo>
                    <a:pt x="0" y="397703"/>
                  </a:lnTo>
                  <a:close/>
                </a:path>
              </a:pathLst>
            </a:custGeom>
            <a:solidFill>
              <a:srgbClr val="004AAD"/>
            </a:solidFill>
          </p:spPr>
        </p:sp>
        <p:sp>
          <p:nvSpPr>
            <p:cNvPr id="10" name="TextBox 10"/>
            <p:cNvSpPr txBox="1"/>
            <p:nvPr/>
          </p:nvSpPr>
          <p:spPr>
            <a:xfrm>
              <a:off x="0" y="-85725"/>
              <a:ext cx="1247587" cy="493512"/>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Production program</a:t>
              </a:r>
            </a:p>
            <a:p>
              <a:pPr marL="539748" lvl="1" indent="-269874" algn="ctr">
                <a:lnSpc>
                  <a:spcPts val="3849"/>
                </a:lnSpc>
                <a:buFont typeface="Arial"/>
                <a:buChar char="•"/>
              </a:pPr>
              <a:r>
                <a:rPr lang="en-US" sz="2499" dirty="0">
                  <a:solidFill>
                    <a:srgbClr val="FFFFFF"/>
                  </a:solidFill>
                  <a:latin typeface="Open Sauce Bold"/>
                </a:rPr>
                <a:t>forecast</a:t>
              </a:r>
            </a:p>
            <a:p>
              <a:pPr marL="539748" lvl="1" indent="-269874" algn="ctr">
                <a:lnSpc>
                  <a:spcPts val="3849"/>
                </a:lnSpc>
                <a:buFont typeface="Arial"/>
                <a:buChar char="•"/>
              </a:pPr>
              <a:r>
                <a:rPr lang="en-US" sz="2499" dirty="0">
                  <a:solidFill>
                    <a:srgbClr val="FFFFFF"/>
                  </a:solidFill>
                  <a:latin typeface="Open Sauce Bold"/>
                </a:rPr>
                <a:t>general plan</a:t>
              </a:r>
            </a:p>
          </p:txBody>
        </p:sp>
      </p:grpSp>
      <p:grpSp>
        <p:nvGrpSpPr>
          <p:cNvPr id="11" name="Group 11"/>
          <p:cNvGrpSpPr/>
          <p:nvPr/>
        </p:nvGrpSpPr>
        <p:grpSpPr>
          <a:xfrm>
            <a:off x="4940466" y="2633001"/>
            <a:ext cx="4875097" cy="1883802"/>
            <a:chOff x="0" y="-85725"/>
            <a:chExt cx="1283976" cy="496145"/>
          </a:xfrm>
        </p:grpSpPr>
        <p:sp>
          <p:nvSpPr>
            <p:cNvPr id="12" name="Freeform 12"/>
            <p:cNvSpPr/>
            <p:nvPr/>
          </p:nvSpPr>
          <p:spPr>
            <a:xfrm>
              <a:off x="0" y="0"/>
              <a:ext cx="1283976" cy="397703"/>
            </a:xfrm>
            <a:custGeom>
              <a:avLst/>
              <a:gdLst/>
              <a:ahLst/>
              <a:cxnLst/>
              <a:rect l="l" t="t" r="r" b="b"/>
              <a:pathLst>
                <a:path w="1283976" h="397703">
                  <a:moveTo>
                    <a:pt x="0" y="0"/>
                  </a:moveTo>
                  <a:lnTo>
                    <a:pt x="1283976" y="0"/>
                  </a:lnTo>
                  <a:lnTo>
                    <a:pt x="1283976" y="397703"/>
                  </a:lnTo>
                  <a:lnTo>
                    <a:pt x="0" y="397703"/>
                  </a:lnTo>
                  <a:close/>
                </a:path>
              </a:pathLst>
            </a:custGeom>
            <a:solidFill>
              <a:srgbClr val="004AAD"/>
            </a:solidFill>
          </p:spPr>
        </p:sp>
        <p:sp>
          <p:nvSpPr>
            <p:cNvPr id="13" name="TextBox 13"/>
            <p:cNvSpPr txBox="1"/>
            <p:nvPr/>
          </p:nvSpPr>
          <p:spPr>
            <a:xfrm>
              <a:off x="0" y="-85725"/>
              <a:ext cx="1247586" cy="496145"/>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Production quantity</a:t>
              </a:r>
            </a:p>
            <a:p>
              <a:pPr marL="539748" lvl="1" indent="-269874" algn="ctr">
                <a:lnSpc>
                  <a:spcPts val="3849"/>
                </a:lnSpc>
                <a:buFont typeface="Arial"/>
                <a:buChar char="•"/>
              </a:pPr>
              <a:r>
                <a:rPr lang="en-US" sz="2499" dirty="0">
                  <a:solidFill>
                    <a:srgbClr val="FFFFFF"/>
                  </a:solidFill>
                  <a:latin typeface="Open Sauce"/>
                </a:rPr>
                <a:t>BOM</a:t>
              </a:r>
            </a:p>
            <a:p>
              <a:pPr marL="539748" lvl="1" indent="-269874" algn="ctr">
                <a:lnSpc>
                  <a:spcPts val="3849"/>
                </a:lnSpc>
                <a:buFont typeface="Arial"/>
                <a:buChar char="•"/>
              </a:pPr>
              <a:r>
                <a:rPr lang="en-US" sz="2499" dirty="0">
                  <a:solidFill>
                    <a:srgbClr val="FFFFFF"/>
                  </a:solidFill>
                  <a:latin typeface="Open Sauce"/>
                </a:rPr>
                <a:t>Lot Sizing</a:t>
              </a:r>
            </a:p>
          </p:txBody>
        </p:sp>
      </p:grpSp>
      <p:grpSp>
        <p:nvGrpSpPr>
          <p:cNvPr id="14" name="Group 14"/>
          <p:cNvGrpSpPr/>
          <p:nvPr/>
        </p:nvGrpSpPr>
        <p:grpSpPr>
          <a:xfrm>
            <a:off x="4940466" y="4507933"/>
            <a:ext cx="4875097" cy="1891628"/>
            <a:chOff x="0" y="-85725"/>
            <a:chExt cx="1283976" cy="498206"/>
          </a:xfrm>
        </p:grpSpPr>
        <p:sp>
          <p:nvSpPr>
            <p:cNvPr id="15" name="Freeform 15"/>
            <p:cNvSpPr/>
            <p:nvPr/>
          </p:nvSpPr>
          <p:spPr>
            <a:xfrm>
              <a:off x="0" y="0"/>
              <a:ext cx="1283976" cy="397703"/>
            </a:xfrm>
            <a:custGeom>
              <a:avLst/>
              <a:gdLst/>
              <a:ahLst/>
              <a:cxnLst/>
              <a:rect l="l" t="t" r="r" b="b"/>
              <a:pathLst>
                <a:path w="1283976" h="397703">
                  <a:moveTo>
                    <a:pt x="0" y="0"/>
                  </a:moveTo>
                  <a:lnTo>
                    <a:pt x="1283976" y="0"/>
                  </a:lnTo>
                  <a:lnTo>
                    <a:pt x="1283976" y="397703"/>
                  </a:lnTo>
                  <a:lnTo>
                    <a:pt x="0" y="397703"/>
                  </a:lnTo>
                  <a:close/>
                </a:path>
              </a:pathLst>
            </a:custGeom>
            <a:solidFill>
              <a:srgbClr val="004AAD"/>
            </a:solidFill>
          </p:spPr>
        </p:sp>
        <p:sp>
          <p:nvSpPr>
            <p:cNvPr id="16" name="TextBox 16"/>
            <p:cNvSpPr txBox="1"/>
            <p:nvPr/>
          </p:nvSpPr>
          <p:spPr>
            <a:xfrm>
              <a:off x="0" y="-85725"/>
              <a:ext cx="1283975" cy="49820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Production smoothing</a:t>
              </a:r>
            </a:p>
            <a:p>
              <a:pPr marL="539748" lvl="1" indent="-269874" algn="ctr">
                <a:lnSpc>
                  <a:spcPts val="3849"/>
                </a:lnSpc>
                <a:buFont typeface="Arial"/>
                <a:buChar char="•"/>
              </a:pPr>
              <a:r>
                <a:rPr lang="en-US" sz="2499" dirty="0">
                  <a:solidFill>
                    <a:srgbClr val="FFFFFF"/>
                  </a:solidFill>
                  <a:latin typeface="Open Sauce Bold"/>
                </a:rPr>
                <a:t>schedule</a:t>
              </a:r>
            </a:p>
            <a:p>
              <a:pPr marL="539748" lvl="1" indent="-269874" algn="ctr">
                <a:lnSpc>
                  <a:spcPts val="3849"/>
                </a:lnSpc>
                <a:buFont typeface="Arial"/>
                <a:buChar char="•"/>
              </a:pPr>
              <a:r>
                <a:rPr lang="en-US" sz="2499" dirty="0">
                  <a:solidFill>
                    <a:srgbClr val="FFFFFF"/>
                  </a:solidFill>
                  <a:latin typeface="Open Sauce Bold"/>
                </a:rPr>
                <a:t>production capacity</a:t>
              </a:r>
            </a:p>
          </p:txBody>
        </p:sp>
      </p:grpSp>
      <p:grpSp>
        <p:nvGrpSpPr>
          <p:cNvPr id="17" name="Group 17"/>
          <p:cNvGrpSpPr/>
          <p:nvPr/>
        </p:nvGrpSpPr>
        <p:grpSpPr>
          <a:xfrm>
            <a:off x="4940466" y="7861179"/>
            <a:ext cx="5041734" cy="1885055"/>
            <a:chOff x="0" y="-85725"/>
            <a:chExt cx="1327864" cy="496475"/>
          </a:xfrm>
        </p:grpSpPr>
        <p:sp>
          <p:nvSpPr>
            <p:cNvPr id="18" name="Freeform 18"/>
            <p:cNvSpPr/>
            <p:nvPr/>
          </p:nvSpPr>
          <p:spPr>
            <a:xfrm>
              <a:off x="0" y="0"/>
              <a:ext cx="1283976" cy="397703"/>
            </a:xfrm>
            <a:custGeom>
              <a:avLst/>
              <a:gdLst/>
              <a:ahLst/>
              <a:cxnLst/>
              <a:rect l="l" t="t" r="r" b="b"/>
              <a:pathLst>
                <a:path w="1283976" h="397703">
                  <a:moveTo>
                    <a:pt x="0" y="0"/>
                  </a:moveTo>
                  <a:lnTo>
                    <a:pt x="1283976" y="0"/>
                  </a:lnTo>
                  <a:lnTo>
                    <a:pt x="1283976" y="397703"/>
                  </a:lnTo>
                  <a:lnTo>
                    <a:pt x="0" y="397703"/>
                  </a:lnTo>
                  <a:close/>
                </a:path>
              </a:pathLst>
            </a:custGeom>
            <a:solidFill>
              <a:srgbClr val="004AAD"/>
            </a:solidFill>
          </p:spPr>
        </p:sp>
        <p:sp>
          <p:nvSpPr>
            <p:cNvPr id="19" name="TextBox 19"/>
            <p:cNvSpPr txBox="1"/>
            <p:nvPr/>
          </p:nvSpPr>
          <p:spPr>
            <a:xfrm>
              <a:off x="0" y="-85725"/>
              <a:ext cx="1327864" cy="496475"/>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Manufacturing order approval</a:t>
              </a:r>
            </a:p>
            <a:p>
              <a:pPr algn="ctr">
                <a:lnSpc>
                  <a:spcPts val="3849"/>
                </a:lnSpc>
              </a:pPr>
              <a:r>
                <a:rPr lang="en-US" sz="2499" dirty="0">
                  <a:solidFill>
                    <a:srgbClr val="FFFFFF"/>
                  </a:solidFill>
                  <a:latin typeface="Open Sauce Bold"/>
                </a:rPr>
                <a:t>Production execution</a:t>
              </a:r>
            </a:p>
            <a:p>
              <a:pPr algn="ctr">
                <a:lnSpc>
                  <a:spcPts val="3849"/>
                </a:lnSpc>
              </a:pPr>
              <a:r>
                <a:rPr lang="en-US" sz="2499" dirty="0">
                  <a:solidFill>
                    <a:srgbClr val="FFFFFF"/>
                  </a:solidFill>
                  <a:latin typeface="Open Sauce Bold"/>
                </a:rPr>
                <a:t>Test</a:t>
              </a:r>
            </a:p>
          </p:txBody>
        </p:sp>
      </p:grpSp>
      <p:sp>
        <p:nvSpPr>
          <p:cNvPr id="20" name="AutoShape 20"/>
          <p:cNvSpPr/>
          <p:nvPr/>
        </p:nvSpPr>
        <p:spPr>
          <a:xfrm flipH="1" flipV="1">
            <a:off x="2003796" y="6343450"/>
            <a:ext cx="4055" cy="1526596"/>
          </a:xfrm>
          <a:prstGeom prst="line">
            <a:avLst/>
          </a:prstGeom>
          <a:ln w="38100" cap="flat">
            <a:solidFill>
              <a:srgbClr val="FFFFFF"/>
            </a:solidFill>
            <a:prstDash val="solid"/>
            <a:headEnd type="none" w="sm" len="sm"/>
            <a:tailEnd type="arrow" w="med" len="sm"/>
          </a:ln>
        </p:spPr>
      </p:sp>
      <p:sp>
        <p:nvSpPr>
          <p:cNvPr id="21" name="AutoShape 21"/>
          <p:cNvSpPr/>
          <p:nvPr/>
        </p:nvSpPr>
        <p:spPr>
          <a:xfrm>
            <a:off x="2003796" y="6343450"/>
            <a:ext cx="4055" cy="1526596"/>
          </a:xfrm>
          <a:prstGeom prst="line">
            <a:avLst/>
          </a:prstGeom>
          <a:ln w="38100" cap="flat">
            <a:solidFill>
              <a:srgbClr val="FFFFFF"/>
            </a:solidFill>
            <a:prstDash val="solid"/>
            <a:headEnd type="none" w="sm" len="sm"/>
            <a:tailEnd type="arrow" w="med" len="sm"/>
          </a:ln>
        </p:spPr>
      </p:sp>
      <p:sp>
        <p:nvSpPr>
          <p:cNvPr id="22" name="AutoShape 22"/>
          <p:cNvSpPr/>
          <p:nvPr/>
        </p:nvSpPr>
        <p:spPr>
          <a:xfrm>
            <a:off x="2987001" y="8941681"/>
            <a:ext cx="1953465" cy="0"/>
          </a:xfrm>
          <a:prstGeom prst="line">
            <a:avLst/>
          </a:prstGeom>
          <a:ln w="38100" cap="flat">
            <a:solidFill>
              <a:srgbClr val="FFFFFF"/>
            </a:solidFill>
            <a:prstDash val="solid"/>
            <a:headEnd type="none" w="sm" len="sm"/>
            <a:tailEnd type="arrow" w="med" len="sm"/>
          </a:ln>
        </p:spPr>
      </p:sp>
      <p:sp>
        <p:nvSpPr>
          <p:cNvPr id="23" name="AutoShape 23"/>
          <p:cNvSpPr/>
          <p:nvPr/>
        </p:nvSpPr>
        <p:spPr>
          <a:xfrm>
            <a:off x="3073699" y="5588435"/>
            <a:ext cx="1866766" cy="0"/>
          </a:xfrm>
          <a:prstGeom prst="line">
            <a:avLst/>
          </a:prstGeom>
          <a:ln w="38100" cap="flat">
            <a:solidFill>
              <a:srgbClr val="FFFFFF"/>
            </a:solidFill>
            <a:prstDash val="solid"/>
            <a:headEnd type="none" w="sm" len="sm"/>
            <a:tailEnd type="arrow" w="med" len="sm"/>
          </a:ln>
        </p:spPr>
      </p:sp>
      <p:sp>
        <p:nvSpPr>
          <p:cNvPr id="24" name="AutoShape 24"/>
          <p:cNvSpPr/>
          <p:nvPr/>
        </p:nvSpPr>
        <p:spPr>
          <a:xfrm>
            <a:off x="3073699" y="3710216"/>
            <a:ext cx="1866766" cy="3286"/>
          </a:xfrm>
          <a:prstGeom prst="line">
            <a:avLst/>
          </a:prstGeom>
          <a:ln w="38100" cap="flat">
            <a:solidFill>
              <a:srgbClr val="FFFFFF"/>
            </a:solidFill>
            <a:prstDash val="solid"/>
            <a:headEnd type="none" w="sm" len="sm"/>
            <a:tailEnd type="arrow" w="med" len="sm"/>
          </a:ln>
        </p:spPr>
      </p:sp>
      <p:sp>
        <p:nvSpPr>
          <p:cNvPr id="25" name="AutoShape 25"/>
          <p:cNvSpPr/>
          <p:nvPr/>
        </p:nvSpPr>
        <p:spPr>
          <a:xfrm>
            <a:off x="3073699" y="1831998"/>
            <a:ext cx="1866766" cy="0"/>
          </a:xfrm>
          <a:prstGeom prst="line">
            <a:avLst/>
          </a:prstGeom>
          <a:ln w="38100" cap="flat">
            <a:solidFill>
              <a:srgbClr val="FFFFFF"/>
            </a:solidFill>
            <a:prstDash val="solid"/>
            <a:headEnd type="none" w="sm" len="sm"/>
            <a:tailEnd type="arrow" w="med" len="sm"/>
          </a:ln>
        </p:spPr>
      </p:sp>
      <p:sp>
        <p:nvSpPr>
          <p:cNvPr id="26" name="AutoShape 26"/>
          <p:cNvSpPr/>
          <p:nvPr/>
        </p:nvSpPr>
        <p:spPr>
          <a:xfrm flipH="1" flipV="1">
            <a:off x="2987001" y="8941681"/>
            <a:ext cx="1953465" cy="0"/>
          </a:xfrm>
          <a:prstGeom prst="line">
            <a:avLst/>
          </a:prstGeom>
          <a:ln w="38100" cap="flat">
            <a:solidFill>
              <a:srgbClr val="FFFFFF"/>
            </a:solidFill>
            <a:prstDash val="solid"/>
            <a:headEnd type="none" w="sm" len="sm"/>
            <a:tailEnd type="arrow" w="med" len="sm"/>
          </a:ln>
        </p:spPr>
      </p:sp>
      <p:sp>
        <p:nvSpPr>
          <p:cNvPr id="27" name="AutoShape 27"/>
          <p:cNvSpPr/>
          <p:nvPr/>
        </p:nvSpPr>
        <p:spPr>
          <a:xfrm flipH="1" flipV="1">
            <a:off x="3073699" y="5569385"/>
            <a:ext cx="1866766" cy="19050"/>
          </a:xfrm>
          <a:prstGeom prst="line">
            <a:avLst/>
          </a:prstGeom>
          <a:ln w="38100" cap="flat">
            <a:solidFill>
              <a:srgbClr val="FFFFFF"/>
            </a:solidFill>
            <a:prstDash val="solid"/>
            <a:headEnd type="none" w="sm" len="sm"/>
            <a:tailEnd type="arrow" w="med" len="sm"/>
          </a:ln>
        </p:spPr>
      </p:sp>
      <p:sp>
        <p:nvSpPr>
          <p:cNvPr id="28" name="AutoShape 28"/>
          <p:cNvSpPr/>
          <p:nvPr/>
        </p:nvSpPr>
        <p:spPr>
          <a:xfrm flipH="1" flipV="1">
            <a:off x="3073699" y="3710216"/>
            <a:ext cx="1866766" cy="3286"/>
          </a:xfrm>
          <a:prstGeom prst="line">
            <a:avLst/>
          </a:prstGeom>
          <a:ln w="38100" cap="flat">
            <a:solidFill>
              <a:srgbClr val="FFFFFF"/>
            </a:solidFill>
            <a:prstDash val="solid"/>
            <a:headEnd type="none" w="sm" len="sm"/>
            <a:tailEnd type="arrow" w="med" len="sm"/>
          </a:ln>
        </p:spPr>
      </p:sp>
      <p:sp>
        <p:nvSpPr>
          <p:cNvPr id="29" name="AutoShape 29"/>
          <p:cNvSpPr/>
          <p:nvPr/>
        </p:nvSpPr>
        <p:spPr>
          <a:xfrm flipH="1" flipV="1">
            <a:off x="3073699" y="1812948"/>
            <a:ext cx="1866766" cy="19050"/>
          </a:xfrm>
          <a:prstGeom prst="line">
            <a:avLst/>
          </a:prstGeom>
          <a:ln w="38100" cap="flat">
            <a:solidFill>
              <a:srgbClr val="FFFFFF"/>
            </a:solidFill>
            <a:prstDash val="solid"/>
            <a:headEnd type="none" w="sm" len="sm"/>
            <a:tailEnd type="arrow" w="med" len="sm"/>
          </a:ln>
        </p:spPr>
      </p:sp>
      <p:sp>
        <p:nvSpPr>
          <p:cNvPr id="30" name="AutoShape 30"/>
          <p:cNvSpPr/>
          <p:nvPr/>
        </p:nvSpPr>
        <p:spPr>
          <a:xfrm>
            <a:off x="7378014" y="2587013"/>
            <a:ext cx="0" cy="371475"/>
          </a:xfrm>
          <a:prstGeom prst="line">
            <a:avLst/>
          </a:prstGeom>
          <a:ln w="38100" cap="flat">
            <a:solidFill>
              <a:srgbClr val="FFFFFF"/>
            </a:solidFill>
            <a:prstDash val="solid"/>
            <a:headEnd type="none" w="sm" len="sm"/>
            <a:tailEnd type="arrow" w="med" len="sm"/>
          </a:ln>
        </p:spPr>
      </p:sp>
      <p:sp>
        <p:nvSpPr>
          <p:cNvPr id="31" name="AutoShape 31"/>
          <p:cNvSpPr/>
          <p:nvPr/>
        </p:nvSpPr>
        <p:spPr>
          <a:xfrm>
            <a:off x="7378014" y="4468518"/>
            <a:ext cx="0" cy="364902"/>
          </a:xfrm>
          <a:prstGeom prst="line">
            <a:avLst/>
          </a:prstGeom>
          <a:ln w="38100" cap="flat">
            <a:solidFill>
              <a:srgbClr val="FFFFFF"/>
            </a:solidFill>
            <a:prstDash val="solid"/>
            <a:headEnd type="none" w="sm" len="sm"/>
            <a:tailEnd type="arrow" w="med" len="sm"/>
          </a:ln>
        </p:spPr>
      </p:sp>
      <p:sp>
        <p:nvSpPr>
          <p:cNvPr id="32" name="AutoShape 32"/>
          <p:cNvSpPr/>
          <p:nvPr/>
        </p:nvSpPr>
        <p:spPr>
          <a:xfrm>
            <a:off x="7378014" y="6343450"/>
            <a:ext cx="0" cy="1843216"/>
          </a:xfrm>
          <a:prstGeom prst="line">
            <a:avLst/>
          </a:prstGeom>
          <a:ln w="38100" cap="flat">
            <a:solidFill>
              <a:srgbClr val="FFFFFF"/>
            </a:solidFill>
            <a:prstDash val="solid"/>
            <a:headEnd type="none" w="sm" len="sm"/>
            <a:tailEnd type="arrow" w="med" len="sm"/>
          </a:ln>
        </p:spPr>
      </p:sp>
      <p:grpSp>
        <p:nvGrpSpPr>
          <p:cNvPr id="33" name="Group 33"/>
          <p:cNvGrpSpPr/>
          <p:nvPr/>
        </p:nvGrpSpPr>
        <p:grpSpPr>
          <a:xfrm>
            <a:off x="13275126" y="2447263"/>
            <a:ext cx="3397659" cy="5326129"/>
            <a:chOff x="0" y="-85725"/>
            <a:chExt cx="894857" cy="1402766"/>
          </a:xfrm>
        </p:grpSpPr>
        <p:sp>
          <p:nvSpPr>
            <p:cNvPr id="34" name="Freeform 34"/>
            <p:cNvSpPr/>
            <p:nvPr/>
          </p:nvSpPr>
          <p:spPr>
            <a:xfrm>
              <a:off x="0" y="0"/>
              <a:ext cx="894857" cy="1317041"/>
            </a:xfrm>
            <a:custGeom>
              <a:avLst/>
              <a:gdLst/>
              <a:ahLst/>
              <a:cxnLst/>
              <a:rect l="l" t="t" r="r" b="b"/>
              <a:pathLst>
                <a:path w="894857" h="1317041">
                  <a:moveTo>
                    <a:pt x="116209" y="0"/>
                  </a:moveTo>
                  <a:lnTo>
                    <a:pt x="778648" y="0"/>
                  </a:lnTo>
                  <a:cubicBezTo>
                    <a:pt x="842828" y="0"/>
                    <a:pt x="894857" y="52028"/>
                    <a:pt x="894857" y="116209"/>
                  </a:cubicBezTo>
                  <a:lnTo>
                    <a:pt x="894857" y="1200833"/>
                  </a:lnTo>
                  <a:cubicBezTo>
                    <a:pt x="894857" y="1231653"/>
                    <a:pt x="882613" y="1261211"/>
                    <a:pt x="860820" y="1283005"/>
                  </a:cubicBezTo>
                  <a:cubicBezTo>
                    <a:pt x="839026" y="1304798"/>
                    <a:pt x="809468" y="1317041"/>
                    <a:pt x="778648" y="1317041"/>
                  </a:cubicBezTo>
                  <a:lnTo>
                    <a:pt x="116209" y="1317041"/>
                  </a:lnTo>
                  <a:cubicBezTo>
                    <a:pt x="52028" y="1317041"/>
                    <a:pt x="0" y="1265013"/>
                    <a:pt x="0" y="1200833"/>
                  </a:cubicBezTo>
                  <a:lnTo>
                    <a:pt x="0" y="116209"/>
                  </a:lnTo>
                  <a:cubicBezTo>
                    <a:pt x="0" y="85388"/>
                    <a:pt x="12243" y="55830"/>
                    <a:pt x="34037" y="34037"/>
                  </a:cubicBezTo>
                  <a:cubicBezTo>
                    <a:pt x="55830" y="12243"/>
                    <a:pt x="85388" y="0"/>
                    <a:pt x="116209" y="0"/>
                  </a:cubicBezTo>
                  <a:close/>
                </a:path>
              </a:pathLst>
            </a:custGeom>
            <a:solidFill>
              <a:srgbClr val="004AAD"/>
            </a:solidFill>
          </p:spPr>
        </p:sp>
        <p:sp>
          <p:nvSpPr>
            <p:cNvPr id="35" name="TextBox 35"/>
            <p:cNvSpPr txBox="1"/>
            <p:nvPr/>
          </p:nvSpPr>
          <p:spPr>
            <a:xfrm>
              <a:off x="0" y="-85725"/>
              <a:ext cx="812800" cy="1231917"/>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Product background data</a:t>
              </a:r>
            </a:p>
            <a:p>
              <a:pPr algn="ctr">
                <a:lnSpc>
                  <a:spcPts val="3849"/>
                </a:lnSpc>
              </a:pPr>
              <a:r>
                <a:rPr lang="en-US" sz="2499" dirty="0">
                  <a:solidFill>
                    <a:srgbClr val="FFFFFF"/>
                  </a:solidFill>
                  <a:latin typeface="Open Sauce Bold"/>
                </a:rPr>
                <a:t>BOM, Routing, </a:t>
              </a:r>
              <a:r>
                <a:rPr lang="en-US" sz="2499" dirty="0" err="1">
                  <a:solidFill>
                    <a:srgbClr val="FFFFFF"/>
                  </a:solidFill>
                  <a:latin typeface="Open Sauce Bold"/>
                </a:rPr>
                <a:t>WorkCenter</a:t>
              </a:r>
              <a:r>
                <a:rPr lang="en-US" sz="2499" dirty="0">
                  <a:solidFill>
                    <a:srgbClr val="FFFFFF"/>
                  </a:solidFill>
                  <a:latin typeface="Open Sauce Bold"/>
                </a:rPr>
                <a:t>, Manufacturing Order, Pick List</a:t>
              </a:r>
            </a:p>
          </p:txBody>
        </p:sp>
      </p:grpSp>
      <p:sp>
        <p:nvSpPr>
          <p:cNvPr id="36" name="AutoShape 36"/>
          <p:cNvSpPr/>
          <p:nvPr/>
        </p:nvSpPr>
        <p:spPr>
          <a:xfrm flipH="1" flipV="1">
            <a:off x="9815563" y="1831998"/>
            <a:ext cx="3459564" cy="3441073"/>
          </a:xfrm>
          <a:prstGeom prst="line">
            <a:avLst/>
          </a:prstGeom>
          <a:ln w="38100" cap="flat">
            <a:solidFill>
              <a:srgbClr val="FFFFFF"/>
            </a:solidFill>
            <a:prstDash val="solid"/>
            <a:headEnd type="none" w="sm" len="sm"/>
            <a:tailEnd type="arrow" w="med" len="sm"/>
          </a:ln>
        </p:spPr>
      </p:sp>
      <p:sp>
        <p:nvSpPr>
          <p:cNvPr id="37" name="AutoShape 37"/>
          <p:cNvSpPr/>
          <p:nvPr/>
        </p:nvSpPr>
        <p:spPr>
          <a:xfrm flipH="1" flipV="1">
            <a:off x="9815563" y="3713503"/>
            <a:ext cx="3459564" cy="1559568"/>
          </a:xfrm>
          <a:prstGeom prst="line">
            <a:avLst/>
          </a:prstGeom>
          <a:ln w="38100" cap="flat">
            <a:solidFill>
              <a:srgbClr val="FFFFFF"/>
            </a:solidFill>
            <a:prstDash val="solid"/>
            <a:headEnd type="none" w="sm" len="sm"/>
            <a:tailEnd type="arrow" w="med" len="sm"/>
          </a:ln>
        </p:spPr>
      </p:sp>
      <p:sp>
        <p:nvSpPr>
          <p:cNvPr id="38" name="AutoShape 38"/>
          <p:cNvSpPr/>
          <p:nvPr/>
        </p:nvSpPr>
        <p:spPr>
          <a:xfrm flipH="1">
            <a:off x="9815563" y="5273071"/>
            <a:ext cx="3459564" cy="315364"/>
          </a:xfrm>
          <a:prstGeom prst="line">
            <a:avLst/>
          </a:prstGeom>
          <a:ln w="38100" cap="flat">
            <a:solidFill>
              <a:srgbClr val="FFFFFF"/>
            </a:solidFill>
            <a:prstDash val="solid"/>
            <a:headEnd type="none" w="sm" len="sm"/>
            <a:tailEnd type="arrow" w="med" len="sm"/>
          </a:ln>
        </p:spPr>
      </p:sp>
      <p:sp>
        <p:nvSpPr>
          <p:cNvPr id="39" name="AutoShape 39"/>
          <p:cNvSpPr/>
          <p:nvPr/>
        </p:nvSpPr>
        <p:spPr>
          <a:xfrm flipH="1">
            <a:off x="9815563" y="5273071"/>
            <a:ext cx="3459564" cy="3668610"/>
          </a:xfrm>
          <a:prstGeom prst="line">
            <a:avLst/>
          </a:prstGeom>
          <a:ln w="38100" cap="flat">
            <a:solidFill>
              <a:srgbClr val="FFFFFF"/>
            </a:solidFill>
            <a:prstDash val="solid"/>
            <a:headEnd type="none" w="sm" len="sm"/>
            <a:tailEnd type="arrow" w="med"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1788470" y="2154431"/>
            <a:ext cx="1174596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1.4 Manufacturing model in ERP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grpSp>
        <p:nvGrpSpPr>
          <p:cNvPr id="2" name="Group 2"/>
          <p:cNvGrpSpPr/>
          <p:nvPr/>
        </p:nvGrpSpPr>
        <p:grpSpPr>
          <a:xfrm>
            <a:off x="4038600" y="-190500"/>
            <a:ext cx="9696911" cy="3045049"/>
            <a:chOff x="0" y="0"/>
            <a:chExt cx="2880002" cy="904386"/>
          </a:xfrm>
        </p:grpSpPr>
        <p:sp>
          <p:nvSpPr>
            <p:cNvPr id="3" name="Freeform 3"/>
            <p:cNvSpPr/>
            <p:nvPr/>
          </p:nvSpPr>
          <p:spPr>
            <a:xfrm>
              <a:off x="0" y="0"/>
              <a:ext cx="2880002" cy="904386"/>
            </a:xfrm>
            <a:custGeom>
              <a:avLst/>
              <a:gdLst/>
              <a:ahLst/>
              <a:cxnLst/>
              <a:rect l="l" t="t" r="r" b="b"/>
              <a:pathLst>
                <a:path w="2880002" h="904386">
                  <a:moveTo>
                    <a:pt x="0" y="0"/>
                  </a:moveTo>
                  <a:lnTo>
                    <a:pt x="2880002" y="0"/>
                  </a:lnTo>
                  <a:lnTo>
                    <a:pt x="2880002" y="904386"/>
                  </a:lnTo>
                  <a:lnTo>
                    <a:pt x="0" y="904386"/>
                  </a:lnTo>
                  <a:close/>
                </a:path>
              </a:pathLst>
            </a:custGeom>
            <a:solidFill>
              <a:srgbClr val="D9D9D9"/>
            </a:solidFill>
          </p:spPr>
        </p:sp>
        <p:sp>
          <p:nvSpPr>
            <p:cNvPr id="4" name="TextBox 4"/>
            <p:cNvSpPr txBox="1"/>
            <p:nvPr/>
          </p:nvSpPr>
          <p:spPr>
            <a:xfrm>
              <a:off x="0" y="-85725"/>
              <a:ext cx="812800" cy="898525"/>
            </a:xfrm>
            <a:prstGeom prst="rect">
              <a:avLst/>
            </a:prstGeom>
          </p:spPr>
          <p:txBody>
            <a:bodyPr lIns="50800" tIns="50800" rIns="50800" bIns="50800" rtlCol="0" anchor="ctr"/>
            <a:lstStyle/>
            <a:p>
              <a:pPr algn="ctr">
                <a:lnSpc>
                  <a:spcPts val="3849"/>
                </a:lnSpc>
              </a:pPr>
              <a:endParaRPr/>
            </a:p>
          </p:txBody>
        </p:sp>
      </p:grpSp>
      <p:grpSp>
        <p:nvGrpSpPr>
          <p:cNvPr id="5" name="Group 5"/>
          <p:cNvGrpSpPr/>
          <p:nvPr/>
        </p:nvGrpSpPr>
        <p:grpSpPr>
          <a:xfrm>
            <a:off x="4038600" y="-300706"/>
            <a:ext cx="2736682" cy="1558952"/>
            <a:chOff x="0" y="-76200"/>
            <a:chExt cx="812800" cy="463012"/>
          </a:xfrm>
        </p:grpSpPr>
        <p:sp>
          <p:nvSpPr>
            <p:cNvPr id="6" name="Freeform 6"/>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004AAD"/>
            </a:solidFill>
          </p:spPr>
        </p:sp>
        <p:sp>
          <p:nvSpPr>
            <p:cNvPr id="7" name="TextBox 7"/>
            <p:cNvSpPr txBox="1"/>
            <p:nvPr/>
          </p:nvSpPr>
          <p:spPr>
            <a:xfrm>
              <a:off x="0" y="-76200"/>
              <a:ext cx="812800" cy="463012"/>
            </a:xfrm>
            <a:prstGeom prst="rect">
              <a:avLst/>
            </a:prstGeom>
          </p:spPr>
          <p:txBody>
            <a:bodyPr lIns="50800" tIns="50800" rIns="50800" bIns="50800" rtlCol="0" anchor="ctr"/>
            <a:lstStyle/>
            <a:p>
              <a:pPr algn="ctr">
                <a:lnSpc>
                  <a:spcPts val="3541"/>
                </a:lnSpc>
              </a:pPr>
              <a:r>
                <a:rPr lang="en-US" sz="2299" dirty="0">
                  <a:solidFill>
                    <a:srgbClr val="FFFFFF"/>
                  </a:solidFill>
                  <a:latin typeface="Open Sauce Bold"/>
                </a:rPr>
                <a:t>SIS</a:t>
              </a:r>
            </a:p>
          </p:txBody>
        </p:sp>
      </p:grpSp>
      <p:grpSp>
        <p:nvGrpSpPr>
          <p:cNvPr id="8" name="Group 8"/>
          <p:cNvGrpSpPr/>
          <p:nvPr/>
        </p:nvGrpSpPr>
        <p:grpSpPr>
          <a:xfrm>
            <a:off x="7518852" y="-446163"/>
            <a:ext cx="2736682" cy="1673649"/>
            <a:chOff x="0" y="-76200"/>
            <a:chExt cx="812800" cy="498827"/>
          </a:xfrm>
        </p:grpSpPr>
        <p:sp>
          <p:nvSpPr>
            <p:cNvPr id="9" name="Freeform 9"/>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7ED957"/>
            </a:solidFill>
          </p:spPr>
        </p:sp>
        <p:sp>
          <p:nvSpPr>
            <p:cNvPr id="10" name="TextBox 10"/>
            <p:cNvSpPr txBox="1"/>
            <p:nvPr/>
          </p:nvSpPr>
          <p:spPr>
            <a:xfrm>
              <a:off x="0" y="-76200"/>
              <a:ext cx="812800" cy="498827"/>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Forecasting</a:t>
              </a:r>
            </a:p>
          </p:txBody>
        </p:sp>
      </p:grpSp>
      <p:grpSp>
        <p:nvGrpSpPr>
          <p:cNvPr id="11" name="Group 11"/>
          <p:cNvGrpSpPr/>
          <p:nvPr/>
        </p:nvGrpSpPr>
        <p:grpSpPr>
          <a:xfrm>
            <a:off x="10998830" y="-447064"/>
            <a:ext cx="2736682" cy="1890025"/>
            <a:chOff x="0" y="-76200"/>
            <a:chExt cx="812800" cy="561342"/>
          </a:xfrm>
        </p:grpSpPr>
        <p:sp>
          <p:nvSpPr>
            <p:cNvPr id="12" name="Freeform 12"/>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004AAD"/>
            </a:solidFill>
          </p:spPr>
        </p:sp>
        <p:sp>
          <p:nvSpPr>
            <p:cNvPr id="13" name="TextBox 13"/>
            <p:cNvSpPr txBox="1"/>
            <p:nvPr/>
          </p:nvSpPr>
          <p:spPr>
            <a:xfrm>
              <a:off x="0" y="-76200"/>
              <a:ext cx="812800" cy="561342"/>
            </a:xfrm>
            <a:prstGeom prst="rect">
              <a:avLst/>
            </a:prstGeom>
          </p:spPr>
          <p:txBody>
            <a:bodyPr lIns="50800" tIns="50800" rIns="50800" bIns="50800" rtlCol="0" anchor="ctr"/>
            <a:lstStyle/>
            <a:p>
              <a:pPr algn="ctr">
                <a:lnSpc>
                  <a:spcPts val="3541"/>
                </a:lnSpc>
              </a:pPr>
              <a:r>
                <a:rPr lang="en-US" sz="2299" dirty="0">
                  <a:solidFill>
                    <a:srgbClr val="FFFFFF"/>
                  </a:solidFill>
                  <a:latin typeface="Open Sauce Bold"/>
                </a:rPr>
                <a:t>Forecasting</a:t>
              </a:r>
            </a:p>
          </p:txBody>
        </p:sp>
      </p:grpSp>
      <p:grpSp>
        <p:nvGrpSpPr>
          <p:cNvPr id="14" name="Group 14"/>
          <p:cNvGrpSpPr/>
          <p:nvPr/>
        </p:nvGrpSpPr>
        <p:grpSpPr>
          <a:xfrm>
            <a:off x="7518852" y="1366382"/>
            <a:ext cx="2736682" cy="1673650"/>
            <a:chOff x="0" y="-76200"/>
            <a:chExt cx="812800" cy="497078"/>
          </a:xfrm>
        </p:grpSpPr>
        <p:sp>
          <p:nvSpPr>
            <p:cNvPr id="15" name="Freeform 15"/>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7ED957"/>
            </a:solidFill>
          </p:spPr>
        </p:sp>
        <p:sp>
          <p:nvSpPr>
            <p:cNvPr id="16" name="TextBox 16"/>
            <p:cNvSpPr txBox="1"/>
            <p:nvPr/>
          </p:nvSpPr>
          <p:spPr>
            <a:xfrm>
              <a:off x="0" y="-76200"/>
              <a:ext cx="812800" cy="497078"/>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Sale &amp; Operations Planning</a:t>
              </a:r>
            </a:p>
          </p:txBody>
        </p:sp>
      </p:grpSp>
      <p:sp>
        <p:nvSpPr>
          <p:cNvPr id="17" name="AutoShape 17"/>
          <p:cNvSpPr/>
          <p:nvPr/>
        </p:nvSpPr>
        <p:spPr>
          <a:xfrm>
            <a:off x="6775282" y="425302"/>
            <a:ext cx="743570" cy="0"/>
          </a:xfrm>
          <a:prstGeom prst="line">
            <a:avLst/>
          </a:prstGeom>
          <a:ln w="38100" cap="flat">
            <a:solidFill>
              <a:srgbClr val="FFFFFF"/>
            </a:solidFill>
            <a:prstDash val="solid"/>
            <a:headEnd type="none" w="sm" len="sm"/>
            <a:tailEnd type="arrow" w="med" len="sm"/>
          </a:ln>
        </p:spPr>
      </p:sp>
      <p:sp>
        <p:nvSpPr>
          <p:cNvPr id="18" name="AutoShape 18"/>
          <p:cNvSpPr/>
          <p:nvPr/>
        </p:nvSpPr>
        <p:spPr>
          <a:xfrm flipH="1">
            <a:off x="10255533" y="425302"/>
            <a:ext cx="743296" cy="0"/>
          </a:xfrm>
          <a:prstGeom prst="line">
            <a:avLst/>
          </a:prstGeom>
          <a:ln w="38100" cap="flat">
            <a:solidFill>
              <a:srgbClr val="FFFFFF"/>
            </a:solidFill>
            <a:prstDash val="solid"/>
            <a:headEnd type="none" w="sm" len="sm"/>
            <a:tailEnd type="arrow" w="med" len="sm"/>
          </a:ln>
        </p:spPr>
      </p:sp>
      <p:sp>
        <p:nvSpPr>
          <p:cNvPr id="19" name="AutoShape 19"/>
          <p:cNvSpPr/>
          <p:nvPr/>
        </p:nvSpPr>
        <p:spPr>
          <a:xfrm>
            <a:off x="8887192" y="1041103"/>
            <a:ext cx="0" cy="581843"/>
          </a:xfrm>
          <a:prstGeom prst="line">
            <a:avLst/>
          </a:prstGeom>
          <a:ln w="38100" cap="flat">
            <a:solidFill>
              <a:srgbClr val="FFFFFF"/>
            </a:solidFill>
            <a:prstDash val="solid"/>
            <a:headEnd type="none" w="sm" len="sm"/>
            <a:tailEnd type="arrow" w="med" len="sm"/>
          </a:ln>
        </p:spPr>
      </p:sp>
      <p:grpSp>
        <p:nvGrpSpPr>
          <p:cNvPr id="20" name="Group 20"/>
          <p:cNvGrpSpPr/>
          <p:nvPr/>
        </p:nvGrpSpPr>
        <p:grpSpPr>
          <a:xfrm>
            <a:off x="4038600" y="4455011"/>
            <a:ext cx="9696911" cy="2978915"/>
            <a:chOff x="0" y="0"/>
            <a:chExt cx="2880002" cy="884744"/>
          </a:xfrm>
        </p:grpSpPr>
        <p:sp>
          <p:nvSpPr>
            <p:cNvPr id="21" name="Freeform 21"/>
            <p:cNvSpPr/>
            <p:nvPr/>
          </p:nvSpPr>
          <p:spPr>
            <a:xfrm>
              <a:off x="0" y="0"/>
              <a:ext cx="2880002" cy="884744"/>
            </a:xfrm>
            <a:custGeom>
              <a:avLst/>
              <a:gdLst/>
              <a:ahLst/>
              <a:cxnLst/>
              <a:rect l="l" t="t" r="r" b="b"/>
              <a:pathLst>
                <a:path w="2880002" h="884744">
                  <a:moveTo>
                    <a:pt x="0" y="0"/>
                  </a:moveTo>
                  <a:lnTo>
                    <a:pt x="2880002" y="0"/>
                  </a:lnTo>
                  <a:lnTo>
                    <a:pt x="2880002" y="884744"/>
                  </a:lnTo>
                  <a:lnTo>
                    <a:pt x="0" y="884744"/>
                  </a:lnTo>
                  <a:close/>
                </a:path>
              </a:pathLst>
            </a:custGeom>
            <a:solidFill>
              <a:srgbClr val="D9D9D9"/>
            </a:solidFill>
          </p:spPr>
        </p:sp>
        <p:sp>
          <p:nvSpPr>
            <p:cNvPr id="22" name="TextBox 22"/>
            <p:cNvSpPr txBox="1"/>
            <p:nvPr/>
          </p:nvSpPr>
          <p:spPr>
            <a:xfrm>
              <a:off x="0" y="-85725"/>
              <a:ext cx="812800" cy="898525"/>
            </a:xfrm>
            <a:prstGeom prst="rect">
              <a:avLst/>
            </a:prstGeom>
          </p:spPr>
          <p:txBody>
            <a:bodyPr lIns="50800" tIns="50800" rIns="50800" bIns="50800" rtlCol="0" anchor="ctr"/>
            <a:lstStyle/>
            <a:p>
              <a:pPr algn="ctr">
                <a:lnSpc>
                  <a:spcPts val="3849"/>
                </a:lnSpc>
              </a:pPr>
              <a:endParaRPr/>
            </a:p>
          </p:txBody>
        </p:sp>
      </p:grpSp>
      <p:sp>
        <p:nvSpPr>
          <p:cNvPr id="23" name="AutoShape 23"/>
          <p:cNvSpPr/>
          <p:nvPr/>
        </p:nvSpPr>
        <p:spPr>
          <a:xfrm>
            <a:off x="8887192" y="2854549"/>
            <a:ext cx="8938" cy="229963"/>
          </a:xfrm>
          <a:prstGeom prst="line">
            <a:avLst/>
          </a:prstGeom>
          <a:ln w="38100" cap="flat">
            <a:solidFill>
              <a:srgbClr val="FFFFFF"/>
            </a:solidFill>
            <a:prstDash val="solid"/>
            <a:headEnd type="none" w="sm" len="sm"/>
            <a:tailEnd type="arrow" w="med" len="sm"/>
          </a:ln>
        </p:spPr>
      </p:sp>
      <p:sp>
        <p:nvSpPr>
          <p:cNvPr id="24" name="TextBox 24"/>
          <p:cNvSpPr txBox="1"/>
          <p:nvPr/>
        </p:nvSpPr>
        <p:spPr>
          <a:xfrm>
            <a:off x="10627181" y="1556271"/>
            <a:ext cx="2430563" cy="375235"/>
          </a:xfrm>
          <a:prstGeom prst="rect">
            <a:avLst/>
          </a:prstGeom>
        </p:spPr>
        <p:txBody>
          <a:bodyPr lIns="0" tIns="0" rIns="0" bIns="0" rtlCol="0" anchor="t">
            <a:spAutoFit/>
          </a:bodyPr>
          <a:lstStyle/>
          <a:p>
            <a:pPr algn="ctr">
              <a:lnSpc>
                <a:spcPts val="3129"/>
              </a:lnSpc>
              <a:spcBef>
                <a:spcPct val="0"/>
              </a:spcBef>
            </a:pPr>
            <a:r>
              <a:rPr lang="en-US" sz="2032">
                <a:solidFill>
                  <a:srgbClr val="000000"/>
                </a:solidFill>
                <a:latin typeface="Open Sauce Bold"/>
              </a:rPr>
              <a:t>Strategic  Planning</a:t>
            </a:r>
          </a:p>
        </p:txBody>
      </p:sp>
      <p:grpSp>
        <p:nvGrpSpPr>
          <p:cNvPr id="25" name="Group 25"/>
          <p:cNvGrpSpPr/>
          <p:nvPr/>
        </p:nvGrpSpPr>
        <p:grpSpPr>
          <a:xfrm>
            <a:off x="7527789" y="2827948"/>
            <a:ext cx="2736682" cy="1662616"/>
            <a:chOff x="0" y="-76200"/>
            <a:chExt cx="812800" cy="493801"/>
          </a:xfrm>
        </p:grpSpPr>
        <p:sp>
          <p:nvSpPr>
            <p:cNvPr id="26" name="Freeform 26"/>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FFDE59"/>
            </a:solidFill>
          </p:spPr>
        </p:sp>
        <p:sp>
          <p:nvSpPr>
            <p:cNvPr id="27" name="TextBox 27"/>
            <p:cNvSpPr txBox="1"/>
            <p:nvPr/>
          </p:nvSpPr>
          <p:spPr>
            <a:xfrm>
              <a:off x="0" y="-76200"/>
              <a:ext cx="812800" cy="493801"/>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Demand Management</a:t>
              </a:r>
            </a:p>
          </p:txBody>
        </p:sp>
      </p:grpSp>
      <p:grpSp>
        <p:nvGrpSpPr>
          <p:cNvPr id="28" name="Group 28"/>
          <p:cNvGrpSpPr/>
          <p:nvPr/>
        </p:nvGrpSpPr>
        <p:grpSpPr>
          <a:xfrm>
            <a:off x="7545671" y="4337342"/>
            <a:ext cx="2736682" cy="1765336"/>
            <a:chOff x="0" y="-76200"/>
            <a:chExt cx="812800" cy="524309"/>
          </a:xfrm>
        </p:grpSpPr>
        <p:sp>
          <p:nvSpPr>
            <p:cNvPr id="29" name="Freeform 29"/>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DD29D0"/>
            </a:solidFill>
          </p:spPr>
        </p:sp>
        <p:sp>
          <p:nvSpPr>
            <p:cNvPr id="30" name="TextBox 30"/>
            <p:cNvSpPr txBox="1"/>
            <p:nvPr/>
          </p:nvSpPr>
          <p:spPr>
            <a:xfrm>
              <a:off x="0" y="-76200"/>
              <a:ext cx="812800" cy="524309"/>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MPS</a:t>
              </a:r>
            </a:p>
          </p:txBody>
        </p:sp>
      </p:grpSp>
      <p:grpSp>
        <p:nvGrpSpPr>
          <p:cNvPr id="31" name="Group 31"/>
          <p:cNvGrpSpPr/>
          <p:nvPr/>
        </p:nvGrpSpPr>
        <p:grpSpPr>
          <a:xfrm>
            <a:off x="7563553" y="5846114"/>
            <a:ext cx="2736682" cy="1555964"/>
            <a:chOff x="0" y="-76200"/>
            <a:chExt cx="812800" cy="462125"/>
          </a:xfrm>
        </p:grpSpPr>
        <p:sp>
          <p:nvSpPr>
            <p:cNvPr id="32" name="Freeform 32"/>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DD29D0"/>
            </a:solidFill>
          </p:spPr>
        </p:sp>
        <p:sp>
          <p:nvSpPr>
            <p:cNvPr id="33" name="TextBox 33"/>
            <p:cNvSpPr txBox="1"/>
            <p:nvPr/>
          </p:nvSpPr>
          <p:spPr>
            <a:xfrm>
              <a:off x="0" y="-76200"/>
              <a:ext cx="812800" cy="462125"/>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MRP</a:t>
              </a:r>
            </a:p>
          </p:txBody>
        </p:sp>
      </p:grpSp>
      <p:sp>
        <p:nvSpPr>
          <p:cNvPr id="34" name="AutoShape 34"/>
          <p:cNvSpPr/>
          <p:nvPr/>
        </p:nvSpPr>
        <p:spPr>
          <a:xfrm>
            <a:off x="8896130" y="4316116"/>
            <a:ext cx="17882" cy="277790"/>
          </a:xfrm>
          <a:prstGeom prst="line">
            <a:avLst/>
          </a:prstGeom>
          <a:ln w="38100" cap="flat">
            <a:solidFill>
              <a:srgbClr val="FFFFFF"/>
            </a:solidFill>
            <a:prstDash val="solid"/>
            <a:headEnd type="none" w="sm" len="sm"/>
            <a:tailEnd type="arrow" w="med" len="sm"/>
          </a:ln>
        </p:spPr>
      </p:sp>
      <p:sp>
        <p:nvSpPr>
          <p:cNvPr id="35" name="AutoShape 35"/>
          <p:cNvSpPr/>
          <p:nvPr/>
        </p:nvSpPr>
        <p:spPr>
          <a:xfrm>
            <a:off x="8914012" y="5825509"/>
            <a:ext cx="17882" cy="277169"/>
          </a:xfrm>
          <a:prstGeom prst="line">
            <a:avLst/>
          </a:prstGeom>
          <a:ln w="38100" cap="flat">
            <a:solidFill>
              <a:srgbClr val="FFFFFF"/>
            </a:solidFill>
            <a:prstDash val="solid"/>
            <a:headEnd type="none" w="sm" len="sm"/>
            <a:tailEnd type="arrow" w="med" len="sm"/>
          </a:ln>
        </p:spPr>
      </p:sp>
      <p:sp>
        <p:nvSpPr>
          <p:cNvPr id="36" name="TextBox 36"/>
          <p:cNvSpPr txBox="1"/>
          <p:nvPr/>
        </p:nvSpPr>
        <p:spPr>
          <a:xfrm>
            <a:off x="11188997" y="4678362"/>
            <a:ext cx="2356346" cy="463550"/>
          </a:xfrm>
          <a:prstGeom prst="rect">
            <a:avLst/>
          </a:prstGeom>
        </p:spPr>
        <p:txBody>
          <a:bodyPr lIns="0" tIns="0" rIns="0" bIns="0" rtlCol="0" anchor="t">
            <a:spAutoFit/>
          </a:bodyPr>
          <a:lstStyle/>
          <a:p>
            <a:pPr algn="ctr">
              <a:lnSpc>
                <a:spcPts val="3849"/>
              </a:lnSpc>
              <a:spcBef>
                <a:spcPct val="0"/>
              </a:spcBef>
            </a:pPr>
            <a:r>
              <a:rPr lang="en-US" sz="2499" dirty="0">
                <a:solidFill>
                  <a:srgbClr val="000000"/>
                </a:solidFill>
                <a:latin typeface="Open Sauce Bold"/>
              </a:rPr>
              <a:t>Detail planning</a:t>
            </a:r>
          </a:p>
        </p:txBody>
      </p:sp>
      <p:grpSp>
        <p:nvGrpSpPr>
          <p:cNvPr id="37" name="Group 37"/>
          <p:cNvGrpSpPr/>
          <p:nvPr/>
        </p:nvGrpSpPr>
        <p:grpSpPr>
          <a:xfrm>
            <a:off x="4047674" y="7605377"/>
            <a:ext cx="9762053" cy="2908132"/>
            <a:chOff x="0" y="0"/>
            <a:chExt cx="2880002" cy="884744"/>
          </a:xfrm>
        </p:grpSpPr>
        <p:sp>
          <p:nvSpPr>
            <p:cNvPr id="38" name="Freeform 38"/>
            <p:cNvSpPr/>
            <p:nvPr/>
          </p:nvSpPr>
          <p:spPr>
            <a:xfrm>
              <a:off x="0" y="0"/>
              <a:ext cx="2880002" cy="884744"/>
            </a:xfrm>
            <a:custGeom>
              <a:avLst/>
              <a:gdLst/>
              <a:ahLst/>
              <a:cxnLst/>
              <a:rect l="l" t="t" r="r" b="b"/>
              <a:pathLst>
                <a:path w="2880002" h="884744">
                  <a:moveTo>
                    <a:pt x="0" y="0"/>
                  </a:moveTo>
                  <a:lnTo>
                    <a:pt x="2880002" y="0"/>
                  </a:lnTo>
                  <a:lnTo>
                    <a:pt x="2880002" y="884744"/>
                  </a:lnTo>
                  <a:lnTo>
                    <a:pt x="0" y="884744"/>
                  </a:lnTo>
                  <a:close/>
                </a:path>
              </a:pathLst>
            </a:custGeom>
            <a:solidFill>
              <a:srgbClr val="D9D9D9"/>
            </a:solidFill>
          </p:spPr>
        </p:sp>
        <p:sp>
          <p:nvSpPr>
            <p:cNvPr id="39" name="TextBox 39"/>
            <p:cNvSpPr txBox="1"/>
            <p:nvPr/>
          </p:nvSpPr>
          <p:spPr>
            <a:xfrm>
              <a:off x="0" y="-85725"/>
              <a:ext cx="812800" cy="898525"/>
            </a:xfrm>
            <a:prstGeom prst="rect">
              <a:avLst/>
            </a:prstGeom>
          </p:spPr>
          <p:txBody>
            <a:bodyPr lIns="50800" tIns="50800" rIns="50800" bIns="50800" rtlCol="0" anchor="ctr"/>
            <a:lstStyle/>
            <a:p>
              <a:pPr algn="ctr">
                <a:lnSpc>
                  <a:spcPts val="3849"/>
                </a:lnSpc>
              </a:pPr>
              <a:endParaRPr/>
            </a:p>
          </p:txBody>
        </p:sp>
      </p:grpSp>
      <p:grpSp>
        <p:nvGrpSpPr>
          <p:cNvPr id="40" name="Group 40"/>
          <p:cNvGrpSpPr/>
          <p:nvPr/>
        </p:nvGrpSpPr>
        <p:grpSpPr>
          <a:xfrm>
            <a:off x="4410385" y="7348812"/>
            <a:ext cx="2736682" cy="1617095"/>
            <a:chOff x="0" y="-76200"/>
            <a:chExt cx="812800" cy="480281"/>
          </a:xfrm>
        </p:grpSpPr>
        <p:sp>
          <p:nvSpPr>
            <p:cNvPr id="41" name="Freeform 41"/>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7ED957"/>
            </a:solidFill>
          </p:spPr>
        </p:sp>
        <p:sp>
          <p:nvSpPr>
            <p:cNvPr id="42" name="TextBox 42"/>
            <p:cNvSpPr txBox="1"/>
            <p:nvPr/>
          </p:nvSpPr>
          <p:spPr>
            <a:xfrm>
              <a:off x="0" y="-76200"/>
              <a:ext cx="812800" cy="480281"/>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Manufacturing Execution</a:t>
              </a:r>
            </a:p>
          </p:txBody>
        </p:sp>
      </p:grpSp>
      <p:grpSp>
        <p:nvGrpSpPr>
          <p:cNvPr id="43" name="Group 43"/>
          <p:cNvGrpSpPr/>
          <p:nvPr/>
        </p:nvGrpSpPr>
        <p:grpSpPr>
          <a:xfrm>
            <a:off x="4410385" y="8838269"/>
            <a:ext cx="2736682" cy="1675239"/>
            <a:chOff x="0" y="-76200"/>
            <a:chExt cx="812800" cy="497550"/>
          </a:xfrm>
        </p:grpSpPr>
        <p:sp>
          <p:nvSpPr>
            <p:cNvPr id="44" name="Freeform 44"/>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7ED957"/>
            </a:solidFill>
          </p:spPr>
        </p:sp>
        <p:sp>
          <p:nvSpPr>
            <p:cNvPr id="45" name="TextBox 45"/>
            <p:cNvSpPr txBox="1"/>
            <p:nvPr/>
          </p:nvSpPr>
          <p:spPr>
            <a:xfrm>
              <a:off x="0" y="-76200"/>
              <a:ext cx="812800" cy="49755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Order settlement</a:t>
              </a:r>
            </a:p>
          </p:txBody>
        </p:sp>
      </p:grpSp>
      <p:sp>
        <p:nvSpPr>
          <p:cNvPr id="46" name="AutoShape 46"/>
          <p:cNvSpPr/>
          <p:nvPr/>
        </p:nvSpPr>
        <p:spPr>
          <a:xfrm flipH="1">
            <a:off x="5778726" y="6718480"/>
            <a:ext cx="1784827" cy="886896"/>
          </a:xfrm>
          <a:prstGeom prst="line">
            <a:avLst/>
          </a:prstGeom>
          <a:ln w="38100" cap="flat">
            <a:solidFill>
              <a:srgbClr val="FFFFFF"/>
            </a:solidFill>
            <a:prstDash val="solid"/>
            <a:headEnd type="none" w="sm" len="sm"/>
            <a:tailEnd type="arrow" w="med" len="sm"/>
          </a:ln>
        </p:spPr>
      </p:sp>
      <p:sp>
        <p:nvSpPr>
          <p:cNvPr id="47" name="AutoShape 47"/>
          <p:cNvSpPr/>
          <p:nvPr/>
        </p:nvSpPr>
        <p:spPr>
          <a:xfrm>
            <a:off x="5778726" y="8836979"/>
            <a:ext cx="0" cy="257854"/>
          </a:xfrm>
          <a:prstGeom prst="line">
            <a:avLst/>
          </a:prstGeom>
          <a:ln w="38100" cap="flat">
            <a:solidFill>
              <a:srgbClr val="FFFFFF"/>
            </a:solidFill>
            <a:prstDash val="solid"/>
            <a:headEnd type="none" w="sm" len="sm"/>
            <a:tailEnd type="arrow" w="med" len="sm"/>
          </a:ln>
        </p:spPr>
      </p:sp>
      <p:grpSp>
        <p:nvGrpSpPr>
          <p:cNvPr id="48" name="Group 48"/>
          <p:cNvGrpSpPr/>
          <p:nvPr/>
        </p:nvGrpSpPr>
        <p:grpSpPr>
          <a:xfrm>
            <a:off x="10627181" y="7477739"/>
            <a:ext cx="2736682" cy="1833134"/>
            <a:chOff x="0" y="-76200"/>
            <a:chExt cx="812800" cy="544445"/>
          </a:xfrm>
        </p:grpSpPr>
        <p:sp>
          <p:nvSpPr>
            <p:cNvPr id="49" name="Freeform 49"/>
            <p:cNvSpPr/>
            <p:nvPr/>
          </p:nvSpPr>
          <p:spPr>
            <a:xfrm>
              <a:off x="0" y="0"/>
              <a:ext cx="812800" cy="365789"/>
            </a:xfrm>
            <a:custGeom>
              <a:avLst/>
              <a:gdLst/>
              <a:ahLst/>
              <a:cxnLst/>
              <a:rect l="l" t="t" r="r" b="b"/>
              <a:pathLst>
                <a:path w="812800" h="365789">
                  <a:moveTo>
                    <a:pt x="0" y="0"/>
                  </a:moveTo>
                  <a:lnTo>
                    <a:pt x="812800" y="0"/>
                  </a:lnTo>
                  <a:lnTo>
                    <a:pt x="812800" y="365789"/>
                  </a:lnTo>
                  <a:lnTo>
                    <a:pt x="0" y="365789"/>
                  </a:lnTo>
                  <a:close/>
                </a:path>
              </a:pathLst>
            </a:custGeom>
            <a:solidFill>
              <a:srgbClr val="7ED957"/>
            </a:solidFill>
          </p:spPr>
        </p:sp>
        <p:sp>
          <p:nvSpPr>
            <p:cNvPr id="50" name="TextBox 50"/>
            <p:cNvSpPr txBox="1"/>
            <p:nvPr/>
          </p:nvSpPr>
          <p:spPr>
            <a:xfrm>
              <a:off x="0" y="-76200"/>
              <a:ext cx="812800" cy="544445"/>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Procurement Process</a:t>
              </a:r>
            </a:p>
          </p:txBody>
        </p:sp>
      </p:grpSp>
      <p:sp>
        <p:nvSpPr>
          <p:cNvPr id="51" name="AutoShape 51"/>
          <p:cNvSpPr/>
          <p:nvPr/>
        </p:nvSpPr>
        <p:spPr>
          <a:xfrm>
            <a:off x="10300235" y="6718480"/>
            <a:ext cx="1695288" cy="1015823"/>
          </a:xfrm>
          <a:prstGeom prst="line">
            <a:avLst/>
          </a:prstGeom>
          <a:ln w="38100" cap="flat">
            <a:solidFill>
              <a:srgbClr val="FFFFFF"/>
            </a:solidFill>
            <a:prstDash val="solid"/>
            <a:headEnd type="none" w="sm" len="sm"/>
            <a:tailEnd type="arrow" w="med" len="sm"/>
          </a:ln>
        </p:spPr>
      </p:sp>
      <p:sp>
        <p:nvSpPr>
          <p:cNvPr id="52" name="TextBox 52"/>
          <p:cNvSpPr txBox="1"/>
          <p:nvPr/>
        </p:nvSpPr>
        <p:spPr>
          <a:xfrm>
            <a:off x="10393659" y="9187048"/>
            <a:ext cx="3947021" cy="463550"/>
          </a:xfrm>
          <a:prstGeom prst="rect">
            <a:avLst/>
          </a:prstGeom>
        </p:spPr>
        <p:txBody>
          <a:bodyPr lIns="0" tIns="0" rIns="0" bIns="0" rtlCol="0" anchor="t">
            <a:spAutoFit/>
          </a:bodyPr>
          <a:lstStyle/>
          <a:p>
            <a:pPr algn="ctr">
              <a:lnSpc>
                <a:spcPts val="3849"/>
              </a:lnSpc>
              <a:spcBef>
                <a:spcPct val="0"/>
              </a:spcBef>
            </a:pPr>
            <a:r>
              <a:rPr lang="en-US" sz="2499" dirty="0">
                <a:solidFill>
                  <a:srgbClr val="000000"/>
                </a:solidFill>
                <a:latin typeface="Open Sauce Bold"/>
              </a:rPr>
              <a:t>Manufacturing Execution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grpSp>
        <p:nvGrpSpPr>
          <p:cNvPr id="2" name="Group 2"/>
          <p:cNvGrpSpPr/>
          <p:nvPr/>
        </p:nvGrpSpPr>
        <p:grpSpPr>
          <a:xfrm>
            <a:off x="10655733" y="966425"/>
            <a:ext cx="3147151" cy="2310845"/>
            <a:chOff x="0" y="-85725"/>
            <a:chExt cx="828879" cy="608618"/>
          </a:xfrm>
        </p:grpSpPr>
        <p:sp>
          <p:nvSpPr>
            <p:cNvPr id="3" name="Freeform 3"/>
            <p:cNvSpPr/>
            <p:nvPr/>
          </p:nvSpPr>
          <p:spPr>
            <a:xfrm>
              <a:off x="0" y="0"/>
              <a:ext cx="828879" cy="491214"/>
            </a:xfrm>
            <a:custGeom>
              <a:avLst/>
              <a:gdLst/>
              <a:ahLst/>
              <a:cxnLst/>
              <a:rect l="l" t="t" r="r" b="b"/>
              <a:pathLst>
                <a:path w="828879" h="491214">
                  <a:moveTo>
                    <a:pt x="125459" y="0"/>
                  </a:moveTo>
                  <a:lnTo>
                    <a:pt x="703421" y="0"/>
                  </a:lnTo>
                  <a:cubicBezTo>
                    <a:pt x="772710" y="0"/>
                    <a:pt x="828879" y="56170"/>
                    <a:pt x="828879" y="125459"/>
                  </a:cubicBezTo>
                  <a:lnTo>
                    <a:pt x="828879" y="365755"/>
                  </a:lnTo>
                  <a:cubicBezTo>
                    <a:pt x="828879" y="399029"/>
                    <a:pt x="815661" y="430940"/>
                    <a:pt x="792133" y="454468"/>
                  </a:cubicBezTo>
                  <a:cubicBezTo>
                    <a:pt x="768605" y="477996"/>
                    <a:pt x="736694" y="491214"/>
                    <a:pt x="703421" y="491214"/>
                  </a:cubicBezTo>
                  <a:lnTo>
                    <a:pt x="125459" y="491214"/>
                  </a:lnTo>
                  <a:cubicBezTo>
                    <a:pt x="92185" y="491214"/>
                    <a:pt x="60274" y="477996"/>
                    <a:pt x="36746" y="454468"/>
                  </a:cubicBezTo>
                  <a:cubicBezTo>
                    <a:pt x="13218" y="430940"/>
                    <a:pt x="0" y="399029"/>
                    <a:pt x="0" y="365755"/>
                  </a:cubicBezTo>
                  <a:lnTo>
                    <a:pt x="0" y="125459"/>
                  </a:lnTo>
                  <a:cubicBezTo>
                    <a:pt x="0" y="92185"/>
                    <a:pt x="13218" y="60274"/>
                    <a:pt x="36746" y="36746"/>
                  </a:cubicBezTo>
                  <a:cubicBezTo>
                    <a:pt x="60274" y="13218"/>
                    <a:pt x="92185" y="0"/>
                    <a:pt x="125459" y="0"/>
                  </a:cubicBezTo>
                  <a:close/>
                </a:path>
              </a:pathLst>
            </a:custGeom>
            <a:solidFill>
              <a:srgbClr val="004AAD"/>
            </a:solidFill>
          </p:spPr>
        </p:sp>
        <p:sp>
          <p:nvSpPr>
            <p:cNvPr id="4" name="TextBox 4"/>
            <p:cNvSpPr txBox="1"/>
            <p:nvPr/>
          </p:nvSpPr>
          <p:spPr>
            <a:xfrm>
              <a:off x="0" y="-85725"/>
              <a:ext cx="812800" cy="608618"/>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Forecast</a:t>
              </a:r>
            </a:p>
          </p:txBody>
        </p:sp>
      </p:grpSp>
      <p:grpSp>
        <p:nvGrpSpPr>
          <p:cNvPr id="5" name="Group 5"/>
          <p:cNvGrpSpPr/>
          <p:nvPr/>
        </p:nvGrpSpPr>
        <p:grpSpPr>
          <a:xfrm>
            <a:off x="10655733" y="3592016"/>
            <a:ext cx="3147151" cy="2448971"/>
            <a:chOff x="0" y="-85725"/>
            <a:chExt cx="828879" cy="644997"/>
          </a:xfrm>
        </p:grpSpPr>
        <p:sp>
          <p:nvSpPr>
            <p:cNvPr id="6" name="Freeform 6"/>
            <p:cNvSpPr/>
            <p:nvPr/>
          </p:nvSpPr>
          <p:spPr>
            <a:xfrm>
              <a:off x="0" y="0"/>
              <a:ext cx="828879" cy="491214"/>
            </a:xfrm>
            <a:custGeom>
              <a:avLst/>
              <a:gdLst/>
              <a:ahLst/>
              <a:cxnLst/>
              <a:rect l="l" t="t" r="r" b="b"/>
              <a:pathLst>
                <a:path w="828879" h="491214">
                  <a:moveTo>
                    <a:pt x="125459" y="0"/>
                  </a:moveTo>
                  <a:lnTo>
                    <a:pt x="703421" y="0"/>
                  </a:lnTo>
                  <a:cubicBezTo>
                    <a:pt x="772710" y="0"/>
                    <a:pt x="828879" y="56170"/>
                    <a:pt x="828879" y="125459"/>
                  </a:cubicBezTo>
                  <a:lnTo>
                    <a:pt x="828879" y="365755"/>
                  </a:lnTo>
                  <a:cubicBezTo>
                    <a:pt x="828879" y="399029"/>
                    <a:pt x="815661" y="430940"/>
                    <a:pt x="792133" y="454468"/>
                  </a:cubicBezTo>
                  <a:cubicBezTo>
                    <a:pt x="768605" y="477996"/>
                    <a:pt x="736694" y="491214"/>
                    <a:pt x="703421" y="491214"/>
                  </a:cubicBezTo>
                  <a:lnTo>
                    <a:pt x="125459" y="491214"/>
                  </a:lnTo>
                  <a:cubicBezTo>
                    <a:pt x="92185" y="491214"/>
                    <a:pt x="60274" y="477996"/>
                    <a:pt x="36746" y="454468"/>
                  </a:cubicBezTo>
                  <a:cubicBezTo>
                    <a:pt x="13218" y="430940"/>
                    <a:pt x="0" y="399029"/>
                    <a:pt x="0" y="365755"/>
                  </a:cubicBezTo>
                  <a:lnTo>
                    <a:pt x="0" y="125459"/>
                  </a:lnTo>
                  <a:cubicBezTo>
                    <a:pt x="0" y="92185"/>
                    <a:pt x="13218" y="60274"/>
                    <a:pt x="36746" y="36746"/>
                  </a:cubicBezTo>
                  <a:cubicBezTo>
                    <a:pt x="60274" y="13218"/>
                    <a:pt x="92185" y="0"/>
                    <a:pt x="125459" y="0"/>
                  </a:cubicBezTo>
                  <a:close/>
                </a:path>
              </a:pathLst>
            </a:custGeom>
            <a:solidFill>
              <a:srgbClr val="004AAD"/>
            </a:solidFill>
          </p:spPr>
        </p:sp>
        <p:sp>
          <p:nvSpPr>
            <p:cNvPr id="7" name="TextBox 7"/>
            <p:cNvSpPr txBox="1"/>
            <p:nvPr/>
          </p:nvSpPr>
          <p:spPr>
            <a:xfrm>
              <a:off x="0" y="-85725"/>
              <a:ext cx="812800" cy="644997"/>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supply request</a:t>
              </a:r>
            </a:p>
          </p:txBody>
        </p:sp>
      </p:grpSp>
      <p:sp>
        <p:nvSpPr>
          <p:cNvPr id="8" name="AutoShape 8"/>
          <p:cNvSpPr/>
          <p:nvPr/>
        </p:nvSpPr>
        <p:spPr>
          <a:xfrm>
            <a:off x="12229309" y="3156989"/>
            <a:ext cx="0" cy="760514"/>
          </a:xfrm>
          <a:prstGeom prst="line">
            <a:avLst/>
          </a:prstGeom>
          <a:ln w="38100" cap="flat">
            <a:solidFill>
              <a:srgbClr val="FFFFFF"/>
            </a:solidFill>
            <a:prstDash val="solid"/>
            <a:headEnd type="none" w="sm" len="sm"/>
            <a:tailEnd type="arrow" w="med" len="sm"/>
          </a:ln>
        </p:spPr>
      </p:sp>
      <p:grpSp>
        <p:nvGrpSpPr>
          <p:cNvPr id="9" name="Group 9"/>
          <p:cNvGrpSpPr/>
          <p:nvPr/>
        </p:nvGrpSpPr>
        <p:grpSpPr>
          <a:xfrm>
            <a:off x="10804890" y="6544580"/>
            <a:ext cx="2810737" cy="1831246"/>
            <a:chOff x="0" y="0"/>
            <a:chExt cx="1247548" cy="812800"/>
          </a:xfrm>
        </p:grpSpPr>
        <p:sp>
          <p:nvSpPr>
            <p:cNvPr id="10" name="Freeform 10"/>
            <p:cNvSpPr/>
            <p:nvPr/>
          </p:nvSpPr>
          <p:spPr>
            <a:xfrm>
              <a:off x="0" y="0"/>
              <a:ext cx="1247548" cy="812800"/>
            </a:xfrm>
            <a:custGeom>
              <a:avLst/>
              <a:gdLst/>
              <a:ahLst/>
              <a:cxnLst/>
              <a:rect l="l" t="t" r="r" b="b"/>
              <a:pathLst>
                <a:path w="1247548" h="812800">
                  <a:moveTo>
                    <a:pt x="623774" y="0"/>
                  </a:moveTo>
                  <a:lnTo>
                    <a:pt x="1247548" y="406400"/>
                  </a:lnTo>
                  <a:lnTo>
                    <a:pt x="623774" y="812800"/>
                  </a:lnTo>
                  <a:lnTo>
                    <a:pt x="0" y="406400"/>
                  </a:lnTo>
                  <a:lnTo>
                    <a:pt x="623774" y="0"/>
                  </a:lnTo>
                  <a:close/>
                </a:path>
              </a:pathLst>
            </a:custGeom>
            <a:solidFill>
              <a:srgbClr val="004AAD"/>
            </a:solidFill>
          </p:spPr>
        </p:sp>
        <p:sp>
          <p:nvSpPr>
            <p:cNvPr id="11" name="TextBox 11"/>
            <p:cNvSpPr txBox="1"/>
            <p:nvPr/>
          </p:nvSpPr>
          <p:spPr>
            <a:xfrm>
              <a:off x="139700" y="53975"/>
              <a:ext cx="949470" cy="619125"/>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MRP</a:t>
              </a:r>
            </a:p>
          </p:txBody>
        </p:sp>
      </p:grpSp>
      <p:sp>
        <p:nvSpPr>
          <p:cNvPr id="12" name="TextBox 1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13" name="TextBox 13"/>
          <p:cNvSpPr txBox="1"/>
          <p:nvPr/>
        </p:nvSpPr>
        <p:spPr>
          <a:xfrm>
            <a:off x="1971623" y="2526571"/>
            <a:ext cx="7172377"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1.4 Manufacturing model in ERP</a:t>
            </a:r>
          </a:p>
        </p:txBody>
      </p:sp>
      <p:sp>
        <p:nvSpPr>
          <p:cNvPr id="14" name="AutoShape 14"/>
          <p:cNvSpPr/>
          <p:nvPr/>
        </p:nvSpPr>
        <p:spPr>
          <a:xfrm flipH="1">
            <a:off x="12210259" y="5782580"/>
            <a:ext cx="19050" cy="762000"/>
          </a:xfrm>
          <a:prstGeom prst="line">
            <a:avLst/>
          </a:prstGeom>
          <a:ln w="38100" cap="flat">
            <a:solidFill>
              <a:srgbClr val="FFFFFF"/>
            </a:solidFill>
            <a:prstDash val="solid"/>
            <a:headEnd type="none" w="sm" len="sm"/>
            <a:tailEnd type="arrow" w="med" len="sm"/>
          </a:ln>
        </p:spPr>
      </p:sp>
      <p:grpSp>
        <p:nvGrpSpPr>
          <p:cNvPr id="15" name="Group 15"/>
          <p:cNvGrpSpPr/>
          <p:nvPr/>
        </p:nvGrpSpPr>
        <p:grpSpPr>
          <a:xfrm>
            <a:off x="6351399" y="6185262"/>
            <a:ext cx="3147151" cy="2463438"/>
            <a:chOff x="0" y="-85725"/>
            <a:chExt cx="828879" cy="648807"/>
          </a:xfrm>
        </p:grpSpPr>
        <p:sp>
          <p:nvSpPr>
            <p:cNvPr id="16" name="Freeform 16"/>
            <p:cNvSpPr/>
            <p:nvPr/>
          </p:nvSpPr>
          <p:spPr>
            <a:xfrm>
              <a:off x="0" y="0"/>
              <a:ext cx="828879" cy="491214"/>
            </a:xfrm>
            <a:custGeom>
              <a:avLst/>
              <a:gdLst/>
              <a:ahLst/>
              <a:cxnLst/>
              <a:rect l="l" t="t" r="r" b="b"/>
              <a:pathLst>
                <a:path w="828879" h="491214">
                  <a:moveTo>
                    <a:pt x="125459" y="0"/>
                  </a:moveTo>
                  <a:lnTo>
                    <a:pt x="703421" y="0"/>
                  </a:lnTo>
                  <a:cubicBezTo>
                    <a:pt x="772710" y="0"/>
                    <a:pt x="828879" y="56170"/>
                    <a:pt x="828879" y="125459"/>
                  </a:cubicBezTo>
                  <a:lnTo>
                    <a:pt x="828879" y="365755"/>
                  </a:lnTo>
                  <a:cubicBezTo>
                    <a:pt x="828879" y="399029"/>
                    <a:pt x="815661" y="430940"/>
                    <a:pt x="792133" y="454468"/>
                  </a:cubicBezTo>
                  <a:cubicBezTo>
                    <a:pt x="768605" y="477996"/>
                    <a:pt x="736694" y="491214"/>
                    <a:pt x="703421" y="491214"/>
                  </a:cubicBezTo>
                  <a:lnTo>
                    <a:pt x="125459" y="491214"/>
                  </a:lnTo>
                  <a:cubicBezTo>
                    <a:pt x="92185" y="491214"/>
                    <a:pt x="60274" y="477996"/>
                    <a:pt x="36746" y="454468"/>
                  </a:cubicBezTo>
                  <a:cubicBezTo>
                    <a:pt x="13218" y="430940"/>
                    <a:pt x="0" y="399029"/>
                    <a:pt x="0" y="365755"/>
                  </a:cubicBezTo>
                  <a:lnTo>
                    <a:pt x="0" y="125459"/>
                  </a:lnTo>
                  <a:cubicBezTo>
                    <a:pt x="0" y="92185"/>
                    <a:pt x="13218" y="60274"/>
                    <a:pt x="36746" y="36746"/>
                  </a:cubicBezTo>
                  <a:cubicBezTo>
                    <a:pt x="60274" y="13218"/>
                    <a:pt x="92185" y="0"/>
                    <a:pt x="125459" y="0"/>
                  </a:cubicBezTo>
                  <a:close/>
                </a:path>
              </a:pathLst>
            </a:custGeom>
            <a:solidFill>
              <a:srgbClr val="004AAD"/>
            </a:solidFill>
          </p:spPr>
        </p:sp>
        <p:sp>
          <p:nvSpPr>
            <p:cNvPr id="17" name="TextBox 17"/>
            <p:cNvSpPr txBox="1"/>
            <p:nvPr/>
          </p:nvSpPr>
          <p:spPr>
            <a:xfrm>
              <a:off x="0" y="-85725"/>
              <a:ext cx="812800" cy="648807"/>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production process</a:t>
              </a:r>
            </a:p>
          </p:txBody>
        </p:sp>
      </p:grpSp>
      <p:grpSp>
        <p:nvGrpSpPr>
          <p:cNvPr id="18" name="Group 18"/>
          <p:cNvGrpSpPr/>
          <p:nvPr/>
        </p:nvGrpSpPr>
        <p:grpSpPr>
          <a:xfrm>
            <a:off x="14920552" y="6219093"/>
            <a:ext cx="3147151" cy="2353408"/>
            <a:chOff x="0" y="-85725"/>
            <a:chExt cx="828879" cy="619828"/>
          </a:xfrm>
        </p:grpSpPr>
        <p:sp>
          <p:nvSpPr>
            <p:cNvPr id="19" name="Freeform 19"/>
            <p:cNvSpPr/>
            <p:nvPr/>
          </p:nvSpPr>
          <p:spPr>
            <a:xfrm>
              <a:off x="0" y="0"/>
              <a:ext cx="828879" cy="491214"/>
            </a:xfrm>
            <a:custGeom>
              <a:avLst/>
              <a:gdLst/>
              <a:ahLst/>
              <a:cxnLst/>
              <a:rect l="l" t="t" r="r" b="b"/>
              <a:pathLst>
                <a:path w="828879" h="491214">
                  <a:moveTo>
                    <a:pt x="125459" y="0"/>
                  </a:moveTo>
                  <a:lnTo>
                    <a:pt x="703421" y="0"/>
                  </a:lnTo>
                  <a:cubicBezTo>
                    <a:pt x="772710" y="0"/>
                    <a:pt x="828879" y="56170"/>
                    <a:pt x="828879" y="125459"/>
                  </a:cubicBezTo>
                  <a:lnTo>
                    <a:pt x="828879" y="365755"/>
                  </a:lnTo>
                  <a:cubicBezTo>
                    <a:pt x="828879" y="399029"/>
                    <a:pt x="815661" y="430940"/>
                    <a:pt x="792133" y="454468"/>
                  </a:cubicBezTo>
                  <a:cubicBezTo>
                    <a:pt x="768605" y="477996"/>
                    <a:pt x="736694" y="491214"/>
                    <a:pt x="703421" y="491214"/>
                  </a:cubicBezTo>
                  <a:lnTo>
                    <a:pt x="125459" y="491214"/>
                  </a:lnTo>
                  <a:cubicBezTo>
                    <a:pt x="92185" y="491214"/>
                    <a:pt x="60274" y="477996"/>
                    <a:pt x="36746" y="454468"/>
                  </a:cubicBezTo>
                  <a:cubicBezTo>
                    <a:pt x="13218" y="430940"/>
                    <a:pt x="0" y="399029"/>
                    <a:pt x="0" y="365755"/>
                  </a:cubicBezTo>
                  <a:lnTo>
                    <a:pt x="0" y="125459"/>
                  </a:lnTo>
                  <a:cubicBezTo>
                    <a:pt x="0" y="92185"/>
                    <a:pt x="13218" y="60274"/>
                    <a:pt x="36746" y="36746"/>
                  </a:cubicBezTo>
                  <a:cubicBezTo>
                    <a:pt x="60274" y="13218"/>
                    <a:pt x="92185" y="0"/>
                    <a:pt x="125459" y="0"/>
                  </a:cubicBezTo>
                  <a:close/>
                </a:path>
              </a:pathLst>
            </a:custGeom>
            <a:solidFill>
              <a:srgbClr val="004AAD"/>
            </a:solidFill>
          </p:spPr>
        </p:sp>
        <p:sp>
          <p:nvSpPr>
            <p:cNvPr id="20" name="TextBox 20"/>
            <p:cNvSpPr txBox="1"/>
            <p:nvPr/>
          </p:nvSpPr>
          <p:spPr>
            <a:xfrm>
              <a:off x="0" y="-85725"/>
              <a:ext cx="812800" cy="619828"/>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purchasing process</a:t>
              </a:r>
            </a:p>
          </p:txBody>
        </p:sp>
      </p:grpSp>
      <p:sp>
        <p:nvSpPr>
          <p:cNvPr id="21" name="AutoShape 21"/>
          <p:cNvSpPr/>
          <p:nvPr/>
        </p:nvSpPr>
        <p:spPr>
          <a:xfrm>
            <a:off x="13615627" y="7460203"/>
            <a:ext cx="1304925" cy="16915"/>
          </a:xfrm>
          <a:prstGeom prst="line">
            <a:avLst/>
          </a:prstGeom>
          <a:ln w="38100" cap="flat">
            <a:solidFill>
              <a:srgbClr val="FFFFFF"/>
            </a:solidFill>
            <a:prstDash val="solid"/>
            <a:headEnd type="none" w="sm" len="sm"/>
            <a:tailEnd type="arrow" w="med" len="sm"/>
          </a:ln>
        </p:spPr>
      </p:sp>
      <p:sp>
        <p:nvSpPr>
          <p:cNvPr id="22" name="AutoShape 22"/>
          <p:cNvSpPr/>
          <p:nvPr/>
        </p:nvSpPr>
        <p:spPr>
          <a:xfrm flipH="1" flipV="1">
            <a:off x="9498550" y="7443287"/>
            <a:ext cx="1306340" cy="16915"/>
          </a:xfrm>
          <a:prstGeom prst="line">
            <a:avLst/>
          </a:prstGeom>
          <a:ln w="38100" cap="flat">
            <a:solidFill>
              <a:srgbClr val="FFFFFF"/>
            </a:solidFill>
            <a:prstDash val="solid"/>
            <a:headEnd type="none" w="sm" len="sm"/>
            <a:tailEnd type="arrow" w="med"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1331260" y="484954"/>
            <a:ext cx="16158715" cy="806958"/>
          </a:xfrm>
          <a:prstGeom prst="rect">
            <a:avLst/>
          </a:prstGeom>
        </p:spPr>
        <p:txBody>
          <a:bodyPr lIns="0" tIns="0" rIns="0" bIns="0" rtlCol="0" anchor="t">
            <a:spAutoFit/>
          </a:bodyPr>
          <a:lstStyle/>
          <a:p>
            <a:pPr>
              <a:lnSpc>
                <a:spcPts val="6216"/>
              </a:lnSpc>
            </a:pPr>
            <a:r>
              <a:rPr lang="en-US" sz="5600">
                <a:solidFill>
                  <a:srgbClr val="FFFFFF"/>
                </a:solidFill>
                <a:latin typeface="Open Sans Bold Bold"/>
              </a:rPr>
              <a:t>2. MASTER DATA IN ERP – MANUFACTURING</a:t>
            </a:r>
          </a:p>
        </p:txBody>
      </p:sp>
      <p:sp>
        <p:nvSpPr>
          <p:cNvPr id="3" name="TextBox 3"/>
          <p:cNvSpPr txBox="1"/>
          <p:nvPr/>
        </p:nvSpPr>
        <p:spPr>
          <a:xfrm>
            <a:off x="1766779" y="1510813"/>
            <a:ext cx="15989024" cy="2613022"/>
          </a:xfrm>
          <a:prstGeom prst="rect">
            <a:avLst/>
          </a:prstGeom>
        </p:spPr>
        <p:txBody>
          <a:bodyPr lIns="0" tIns="0" rIns="0" bIns="0" rtlCol="0" anchor="t">
            <a:spAutoFit/>
          </a:bodyPr>
          <a:lstStyle/>
          <a:p>
            <a:pPr>
              <a:lnSpc>
                <a:spcPts val="5215"/>
              </a:lnSpc>
            </a:pPr>
            <a:r>
              <a:rPr lang="en-US" sz="3386">
                <a:solidFill>
                  <a:srgbClr val="FFFFFF"/>
                </a:solidFill>
                <a:latin typeface="Open Sauce"/>
              </a:rPr>
              <a:t>2.1 Master data</a:t>
            </a:r>
          </a:p>
          <a:p>
            <a:pPr>
              <a:lnSpc>
                <a:spcPts val="5215"/>
              </a:lnSpc>
            </a:pPr>
            <a:r>
              <a:rPr lang="en-US" sz="3386">
                <a:solidFill>
                  <a:srgbClr val="FFFFFF"/>
                </a:solidFill>
                <a:latin typeface="Open Sauce"/>
              </a:rPr>
              <a:t>The most commonly seen aggregate data types are parties, products, financial structures, and positioning concepts. Key data should be distinguished from reference data. Let we know the details of the item.</a:t>
            </a:r>
          </a:p>
        </p:txBody>
      </p:sp>
      <p:sp>
        <p:nvSpPr>
          <p:cNvPr id="4" name="TextBox 4"/>
          <p:cNvSpPr txBox="1"/>
          <p:nvPr/>
        </p:nvSpPr>
        <p:spPr>
          <a:xfrm>
            <a:off x="1766779" y="4342735"/>
            <a:ext cx="15287677" cy="5225875"/>
          </a:xfrm>
          <a:prstGeom prst="rect">
            <a:avLst/>
          </a:prstGeom>
        </p:spPr>
        <p:txBody>
          <a:bodyPr lIns="0" tIns="0" rIns="0" bIns="0" rtlCol="0" anchor="t">
            <a:spAutoFit/>
          </a:bodyPr>
          <a:lstStyle/>
          <a:p>
            <a:pPr>
              <a:lnSpc>
                <a:spcPts val="5215"/>
              </a:lnSpc>
            </a:pPr>
            <a:r>
              <a:rPr lang="en-US" sz="3386">
                <a:solidFill>
                  <a:srgbClr val="FFFFFF"/>
                </a:solidFill>
                <a:latin typeface="Open Sauce"/>
              </a:rPr>
              <a:t>2.2 BOM</a:t>
            </a:r>
          </a:p>
          <a:p>
            <a:pPr marL="731124" lvl="1" indent="-365562">
              <a:lnSpc>
                <a:spcPts val="5215"/>
              </a:lnSpc>
              <a:buFont typeface="Arial"/>
              <a:buChar char="•"/>
            </a:pPr>
            <a:r>
              <a:rPr lang="en-US" sz="3386">
                <a:solidFill>
                  <a:srgbClr val="FFFFFF"/>
                </a:solidFill>
                <a:latin typeface="Open Sauce"/>
              </a:rPr>
              <a:t>Is a way to manage materials in the production process.</a:t>
            </a:r>
          </a:p>
          <a:p>
            <a:pPr>
              <a:lnSpc>
                <a:spcPts val="5215"/>
              </a:lnSpc>
            </a:pPr>
            <a:r>
              <a:rPr lang="en-US" sz="3386">
                <a:solidFill>
                  <a:srgbClr val="FFFFFF"/>
                </a:solidFill>
                <a:latin typeface="Open Sauce"/>
              </a:rPr>
              <a:t>For example, when we want to product a bike, BOM will help us manage the materials.(bicycle wheel, pedal, saddle, control)</a:t>
            </a:r>
          </a:p>
          <a:p>
            <a:pPr marL="731124" lvl="1" indent="-365562">
              <a:lnSpc>
                <a:spcPts val="5215"/>
              </a:lnSpc>
              <a:buFont typeface="Arial"/>
              <a:buChar char="•"/>
            </a:pPr>
            <a:r>
              <a:rPr lang="en-US" sz="3386">
                <a:solidFill>
                  <a:srgbClr val="FFFFFF"/>
                </a:solidFill>
                <a:latin typeface="Open Sauce"/>
              </a:rPr>
              <a:t>In addition to managing materials at the production stage, BOM is also used for sales, it's called SET BOM.</a:t>
            </a:r>
          </a:p>
          <a:p>
            <a:pPr>
              <a:lnSpc>
                <a:spcPts val="5215"/>
              </a:lnSpc>
            </a:pPr>
            <a:r>
              <a:rPr lang="en-US" sz="3386">
                <a:solidFill>
                  <a:srgbClr val="FFFFFF"/>
                </a:solidFill>
                <a:latin typeface="Open Sauce"/>
              </a:rPr>
              <a:t>For example, when we want to wrap a gift basket to give away, SET BOM will help us manage the items in the gift basket.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1331260" y="484954"/>
            <a:ext cx="16158715" cy="806958"/>
          </a:xfrm>
          <a:prstGeom prst="rect">
            <a:avLst/>
          </a:prstGeom>
        </p:spPr>
        <p:txBody>
          <a:bodyPr lIns="0" tIns="0" rIns="0" bIns="0" rtlCol="0" anchor="t">
            <a:spAutoFit/>
          </a:bodyPr>
          <a:lstStyle/>
          <a:p>
            <a:pPr>
              <a:lnSpc>
                <a:spcPts val="6216"/>
              </a:lnSpc>
            </a:pPr>
            <a:r>
              <a:rPr lang="en-US" sz="5600">
                <a:solidFill>
                  <a:srgbClr val="FFFFFF"/>
                </a:solidFill>
                <a:latin typeface="Open Sans Bold Bold"/>
              </a:rPr>
              <a:t>2. MASTER DATA IN ERP – MANUFACTURING</a:t>
            </a:r>
          </a:p>
        </p:txBody>
      </p:sp>
      <p:sp>
        <p:nvSpPr>
          <p:cNvPr id="3" name="TextBox 3"/>
          <p:cNvSpPr txBox="1"/>
          <p:nvPr/>
        </p:nvSpPr>
        <p:spPr>
          <a:xfrm>
            <a:off x="1331260" y="1483870"/>
            <a:ext cx="16158715" cy="1939750"/>
          </a:xfrm>
          <a:prstGeom prst="rect">
            <a:avLst/>
          </a:prstGeom>
        </p:spPr>
        <p:txBody>
          <a:bodyPr lIns="0" tIns="0" rIns="0" bIns="0" rtlCol="0" anchor="t">
            <a:spAutoFit/>
          </a:bodyPr>
          <a:lstStyle/>
          <a:p>
            <a:pPr>
              <a:lnSpc>
                <a:spcPts val="5215"/>
              </a:lnSpc>
            </a:pPr>
            <a:r>
              <a:rPr lang="en-US" sz="3386">
                <a:solidFill>
                  <a:srgbClr val="FFFFFF"/>
                </a:solidFill>
                <a:latin typeface="Open Sauce"/>
              </a:rPr>
              <a:t>2.3 Work Center</a:t>
            </a:r>
          </a:p>
          <a:p>
            <a:pPr marL="731124" lvl="1" indent="-365562">
              <a:lnSpc>
                <a:spcPts val="5215"/>
              </a:lnSpc>
              <a:buFont typeface="Arial"/>
              <a:buChar char="•"/>
            </a:pPr>
            <a:r>
              <a:rPr lang="en-US" sz="3386">
                <a:solidFill>
                  <a:srgbClr val="FFFFFF"/>
                </a:solidFill>
                <a:latin typeface="Open Sauce"/>
              </a:rPr>
              <a:t>The work center gives us specific information about what a worker, group of workers, or material does</a:t>
            </a:r>
          </a:p>
        </p:txBody>
      </p:sp>
      <p:sp>
        <p:nvSpPr>
          <p:cNvPr id="4" name="TextBox 4"/>
          <p:cNvSpPr txBox="1"/>
          <p:nvPr/>
        </p:nvSpPr>
        <p:spPr>
          <a:xfrm>
            <a:off x="1331260" y="3614120"/>
            <a:ext cx="11745969" cy="2596975"/>
          </a:xfrm>
          <a:prstGeom prst="rect">
            <a:avLst/>
          </a:prstGeom>
        </p:spPr>
        <p:txBody>
          <a:bodyPr lIns="0" tIns="0" rIns="0" bIns="0" rtlCol="0" anchor="t">
            <a:spAutoFit/>
          </a:bodyPr>
          <a:lstStyle/>
          <a:p>
            <a:pPr>
              <a:lnSpc>
                <a:spcPts val="5215"/>
              </a:lnSpc>
            </a:pPr>
            <a:r>
              <a:rPr lang="en-US" sz="3386">
                <a:solidFill>
                  <a:srgbClr val="FFFFFF"/>
                </a:solidFill>
                <a:latin typeface="Open Sauce"/>
              </a:rPr>
              <a:t>2.4 Routing</a:t>
            </a:r>
          </a:p>
          <a:p>
            <a:pPr marL="731124" lvl="1" indent="-365562">
              <a:lnSpc>
                <a:spcPts val="5215"/>
              </a:lnSpc>
              <a:buFont typeface="Arial"/>
              <a:buChar char="•"/>
            </a:pPr>
            <a:r>
              <a:rPr lang="en-US" sz="3386">
                <a:solidFill>
                  <a:srgbClr val="FFFFFF"/>
                </a:solidFill>
                <a:latin typeface="Open Sauce"/>
              </a:rPr>
              <a:t>Tell us about the place of production, the production stage, which work Center was created to create that product</a:t>
            </a:r>
          </a:p>
        </p:txBody>
      </p:sp>
      <p:sp>
        <p:nvSpPr>
          <p:cNvPr id="5" name="TextBox 5"/>
          <p:cNvSpPr txBox="1"/>
          <p:nvPr/>
        </p:nvSpPr>
        <p:spPr>
          <a:xfrm>
            <a:off x="1331260" y="6401595"/>
            <a:ext cx="11745969" cy="2596975"/>
          </a:xfrm>
          <a:prstGeom prst="rect">
            <a:avLst/>
          </a:prstGeom>
        </p:spPr>
        <p:txBody>
          <a:bodyPr lIns="0" tIns="0" rIns="0" bIns="0" rtlCol="0" anchor="t">
            <a:spAutoFit/>
          </a:bodyPr>
          <a:lstStyle/>
          <a:p>
            <a:pPr>
              <a:lnSpc>
                <a:spcPts val="5215"/>
              </a:lnSpc>
            </a:pPr>
            <a:r>
              <a:rPr lang="en-US" sz="3386">
                <a:solidFill>
                  <a:srgbClr val="FFFFFF"/>
                </a:solidFill>
                <a:latin typeface="Open Sauce"/>
              </a:rPr>
              <a:t>2.5 ReOrdering Rule</a:t>
            </a:r>
          </a:p>
          <a:p>
            <a:pPr marL="731124" lvl="1" indent="-365562">
              <a:lnSpc>
                <a:spcPts val="5215"/>
              </a:lnSpc>
              <a:buFont typeface="Arial"/>
              <a:buChar char="•"/>
            </a:pPr>
            <a:r>
              <a:rPr lang="en-US" sz="3386">
                <a:solidFill>
                  <a:srgbClr val="FFFFFF"/>
                </a:solidFill>
                <a:latin typeface="Open Sauce"/>
              </a:rPr>
              <a:t>Is the place where customers' requests are received, and the product is reproduced in the desired quantity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grpSp>
        <p:nvGrpSpPr>
          <p:cNvPr id="2" name="Group 2"/>
          <p:cNvGrpSpPr/>
          <p:nvPr/>
        </p:nvGrpSpPr>
        <p:grpSpPr>
          <a:xfrm>
            <a:off x="1771992" y="0"/>
            <a:ext cx="16516008" cy="5308638"/>
            <a:chOff x="0" y="0"/>
            <a:chExt cx="4349895" cy="1398160"/>
          </a:xfrm>
        </p:grpSpPr>
        <p:sp>
          <p:nvSpPr>
            <p:cNvPr id="3" name="Freeform 3"/>
            <p:cNvSpPr/>
            <p:nvPr/>
          </p:nvSpPr>
          <p:spPr>
            <a:xfrm>
              <a:off x="0" y="0"/>
              <a:ext cx="4349895" cy="1398160"/>
            </a:xfrm>
            <a:custGeom>
              <a:avLst/>
              <a:gdLst/>
              <a:ahLst/>
              <a:cxnLst/>
              <a:rect l="l" t="t" r="r" b="b"/>
              <a:pathLst>
                <a:path w="4349895" h="1398160">
                  <a:moveTo>
                    <a:pt x="0" y="0"/>
                  </a:moveTo>
                  <a:lnTo>
                    <a:pt x="4349895" y="0"/>
                  </a:lnTo>
                  <a:lnTo>
                    <a:pt x="4349895" y="1398160"/>
                  </a:lnTo>
                  <a:lnTo>
                    <a:pt x="0" y="1398160"/>
                  </a:lnTo>
                  <a:close/>
                </a:path>
              </a:pathLst>
            </a:custGeom>
            <a:solidFill>
              <a:srgbClr val="7ED957"/>
            </a:solidFill>
          </p:spPr>
        </p:sp>
        <p:sp>
          <p:nvSpPr>
            <p:cNvPr id="4" name="TextBox 4"/>
            <p:cNvSpPr txBox="1"/>
            <p:nvPr/>
          </p:nvSpPr>
          <p:spPr>
            <a:xfrm>
              <a:off x="0" y="-85725"/>
              <a:ext cx="812800" cy="898525"/>
            </a:xfrm>
            <a:prstGeom prst="rect">
              <a:avLst/>
            </a:prstGeom>
          </p:spPr>
          <p:txBody>
            <a:bodyPr lIns="50800" tIns="50800" rIns="50800" bIns="50800" rtlCol="0" anchor="ctr"/>
            <a:lstStyle/>
            <a:p>
              <a:pPr algn="ctr">
                <a:lnSpc>
                  <a:spcPts val="3849"/>
                </a:lnSpc>
              </a:pPr>
              <a:endParaRPr/>
            </a:p>
          </p:txBody>
        </p:sp>
      </p:grpSp>
      <p:grpSp>
        <p:nvGrpSpPr>
          <p:cNvPr id="5" name="Group 5"/>
          <p:cNvGrpSpPr/>
          <p:nvPr/>
        </p:nvGrpSpPr>
        <p:grpSpPr>
          <a:xfrm>
            <a:off x="7811048" y="3083083"/>
            <a:ext cx="4292722" cy="5833402"/>
            <a:chOff x="0" y="0"/>
            <a:chExt cx="1130593" cy="1536369"/>
          </a:xfrm>
        </p:grpSpPr>
        <p:sp>
          <p:nvSpPr>
            <p:cNvPr id="6" name="Freeform 6"/>
            <p:cNvSpPr/>
            <p:nvPr/>
          </p:nvSpPr>
          <p:spPr>
            <a:xfrm>
              <a:off x="0" y="0"/>
              <a:ext cx="1130593" cy="1536369"/>
            </a:xfrm>
            <a:custGeom>
              <a:avLst/>
              <a:gdLst/>
              <a:ahLst/>
              <a:cxnLst/>
              <a:rect l="l" t="t" r="r" b="b"/>
              <a:pathLst>
                <a:path w="1130593" h="1536369">
                  <a:moveTo>
                    <a:pt x="0" y="0"/>
                  </a:moveTo>
                  <a:lnTo>
                    <a:pt x="1130593" y="0"/>
                  </a:lnTo>
                  <a:lnTo>
                    <a:pt x="1130593" y="1536369"/>
                  </a:lnTo>
                  <a:lnTo>
                    <a:pt x="0" y="1536369"/>
                  </a:lnTo>
                  <a:close/>
                </a:path>
              </a:pathLst>
            </a:custGeom>
            <a:solidFill>
              <a:srgbClr val="FFDE59"/>
            </a:solidFill>
          </p:spPr>
        </p:sp>
        <p:sp>
          <p:nvSpPr>
            <p:cNvPr id="7" name="TextBox 7"/>
            <p:cNvSpPr txBox="1"/>
            <p:nvPr/>
          </p:nvSpPr>
          <p:spPr>
            <a:xfrm>
              <a:off x="0" y="-85725"/>
              <a:ext cx="812800" cy="898525"/>
            </a:xfrm>
            <a:prstGeom prst="rect">
              <a:avLst/>
            </a:prstGeom>
          </p:spPr>
          <p:txBody>
            <a:bodyPr lIns="50800" tIns="50800" rIns="50800" bIns="50800" rtlCol="0" anchor="ctr"/>
            <a:lstStyle/>
            <a:p>
              <a:pPr algn="ctr">
                <a:lnSpc>
                  <a:spcPts val="3849"/>
                </a:lnSpc>
              </a:pPr>
              <a:endParaRPr/>
            </a:p>
          </p:txBody>
        </p:sp>
      </p:grpSp>
      <p:grpSp>
        <p:nvGrpSpPr>
          <p:cNvPr id="8" name="Group 8"/>
          <p:cNvGrpSpPr/>
          <p:nvPr/>
        </p:nvGrpSpPr>
        <p:grpSpPr>
          <a:xfrm>
            <a:off x="0" y="3083083"/>
            <a:ext cx="7325656" cy="5833402"/>
            <a:chOff x="0" y="0"/>
            <a:chExt cx="1929391" cy="1536369"/>
          </a:xfrm>
        </p:grpSpPr>
        <p:sp>
          <p:nvSpPr>
            <p:cNvPr id="9" name="Freeform 9"/>
            <p:cNvSpPr/>
            <p:nvPr/>
          </p:nvSpPr>
          <p:spPr>
            <a:xfrm>
              <a:off x="0" y="0"/>
              <a:ext cx="1929391" cy="1536369"/>
            </a:xfrm>
            <a:custGeom>
              <a:avLst/>
              <a:gdLst/>
              <a:ahLst/>
              <a:cxnLst/>
              <a:rect l="l" t="t" r="r" b="b"/>
              <a:pathLst>
                <a:path w="1929391" h="1536369">
                  <a:moveTo>
                    <a:pt x="0" y="0"/>
                  </a:moveTo>
                  <a:lnTo>
                    <a:pt x="1929391" y="0"/>
                  </a:lnTo>
                  <a:lnTo>
                    <a:pt x="1929391" y="1536369"/>
                  </a:lnTo>
                  <a:lnTo>
                    <a:pt x="0" y="1536369"/>
                  </a:lnTo>
                  <a:close/>
                </a:path>
              </a:pathLst>
            </a:custGeom>
            <a:solidFill>
              <a:srgbClr val="D9D9D9"/>
            </a:solidFill>
          </p:spPr>
        </p:sp>
        <p:sp>
          <p:nvSpPr>
            <p:cNvPr id="10" name="TextBox 10"/>
            <p:cNvSpPr txBox="1"/>
            <p:nvPr/>
          </p:nvSpPr>
          <p:spPr>
            <a:xfrm>
              <a:off x="0" y="-85725"/>
              <a:ext cx="812800" cy="898525"/>
            </a:xfrm>
            <a:prstGeom prst="rect">
              <a:avLst/>
            </a:prstGeom>
          </p:spPr>
          <p:txBody>
            <a:bodyPr lIns="50800" tIns="50800" rIns="50800" bIns="50800" rtlCol="0" anchor="ctr"/>
            <a:lstStyle/>
            <a:p>
              <a:pPr algn="ctr">
                <a:lnSpc>
                  <a:spcPts val="3849"/>
                </a:lnSpc>
              </a:pPr>
              <a:endParaRPr/>
            </a:p>
          </p:txBody>
        </p:sp>
      </p:grpSp>
      <p:grpSp>
        <p:nvGrpSpPr>
          <p:cNvPr id="11" name="Group 11"/>
          <p:cNvGrpSpPr/>
          <p:nvPr/>
        </p:nvGrpSpPr>
        <p:grpSpPr>
          <a:xfrm>
            <a:off x="8074096" y="-107223"/>
            <a:ext cx="3543984" cy="2163886"/>
            <a:chOff x="0" y="-85725"/>
            <a:chExt cx="933395" cy="569912"/>
          </a:xfrm>
        </p:grpSpPr>
        <p:sp>
          <p:nvSpPr>
            <p:cNvPr id="12" name="Freeform 12"/>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13" name="TextBox 13"/>
            <p:cNvSpPr txBox="1"/>
            <p:nvPr/>
          </p:nvSpPr>
          <p:spPr>
            <a:xfrm>
              <a:off x="0" y="-85725"/>
              <a:ext cx="933395" cy="569912"/>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finished product</a:t>
              </a:r>
            </a:p>
          </p:txBody>
        </p:sp>
      </p:grpSp>
      <p:grpSp>
        <p:nvGrpSpPr>
          <p:cNvPr id="14" name="Group 14"/>
          <p:cNvGrpSpPr/>
          <p:nvPr/>
        </p:nvGrpSpPr>
        <p:grpSpPr>
          <a:xfrm>
            <a:off x="1771992" y="3197141"/>
            <a:ext cx="3543984" cy="2307754"/>
            <a:chOff x="0" y="-85725"/>
            <a:chExt cx="933395" cy="607803"/>
          </a:xfrm>
        </p:grpSpPr>
        <p:sp>
          <p:nvSpPr>
            <p:cNvPr id="15" name="Freeform 15"/>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16" name="TextBox 16"/>
            <p:cNvSpPr txBox="1"/>
            <p:nvPr/>
          </p:nvSpPr>
          <p:spPr>
            <a:xfrm>
              <a:off x="0" y="-85725"/>
              <a:ext cx="812800" cy="607803"/>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products A</a:t>
              </a:r>
            </a:p>
          </p:txBody>
        </p:sp>
      </p:grpSp>
      <p:grpSp>
        <p:nvGrpSpPr>
          <p:cNvPr id="17" name="Group 17"/>
          <p:cNvGrpSpPr/>
          <p:nvPr/>
        </p:nvGrpSpPr>
        <p:grpSpPr>
          <a:xfrm>
            <a:off x="8074096" y="3197141"/>
            <a:ext cx="3543984" cy="2218721"/>
            <a:chOff x="0" y="-85725"/>
            <a:chExt cx="933395" cy="584354"/>
          </a:xfrm>
        </p:grpSpPr>
        <p:sp>
          <p:nvSpPr>
            <p:cNvPr id="18" name="Freeform 18"/>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19" name="TextBox 19"/>
            <p:cNvSpPr txBox="1"/>
            <p:nvPr/>
          </p:nvSpPr>
          <p:spPr>
            <a:xfrm>
              <a:off x="0" y="-85725"/>
              <a:ext cx="933395" cy="584354"/>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products B</a:t>
              </a:r>
            </a:p>
          </p:txBody>
        </p:sp>
      </p:grpSp>
      <p:grpSp>
        <p:nvGrpSpPr>
          <p:cNvPr id="20" name="Group 20"/>
          <p:cNvGrpSpPr/>
          <p:nvPr/>
        </p:nvGrpSpPr>
        <p:grpSpPr>
          <a:xfrm>
            <a:off x="14380330" y="3197141"/>
            <a:ext cx="3543984" cy="2164623"/>
            <a:chOff x="0" y="-85725"/>
            <a:chExt cx="933395" cy="570106"/>
          </a:xfrm>
        </p:grpSpPr>
        <p:sp>
          <p:nvSpPr>
            <p:cNvPr id="21" name="Freeform 21"/>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22" name="TextBox 22"/>
            <p:cNvSpPr txBox="1"/>
            <p:nvPr/>
          </p:nvSpPr>
          <p:spPr>
            <a:xfrm>
              <a:off x="0" y="-85725"/>
              <a:ext cx="933395" cy="57010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materials</a:t>
              </a:r>
            </a:p>
          </p:txBody>
        </p:sp>
      </p:grpSp>
      <p:grpSp>
        <p:nvGrpSpPr>
          <p:cNvPr id="23" name="Group 23"/>
          <p:cNvGrpSpPr/>
          <p:nvPr/>
        </p:nvGrpSpPr>
        <p:grpSpPr>
          <a:xfrm>
            <a:off x="-137620" y="5992851"/>
            <a:ext cx="3543984" cy="2398871"/>
            <a:chOff x="0" y="-85725"/>
            <a:chExt cx="933395" cy="631801"/>
          </a:xfrm>
        </p:grpSpPr>
        <p:sp>
          <p:nvSpPr>
            <p:cNvPr id="24" name="Freeform 24"/>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25" name="TextBox 25"/>
            <p:cNvSpPr txBox="1"/>
            <p:nvPr/>
          </p:nvSpPr>
          <p:spPr>
            <a:xfrm>
              <a:off x="0" y="-85725"/>
              <a:ext cx="812800" cy="631801"/>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materials</a:t>
              </a:r>
            </a:p>
          </p:txBody>
        </p:sp>
      </p:grpSp>
      <p:grpSp>
        <p:nvGrpSpPr>
          <p:cNvPr id="26" name="Group 26"/>
          <p:cNvGrpSpPr/>
          <p:nvPr/>
        </p:nvGrpSpPr>
        <p:grpSpPr>
          <a:xfrm>
            <a:off x="3696920" y="6028626"/>
            <a:ext cx="3543984" cy="2233734"/>
            <a:chOff x="0" y="-85725"/>
            <a:chExt cx="933395" cy="588308"/>
          </a:xfrm>
        </p:grpSpPr>
        <p:sp>
          <p:nvSpPr>
            <p:cNvPr id="27" name="Freeform 27"/>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28" name="TextBox 28"/>
            <p:cNvSpPr txBox="1"/>
            <p:nvPr/>
          </p:nvSpPr>
          <p:spPr>
            <a:xfrm>
              <a:off x="0" y="-85725"/>
              <a:ext cx="812800" cy="588308"/>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materials</a:t>
              </a:r>
            </a:p>
          </p:txBody>
        </p:sp>
      </p:grpSp>
      <p:sp>
        <p:nvSpPr>
          <p:cNvPr id="29" name="AutoShape 29"/>
          <p:cNvSpPr/>
          <p:nvPr/>
        </p:nvSpPr>
        <p:spPr>
          <a:xfrm flipH="1">
            <a:off x="1771992" y="5143500"/>
            <a:ext cx="1771992" cy="1174838"/>
          </a:xfrm>
          <a:prstGeom prst="line">
            <a:avLst/>
          </a:prstGeom>
          <a:ln w="38100" cap="flat">
            <a:solidFill>
              <a:srgbClr val="FFFFFF"/>
            </a:solidFill>
            <a:prstDash val="solid"/>
            <a:headEnd type="none" w="sm" len="sm"/>
            <a:tailEnd type="none" w="sm" len="sm"/>
          </a:ln>
        </p:spPr>
      </p:sp>
      <p:sp>
        <p:nvSpPr>
          <p:cNvPr id="30" name="AutoShape 30"/>
          <p:cNvSpPr/>
          <p:nvPr/>
        </p:nvSpPr>
        <p:spPr>
          <a:xfrm>
            <a:off x="3543984" y="5143500"/>
            <a:ext cx="2151092" cy="1174838"/>
          </a:xfrm>
          <a:prstGeom prst="line">
            <a:avLst/>
          </a:prstGeom>
          <a:ln w="38100" cap="flat">
            <a:solidFill>
              <a:srgbClr val="FFFFFF"/>
            </a:solidFill>
            <a:prstDash val="solid"/>
            <a:headEnd type="none" w="sm" len="sm"/>
            <a:tailEnd type="none" w="sm" len="sm"/>
          </a:ln>
        </p:spPr>
      </p:sp>
      <p:grpSp>
        <p:nvGrpSpPr>
          <p:cNvPr id="31" name="Group 31"/>
          <p:cNvGrpSpPr/>
          <p:nvPr/>
        </p:nvGrpSpPr>
        <p:grpSpPr>
          <a:xfrm>
            <a:off x="8074096" y="6009570"/>
            <a:ext cx="3736903" cy="2438294"/>
            <a:chOff x="0" y="-85725"/>
            <a:chExt cx="984205" cy="642184"/>
          </a:xfrm>
        </p:grpSpPr>
        <p:sp>
          <p:nvSpPr>
            <p:cNvPr id="32" name="Freeform 32"/>
            <p:cNvSpPr/>
            <p:nvPr/>
          </p:nvSpPr>
          <p:spPr>
            <a:xfrm>
              <a:off x="0" y="0"/>
              <a:ext cx="933395" cy="426896"/>
            </a:xfrm>
            <a:custGeom>
              <a:avLst/>
              <a:gdLst/>
              <a:ahLst/>
              <a:cxnLst/>
              <a:rect l="l" t="t" r="r" b="b"/>
              <a:pathLst>
                <a:path w="933395" h="426896">
                  <a:moveTo>
                    <a:pt x="0" y="0"/>
                  </a:moveTo>
                  <a:lnTo>
                    <a:pt x="933395" y="0"/>
                  </a:lnTo>
                  <a:lnTo>
                    <a:pt x="933395" y="426896"/>
                  </a:lnTo>
                  <a:lnTo>
                    <a:pt x="0" y="426896"/>
                  </a:lnTo>
                  <a:close/>
                </a:path>
              </a:pathLst>
            </a:custGeom>
            <a:solidFill>
              <a:srgbClr val="004AAD"/>
            </a:solidFill>
          </p:spPr>
        </p:sp>
        <p:sp>
          <p:nvSpPr>
            <p:cNvPr id="33" name="TextBox 33"/>
            <p:cNvSpPr txBox="1"/>
            <p:nvPr/>
          </p:nvSpPr>
          <p:spPr>
            <a:xfrm>
              <a:off x="0" y="-85725"/>
              <a:ext cx="984205" cy="642184"/>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materials</a:t>
              </a:r>
            </a:p>
          </p:txBody>
        </p:sp>
      </p:grpSp>
      <p:sp>
        <p:nvSpPr>
          <p:cNvPr id="34" name="AutoShape 34"/>
          <p:cNvSpPr/>
          <p:nvPr/>
        </p:nvSpPr>
        <p:spPr>
          <a:xfrm>
            <a:off x="9846088" y="1839136"/>
            <a:ext cx="0" cy="1683491"/>
          </a:xfrm>
          <a:prstGeom prst="line">
            <a:avLst/>
          </a:prstGeom>
          <a:ln w="38100" cap="flat">
            <a:solidFill>
              <a:srgbClr val="FFFFFF"/>
            </a:solidFill>
            <a:prstDash val="solid"/>
            <a:headEnd type="none" w="sm" len="sm"/>
            <a:tailEnd type="none" w="sm" len="sm"/>
          </a:ln>
        </p:spPr>
      </p:sp>
      <p:sp>
        <p:nvSpPr>
          <p:cNvPr id="35" name="AutoShape 35"/>
          <p:cNvSpPr/>
          <p:nvPr/>
        </p:nvSpPr>
        <p:spPr>
          <a:xfrm>
            <a:off x="9846088" y="1839136"/>
            <a:ext cx="6306234" cy="1683491"/>
          </a:xfrm>
          <a:prstGeom prst="line">
            <a:avLst/>
          </a:prstGeom>
          <a:ln w="38100" cap="flat">
            <a:solidFill>
              <a:srgbClr val="FFFFFF"/>
            </a:solidFill>
            <a:prstDash val="solid"/>
            <a:headEnd type="none" w="sm" len="sm"/>
            <a:tailEnd type="none" w="sm" len="sm"/>
          </a:ln>
        </p:spPr>
      </p:sp>
      <p:sp>
        <p:nvSpPr>
          <p:cNvPr id="36" name="AutoShape 36"/>
          <p:cNvSpPr/>
          <p:nvPr/>
        </p:nvSpPr>
        <p:spPr>
          <a:xfrm flipV="1">
            <a:off x="3543984" y="1839136"/>
            <a:ext cx="6302105" cy="1683491"/>
          </a:xfrm>
          <a:prstGeom prst="line">
            <a:avLst/>
          </a:prstGeom>
          <a:ln w="38100" cap="flat">
            <a:solidFill>
              <a:srgbClr val="FFFFFF"/>
            </a:solidFill>
            <a:prstDash val="solid"/>
            <a:headEnd type="none" w="sm" len="sm"/>
            <a:tailEnd type="none" w="sm" len="sm"/>
          </a:ln>
        </p:spPr>
      </p:sp>
      <p:sp>
        <p:nvSpPr>
          <p:cNvPr id="37" name="AutoShape 37"/>
          <p:cNvSpPr/>
          <p:nvPr/>
        </p:nvSpPr>
        <p:spPr>
          <a:xfrm>
            <a:off x="9846088" y="5143500"/>
            <a:ext cx="0" cy="1191557"/>
          </a:xfrm>
          <a:prstGeom prst="line">
            <a:avLst/>
          </a:prstGeom>
          <a:ln w="38100" cap="flat">
            <a:solidFill>
              <a:srgbClr val="FFFFFF"/>
            </a:solidFill>
            <a:prstDash val="solid"/>
            <a:headEnd type="none" w="sm" len="sm"/>
            <a:tailEnd type="none" w="sm" len="sm"/>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3000" r="13000"/>
          <a:stretch>
            <a:fillRect/>
          </a:stretch>
        </p:blipFill>
        <p:spPr>
          <a:xfrm>
            <a:off x="0" y="0"/>
            <a:ext cx="18288000" cy="10287000"/>
          </a:xfrm>
          <a:prstGeom prst="rect">
            <a:avLst/>
          </a:prstGeom>
        </p:spPr>
      </p:pic>
      <p:sp>
        <p:nvSpPr>
          <p:cNvPr id="3" name="TextBox 3"/>
          <p:cNvSpPr txBox="1"/>
          <p:nvPr/>
        </p:nvSpPr>
        <p:spPr>
          <a:xfrm>
            <a:off x="1028700" y="7007043"/>
            <a:ext cx="9918127" cy="1623980"/>
          </a:xfrm>
          <a:prstGeom prst="rect">
            <a:avLst/>
          </a:prstGeom>
        </p:spPr>
        <p:txBody>
          <a:bodyPr lIns="0" tIns="0" rIns="0" bIns="0" rtlCol="0" anchor="t">
            <a:spAutoFit/>
          </a:bodyPr>
          <a:lstStyle/>
          <a:p>
            <a:pPr>
              <a:lnSpc>
                <a:spcPts val="13389"/>
              </a:lnSpc>
            </a:pPr>
            <a:r>
              <a:rPr lang="en-US" sz="9563" spc="889">
                <a:solidFill>
                  <a:srgbClr val="FFFFFF"/>
                </a:solidFill>
                <a:latin typeface="Open Sans Bo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3000" r="13000"/>
          <a:stretch>
            <a:fillRect/>
          </a:stretch>
        </p:blipFill>
        <p:spPr>
          <a:xfrm>
            <a:off x="0" y="0"/>
            <a:ext cx="18288000" cy="10287000"/>
          </a:xfrm>
          <a:prstGeom prst="rect">
            <a:avLst/>
          </a:prstGeom>
        </p:spPr>
      </p:pic>
      <p:grpSp>
        <p:nvGrpSpPr>
          <p:cNvPr id="3" name="Group 3"/>
          <p:cNvGrpSpPr/>
          <p:nvPr/>
        </p:nvGrpSpPr>
        <p:grpSpPr>
          <a:xfrm>
            <a:off x="3334218" y="1267263"/>
            <a:ext cx="8340206" cy="1668942"/>
            <a:chOff x="0" y="0"/>
            <a:chExt cx="11120275" cy="2225256"/>
          </a:xfrm>
        </p:grpSpPr>
        <p:grpSp>
          <p:nvGrpSpPr>
            <p:cNvPr id="4" name="Group 4"/>
            <p:cNvGrpSpPr/>
            <p:nvPr/>
          </p:nvGrpSpPr>
          <p:grpSpPr>
            <a:xfrm>
              <a:off x="0" y="0"/>
              <a:ext cx="2225256" cy="2225256"/>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ED957"/>
              </a:solidFill>
            </p:spPr>
          </p:sp>
        </p:grpSp>
        <p:sp>
          <p:nvSpPr>
            <p:cNvPr id="6" name="TextBox 6"/>
            <p:cNvSpPr txBox="1"/>
            <p:nvPr/>
          </p:nvSpPr>
          <p:spPr>
            <a:xfrm>
              <a:off x="144041" y="684580"/>
              <a:ext cx="1963849" cy="930418"/>
            </a:xfrm>
            <a:prstGeom prst="rect">
              <a:avLst/>
            </a:prstGeom>
          </p:spPr>
          <p:txBody>
            <a:bodyPr lIns="0" tIns="0" rIns="0" bIns="0" rtlCol="0" anchor="t">
              <a:spAutoFit/>
            </a:bodyPr>
            <a:lstStyle/>
            <a:p>
              <a:pPr algn="ctr">
                <a:lnSpc>
                  <a:spcPts val="5880"/>
                </a:lnSpc>
              </a:pPr>
              <a:r>
                <a:rPr lang="en-US" sz="4200">
                  <a:solidFill>
                    <a:srgbClr val="FFFFFF"/>
                  </a:solidFill>
                  <a:latin typeface="Josefin Sans Bold"/>
                </a:rPr>
                <a:t>1</a:t>
              </a:r>
            </a:p>
          </p:txBody>
        </p:sp>
        <p:sp>
          <p:nvSpPr>
            <p:cNvPr id="7" name="TextBox 7"/>
            <p:cNvSpPr txBox="1"/>
            <p:nvPr/>
          </p:nvSpPr>
          <p:spPr>
            <a:xfrm>
              <a:off x="2467670" y="787399"/>
              <a:ext cx="8652605" cy="753355"/>
            </a:xfrm>
            <a:prstGeom prst="rect">
              <a:avLst/>
            </a:prstGeom>
          </p:spPr>
          <p:txBody>
            <a:bodyPr lIns="0" tIns="0" rIns="0" bIns="0" rtlCol="0" anchor="t">
              <a:spAutoFit/>
            </a:bodyPr>
            <a:lstStyle/>
            <a:p>
              <a:pPr>
                <a:lnSpc>
                  <a:spcPts val="4851"/>
                </a:lnSpc>
              </a:pPr>
              <a:r>
                <a:rPr lang="en-US" sz="3465">
                  <a:solidFill>
                    <a:srgbClr val="FFDE59"/>
                  </a:solidFill>
                  <a:latin typeface="Source Sans Pro"/>
                </a:rPr>
                <a:t>Basic concepts of manufacturing</a:t>
              </a:r>
            </a:p>
          </p:txBody>
        </p:sp>
      </p:grpSp>
      <p:grpSp>
        <p:nvGrpSpPr>
          <p:cNvPr id="8" name="Group 8"/>
          <p:cNvGrpSpPr/>
          <p:nvPr/>
        </p:nvGrpSpPr>
        <p:grpSpPr>
          <a:xfrm>
            <a:off x="3334218" y="3205382"/>
            <a:ext cx="9666815" cy="1668942"/>
            <a:chOff x="0" y="0"/>
            <a:chExt cx="12889086" cy="2225256"/>
          </a:xfrm>
        </p:grpSpPr>
        <p:grpSp>
          <p:nvGrpSpPr>
            <p:cNvPr id="9" name="Group 9"/>
            <p:cNvGrpSpPr/>
            <p:nvPr/>
          </p:nvGrpSpPr>
          <p:grpSpPr>
            <a:xfrm>
              <a:off x="0" y="0"/>
              <a:ext cx="2225256" cy="2225256"/>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ED957"/>
              </a:solidFill>
            </p:spPr>
          </p:sp>
        </p:grpSp>
        <p:sp>
          <p:nvSpPr>
            <p:cNvPr id="11" name="TextBox 11"/>
            <p:cNvSpPr txBox="1"/>
            <p:nvPr/>
          </p:nvSpPr>
          <p:spPr>
            <a:xfrm>
              <a:off x="144041" y="684580"/>
              <a:ext cx="1963849" cy="930418"/>
            </a:xfrm>
            <a:prstGeom prst="rect">
              <a:avLst/>
            </a:prstGeom>
          </p:spPr>
          <p:txBody>
            <a:bodyPr lIns="0" tIns="0" rIns="0" bIns="0" rtlCol="0" anchor="t">
              <a:spAutoFit/>
            </a:bodyPr>
            <a:lstStyle/>
            <a:p>
              <a:pPr algn="ctr">
                <a:lnSpc>
                  <a:spcPts val="5880"/>
                </a:lnSpc>
              </a:pPr>
              <a:r>
                <a:rPr lang="en-US" sz="4200">
                  <a:solidFill>
                    <a:srgbClr val="FFFFFF"/>
                  </a:solidFill>
                  <a:latin typeface="Josefin Sans Bold"/>
                </a:rPr>
                <a:t>2</a:t>
              </a:r>
            </a:p>
          </p:txBody>
        </p:sp>
        <p:sp>
          <p:nvSpPr>
            <p:cNvPr id="12" name="TextBox 12"/>
            <p:cNvSpPr txBox="1"/>
            <p:nvPr/>
          </p:nvSpPr>
          <p:spPr>
            <a:xfrm>
              <a:off x="2467670" y="787399"/>
              <a:ext cx="10421416" cy="753355"/>
            </a:xfrm>
            <a:prstGeom prst="rect">
              <a:avLst/>
            </a:prstGeom>
          </p:spPr>
          <p:txBody>
            <a:bodyPr lIns="0" tIns="0" rIns="0" bIns="0" rtlCol="0" anchor="t">
              <a:spAutoFit/>
            </a:bodyPr>
            <a:lstStyle/>
            <a:p>
              <a:pPr>
                <a:lnSpc>
                  <a:spcPts val="4851"/>
                </a:lnSpc>
              </a:pPr>
              <a:r>
                <a:rPr lang="en-US" sz="3465">
                  <a:solidFill>
                    <a:srgbClr val="FFDE59"/>
                  </a:solidFill>
                  <a:latin typeface="Source Sans Pro"/>
                </a:rPr>
                <a:t>Master data</a:t>
              </a:r>
            </a:p>
          </p:txBody>
        </p:sp>
      </p:grpSp>
      <p:grpSp>
        <p:nvGrpSpPr>
          <p:cNvPr id="13" name="Group 13"/>
          <p:cNvGrpSpPr/>
          <p:nvPr/>
        </p:nvGrpSpPr>
        <p:grpSpPr>
          <a:xfrm>
            <a:off x="3334218" y="5141024"/>
            <a:ext cx="8340206" cy="1668942"/>
            <a:chOff x="0" y="0"/>
            <a:chExt cx="11120275" cy="2225256"/>
          </a:xfrm>
        </p:grpSpPr>
        <p:grpSp>
          <p:nvGrpSpPr>
            <p:cNvPr id="14" name="Group 14"/>
            <p:cNvGrpSpPr/>
            <p:nvPr/>
          </p:nvGrpSpPr>
          <p:grpSpPr>
            <a:xfrm>
              <a:off x="0" y="0"/>
              <a:ext cx="2225256" cy="2225256"/>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ED957"/>
              </a:solidFill>
            </p:spPr>
          </p:sp>
        </p:grpSp>
        <p:sp>
          <p:nvSpPr>
            <p:cNvPr id="16" name="TextBox 16"/>
            <p:cNvSpPr txBox="1"/>
            <p:nvPr/>
          </p:nvSpPr>
          <p:spPr>
            <a:xfrm>
              <a:off x="144041" y="684580"/>
              <a:ext cx="1963849" cy="930418"/>
            </a:xfrm>
            <a:prstGeom prst="rect">
              <a:avLst/>
            </a:prstGeom>
          </p:spPr>
          <p:txBody>
            <a:bodyPr lIns="0" tIns="0" rIns="0" bIns="0" rtlCol="0" anchor="t">
              <a:spAutoFit/>
            </a:bodyPr>
            <a:lstStyle/>
            <a:p>
              <a:pPr algn="ctr">
                <a:lnSpc>
                  <a:spcPts val="5880"/>
                </a:lnSpc>
              </a:pPr>
              <a:r>
                <a:rPr lang="en-US" sz="4200">
                  <a:solidFill>
                    <a:srgbClr val="FFFFFF"/>
                  </a:solidFill>
                  <a:latin typeface="Josefin Sans Bold"/>
                </a:rPr>
                <a:t>3</a:t>
              </a:r>
            </a:p>
          </p:txBody>
        </p:sp>
        <p:sp>
          <p:nvSpPr>
            <p:cNvPr id="17" name="TextBox 17"/>
            <p:cNvSpPr txBox="1"/>
            <p:nvPr/>
          </p:nvSpPr>
          <p:spPr>
            <a:xfrm>
              <a:off x="2467670" y="787399"/>
              <a:ext cx="8652605" cy="753355"/>
            </a:xfrm>
            <a:prstGeom prst="rect">
              <a:avLst/>
            </a:prstGeom>
          </p:spPr>
          <p:txBody>
            <a:bodyPr lIns="0" tIns="0" rIns="0" bIns="0" rtlCol="0" anchor="t">
              <a:spAutoFit/>
            </a:bodyPr>
            <a:lstStyle/>
            <a:p>
              <a:pPr>
                <a:lnSpc>
                  <a:spcPts val="4851"/>
                </a:lnSpc>
              </a:pPr>
              <a:r>
                <a:rPr lang="en-US" sz="3465">
                  <a:solidFill>
                    <a:srgbClr val="FFDE59"/>
                  </a:solidFill>
                  <a:latin typeface="Source Sans Pro"/>
                </a:rPr>
                <a:t>Manufacturing process</a:t>
              </a:r>
            </a:p>
          </p:txBody>
        </p:sp>
      </p:grpSp>
      <p:grpSp>
        <p:nvGrpSpPr>
          <p:cNvPr id="18" name="Group 18"/>
          <p:cNvGrpSpPr/>
          <p:nvPr/>
        </p:nvGrpSpPr>
        <p:grpSpPr>
          <a:xfrm>
            <a:off x="3334218" y="7076666"/>
            <a:ext cx="11619564" cy="1668942"/>
            <a:chOff x="0" y="0"/>
            <a:chExt cx="15492752" cy="2225256"/>
          </a:xfrm>
        </p:grpSpPr>
        <p:grpSp>
          <p:nvGrpSpPr>
            <p:cNvPr id="19" name="Group 19"/>
            <p:cNvGrpSpPr/>
            <p:nvPr/>
          </p:nvGrpSpPr>
          <p:grpSpPr>
            <a:xfrm>
              <a:off x="0" y="0"/>
              <a:ext cx="2225256" cy="2225256"/>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ED957"/>
              </a:solidFill>
            </p:spPr>
          </p:sp>
        </p:grpSp>
        <p:sp>
          <p:nvSpPr>
            <p:cNvPr id="21" name="TextBox 21"/>
            <p:cNvSpPr txBox="1"/>
            <p:nvPr/>
          </p:nvSpPr>
          <p:spPr>
            <a:xfrm>
              <a:off x="144041" y="684580"/>
              <a:ext cx="1963849" cy="930418"/>
            </a:xfrm>
            <a:prstGeom prst="rect">
              <a:avLst/>
            </a:prstGeom>
          </p:spPr>
          <p:txBody>
            <a:bodyPr lIns="0" tIns="0" rIns="0" bIns="0" rtlCol="0" anchor="t">
              <a:spAutoFit/>
            </a:bodyPr>
            <a:lstStyle/>
            <a:p>
              <a:pPr algn="ctr">
                <a:lnSpc>
                  <a:spcPts val="5880"/>
                </a:lnSpc>
              </a:pPr>
              <a:r>
                <a:rPr lang="en-US" sz="4200">
                  <a:solidFill>
                    <a:srgbClr val="FFFFFF"/>
                  </a:solidFill>
                  <a:latin typeface="Josefin Sans Bold"/>
                </a:rPr>
                <a:t>4</a:t>
              </a:r>
            </a:p>
          </p:txBody>
        </p:sp>
        <p:sp>
          <p:nvSpPr>
            <p:cNvPr id="22" name="TextBox 22"/>
            <p:cNvSpPr txBox="1"/>
            <p:nvPr/>
          </p:nvSpPr>
          <p:spPr>
            <a:xfrm>
              <a:off x="2467670" y="787399"/>
              <a:ext cx="13025082" cy="753355"/>
            </a:xfrm>
            <a:prstGeom prst="rect">
              <a:avLst/>
            </a:prstGeom>
          </p:spPr>
          <p:txBody>
            <a:bodyPr lIns="0" tIns="0" rIns="0" bIns="0" rtlCol="0" anchor="t">
              <a:spAutoFit/>
            </a:bodyPr>
            <a:lstStyle/>
            <a:p>
              <a:pPr>
                <a:lnSpc>
                  <a:spcPts val="4851"/>
                </a:lnSpc>
              </a:pPr>
              <a:r>
                <a:rPr lang="en-US" sz="3465">
                  <a:solidFill>
                    <a:srgbClr val="FFDE59"/>
                  </a:solidFill>
                  <a:latin typeface="Source Sans Pro"/>
                </a:rPr>
                <a:t>Manufacturing processfollowing MTO &amp; MTS strategy</a:t>
              </a:r>
            </a:p>
          </p:txBody>
        </p:sp>
      </p:grpSp>
      <p:sp>
        <p:nvSpPr>
          <p:cNvPr id="23" name="TextBox 23"/>
          <p:cNvSpPr txBox="1"/>
          <p:nvPr/>
        </p:nvSpPr>
        <p:spPr>
          <a:xfrm>
            <a:off x="1608949" y="40443"/>
            <a:ext cx="13910836" cy="1226820"/>
          </a:xfrm>
          <a:prstGeom prst="rect">
            <a:avLst/>
          </a:prstGeom>
        </p:spPr>
        <p:txBody>
          <a:bodyPr lIns="0" tIns="0" rIns="0" bIns="0" rtlCol="0" anchor="t">
            <a:spAutoFit/>
          </a:bodyPr>
          <a:lstStyle/>
          <a:p>
            <a:pPr algn="ctr">
              <a:lnSpc>
                <a:spcPts val="10080"/>
              </a:lnSpc>
            </a:pPr>
            <a:r>
              <a:rPr lang="en-US" sz="7200">
                <a:solidFill>
                  <a:srgbClr val="FFFFFF"/>
                </a:solidFill>
                <a:latin typeface="Open Sans Bold"/>
              </a:rPr>
              <a:t>MAIN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1971623" y="2526571"/>
            <a:ext cx="1174596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1.1 Types of manufacturing and manufacturing strategy</a:t>
            </a:r>
          </a:p>
        </p:txBody>
      </p:sp>
      <p:sp>
        <p:nvSpPr>
          <p:cNvPr id="4" name="TextBox 4"/>
          <p:cNvSpPr txBox="1"/>
          <p:nvPr/>
        </p:nvSpPr>
        <p:spPr>
          <a:xfrm>
            <a:off x="1971623" y="3618902"/>
            <a:ext cx="1034953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1.2 Concept about MRP</a:t>
            </a:r>
          </a:p>
        </p:txBody>
      </p:sp>
      <p:sp>
        <p:nvSpPr>
          <p:cNvPr id="5" name="TextBox 5"/>
          <p:cNvSpPr txBox="1"/>
          <p:nvPr/>
        </p:nvSpPr>
        <p:spPr>
          <a:xfrm>
            <a:off x="1971623" y="4762895"/>
            <a:ext cx="1034953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1.3 Functions of manufacturing management</a:t>
            </a:r>
          </a:p>
        </p:txBody>
      </p:sp>
      <p:sp>
        <p:nvSpPr>
          <p:cNvPr id="6" name="TextBox 6"/>
          <p:cNvSpPr txBox="1"/>
          <p:nvPr/>
        </p:nvSpPr>
        <p:spPr>
          <a:xfrm>
            <a:off x="1971623" y="5906888"/>
            <a:ext cx="1034953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1.4 Manufacturing model in ERP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224185" y="1604576"/>
            <a:ext cx="18063815" cy="2499361"/>
          </a:xfrm>
          <a:prstGeom prst="rect">
            <a:avLst/>
          </a:prstGeom>
        </p:spPr>
        <p:txBody>
          <a:bodyPr lIns="0" tIns="0" rIns="0" bIns="0" rtlCol="0" anchor="t">
            <a:spAutoFit/>
          </a:bodyPr>
          <a:lstStyle/>
          <a:p>
            <a:pPr>
              <a:lnSpc>
                <a:spcPts val="5389"/>
              </a:lnSpc>
            </a:pPr>
            <a:r>
              <a:rPr lang="en-US" sz="3499" dirty="0">
                <a:solidFill>
                  <a:srgbClr val="FFFFFF"/>
                </a:solidFill>
                <a:latin typeface="Open Sauce"/>
              </a:rPr>
              <a:t>What is manufacturing?</a:t>
            </a:r>
          </a:p>
          <a:p>
            <a:pPr algn="l">
              <a:lnSpc>
                <a:spcPts val="5389"/>
              </a:lnSpc>
            </a:pPr>
            <a:r>
              <a:rPr lang="en-US" sz="3499" dirty="0">
                <a:solidFill>
                  <a:srgbClr val="FFFFFF"/>
                </a:solidFill>
                <a:latin typeface="Open Sauce"/>
              </a:rPr>
              <a:t>Manufacturing</a:t>
            </a:r>
            <a:r>
              <a:rPr lang="en-US" sz="3499" dirty="0">
                <a:solidFill>
                  <a:srgbClr val="FFFFFF"/>
                </a:solidFill>
                <a:latin typeface="Open Sauce Bold"/>
              </a:rPr>
              <a:t> is a series of activities(</a:t>
            </a:r>
            <a:r>
              <a:rPr lang="en-US" sz="3499" dirty="0" err="1">
                <a:solidFill>
                  <a:srgbClr val="FFFFFF"/>
                </a:solidFill>
                <a:latin typeface="Open Sauce Bold"/>
              </a:rPr>
              <a:t>Workers,Materials,Purchase</a:t>
            </a:r>
            <a:r>
              <a:rPr lang="en-US" sz="3499" dirty="0">
                <a:solidFill>
                  <a:srgbClr val="FFFFFF"/>
                </a:solidFill>
                <a:latin typeface="Open Sauce Bold"/>
              </a:rPr>
              <a:t>...) that combine many factors to create a product.</a:t>
            </a:r>
          </a:p>
          <a:p>
            <a:pPr algn="ctr">
              <a:lnSpc>
                <a:spcPts val="3849"/>
              </a:lnSpc>
              <a:spcBef>
                <a:spcPct val="0"/>
              </a:spcBef>
            </a:pPr>
            <a:endParaRPr lang="en-US" sz="3499" dirty="0">
              <a:solidFill>
                <a:srgbClr val="FFFFFF"/>
              </a:solidFill>
              <a:latin typeface="Open Sauce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0355" y="3629716"/>
            <a:ext cx="3227888" cy="1662362"/>
          </a:xfrm>
          <a:prstGeom prst="rect">
            <a:avLst/>
          </a:prstGeom>
        </p:spPr>
      </p:pic>
      <p:grpSp>
        <p:nvGrpSpPr>
          <p:cNvPr id="3" name="Group 3"/>
          <p:cNvGrpSpPr/>
          <p:nvPr/>
        </p:nvGrpSpPr>
        <p:grpSpPr>
          <a:xfrm>
            <a:off x="491039" y="1251046"/>
            <a:ext cx="1733307" cy="1602433"/>
            <a:chOff x="76199" y="0"/>
            <a:chExt cx="894952" cy="812800"/>
          </a:xfrm>
        </p:grpSpPr>
        <p:sp>
          <p:nvSpPr>
            <p:cNvPr id="4" name="Freeform 4"/>
            <p:cNvSpPr/>
            <p:nvPr/>
          </p:nvSpPr>
          <p:spPr>
            <a:xfrm>
              <a:off x="161978" y="0"/>
              <a:ext cx="809173" cy="812800"/>
            </a:xfrm>
            <a:custGeom>
              <a:avLst/>
              <a:gdLst/>
              <a:ahLst/>
              <a:cxnLst/>
              <a:rect l="l" t="t" r="r" b="b"/>
              <a:pathLst>
                <a:path w="809173" h="812800">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D9D9D9"/>
            </a:solidFill>
          </p:spPr>
        </p:sp>
        <p:sp>
          <p:nvSpPr>
            <p:cNvPr id="5" name="TextBox 5"/>
            <p:cNvSpPr txBox="1"/>
            <p:nvPr/>
          </p:nvSpPr>
          <p:spPr>
            <a:xfrm>
              <a:off x="76199" y="0"/>
              <a:ext cx="894951" cy="73660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Sell</a:t>
              </a:r>
            </a:p>
          </p:txBody>
        </p:sp>
      </p:grpSp>
      <p:grpSp>
        <p:nvGrpSpPr>
          <p:cNvPr id="6" name="Group 6"/>
          <p:cNvGrpSpPr/>
          <p:nvPr/>
        </p:nvGrpSpPr>
        <p:grpSpPr>
          <a:xfrm>
            <a:off x="1621519" y="1719812"/>
            <a:ext cx="2260590" cy="2074160"/>
            <a:chOff x="74206" y="0"/>
            <a:chExt cx="809173" cy="864700"/>
          </a:xfrm>
        </p:grpSpPr>
        <p:sp>
          <p:nvSpPr>
            <p:cNvPr id="7" name="Freeform 7"/>
            <p:cNvSpPr/>
            <p:nvPr/>
          </p:nvSpPr>
          <p:spPr>
            <a:xfrm>
              <a:off x="74206" y="51900"/>
              <a:ext cx="809173" cy="812800"/>
            </a:xfrm>
            <a:custGeom>
              <a:avLst/>
              <a:gdLst/>
              <a:ahLst/>
              <a:cxnLst/>
              <a:rect l="l" t="t" r="r" b="b"/>
              <a:pathLst>
                <a:path w="809173" h="812800">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D9D9D9"/>
            </a:solidFill>
          </p:spPr>
        </p:sp>
        <p:sp>
          <p:nvSpPr>
            <p:cNvPr id="8" name="TextBox 8"/>
            <p:cNvSpPr txBox="1"/>
            <p:nvPr/>
          </p:nvSpPr>
          <p:spPr>
            <a:xfrm>
              <a:off x="76200" y="0"/>
              <a:ext cx="780828" cy="73660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inventory management</a:t>
              </a:r>
            </a:p>
          </p:txBody>
        </p:sp>
      </p:grpSp>
      <p:grpSp>
        <p:nvGrpSpPr>
          <p:cNvPr id="9" name="Group 9"/>
          <p:cNvGrpSpPr/>
          <p:nvPr/>
        </p:nvGrpSpPr>
        <p:grpSpPr>
          <a:xfrm>
            <a:off x="538742" y="5384968"/>
            <a:ext cx="2865948" cy="3338120"/>
            <a:chOff x="0" y="-76200"/>
            <a:chExt cx="812800" cy="889000"/>
          </a:xfrm>
        </p:grpSpPr>
        <p:sp>
          <p:nvSpPr>
            <p:cNvPr id="10" name="Freeform 10"/>
            <p:cNvSpPr/>
            <p:nvPr/>
          </p:nvSpPr>
          <p:spPr>
            <a:xfrm>
              <a:off x="137753" y="12144"/>
              <a:ext cx="518354" cy="753617"/>
            </a:xfrm>
            <a:custGeom>
              <a:avLst/>
              <a:gdLst/>
              <a:ahLst/>
              <a:cxnLst/>
              <a:rect l="l" t="t" r="r" b="b"/>
              <a:pathLst>
                <a:path w="518354" h="753617">
                  <a:moveTo>
                    <a:pt x="202858" y="0"/>
                  </a:moveTo>
                  <a:lnTo>
                    <a:pt x="315496" y="0"/>
                  </a:lnTo>
                  <a:cubicBezTo>
                    <a:pt x="427531" y="0"/>
                    <a:pt x="518354" y="90823"/>
                    <a:pt x="518354" y="202858"/>
                  </a:cubicBezTo>
                  <a:lnTo>
                    <a:pt x="518354" y="550759"/>
                  </a:lnTo>
                  <a:cubicBezTo>
                    <a:pt x="518354" y="662794"/>
                    <a:pt x="427531" y="753617"/>
                    <a:pt x="315496" y="753617"/>
                  </a:cubicBezTo>
                  <a:lnTo>
                    <a:pt x="202858" y="753617"/>
                  </a:lnTo>
                  <a:cubicBezTo>
                    <a:pt x="90823" y="753617"/>
                    <a:pt x="0" y="662794"/>
                    <a:pt x="0" y="550759"/>
                  </a:cubicBezTo>
                  <a:lnTo>
                    <a:pt x="0" y="202858"/>
                  </a:lnTo>
                  <a:cubicBezTo>
                    <a:pt x="0" y="90823"/>
                    <a:pt x="90823" y="0"/>
                    <a:pt x="202858" y="0"/>
                  </a:cubicBezTo>
                  <a:close/>
                </a:path>
              </a:pathLst>
            </a:custGeom>
            <a:solidFill>
              <a:srgbClr val="D9D9D9"/>
            </a:solidFill>
          </p:spPr>
        </p:sp>
        <p:sp>
          <p:nvSpPr>
            <p:cNvPr id="11" name="TextBox 11"/>
            <p:cNvSpPr txBox="1"/>
            <p:nvPr/>
          </p:nvSpPr>
          <p:spPr>
            <a:xfrm>
              <a:off x="0" y="-76200"/>
              <a:ext cx="812800" cy="889000"/>
            </a:xfrm>
            <a:prstGeom prst="rect">
              <a:avLst/>
            </a:prstGeom>
          </p:spPr>
          <p:txBody>
            <a:bodyPr lIns="50800" tIns="50800" rIns="50800" bIns="50800" rtlCol="0" anchor="ctr"/>
            <a:lstStyle/>
            <a:p>
              <a:pPr algn="ctr">
                <a:lnSpc>
                  <a:spcPts val="3695"/>
                </a:lnSpc>
              </a:pPr>
              <a:r>
                <a:rPr lang="en-US" sz="2399" dirty="0">
                  <a:solidFill>
                    <a:srgbClr val="000000"/>
                  </a:solidFill>
                  <a:latin typeface="Open Sauce Bold"/>
                </a:rPr>
                <a:t>Supply</a:t>
              </a:r>
            </a:p>
            <a:p>
              <a:pPr algn="ctr">
                <a:lnSpc>
                  <a:spcPts val="3695"/>
                </a:lnSpc>
              </a:pPr>
              <a:r>
                <a:rPr lang="en-US" sz="2399" dirty="0">
                  <a:solidFill>
                    <a:srgbClr val="000000"/>
                  </a:solidFill>
                  <a:latin typeface="Open Sauce Bold"/>
                </a:rPr>
                <a:t> request</a:t>
              </a:r>
            </a:p>
          </p:txBody>
        </p:sp>
      </p:grpSp>
      <p:sp>
        <p:nvSpPr>
          <p:cNvPr id="12" name="TextBox 12"/>
          <p:cNvSpPr txBox="1"/>
          <p:nvPr/>
        </p:nvSpPr>
        <p:spPr>
          <a:xfrm>
            <a:off x="689116" y="3991078"/>
            <a:ext cx="2740185" cy="863439"/>
          </a:xfrm>
          <a:prstGeom prst="rect">
            <a:avLst/>
          </a:prstGeom>
        </p:spPr>
        <p:txBody>
          <a:bodyPr lIns="0" tIns="0" rIns="0" bIns="0" rtlCol="0" anchor="t">
            <a:spAutoFit/>
          </a:bodyPr>
          <a:lstStyle/>
          <a:p>
            <a:pPr algn="ctr">
              <a:lnSpc>
                <a:spcPts val="3502"/>
              </a:lnSpc>
              <a:spcBef>
                <a:spcPct val="0"/>
              </a:spcBef>
            </a:pPr>
            <a:r>
              <a:rPr lang="en-US" sz="2274">
                <a:solidFill>
                  <a:srgbClr val="FFDE59"/>
                </a:solidFill>
                <a:latin typeface="Open Sauce Bold"/>
              </a:rPr>
              <a:t>production request</a:t>
            </a:r>
          </a:p>
        </p:txBody>
      </p:sp>
      <p:sp>
        <p:nvSpPr>
          <p:cNvPr id="13" name="AutoShape 13"/>
          <p:cNvSpPr/>
          <p:nvPr/>
        </p:nvSpPr>
        <p:spPr>
          <a:xfrm flipH="1">
            <a:off x="4028619" y="0"/>
            <a:ext cx="0" cy="10173314"/>
          </a:xfrm>
          <a:prstGeom prst="line">
            <a:avLst/>
          </a:prstGeom>
          <a:ln w="38100" cap="flat">
            <a:solidFill>
              <a:srgbClr val="FFDE59"/>
            </a:solidFill>
            <a:prstDash val="solid"/>
            <a:headEnd type="none" w="sm" len="sm"/>
            <a:tailEnd type="none" w="sm" len="sm"/>
          </a:ln>
        </p:spPr>
      </p:sp>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067356" y="3683990"/>
            <a:ext cx="3227888" cy="1662362"/>
          </a:xfrm>
          <a:prstGeom prst="rect">
            <a:avLst/>
          </a:prstGeom>
        </p:spPr>
      </p:pic>
      <p:sp>
        <p:nvSpPr>
          <p:cNvPr id="15" name="TextBox 15"/>
          <p:cNvSpPr txBox="1"/>
          <p:nvPr/>
        </p:nvSpPr>
        <p:spPr>
          <a:xfrm>
            <a:off x="4028619" y="4083452"/>
            <a:ext cx="2740185" cy="863439"/>
          </a:xfrm>
          <a:prstGeom prst="rect">
            <a:avLst/>
          </a:prstGeom>
        </p:spPr>
        <p:txBody>
          <a:bodyPr lIns="0" tIns="0" rIns="0" bIns="0" rtlCol="0" anchor="t">
            <a:spAutoFit/>
          </a:bodyPr>
          <a:lstStyle/>
          <a:p>
            <a:pPr algn="ctr">
              <a:lnSpc>
                <a:spcPts val="3502"/>
              </a:lnSpc>
              <a:spcBef>
                <a:spcPct val="0"/>
              </a:spcBef>
            </a:pPr>
            <a:r>
              <a:rPr lang="en-US" sz="2274">
                <a:solidFill>
                  <a:srgbClr val="FFDE59"/>
                </a:solidFill>
                <a:latin typeface="Open Sauce Bold"/>
              </a:rPr>
              <a:t>production approval</a:t>
            </a:r>
          </a:p>
        </p:txBody>
      </p:sp>
      <p:grpSp>
        <p:nvGrpSpPr>
          <p:cNvPr id="16" name="Group 16"/>
          <p:cNvGrpSpPr/>
          <p:nvPr/>
        </p:nvGrpSpPr>
        <p:grpSpPr>
          <a:xfrm>
            <a:off x="4762851" y="1632964"/>
            <a:ext cx="2110765" cy="1753038"/>
            <a:chOff x="76200" y="0"/>
            <a:chExt cx="978661" cy="812800"/>
          </a:xfrm>
        </p:grpSpPr>
        <p:sp>
          <p:nvSpPr>
            <p:cNvPr id="17" name="Freeform 17"/>
            <p:cNvSpPr/>
            <p:nvPr/>
          </p:nvSpPr>
          <p:spPr>
            <a:xfrm>
              <a:off x="161978" y="0"/>
              <a:ext cx="809173" cy="812800"/>
            </a:xfrm>
            <a:custGeom>
              <a:avLst/>
              <a:gdLst/>
              <a:ahLst/>
              <a:cxnLst/>
              <a:rect l="l" t="t" r="r" b="b"/>
              <a:pathLst>
                <a:path w="809173" h="812800">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D9D9D9"/>
            </a:solidFill>
          </p:spPr>
        </p:sp>
        <p:sp>
          <p:nvSpPr>
            <p:cNvPr id="18" name="TextBox 18"/>
            <p:cNvSpPr txBox="1"/>
            <p:nvPr/>
          </p:nvSpPr>
          <p:spPr>
            <a:xfrm>
              <a:off x="76200" y="0"/>
              <a:ext cx="978661" cy="73660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production</a:t>
              </a:r>
            </a:p>
          </p:txBody>
        </p:sp>
      </p:grpSp>
      <p:grpSp>
        <p:nvGrpSpPr>
          <p:cNvPr id="19" name="Group 19"/>
          <p:cNvGrpSpPr/>
          <p:nvPr/>
        </p:nvGrpSpPr>
        <p:grpSpPr>
          <a:xfrm>
            <a:off x="3656431" y="4828734"/>
            <a:ext cx="3051995" cy="3386003"/>
            <a:chOff x="0" y="-76200"/>
            <a:chExt cx="812800" cy="901752"/>
          </a:xfrm>
        </p:grpSpPr>
        <p:sp>
          <p:nvSpPr>
            <p:cNvPr id="20" name="Freeform 20"/>
            <p:cNvSpPr/>
            <p:nvPr/>
          </p:nvSpPr>
          <p:spPr>
            <a:xfrm>
              <a:off x="149883" y="71935"/>
              <a:ext cx="518354" cy="753617"/>
            </a:xfrm>
            <a:custGeom>
              <a:avLst/>
              <a:gdLst/>
              <a:ahLst/>
              <a:cxnLst/>
              <a:rect l="l" t="t" r="r" b="b"/>
              <a:pathLst>
                <a:path w="518354" h="753617">
                  <a:moveTo>
                    <a:pt x="202858" y="0"/>
                  </a:moveTo>
                  <a:lnTo>
                    <a:pt x="315496" y="0"/>
                  </a:lnTo>
                  <a:cubicBezTo>
                    <a:pt x="427531" y="0"/>
                    <a:pt x="518354" y="90823"/>
                    <a:pt x="518354" y="202858"/>
                  </a:cubicBezTo>
                  <a:lnTo>
                    <a:pt x="518354" y="550759"/>
                  </a:lnTo>
                  <a:cubicBezTo>
                    <a:pt x="518354" y="662794"/>
                    <a:pt x="427531" y="753617"/>
                    <a:pt x="315496" y="753617"/>
                  </a:cubicBezTo>
                  <a:lnTo>
                    <a:pt x="202858" y="753617"/>
                  </a:lnTo>
                  <a:cubicBezTo>
                    <a:pt x="90823" y="753617"/>
                    <a:pt x="0" y="662794"/>
                    <a:pt x="0" y="550759"/>
                  </a:cubicBezTo>
                  <a:lnTo>
                    <a:pt x="0" y="202858"/>
                  </a:lnTo>
                  <a:cubicBezTo>
                    <a:pt x="0" y="90823"/>
                    <a:pt x="90823" y="0"/>
                    <a:pt x="202858" y="0"/>
                  </a:cubicBezTo>
                  <a:close/>
                </a:path>
              </a:pathLst>
            </a:custGeom>
            <a:solidFill>
              <a:srgbClr val="D9D9D9"/>
            </a:solidFill>
          </p:spPr>
        </p:sp>
        <p:sp>
          <p:nvSpPr>
            <p:cNvPr id="21" name="TextBox 21"/>
            <p:cNvSpPr txBox="1"/>
            <p:nvPr/>
          </p:nvSpPr>
          <p:spPr>
            <a:xfrm>
              <a:off x="0" y="-76200"/>
              <a:ext cx="812800" cy="889000"/>
            </a:xfrm>
            <a:prstGeom prst="rect">
              <a:avLst/>
            </a:prstGeom>
          </p:spPr>
          <p:txBody>
            <a:bodyPr lIns="50800" tIns="50800" rIns="50800" bIns="50800" rtlCol="0" anchor="ctr"/>
            <a:lstStyle/>
            <a:p>
              <a:pPr algn="ctr">
                <a:lnSpc>
                  <a:spcPts val="3695"/>
                </a:lnSpc>
              </a:pPr>
              <a:r>
                <a:rPr lang="en-US" sz="2399" dirty="0">
                  <a:solidFill>
                    <a:srgbClr val="000000"/>
                  </a:solidFill>
                  <a:latin typeface="Open Sauce Bold"/>
                </a:rPr>
                <a:t>Production</a:t>
              </a:r>
            </a:p>
            <a:p>
              <a:pPr algn="ctr">
                <a:lnSpc>
                  <a:spcPts val="3695"/>
                </a:lnSpc>
              </a:pPr>
              <a:r>
                <a:rPr lang="en-US" sz="2399" dirty="0">
                  <a:solidFill>
                    <a:srgbClr val="000000"/>
                  </a:solidFill>
                  <a:latin typeface="Open Sauce Bold"/>
                </a:rPr>
                <a:t> orders</a:t>
              </a:r>
            </a:p>
          </p:txBody>
        </p:sp>
      </p:grpSp>
      <p:grpSp>
        <p:nvGrpSpPr>
          <p:cNvPr id="22" name="Group 22"/>
          <p:cNvGrpSpPr/>
          <p:nvPr/>
        </p:nvGrpSpPr>
        <p:grpSpPr>
          <a:xfrm>
            <a:off x="4631134" y="7040615"/>
            <a:ext cx="3051995" cy="3338120"/>
            <a:chOff x="0" y="-76200"/>
            <a:chExt cx="812800" cy="889000"/>
          </a:xfrm>
        </p:grpSpPr>
        <p:sp>
          <p:nvSpPr>
            <p:cNvPr id="23" name="Freeform 23"/>
            <p:cNvSpPr/>
            <p:nvPr/>
          </p:nvSpPr>
          <p:spPr>
            <a:xfrm>
              <a:off x="165092" y="0"/>
              <a:ext cx="518354" cy="753617"/>
            </a:xfrm>
            <a:custGeom>
              <a:avLst/>
              <a:gdLst/>
              <a:ahLst/>
              <a:cxnLst/>
              <a:rect l="l" t="t" r="r" b="b"/>
              <a:pathLst>
                <a:path w="518354" h="753617">
                  <a:moveTo>
                    <a:pt x="202858" y="0"/>
                  </a:moveTo>
                  <a:lnTo>
                    <a:pt x="315496" y="0"/>
                  </a:lnTo>
                  <a:cubicBezTo>
                    <a:pt x="427531" y="0"/>
                    <a:pt x="518354" y="90823"/>
                    <a:pt x="518354" y="202858"/>
                  </a:cubicBezTo>
                  <a:lnTo>
                    <a:pt x="518354" y="550759"/>
                  </a:lnTo>
                  <a:cubicBezTo>
                    <a:pt x="518354" y="662794"/>
                    <a:pt x="427531" y="753617"/>
                    <a:pt x="315496" y="753617"/>
                  </a:cubicBezTo>
                  <a:lnTo>
                    <a:pt x="202858" y="753617"/>
                  </a:lnTo>
                  <a:cubicBezTo>
                    <a:pt x="90823" y="753617"/>
                    <a:pt x="0" y="662794"/>
                    <a:pt x="0" y="550759"/>
                  </a:cubicBezTo>
                  <a:lnTo>
                    <a:pt x="0" y="202858"/>
                  </a:lnTo>
                  <a:cubicBezTo>
                    <a:pt x="0" y="90823"/>
                    <a:pt x="90823" y="0"/>
                    <a:pt x="202858" y="0"/>
                  </a:cubicBezTo>
                  <a:close/>
                </a:path>
              </a:pathLst>
            </a:custGeom>
            <a:solidFill>
              <a:srgbClr val="D9D9D9"/>
            </a:solidFill>
          </p:spPr>
        </p:sp>
        <p:sp>
          <p:nvSpPr>
            <p:cNvPr id="24" name="TextBox 24"/>
            <p:cNvSpPr txBox="1"/>
            <p:nvPr/>
          </p:nvSpPr>
          <p:spPr>
            <a:xfrm>
              <a:off x="0" y="-76200"/>
              <a:ext cx="812800" cy="889000"/>
            </a:xfrm>
            <a:prstGeom prst="rect">
              <a:avLst/>
            </a:prstGeom>
          </p:spPr>
          <p:txBody>
            <a:bodyPr lIns="50800" tIns="50800" rIns="50800" bIns="50800" rtlCol="0" anchor="ctr"/>
            <a:lstStyle/>
            <a:p>
              <a:pPr algn="ctr">
                <a:lnSpc>
                  <a:spcPts val="3695"/>
                </a:lnSpc>
              </a:pPr>
              <a:r>
                <a:rPr lang="en-US" sz="2399" dirty="0">
                  <a:solidFill>
                    <a:srgbClr val="000000"/>
                  </a:solidFill>
                  <a:latin typeface="Open Sauce Bold"/>
                </a:rPr>
                <a:t>material </a:t>
              </a:r>
            </a:p>
            <a:p>
              <a:pPr algn="ctr">
                <a:lnSpc>
                  <a:spcPts val="3695"/>
                </a:lnSpc>
              </a:pPr>
              <a:r>
                <a:rPr lang="en-US" sz="2399" dirty="0">
                  <a:solidFill>
                    <a:srgbClr val="000000"/>
                  </a:solidFill>
                  <a:latin typeface="Open Sauce Bold"/>
                </a:rPr>
                <a:t>receipt</a:t>
              </a:r>
            </a:p>
          </p:txBody>
        </p:sp>
      </p:grpSp>
      <p:sp>
        <p:nvSpPr>
          <p:cNvPr id="25" name="AutoShape 25"/>
          <p:cNvSpPr/>
          <p:nvPr/>
        </p:nvSpPr>
        <p:spPr>
          <a:xfrm>
            <a:off x="7360941" y="205421"/>
            <a:ext cx="0" cy="10173314"/>
          </a:xfrm>
          <a:prstGeom prst="line">
            <a:avLst/>
          </a:prstGeom>
          <a:ln w="38100" cap="flat">
            <a:solidFill>
              <a:srgbClr val="FFDE59"/>
            </a:solidFill>
            <a:prstDash val="solid"/>
            <a:headEnd type="none" w="sm" len="sm"/>
            <a:tailEnd type="none" w="sm" len="sm"/>
          </a:ln>
        </p:spPr>
      </p:sp>
      <p:grpSp>
        <p:nvGrpSpPr>
          <p:cNvPr id="26" name="Group 26"/>
          <p:cNvGrpSpPr/>
          <p:nvPr/>
        </p:nvGrpSpPr>
        <p:grpSpPr>
          <a:xfrm>
            <a:off x="7543256" y="1399548"/>
            <a:ext cx="2611295" cy="2230475"/>
            <a:chOff x="27552" y="0"/>
            <a:chExt cx="809173" cy="812800"/>
          </a:xfrm>
        </p:grpSpPr>
        <p:sp>
          <p:nvSpPr>
            <p:cNvPr id="27" name="Freeform 27"/>
            <p:cNvSpPr/>
            <p:nvPr/>
          </p:nvSpPr>
          <p:spPr>
            <a:xfrm>
              <a:off x="27552" y="0"/>
              <a:ext cx="809173" cy="812800"/>
            </a:xfrm>
            <a:custGeom>
              <a:avLst/>
              <a:gdLst/>
              <a:ahLst/>
              <a:cxnLst/>
              <a:rect l="l" t="t" r="r" b="b"/>
              <a:pathLst>
                <a:path w="809173" h="812800">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D9D9D9"/>
            </a:solidFill>
          </p:spPr>
        </p:sp>
        <p:sp>
          <p:nvSpPr>
            <p:cNvPr id="28" name="TextBox 28"/>
            <p:cNvSpPr txBox="1"/>
            <p:nvPr/>
          </p:nvSpPr>
          <p:spPr>
            <a:xfrm>
              <a:off x="76200" y="0"/>
              <a:ext cx="660400" cy="73660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inventory management</a:t>
              </a:r>
            </a:p>
          </p:txBody>
        </p:sp>
      </p:grpSp>
      <p:pic>
        <p:nvPicPr>
          <p:cNvPr id="29" name="Picture 2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34341" y="3788879"/>
            <a:ext cx="3227888" cy="1662362"/>
          </a:xfrm>
          <a:prstGeom prst="rect">
            <a:avLst/>
          </a:prstGeom>
        </p:spPr>
      </p:pic>
      <p:sp>
        <p:nvSpPr>
          <p:cNvPr id="30" name="TextBox 30"/>
          <p:cNvSpPr txBox="1"/>
          <p:nvPr/>
        </p:nvSpPr>
        <p:spPr>
          <a:xfrm>
            <a:off x="7434341" y="4371605"/>
            <a:ext cx="2740185" cy="420711"/>
          </a:xfrm>
          <a:prstGeom prst="rect">
            <a:avLst/>
          </a:prstGeom>
        </p:spPr>
        <p:txBody>
          <a:bodyPr lIns="0" tIns="0" rIns="0" bIns="0" rtlCol="0" anchor="t">
            <a:spAutoFit/>
          </a:bodyPr>
          <a:lstStyle/>
          <a:p>
            <a:pPr algn="ctr">
              <a:lnSpc>
                <a:spcPts val="3502"/>
              </a:lnSpc>
              <a:spcBef>
                <a:spcPct val="0"/>
              </a:spcBef>
            </a:pPr>
            <a:r>
              <a:rPr lang="en-US" sz="2274">
                <a:solidFill>
                  <a:srgbClr val="FFDE59"/>
                </a:solidFill>
                <a:latin typeface="Open Sauce Bold"/>
              </a:rPr>
              <a:t>material collection</a:t>
            </a:r>
          </a:p>
        </p:txBody>
      </p:sp>
      <p:grpSp>
        <p:nvGrpSpPr>
          <p:cNvPr id="31" name="Group 31"/>
          <p:cNvGrpSpPr/>
          <p:nvPr/>
        </p:nvGrpSpPr>
        <p:grpSpPr>
          <a:xfrm>
            <a:off x="7371878" y="5790352"/>
            <a:ext cx="2666421" cy="3231926"/>
            <a:chOff x="0" y="-76200"/>
            <a:chExt cx="687200" cy="889000"/>
          </a:xfrm>
        </p:grpSpPr>
        <p:sp>
          <p:nvSpPr>
            <p:cNvPr id="32" name="Freeform 32"/>
            <p:cNvSpPr/>
            <p:nvPr/>
          </p:nvSpPr>
          <p:spPr>
            <a:xfrm>
              <a:off x="116238" y="-8508"/>
              <a:ext cx="518354" cy="753617"/>
            </a:xfrm>
            <a:custGeom>
              <a:avLst/>
              <a:gdLst/>
              <a:ahLst/>
              <a:cxnLst/>
              <a:rect l="l" t="t" r="r" b="b"/>
              <a:pathLst>
                <a:path w="518354" h="753617">
                  <a:moveTo>
                    <a:pt x="202858" y="0"/>
                  </a:moveTo>
                  <a:lnTo>
                    <a:pt x="315496" y="0"/>
                  </a:lnTo>
                  <a:cubicBezTo>
                    <a:pt x="427531" y="0"/>
                    <a:pt x="518354" y="90823"/>
                    <a:pt x="518354" y="202858"/>
                  </a:cubicBezTo>
                  <a:lnTo>
                    <a:pt x="518354" y="550759"/>
                  </a:lnTo>
                  <a:cubicBezTo>
                    <a:pt x="518354" y="662794"/>
                    <a:pt x="427531" y="753617"/>
                    <a:pt x="315496" y="753617"/>
                  </a:cubicBezTo>
                  <a:lnTo>
                    <a:pt x="202858" y="753617"/>
                  </a:lnTo>
                  <a:cubicBezTo>
                    <a:pt x="90823" y="753617"/>
                    <a:pt x="0" y="662794"/>
                    <a:pt x="0" y="550759"/>
                  </a:cubicBezTo>
                  <a:lnTo>
                    <a:pt x="0" y="202858"/>
                  </a:lnTo>
                  <a:cubicBezTo>
                    <a:pt x="0" y="90823"/>
                    <a:pt x="90823" y="0"/>
                    <a:pt x="202858" y="0"/>
                  </a:cubicBezTo>
                  <a:close/>
                </a:path>
              </a:pathLst>
            </a:custGeom>
            <a:solidFill>
              <a:srgbClr val="D9D9D9"/>
            </a:solidFill>
          </p:spPr>
        </p:sp>
        <p:sp>
          <p:nvSpPr>
            <p:cNvPr id="33" name="TextBox 33"/>
            <p:cNvSpPr txBox="1"/>
            <p:nvPr/>
          </p:nvSpPr>
          <p:spPr>
            <a:xfrm>
              <a:off x="0" y="-76200"/>
              <a:ext cx="687200" cy="889000"/>
            </a:xfrm>
            <a:prstGeom prst="rect">
              <a:avLst/>
            </a:prstGeom>
          </p:spPr>
          <p:txBody>
            <a:bodyPr lIns="50800" tIns="50800" rIns="50800" bIns="50800" rtlCol="0" anchor="ctr"/>
            <a:lstStyle/>
            <a:p>
              <a:pPr algn="ctr">
                <a:lnSpc>
                  <a:spcPts val="3695"/>
                </a:lnSpc>
              </a:pPr>
              <a:r>
                <a:rPr lang="en-US" sz="2399" dirty="0">
                  <a:solidFill>
                    <a:srgbClr val="000000"/>
                  </a:solidFill>
                  <a:latin typeface="Open Sauce Bold"/>
                </a:rPr>
                <a:t>material </a:t>
              </a:r>
            </a:p>
            <a:p>
              <a:pPr algn="ctr">
                <a:lnSpc>
                  <a:spcPts val="3695"/>
                </a:lnSpc>
              </a:pPr>
              <a:r>
                <a:rPr lang="en-US" sz="2399" dirty="0">
                  <a:solidFill>
                    <a:srgbClr val="000000"/>
                  </a:solidFill>
                  <a:latin typeface="Open Sauce Bold"/>
                </a:rPr>
                <a:t>receipt</a:t>
              </a:r>
            </a:p>
          </p:txBody>
        </p:sp>
      </p:grpSp>
      <p:sp>
        <p:nvSpPr>
          <p:cNvPr id="34" name="AutoShape 34"/>
          <p:cNvSpPr/>
          <p:nvPr/>
        </p:nvSpPr>
        <p:spPr>
          <a:xfrm flipH="1">
            <a:off x="10662229" y="0"/>
            <a:ext cx="0" cy="10173314"/>
          </a:xfrm>
          <a:prstGeom prst="line">
            <a:avLst/>
          </a:prstGeom>
          <a:ln w="38100" cap="flat">
            <a:solidFill>
              <a:srgbClr val="FFDE59"/>
            </a:solidFill>
            <a:prstDash val="solid"/>
            <a:headEnd type="none" w="sm" len="sm"/>
            <a:tailEnd type="none" w="sm" len="sm"/>
          </a:ln>
        </p:spPr>
      </p:sp>
      <p:pic>
        <p:nvPicPr>
          <p:cNvPr id="35" name="Picture 3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821812" y="3815770"/>
            <a:ext cx="3227888" cy="1662362"/>
          </a:xfrm>
          <a:prstGeom prst="rect">
            <a:avLst/>
          </a:prstGeom>
        </p:spPr>
      </p:pic>
      <p:sp>
        <p:nvSpPr>
          <p:cNvPr id="36" name="TextBox 36"/>
          <p:cNvSpPr txBox="1"/>
          <p:nvPr/>
        </p:nvSpPr>
        <p:spPr>
          <a:xfrm>
            <a:off x="10747006" y="4371605"/>
            <a:ext cx="2740185" cy="420711"/>
          </a:xfrm>
          <a:prstGeom prst="rect">
            <a:avLst/>
          </a:prstGeom>
        </p:spPr>
        <p:txBody>
          <a:bodyPr lIns="0" tIns="0" rIns="0" bIns="0" rtlCol="0" anchor="t">
            <a:spAutoFit/>
          </a:bodyPr>
          <a:lstStyle/>
          <a:p>
            <a:pPr algn="ctr">
              <a:lnSpc>
                <a:spcPts val="3502"/>
              </a:lnSpc>
              <a:spcBef>
                <a:spcPct val="0"/>
              </a:spcBef>
            </a:pPr>
            <a:r>
              <a:rPr lang="en-US" sz="2274">
                <a:solidFill>
                  <a:srgbClr val="FFDE59"/>
                </a:solidFill>
                <a:latin typeface="Open Sauce Bold"/>
              </a:rPr>
              <a:t>production</a:t>
            </a:r>
          </a:p>
        </p:txBody>
      </p:sp>
      <p:grpSp>
        <p:nvGrpSpPr>
          <p:cNvPr id="37" name="Group 37"/>
          <p:cNvGrpSpPr/>
          <p:nvPr/>
        </p:nvGrpSpPr>
        <p:grpSpPr>
          <a:xfrm>
            <a:off x="10911353" y="1699752"/>
            <a:ext cx="2729977" cy="1929963"/>
            <a:chOff x="76200" y="0"/>
            <a:chExt cx="962881" cy="812800"/>
          </a:xfrm>
        </p:grpSpPr>
        <p:sp>
          <p:nvSpPr>
            <p:cNvPr id="38" name="Freeform 38"/>
            <p:cNvSpPr/>
            <p:nvPr/>
          </p:nvSpPr>
          <p:spPr>
            <a:xfrm>
              <a:off x="161978" y="0"/>
              <a:ext cx="809173" cy="812800"/>
            </a:xfrm>
            <a:custGeom>
              <a:avLst/>
              <a:gdLst/>
              <a:ahLst/>
              <a:cxnLst/>
              <a:rect l="l" t="t" r="r" b="b"/>
              <a:pathLst>
                <a:path w="809173" h="812800">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D9D9D9"/>
            </a:solidFill>
          </p:spPr>
        </p:sp>
        <p:sp>
          <p:nvSpPr>
            <p:cNvPr id="39" name="TextBox 39"/>
            <p:cNvSpPr txBox="1"/>
            <p:nvPr/>
          </p:nvSpPr>
          <p:spPr>
            <a:xfrm>
              <a:off x="76200" y="0"/>
              <a:ext cx="962881" cy="73660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production</a:t>
              </a:r>
            </a:p>
          </p:txBody>
        </p:sp>
      </p:grpSp>
      <p:grpSp>
        <p:nvGrpSpPr>
          <p:cNvPr id="40" name="Group 40"/>
          <p:cNvGrpSpPr/>
          <p:nvPr/>
        </p:nvGrpSpPr>
        <p:grpSpPr>
          <a:xfrm>
            <a:off x="11264824" y="6033967"/>
            <a:ext cx="1964192" cy="2742223"/>
            <a:chOff x="170983" y="34194"/>
            <a:chExt cx="574224" cy="778606"/>
          </a:xfrm>
        </p:grpSpPr>
        <p:sp>
          <p:nvSpPr>
            <p:cNvPr id="41" name="Freeform 41"/>
            <p:cNvSpPr/>
            <p:nvPr/>
          </p:nvSpPr>
          <p:spPr>
            <a:xfrm>
              <a:off x="209394" y="34194"/>
              <a:ext cx="518354" cy="753617"/>
            </a:xfrm>
            <a:custGeom>
              <a:avLst/>
              <a:gdLst/>
              <a:ahLst/>
              <a:cxnLst/>
              <a:rect l="l" t="t" r="r" b="b"/>
              <a:pathLst>
                <a:path w="518354" h="753617">
                  <a:moveTo>
                    <a:pt x="202858" y="0"/>
                  </a:moveTo>
                  <a:lnTo>
                    <a:pt x="315496" y="0"/>
                  </a:lnTo>
                  <a:cubicBezTo>
                    <a:pt x="427531" y="0"/>
                    <a:pt x="518354" y="90823"/>
                    <a:pt x="518354" y="202858"/>
                  </a:cubicBezTo>
                  <a:lnTo>
                    <a:pt x="518354" y="550759"/>
                  </a:lnTo>
                  <a:cubicBezTo>
                    <a:pt x="518354" y="662794"/>
                    <a:pt x="427531" y="753617"/>
                    <a:pt x="315496" y="753617"/>
                  </a:cubicBezTo>
                  <a:lnTo>
                    <a:pt x="202858" y="753617"/>
                  </a:lnTo>
                  <a:cubicBezTo>
                    <a:pt x="90823" y="753617"/>
                    <a:pt x="0" y="662794"/>
                    <a:pt x="0" y="550759"/>
                  </a:cubicBezTo>
                  <a:lnTo>
                    <a:pt x="0" y="202858"/>
                  </a:lnTo>
                  <a:cubicBezTo>
                    <a:pt x="0" y="90823"/>
                    <a:pt x="90823" y="0"/>
                    <a:pt x="202858" y="0"/>
                  </a:cubicBezTo>
                  <a:close/>
                </a:path>
              </a:pathLst>
            </a:custGeom>
            <a:solidFill>
              <a:srgbClr val="D9D9D9"/>
            </a:solidFill>
          </p:spPr>
        </p:sp>
        <p:sp>
          <p:nvSpPr>
            <p:cNvPr id="42" name="TextBox 42"/>
            <p:cNvSpPr txBox="1"/>
            <p:nvPr/>
          </p:nvSpPr>
          <p:spPr>
            <a:xfrm>
              <a:off x="170983" y="82217"/>
              <a:ext cx="574224" cy="730583"/>
            </a:xfrm>
            <a:prstGeom prst="rect">
              <a:avLst/>
            </a:prstGeom>
          </p:spPr>
          <p:txBody>
            <a:bodyPr lIns="50800" tIns="50800" rIns="50800" bIns="50800" rtlCol="0" anchor="ctr"/>
            <a:lstStyle/>
            <a:p>
              <a:pPr algn="ctr">
                <a:lnSpc>
                  <a:spcPts val="3695"/>
                </a:lnSpc>
              </a:pPr>
              <a:r>
                <a:rPr lang="en-US" sz="2399" dirty="0">
                  <a:solidFill>
                    <a:srgbClr val="000000"/>
                  </a:solidFill>
                  <a:latin typeface="Open Sauce Bold"/>
                </a:rPr>
                <a:t>Production</a:t>
              </a:r>
            </a:p>
            <a:p>
              <a:pPr algn="ctr">
                <a:lnSpc>
                  <a:spcPts val="3695"/>
                </a:lnSpc>
              </a:pPr>
              <a:r>
                <a:rPr lang="en-US" sz="2399" dirty="0">
                  <a:solidFill>
                    <a:srgbClr val="000000"/>
                  </a:solidFill>
                  <a:latin typeface="Open Sauce Bold"/>
                </a:rPr>
                <a:t> orders</a:t>
              </a:r>
            </a:p>
          </p:txBody>
        </p:sp>
      </p:grpSp>
      <p:sp>
        <p:nvSpPr>
          <p:cNvPr id="43" name="AutoShape 43"/>
          <p:cNvSpPr/>
          <p:nvPr/>
        </p:nvSpPr>
        <p:spPr>
          <a:xfrm>
            <a:off x="13974894" y="0"/>
            <a:ext cx="0" cy="10173314"/>
          </a:xfrm>
          <a:prstGeom prst="line">
            <a:avLst/>
          </a:prstGeom>
          <a:ln w="38100" cap="flat">
            <a:solidFill>
              <a:srgbClr val="FFDE59"/>
            </a:solidFill>
            <a:prstDash val="solid"/>
            <a:headEnd type="none" w="sm" len="sm"/>
            <a:tailEnd type="none" w="sm" len="sm"/>
          </a:ln>
        </p:spPr>
      </p:sp>
      <p:pic>
        <p:nvPicPr>
          <p:cNvPr id="44" name="Picture 4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093240" y="3832323"/>
            <a:ext cx="3227888" cy="1662362"/>
          </a:xfrm>
          <a:prstGeom prst="rect">
            <a:avLst/>
          </a:prstGeom>
        </p:spPr>
      </p:pic>
      <p:sp>
        <p:nvSpPr>
          <p:cNvPr id="45" name="TextBox 45"/>
          <p:cNvSpPr txBox="1"/>
          <p:nvPr/>
        </p:nvSpPr>
        <p:spPr>
          <a:xfrm>
            <a:off x="14031412" y="4371605"/>
            <a:ext cx="2740185" cy="420711"/>
          </a:xfrm>
          <a:prstGeom prst="rect">
            <a:avLst/>
          </a:prstGeom>
        </p:spPr>
        <p:txBody>
          <a:bodyPr lIns="0" tIns="0" rIns="0" bIns="0" rtlCol="0" anchor="t">
            <a:spAutoFit/>
          </a:bodyPr>
          <a:lstStyle/>
          <a:p>
            <a:pPr algn="ctr">
              <a:lnSpc>
                <a:spcPts val="3502"/>
              </a:lnSpc>
              <a:spcBef>
                <a:spcPct val="0"/>
              </a:spcBef>
            </a:pPr>
            <a:r>
              <a:rPr lang="en-US" sz="2274">
                <a:solidFill>
                  <a:srgbClr val="FFDE59"/>
                </a:solidFill>
                <a:latin typeface="Open Sauce Bold"/>
              </a:rPr>
              <a:t>product storage</a:t>
            </a:r>
          </a:p>
        </p:txBody>
      </p:sp>
      <p:grpSp>
        <p:nvGrpSpPr>
          <p:cNvPr id="46" name="Group 46"/>
          <p:cNvGrpSpPr/>
          <p:nvPr/>
        </p:nvGrpSpPr>
        <p:grpSpPr>
          <a:xfrm>
            <a:off x="14426022" y="1519096"/>
            <a:ext cx="2881210" cy="1906779"/>
            <a:chOff x="42464" y="0"/>
            <a:chExt cx="809173" cy="850537"/>
          </a:xfrm>
        </p:grpSpPr>
        <p:sp>
          <p:nvSpPr>
            <p:cNvPr id="47" name="Freeform 47"/>
            <p:cNvSpPr/>
            <p:nvPr/>
          </p:nvSpPr>
          <p:spPr>
            <a:xfrm>
              <a:off x="42464" y="37737"/>
              <a:ext cx="809173" cy="812800"/>
            </a:xfrm>
            <a:custGeom>
              <a:avLst/>
              <a:gdLst/>
              <a:ahLst/>
              <a:cxnLst/>
              <a:rect l="l" t="t" r="r" b="b"/>
              <a:pathLst>
                <a:path w="809173" h="812800">
                  <a:moveTo>
                    <a:pt x="404586" y="0"/>
                  </a:moveTo>
                  <a:cubicBezTo>
                    <a:pt x="628326" y="1001"/>
                    <a:pt x="809173" y="182659"/>
                    <a:pt x="809173" y="406400"/>
                  </a:cubicBezTo>
                  <a:cubicBezTo>
                    <a:pt x="809173" y="630141"/>
                    <a:pt x="628326" y="811799"/>
                    <a:pt x="404586" y="812800"/>
                  </a:cubicBezTo>
                  <a:cubicBezTo>
                    <a:pt x="180847" y="811799"/>
                    <a:pt x="0" y="630141"/>
                    <a:pt x="0" y="406400"/>
                  </a:cubicBezTo>
                  <a:cubicBezTo>
                    <a:pt x="0" y="182659"/>
                    <a:pt x="180847" y="1001"/>
                    <a:pt x="404586" y="0"/>
                  </a:cubicBezTo>
                  <a:close/>
                </a:path>
              </a:pathLst>
            </a:custGeom>
            <a:solidFill>
              <a:srgbClr val="D9D9D9"/>
            </a:solidFill>
          </p:spPr>
        </p:sp>
        <p:sp>
          <p:nvSpPr>
            <p:cNvPr id="48" name="TextBox 48"/>
            <p:cNvSpPr txBox="1"/>
            <p:nvPr/>
          </p:nvSpPr>
          <p:spPr>
            <a:xfrm>
              <a:off x="76200" y="0"/>
              <a:ext cx="660400" cy="736600"/>
            </a:xfrm>
            <a:prstGeom prst="rect">
              <a:avLst/>
            </a:prstGeom>
          </p:spPr>
          <p:txBody>
            <a:bodyPr lIns="50800" tIns="50800" rIns="50800" bIns="50800" rtlCol="0" anchor="ctr"/>
            <a:lstStyle/>
            <a:p>
              <a:pPr algn="ctr">
                <a:lnSpc>
                  <a:spcPts val="3541"/>
                </a:lnSpc>
              </a:pPr>
              <a:r>
                <a:rPr lang="en-US" sz="2299" dirty="0">
                  <a:solidFill>
                    <a:srgbClr val="000000"/>
                  </a:solidFill>
                  <a:latin typeface="Open Sauce Bold"/>
                </a:rPr>
                <a:t>inventory management</a:t>
              </a:r>
            </a:p>
          </p:txBody>
        </p:sp>
      </p:grpSp>
      <p:grpSp>
        <p:nvGrpSpPr>
          <p:cNvPr id="49" name="Group 49"/>
          <p:cNvGrpSpPr/>
          <p:nvPr/>
        </p:nvGrpSpPr>
        <p:grpSpPr>
          <a:xfrm>
            <a:off x="15087600" y="5850777"/>
            <a:ext cx="1946375" cy="3051995"/>
            <a:chOff x="0" y="0"/>
            <a:chExt cx="518354" cy="812800"/>
          </a:xfrm>
        </p:grpSpPr>
        <p:sp>
          <p:nvSpPr>
            <p:cNvPr id="50" name="Freeform 50"/>
            <p:cNvSpPr/>
            <p:nvPr/>
          </p:nvSpPr>
          <p:spPr>
            <a:xfrm>
              <a:off x="0" y="0"/>
              <a:ext cx="518354" cy="753617"/>
            </a:xfrm>
            <a:custGeom>
              <a:avLst/>
              <a:gdLst/>
              <a:ahLst/>
              <a:cxnLst/>
              <a:rect l="l" t="t" r="r" b="b"/>
              <a:pathLst>
                <a:path w="518354" h="753617">
                  <a:moveTo>
                    <a:pt x="202858" y="0"/>
                  </a:moveTo>
                  <a:lnTo>
                    <a:pt x="315496" y="0"/>
                  </a:lnTo>
                  <a:cubicBezTo>
                    <a:pt x="427531" y="0"/>
                    <a:pt x="518354" y="90823"/>
                    <a:pt x="518354" y="202858"/>
                  </a:cubicBezTo>
                  <a:lnTo>
                    <a:pt x="518354" y="550759"/>
                  </a:lnTo>
                  <a:cubicBezTo>
                    <a:pt x="518354" y="662794"/>
                    <a:pt x="427531" y="753617"/>
                    <a:pt x="315496" y="753617"/>
                  </a:cubicBezTo>
                  <a:lnTo>
                    <a:pt x="202858" y="753617"/>
                  </a:lnTo>
                  <a:cubicBezTo>
                    <a:pt x="90823" y="753617"/>
                    <a:pt x="0" y="662794"/>
                    <a:pt x="0" y="550759"/>
                  </a:cubicBezTo>
                  <a:lnTo>
                    <a:pt x="0" y="202858"/>
                  </a:lnTo>
                  <a:cubicBezTo>
                    <a:pt x="0" y="90823"/>
                    <a:pt x="90823" y="0"/>
                    <a:pt x="202858" y="0"/>
                  </a:cubicBezTo>
                  <a:close/>
                </a:path>
              </a:pathLst>
            </a:custGeom>
            <a:solidFill>
              <a:srgbClr val="D9D9D9"/>
            </a:solidFill>
          </p:spPr>
        </p:sp>
        <p:sp>
          <p:nvSpPr>
            <p:cNvPr id="51" name="TextBox 51"/>
            <p:cNvSpPr txBox="1"/>
            <p:nvPr/>
          </p:nvSpPr>
          <p:spPr>
            <a:xfrm>
              <a:off x="0" y="16092"/>
              <a:ext cx="491568" cy="796708"/>
            </a:xfrm>
            <a:prstGeom prst="rect">
              <a:avLst/>
            </a:prstGeom>
          </p:spPr>
          <p:txBody>
            <a:bodyPr lIns="50800" tIns="50800" rIns="50800" bIns="50800" rtlCol="0" anchor="ctr"/>
            <a:lstStyle/>
            <a:p>
              <a:pPr algn="ctr">
                <a:lnSpc>
                  <a:spcPts val="3695"/>
                </a:lnSpc>
              </a:pPr>
              <a:r>
                <a:rPr lang="en-US" sz="2399" dirty="0">
                  <a:solidFill>
                    <a:srgbClr val="000000"/>
                  </a:solidFill>
                  <a:latin typeface="Open Sauce Bold"/>
                </a:rPr>
                <a:t>import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1808706" y="2243904"/>
            <a:ext cx="1174596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1.1 Types of manufacturing and manufacturing strategy </a:t>
            </a:r>
          </a:p>
        </p:txBody>
      </p:sp>
      <p:sp>
        <p:nvSpPr>
          <p:cNvPr id="4" name="TextBox 4"/>
          <p:cNvSpPr txBox="1"/>
          <p:nvPr/>
        </p:nvSpPr>
        <p:spPr>
          <a:xfrm>
            <a:off x="1808706" y="3145273"/>
            <a:ext cx="11745969" cy="1290548"/>
          </a:xfrm>
          <a:prstGeom prst="rect">
            <a:avLst/>
          </a:prstGeom>
        </p:spPr>
        <p:txBody>
          <a:bodyPr lIns="0" tIns="0" rIns="0" bIns="0" rtlCol="0" anchor="t">
            <a:spAutoFit/>
          </a:bodyPr>
          <a:lstStyle/>
          <a:p>
            <a:pPr marL="731124" lvl="1" indent="-365562">
              <a:lnSpc>
                <a:spcPts val="5215"/>
              </a:lnSpc>
              <a:buFont typeface="Arial"/>
              <a:buChar char="•"/>
            </a:pPr>
            <a:r>
              <a:rPr lang="en-US" sz="3386">
                <a:solidFill>
                  <a:srgbClr val="FFFFFF"/>
                </a:solidFill>
                <a:latin typeface="Open Sauce"/>
              </a:rPr>
              <a:t>Discrete manufacturing : The product is made in small quantities.</a:t>
            </a:r>
          </a:p>
        </p:txBody>
      </p:sp>
      <p:sp>
        <p:nvSpPr>
          <p:cNvPr id="5" name="TextBox 5"/>
          <p:cNvSpPr txBox="1"/>
          <p:nvPr/>
        </p:nvSpPr>
        <p:spPr>
          <a:xfrm>
            <a:off x="1808706" y="4483446"/>
            <a:ext cx="11745969" cy="1290548"/>
          </a:xfrm>
          <a:prstGeom prst="rect">
            <a:avLst/>
          </a:prstGeom>
        </p:spPr>
        <p:txBody>
          <a:bodyPr lIns="0" tIns="0" rIns="0" bIns="0" rtlCol="0" anchor="t">
            <a:spAutoFit/>
          </a:bodyPr>
          <a:lstStyle/>
          <a:p>
            <a:pPr marL="731124" lvl="1" indent="-365562">
              <a:lnSpc>
                <a:spcPts val="5215"/>
              </a:lnSpc>
              <a:buFont typeface="Arial"/>
              <a:buChar char="•"/>
            </a:pPr>
            <a:r>
              <a:rPr lang="en-US" sz="3386">
                <a:solidFill>
                  <a:srgbClr val="FFFFFF"/>
                </a:solidFill>
                <a:latin typeface="Open Sauce"/>
              </a:rPr>
              <a:t>Continuous Process: The product is made in big quantities</a:t>
            </a:r>
          </a:p>
        </p:txBody>
      </p:sp>
      <p:sp>
        <p:nvSpPr>
          <p:cNvPr id="6" name="TextBox 6"/>
          <p:cNvSpPr txBox="1"/>
          <p:nvPr/>
        </p:nvSpPr>
        <p:spPr>
          <a:xfrm>
            <a:off x="1808706" y="5821619"/>
            <a:ext cx="11745969" cy="1951785"/>
          </a:xfrm>
          <a:prstGeom prst="rect">
            <a:avLst/>
          </a:prstGeom>
        </p:spPr>
        <p:txBody>
          <a:bodyPr lIns="0" tIns="0" rIns="0" bIns="0" rtlCol="0" anchor="t">
            <a:spAutoFit/>
          </a:bodyPr>
          <a:lstStyle/>
          <a:p>
            <a:pPr marL="731124" lvl="1" indent="-365562">
              <a:lnSpc>
                <a:spcPts val="5215"/>
              </a:lnSpc>
              <a:buFont typeface="Arial"/>
              <a:buChar char="•"/>
            </a:pPr>
            <a:r>
              <a:rPr lang="en-US" sz="3386">
                <a:solidFill>
                  <a:srgbClr val="FFFFFF"/>
                </a:solidFill>
                <a:latin typeface="Open Sauce"/>
              </a:rPr>
              <a:t>Make To Stock: </a:t>
            </a:r>
          </a:p>
          <a:p>
            <a:pPr marL="1462249" lvl="2" indent="-487416">
              <a:lnSpc>
                <a:spcPts val="5215"/>
              </a:lnSpc>
              <a:buFont typeface="Arial"/>
              <a:buChar char="⚬"/>
            </a:pPr>
            <a:r>
              <a:rPr lang="en-US" sz="3386">
                <a:solidFill>
                  <a:srgbClr val="FFFFFF"/>
                </a:solidFill>
                <a:latin typeface="Open Sauce"/>
              </a:rPr>
              <a:t>Production for storage</a:t>
            </a:r>
          </a:p>
          <a:p>
            <a:pPr marL="1462249" lvl="2" indent="-487416">
              <a:lnSpc>
                <a:spcPts val="5215"/>
              </a:lnSpc>
              <a:buFont typeface="Arial"/>
              <a:buChar char="⚬"/>
            </a:pPr>
            <a:r>
              <a:rPr lang="en-US" sz="3386">
                <a:solidFill>
                  <a:srgbClr val="FFFFFF"/>
                </a:solidFill>
                <a:latin typeface="Open Sauce"/>
              </a:rPr>
              <a:t>Items are always available to serve customer</a:t>
            </a:r>
          </a:p>
        </p:txBody>
      </p:sp>
      <p:sp>
        <p:nvSpPr>
          <p:cNvPr id="7" name="TextBox 7"/>
          <p:cNvSpPr txBox="1"/>
          <p:nvPr/>
        </p:nvSpPr>
        <p:spPr>
          <a:xfrm>
            <a:off x="1808706" y="7821527"/>
            <a:ext cx="11745969" cy="1951785"/>
          </a:xfrm>
          <a:prstGeom prst="rect">
            <a:avLst/>
          </a:prstGeom>
        </p:spPr>
        <p:txBody>
          <a:bodyPr lIns="0" tIns="0" rIns="0" bIns="0" rtlCol="0" anchor="t">
            <a:spAutoFit/>
          </a:bodyPr>
          <a:lstStyle/>
          <a:p>
            <a:pPr marL="731124" lvl="1" indent="-365562">
              <a:lnSpc>
                <a:spcPts val="5215"/>
              </a:lnSpc>
              <a:buFont typeface="Arial"/>
              <a:buChar char="•"/>
            </a:pPr>
            <a:r>
              <a:rPr lang="en-US" sz="3386">
                <a:solidFill>
                  <a:srgbClr val="FFFFFF"/>
                </a:solidFill>
                <a:latin typeface="Open Sauce"/>
              </a:rPr>
              <a:t>Make To Order: </a:t>
            </a:r>
          </a:p>
          <a:p>
            <a:pPr marL="1462249" lvl="2" indent="-487416">
              <a:lnSpc>
                <a:spcPts val="5215"/>
              </a:lnSpc>
              <a:buFont typeface="Arial"/>
              <a:buChar char="⚬"/>
            </a:pPr>
            <a:r>
              <a:rPr lang="en-US" sz="3386">
                <a:solidFill>
                  <a:srgbClr val="FFFFFF"/>
                </a:solidFill>
                <a:latin typeface="Open Sauce"/>
              </a:rPr>
              <a:t>Item is not available in stock</a:t>
            </a:r>
          </a:p>
          <a:p>
            <a:pPr marL="1462249" lvl="2" indent="-487416">
              <a:lnSpc>
                <a:spcPts val="5215"/>
              </a:lnSpc>
              <a:buFont typeface="Arial"/>
              <a:buChar char="⚬"/>
            </a:pPr>
            <a:r>
              <a:rPr lang="en-US" sz="3386">
                <a:solidFill>
                  <a:srgbClr val="FFFFFF"/>
                </a:solidFill>
                <a:latin typeface="Open Sauce"/>
              </a:rPr>
              <a:t>Produce according to customer's request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grpSp>
        <p:nvGrpSpPr>
          <p:cNvPr id="2" name="Group 2"/>
          <p:cNvGrpSpPr/>
          <p:nvPr/>
        </p:nvGrpSpPr>
        <p:grpSpPr>
          <a:xfrm>
            <a:off x="446408" y="7727113"/>
            <a:ext cx="3086100" cy="1666883"/>
            <a:chOff x="0" y="-85725"/>
            <a:chExt cx="812800" cy="439015"/>
          </a:xfrm>
        </p:grpSpPr>
        <p:sp>
          <p:nvSpPr>
            <p:cNvPr id="3" name="Freeform 3"/>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7ED957"/>
            </a:solidFill>
          </p:spPr>
        </p:sp>
        <p:sp>
          <p:nvSpPr>
            <p:cNvPr id="4" name="TextBox 4"/>
            <p:cNvSpPr txBox="1"/>
            <p:nvPr/>
          </p:nvSpPr>
          <p:spPr>
            <a:xfrm>
              <a:off x="0" y="-85725"/>
              <a:ext cx="812800" cy="439015"/>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Design</a:t>
              </a:r>
            </a:p>
          </p:txBody>
        </p:sp>
      </p:grpSp>
      <p:grpSp>
        <p:nvGrpSpPr>
          <p:cNvPr id="5" name="Group 5"/>
          <p:cNvGrpSpPr/>
          <p:nvPr/>
        </p:nvGrpSpPr>
        <p:grpSpPr>
          <a:xfrm>
            <a:off x="2972256" y="7727113"/>
            <a:ext cx="3086100" cy="1744882"/>
            <a:chOff x="0" y="-85725"/>
            <a:chExt cx="812800" cy="459558"/>
          </a:xfrm>
        </p:grpSpPr>
        <p:sp>
          <p:nvSpPr>
            <p:cNvPr id="6" name="Freeform 6"/>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7ED957"/>
            </a:solidFill>
          </p:spPr>
        </p:sp>
        <p:sp>
          <p:nvSpPr>
            <p:cNvPr id="7" name="TextBox 7"/>
            <p:cNvSpPr txBox="1"/>
            <p:nvPr/>
          </p:nvSpPr>
          <p:spPr>
            <a:xfrm>
              <a:off x="0" y="-85725"/>
              <a:ext cx="812800" cy="459558"/>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Supply</a:t>
              </a:r>
            </a:p>
          </p:txBody>
        </p:sp>
      </p:grpSp>
      <p:grpSp>
        <p:nvGrpSpPr>
          <p:cNvPr id="8" name="Group 8"/>
          <p:cNvGrpSpPr/>
          <p:nvPr/>
        </p:nvGrpSpPr>
        <p:grpSpPr>
          <a:xfrm>
            <a:off x="5498103" y="7727113"/>
            <a:ext cx="3086100" cy="1856620"/>
            <a:chOff x="0" y="-85725"/>
            <a:chExt cx="812800" cy="488987"/>
          </a:xfrm>
        </p:grpSpPr>
        <p:sp>
          <p:nvSpPr>
            <p:cNvPr id="9" name="Freeform 9"/>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7ED957"/>
            </a:solidFill>
          </p:spPr>
        </p:sp>
        <p:sp>
          <p:nvSpPr>
            <p:cNvPr id="10" name="TextBox 10"/>
            <p:cNvSpPr txBox="1"/>
            <p:nvPr/>
          </p:nvSpPr>
          <p:spPr>
            <a:xfrm>
              <a:off x="0" y="-85725"/>
              <a:ext cx="812800" cy="488987"/>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Manufacture</a:t>
              </a:r>
            </a:p>
          </p:txBody>
        </p:sp>
      </p:grpSp>
      <p:sp>
        <p:nvSpPr>
          <p:cNvPr id="11" name="AutoShape 11"/>
          <p:cNvSpPr/>
          <p:nvPr/>
        </p:nvSpPr>
        <p:spPr>
          <a:xfrm>
            <a:off x="8013565" y="1822341"/>
            <a:ext cx="29436" cy="7435905"/>
          </a:xfrm>
          <a:prstGeom prst="line">
            <a:avLst/>
          </a:prstGeom>
          <a:ln w="38100" cap="flat">
            <a:solidFill>
              <a:srgbClr val="FFFFFF"/>
            </a:solidFill>
            <a:prstDash val="solid"/>
            <a:headEnd type="none" w="sm" len="sm"/>
            <a:tailEnd type="none" w="sm" len="sm"/>
          </a:ln>
        </p:spPr>
      </p:sp>
      <p:grpSp>
        <p:nvGrpSpPr>
          <p:cNvPr id="12" name="Group 12"/>
          <p:cNvGrpSpPr/>
          <p:nvPr/>
        </p:nvGrpSpPr>
        <p:grpSpPr>
          <a:xfrm>
            <a:off x="7627303" y="7727113"/>
            <a:ext cx="3482748" cy="1744882"/>
            <a:chOff x="-104467" y="-85725"/>
            <a:chExt cx="917267" cy="459558"/>
          </a:xfrm>
        </p:grpSpPr>
        <p:sp>
          <p:nvSpPr>
            <p:cNvPr id="13" name="Freeform 13"/>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7ED957"/>
            </a:solidFill>
          </p:spPr>
        </p:sp>
        <p:sp>
          <p:nvSpPr>
            <p:cNvPr id="14" name="TextBox 14"/>
            <p:cNvSpPr txBox="1"/>
            <p:nvPr/>
          </p:nvSpPr>
          <p:spPr>
            <a:xfrm>
              <a:off x="-104467" y="-85725"/>
              <a:ext cx="917267" cy="459558"/>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a:t>
              </a:r>
            </a:p>
          </p:txBody>
        </p:sp>
      </p:grpSp>
      <p:grpSp>
        <p:nvGrpSpPr>
          <p:cNvPr id="15" name="Group 15"/>
          <p:cNvGrpSpPr/>
          <p:nvPr/>
        </p:nvGrpSpPr>
        <p:grpSpPr>
          <a:xfrm>
            <a:off x="10549799" y="7727113"/>
            <a:ext cx="3086100" cy="1531187"/>
            <a:chOff x="0" y="-85725"/>
            <a:chExt cx="812800" cy="403276"/>
          </a:xfrm>
        </p:grpSpPr>
        <p:sp>
          <p:nvSpPr>
            <p:cNvPr id="16" name="Freeform 16"/>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7ED957"/>
            </a:solidFill>
          </p:spPr>
        </p:sp>
        <p:sp>
          <p:nvSpPr>
            <p:cNvPr id="17" name="TextBox 17"/>
            <p:cNvSpPr txBox="1"/>
            <p:nvPr/>
          </p:nvSpPr>
          <p:spPr>
            <a:xfrm>
              <a:off x="0" y="-85725"/>
              <a:ext cx="812800" cy="403262"/>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Assemble</a:t>
              </a:r>
            </a:p>
          </p:txBody>
        </p:sp>
      </p:grpSp>
      <p:grpSp>
        <p:nvGrpSpPr>
          <p:cNvPr id="18" name="Group 18"/>
          <p:cNvGrpSpPr/>
          <p:nvPr/>
        </p:nvGrpSpPr>
        <p:grpSpPr>
          <a:xfrm>
            <a:off x="13073924" y="7727113"/>
            <a:ext cx="3086100" cy="1712947"/>
            <a:chOff x="0" y="-85725"/>
            <a:chExt cx="812800" cy="451147"/>
          </a:xfrm>
        </p:grpSpPr>
        <p:sp>
          <p:nvSpPr>
            <p:cNvPr id="19" name="Freeform 19"/>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7ED957"/>
            </a:solidFill>
          </p:spPr>
        </p:sp>
        <p:sp>
          <p:nvSpPr>
            <p:cNvPr id="20" name="TextBox 20"/>
            <p:cNvSpPr txBox="1"/>
            <p:nvPr/>
          </p:nvSpPr>
          <p:spPr>
            <a:xfrm>
              <a:off x="0" y="-85725"/>
              <a:ext cx="812800" cy="451147"/>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Delivery</a:t>
              </a:r>
            </a:p>
          </p:txBody>
        </p:sp>
      </p:grpSp>
      <p:sp>
        <p:nvSpPr>
          <p:cNvPr id="21" name="AutoShape 21"/>
          <p:cNvSpPr/>
          <p:nvPr/>
        </p:nvSpPr>
        <p:spPr>
          <a:xfrm flipH="1">
            <a:off x="427358" y="1822365"/>
            <a:ext cx="9501" cy="7435935"/>
          </a:xfrm>
          <a:prstGeom prst="line">
            <a:avLst/>
          </a:prstGeom>
          <a:ln w="38100" cap="flat">
            <a:solidFill>
              <a:srgbClr val="FFFFFF"/>
            </a:solidFill>
            <a:prstDash val="solid"/>
            <a:headEnd type="none" w="sm" len="sm"/>
            <a:tailEnd type="none" w="sm" len="sm"/>
          </a:ln>
        </p:spPr>
      </p:sp>
      <p:grpSp>
        <p:nvGrpSpPr>
          <p:cNvPr id="22" name="Group 22"/>
          <p:cNvGrpSpPr/>
          <p:nvPr/>
        </p:nvGrpSpPr>
        <p:grpSpPr>
          <a:xfrm>
            <a:off x="465458" y="6521412"/>
            <a:ext cx="3086100" cy="1727238"/>
            <a:chOff x="0" y="-85725"/>
            <a:chExt cx="812800" cy="454911"/>
          </a:xfrm>
        </p:grpSpPr>
        <p:sp>
          <p:nvSpPr>
            <p:cNvPr id="23" name="Freeform 23"/>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24" name="TextBox 24"/>
            <p:cNvSpPr txBox="1"/>
            <p:nvPr/>
          </p:nvSpPr>
          <p:spPr>
            <a:xfrm>
              <a:off x="0" y="-85725"/>
              <a:ext cx="812800" cy="454911"/>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Design</a:t>
              </a:r>
            </a:p>
          </p:txBody>
        </p:sp>
      </p:grpSp>
      <p:grpSp>
        <p:nvGrpSpPr>
          <p:cNvPr id="25" name="Group 25"/>
          <p:cNvGrpSpPr/>
          <p:nvPr/>
        </p:nvGrpSpPr>
        <p:grpSpPr>
          <a:xfrm>
            <a:off x="2972256" y="6521412"/>
            <a:ext cx="3086100" cy="1727238"/>
            <a:chOff x="0" y="-85725"/>
            <a:chExt cx="812800" cy="454911"/>
          </a:xfrm>
        </p:grpSpPr>
        <p:sp>
          <p:nvSpPr>
            <p:cNvPr id="26" name="Freeform 26"/>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27" name="TextBox 27"/>
            <p:cNvSpPr txBox="1"/>
            <p:nvPr/>
          </p:nvSpPr>
          <p:spPr>
            <a:xfrm>
              <a:off x="0" y="-85725"/>
              <a:ext cx="812800" cy="454911"/>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Supply</a:t>
              </a:r>
            </a:p>
          </p:txBody>
        </p:sp>
      </p:grpSp>
      <p:grpSp>
        <p:nvGrpSpPr>
          <p:cNvPr id="28" name="Group 28"/>
          <p:cNvGrpSpPr/>
          <p:nvPr/>
        </p:nvGrpSpPr>
        <p:grpSpPr>
          <a:xfrm>
            <a:off x="5286879" y="6521412"/>
            <a:ext cx="3297324" cy="1727238"/>
            <a:chOff x="-55631" y="-85725"/>
            <a:chExt cx="868431" cy="454911"/>
          </a:xfrm>
        </p:grpSpPr>
        <p:sp>
          <p:nvSpPr>
            <p:cNvPr id="29" name="Freeform 29"/>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30" name="TextBox 30"/>
            <p:cNvSpPr txBox="1"/>
            <p:nvPr/>
          </p:nvSpPr>
          <p:spPr>
            <a:xfrm>
              <a:off x="-55631" y="-85725"/>
              <a:ext cx="868431" cy="454911"/>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Manufacture</a:t>
              </a:r>
            </a:p>
          </p:txBody>
        </p:sp>
      </p:grpSp>
      <p:grpSp>
        <p:nvGrpSpPr>
          <p:cNvPr id="31" name="Group 31"/>
          <p:cNvGrpSpPr/>
          <p:nvPr/>
        </p:nvGrpSpPr>
        <p:grpSpPr>
          <a:xfrm>
            <a:off x="7705488" y="6521412"/>
            <a:ext cx="3404563" cy="1762188"/>
            <a:chOff x="-83875" y="-85725"/>
            <a:chExt cx="896675" cy="464116"/>
          </a:xfrm>
        </p:grpSpPr>
        <p:sp>
          <p:nvSpPr>
            <p:cNvPr id="32" name="Freeform 32"/>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33" name="TextBox 33"/>
            <p:cNvSpPr txBox="1"/>
            <p:nvPr/>
          </p:nvSpPr>
          <p:spPr>
            <a:xfrm>
              <a:off x="-83875" y="-85725"/>
              <a:ext cx="896675" cy="46411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a:t>
              </a:r>
            </a:p>
          </p:txBody>
        </p:sp>
      </p:grpSp>
      <p:grpSp>
        <p:nvGrpSpPr>
          <p:cNvPr id="34" name="Group 34"/>
          <p:cNvGrpSpPr/>
          <p:nvPr/>
        </p:nvGrpSpPr>
        <p:grpSpPr>
          <a:xfrm>
            <a:off x="10549799" y="6521412"/>
            <a:ext cx="3086100" cy="1531187"/>
            <a:chOff x="0" y="-85725"/>
            <a:chExt cx="812800" cy="403276"/>
          </a:xfrm>
        </p:grpSpPr>
        <p:sp>
          <p:nvSpPr>
            <p:cNvPr id="35" name="Freeform 35"/>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36" name="TextBox 36"/>
            <p:cNvSpPr txBox="1"/>
            <p:nvPr/>
          </p:nvSpPr>
          <p:spPr>
            <a:xfrm>
              <a:off x="0" y="-85725"/>
              <a:ext cx="812800" cy="373847"/>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Assemble</a:t>
              </a:r>
            </a:p>
          </p:txBody>
        </p:sp>
      </p:grpSp>
      <p:grpSp>
        <p:nvGrpSpPr>
          <p:cNvPr id="37" name="Group 37"/>
          <p:cNvGrpSpPr/>
          <p:nvPr/>
        </p:nvGrpSpPr>
        <p:grpSpPr>
          <a:xfrm>
            <a:off x="13075646" y="6521412"/>
            <a:ext cx="3086100" cy="1531187"/>
            <a:chOff x="0" y="-85725"/>
            <a:chExt cx="812800" cy="403276"/>
          </a:xfrm>
        </p:grpSpPr>
        <p:sp>
          <p:nvSpPr>
            <p:cNvPr id="38" name="Freeform 38"/>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39" name="TextBox 39"/>
            <p:cNvSpPr txBox="1"/>
            <p:nvPr/>
          </p:nvSpPr>
          <p:spPr>
            <a:xfrm>
              <a:off x="0" y="-85725"/>
              <a:ext cx="812800" cy="359582"/>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Delivery</a:t>
              </a:r>
            </a:p>
          </p:txBody>
        </p:sp>
      </p:grpSp>
      <p:grpSp>
        <p:nvGrpSpPr>
          <p:cNvPr id="40" name="Group 40"/>
          <p:cNvGrpSpPr/>
          <p:nvPr/>
        </p:nvGrpSpPr>
        <p:grpSpPr>
          <a:xfrm>
            <a:off x="5238507" y="5315712"/>
            <a:ext cx="3345696" cy="1531187"/>
            <a:chOff x="-68371" y="-85725"/>
            <a:chExt cx="881171" cy="403276"/>
          </a:xfrm>
        </p:grpSpPr>
        <p:sp>
          <p:nvSpPr>
            <p:cNvPr id="41" name="Freeform 41"/>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42" name="TextBox 42"/>
            <p:cNvSpPr txBox="1"/>
            <p:nvPr/>
          </p:nvSpPr>
          <p:spPr>
            <a:xfrm>
              <a:off x="-68371" y="-85725"/>
              <a:ext cx="881171" cy="389910"/>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Manufacture</a:t>
              </a:r>
            </a:p>
          </p:txBody>
        </p:sp>
      </p:grpSp>
      <p:grpSp>
        <p:nvGrpSpPr>
          <p:cNvPr id="43" name="Group 43"/>
          <p:cNvGrpSpPr/>
          <p:nvPr/>
        </p:nvGrpSpPr>
        <p:grpSpPr>
          <a:xfrm>
            <a:off x="7989825" y="5315712"/>
            <a:ext cx="2892558" cy="1577091"/>
            <a:chOff x="-11960" y="-85725"/>
            <a:chExt cx="1013737" cy="415366"/>
          </a:xfrm>
        </p:grpSpPr>
        <p:sp>
          <p:nvSpPr>
            <p:cNvPr id="44" name="Freeform 44"/>
            <p:cNvSpPr/>
            <p:nvPr/>
          </p:nvSpPr>
          <p:spPr>
            <a:xfrm>
              <a:off x="-11960" y="0"/>
              <a:ext cx="1013737"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45" name="TextBox 45"/>
            <p:cNvSpPr txBox="1"/>
            <p:nvPr/>
          </p:nvSpPr>
          <p:spPr>
            <a:xfrm>
              <a:off x="0" y="-85725"/>
              <a:ext cx="936639" cy="41536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a:t>
              </a:r>
            </a:p>
          </p:txBody>
        </p:sp>
      </p:grpSp>
      <p:grpSp>
        <p:nvGrpSpPr>
          <p:cNvPr id="46" name="Group 46"/>
          <p:cNvGrpSpPr/>
          <p:nvPr/>
        </p:nvGrpSpPr>
        <p:grpSpPr>
          <a:xfrm>
            <a:off x="10664099" y="5315712"/>
            <a:ext cx="2905768" cy="1538575"/>
            <a:chOff x="-54754" y="-85725"/>
            <a:chExt cx="867554" cy="405222"/>
          </a:xfrm>
        </p:grpSpPr>
        <p:sp>
          <p:nvSpPr>
            <p:cNvPr id="47" name="Freeform 47"/>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48" name="TextBox 48"/>
            <p:cNvSpPr txBox="1"/>
            <p:nvPr/>
          </p:nvSpPr>
          <p:spPr>
            <a:xfrm>
              <a:off x="-54754" y="-85725"/>
              <a:ext cx="867554" cy="405222"/>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Assemble</a:t>
              </a:r>
            </a:p>
          </p:txBody>
        </p:sp>
      </p:grpSp>
      <p:grpSp>
        <p:nvGrpSpPr>
          <p:cNvPr id="49" name="Group 49"/>
          <p:cNvGrpSpPr/>
          <p:nvPr/>
        </p:nvGrpSpPr>
        <p:grpSpPr>
          <a:xfrm>
            <a:off x="13075646" y="5315712"/>
            <a:ext cx="3086100" cy="1577091"/>
            <a:chOff x="0" y="-85725"/>
            <a:chExt cx="812800" cy="415366"/>
          </a:xfrm>
        </p:grpSpPr>
        <p:sp>
          <p:nvSpPr>
            <p:cNvPr id="50" name="Freeform 50"/>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51" name="TextBox 51"/>
            <p:cNvSpPr txBox="1"/>
            <p:nvPr/>
          </p:nvSpPr>
          <p:spPr>
            <a:xfrm>
              <a:off x="0" y="-85725"/>
              <a:ext cx="812800" cy="41536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Delivery</a:t>
              </a:r>
            </a:p>
          </p:txBody>
        </p:sp>
      </p:grpSp>
      <p:grpSp>
        <p:nvGrpSpPr>
          <p:cNvPr id="52" name="Group 52"/>
          <p:cNvGrpSpPr/>
          <p:nvPr/>
        </p:nvGrpSpPr>
        <p:grpSpPr>
          <a:xfrm>
            <a:off x="2972256" y="5315712"/>
            <a:ext cx="3086100" cy="1577091"/>
            <a:chOff x="0" y="-85725"/>
            <a:chExt cx="812800" cy="415366"/>
          </a:xfrm>
        </p:grpSpPr>
        <p:sp>
          <p:nvSpPr>
            <p:cNvPr id="53" name="Freeform 53"/>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54" name="TextBox 54"/>
            <p:cNvSpPr txBox="1"/>
            <p:nvPr/>
          </p:nvSpPr>
          <p:spPr>
            <a:xfrm>
              <a:off x="0" y="-85725"/>
              <a:ext cx="812800" cy="41536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Raw material inventory</a:t>
              </a:r>
            </a:p>
          </p:txBody>
        </p:sp>
      </p:grpSp>
      <p:grpSp>
        <p:nvGrpSpPr>
          <p:cNvPr id="55" name="Group 55"/>
          <p:cNvGrpSpPr/>
          <p:nvPr/>
        </p:nvGrpSpPr>
        <p:grpSpPr>
          <a:xfrm>
            <a:off x="2960628" y="4110012"/>
            <a:ext cx="5051695" cy="1531187"/>
            <a:chOff x="0" y="-85725"/>
            <a:chExt cx="1330488" cy="403276"/>
          </a:xfrm>
        </p:grpSpPr>
        <p:sp>
          <p:nvSpPr>
            <p:cNvPr id="56" name="Freeform 56"/>
            <p:cNvSpPr/>
            <p:nvPr/>
          </p:nvSpPr>
          <p:spPr>
            <a:xfrm>
              <a:off x="0" y="0"/>
              <a:ext cx="1330488" cy="317551"/>
            </a:xfrm>
            <a:custGeom>
              <a:avLst/>
              <a:gdLst/>
              <a:ahLst/>
              <a:cxnLst/>
              <a:rect l="l" t="t" r="r" b="b"/>
              <a:pathLst>
                <a:path w="1330488" h="317551">
                  <a:moveTo>
                    <a:pt x="0" y="0"/>
                  </a:moveTo>
                  <a:lnTo>
                    <a:pt x="1330488" y="0"/>
                  </a:lnTo>
                  <a:lnTo>
                    <a:pt x="1330488" y="317551"/>
                  </a:lnTo>
                  <a:lnTo>
                    <a:pt x="0" y="317551"/>
                  </a:lnTo>
                  <a:close/>
                </a:path>
              </a:pathLst>
            </a:custGeom>
            <a:solidFill>
              <a:srgbClr val="004AAD"/>
            </a:solidFill>
          </p:spPr>
        </p:sp>
        <p:sp>
          <p:nvSpPr>
            <p:cNvPr id="57" name="TextBox 57"/>
            <p:cNvSpPr txBox="1"/>
            <p:nvPr/>
          </p:nvSpPr>
          <p:spPr>
            <a:xfrm>
              <a:off x="0" y="-85725"/>
              <a:ext cx="1256483" cy="367523"/>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products inventory</a:t>
              </a:r>
            </a:p>
          </p:txBody>
        </p:sp>
      </p:grpSp>
      <p:grpSp>
        <p:nvGrpSpPr>
          <p:cNvPr id="58" name="Group 58"/>
          <p:cNvGrpSpPr/>
          <p:nvPr/>
        </p:nvGrpSpPr>
        <p:grpSpPr>
          <a:xfrm>
            <a:off x="7915327" y="4110012"/>
            <a:ext cx="3487892" cy="1531187"/>
            <a:chOff x="-28609" y="-85725"/>
            <a:chExt cx="918622" cy="403276"/>
          </a:xfrm>
        </p:grpSpPr>
        <p:sp>
          <p:nvSpPr>
            <p:cNvPr id="59" name="Freeform 59"/>
            <p:cNvSpPr/>
            <p:nvPr/>
          </p:nvSpPr>
          <p:spPr>
            <a:xfrm>
              <a:off x="-28609" y="0"/>
              <a:ext cx="868431"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txBody>
            <a:bodyPr/>
            <a:lstStyle/>
            <a:p>
              <a:endParaRPr lang="en-US" dirty="0"/>
            </a:p>
          </p:txBody>
        </p:sp>
        <p:sp>
          <p:nvSpPr>
            <p:cNvPr id="60" name="TextBox 60"/>
            <p:cNvSpPr txBox="1"/>
            <p:nvPr/>
          </p:nvSpPr>
          <p:spPr>
            <a:xfrm>
              <a:off x="15052" y="-85725"/>
              <a:ext cx="874961" cy="367523"/>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Semi-finished product</a:t>
              </a:r>
            </a:p>
          </p:txBody>
        </p:sp>
      </p:grpSp>
      <p:grpSp>
        <p:nvGrpSpPr>
          <p:cNvPr id="61" name="Group 61"/>
          <p:cNvGrpSpPr/>
          <p:nvPr/>
        </p:nvGrpSpPr>
        <p:grpSpPr>
          <a:xfrm>
            <a:off x="10847492" y="4291715"/>
            <a:ext cx="2487750" cy="1349484"/>
            <a:chOff x="-98231" y="-37869"/>
            <a:chExt cx="812800" cy="355420"/>
          </a:xfrm>
        </p:grpSpPr>
        <p:sp>
          <p:nvSpPr>
            <p:cNvPr id="62" name="Freeform 62"/>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63" name="TextBox 63"/>
            <p:cNvSpPr txBox="1"/>
            <p:nvPr/>
          </p:nvSpPr>
          <p:spPr>
            <a:xfrm>
              <a:off x="-98231" y="-37869"/>
              <a:ext cx="812800" cy="271810"/>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Assemble</a:t>
              </a:r>
            </a:p>
          </p:txBody>
        </p:sp>
      </p:grpSp>
      <p:grpSp>
        <p:nvGrpSpPr>
          <p:cNvPr id="64" name="Group 64"/>
          <p:cNvGrpSpPr/>
          <p:nvPr/>
        </p:nvGrpSpPr>
        <p:grpSpPr>
          <a:xfrm>
            <a:off x="13075646" y="4110012"/>
            <a:ext cx="3086100" cy="1577091"/>
            <a:chOff x="0" y="-85725"/>
            <a:chExt cx="812800" cy="415366"/>
          </a:xfrm>
        </p:grpSpPr>
        <p:sp>
          <p:nvSpPr>
            <p:cNvPr id="65" name="Freeform 65"/>
            <p:cNvSpPr/>
            <p:nvPr/>
          </p:nvSpPr>
          <p:spPr>
            <a:xfrm>
              <a:off x="0" y="0"/>
              <a:ext cx="665244" cy="317551"/>
            </a:xfrm>
            <a:custGeom>
              <a:avLst/>
              <a:gdLst/>
              <a:ahLst/>
              <a:cxnLst/>
              <a:rect l="l" t="t" r="r" b="b"/>
              <a:pathLst>
                <a:path w="665244" h="317551">
                  <a:moveTo>
                    <a:pt x="0" y="0"/>
                  </a:moveTo>
                  <a:lnTo>
                    <a:pt x="665244" y="0"/>
                  </a:lnTo>
                  <a:lnTo>
                    <a:pt x="665244" y="317551"/>
                  </a:lnTo>
                  <a:lnTo>
                    <a:pt x="0" y="317551"/>
                  </a:lnTo>
                  <a:close/>
                </a:path>
              </a:pathLst>
            </a:custGeom>
            <a:solidFill>
              <a:srgbClr val="004AAD"/>
            </a:solidFill>
          </p:spPr>
        </p:sp>
        <p:sp>
          <p:nvSpPr>
            <p:cNvPr id="66" name="TextBox 66"/>
            <p:cNvSpPr txBox="1"/>
            <p:nvPr/>
          </p:nvSpPr>
          <p:spPr>
            <a:xfrm>
              <a:off x="0" y="-85725"/>
              <a:ext cx="812800" cy="415366"/>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Delivery</a:t>
              </a:r>
            </a:p>
          </p:txBody>
        </p:sp>
      </p:grpSp>
      <p:grpSp>
        <p:nvGrpSpPr>
          <p:cNvPr id="67" name="Group 67"/>
          <p:cNvGrpSpPr/>
          <p:nvPr/>
        </p:nvGrpSpPr>
        <p:grpSpPr>
          <a:xfrm>
            <a:off x="3010358" y="3245602"/>
            <a:ext cx="10082618" cy="1240647"/>
            <a:chOff x="10035" y="6671"/>
            <a:chExt cx="2655504" cy="326755"/>
          </a:xfrm>
        </p:grpSpPr>
        <p:sp>
          <p:nvSpPr>
            <p:cNvPr id="68" name="Freeform 68"/>
            <p:cNvSpPr/>
            <p:nvPr/>
          </p:nvSpPr>
          <p:spPr>
            <a:xfrm>
              <a:off x="10035" y="6671"/>
              <a:ext cx="2655504" cy="317551"/>
            </a:xfrm>
            <a:custGeom>
              <a:avLst/>
              <a:gdLst/>
              <a:ahLst/>
              <a:cxnLst/>
              <a:rect l="l" t="t" r="r" b="b"/>
              <a:pathLst>
                <a:path w="2655504" h="317551">
                  <a:moveTo>
                    <a:pt x="0" y="0"/>
                  </a:moveTo>
                  <a:lnTo>
                    <a:pt x="2655504" y="0"/>
                  </a:lnTo>
                  <a:lnTo>
                    <a:pt x="2655504" y="317551"/>
                  </a:lnTo>
                  <a:lnTo>
                    <a:pt x="0" y="317551"/>
                  </a:lnTo>
                  <a:close/>
                </a:path>
              </a:pathLst>
            </a:custGeom>
            <a:solidFill>
              <a:srgbClr val="004AAD"/>
            </a:solidFill>
          </p:spPr>
        </p:sp>
        <p:sp>
          <p:nvSpPr>
            <p:cNvPr id="69" name="TextBox 69"/>
            <p:cNvSpPr txBox="1"/>
            <p:nvPr/>
          </p:nvSpPr>
          <p:spPr>
            <a:xfrm>
              <a:off x="314052" y="12653"/>
              <a:ext cx="1978926" cy="320773"/>
            </a:xfrm>
            <a:prstGeom prst="rect">
              <a:avLst/>
            </a:prstGeom>
          </p:spPr>
          <p:txBody>
            <a:bodyPr lIns="50800" tIns="50800" rIns="50800" bIns="50800" rtlCol="0" anchor="ctr"/>
            <a:lstStyle/>
            <a:p>
              <a:pPr algn="ctr">
                <a:lnSpc>
                  <a:spcPts val="3849"/>
                </a:lnSpc>
              </a:pPr>
              <a:r>
                <a:rPr lang="en-US" sz="2499" dirty="0">
                  <a:solidFill>
                    <a:srgbClr val="FFFFFF"/>
                  </a:solidFill>
                  <a:latin typeface="Open Sauce Bold"/>
                </a:rPr>
                <a:t>Finished product inventory</a:t>
              </a:r>
            </a:p>
          </p:txBody>
        </p:sp>
      </p:grpSp>
      <p:sp>
        <p:nvSpPr>
          <p:cNvPr id="70" name="AutoShape 70"/>
          <p:cNvSpPr/>
          <p:nvPr/>
        </p:nvSpPr>
        <p:spPr>
          <a:xfrm flipH="1">
            <a:off x="2934156" y="1822341"/>
            <a:ext cx="38100" cy="7435905"/>
          </a:xfrm>
          <a:prstGeom prst="line">
            <a:avLst/>
          </a:prstGeom>
          <a:ln w="38100" cap="flat">
            <a:solidFill>
              <a:srgbClr val="FFFFFF"/>
            </a:solidFill>
            <a:prstDash val="solid"/>
            <a:headEnd type="none" w="sm" len="sm"/>
            <a:tailEnd type="none" w="sm" len="sm"/>
          </a:ln>
        </p:spPr>
      </p:sp>
      <p:sp>
        <p:nvSpPr>
          <p:cNvPr id="71" name="AutoShape 71"/>
          <p:cNvSpPr/>
          <p:nvPr/>
        </p:nvSpPr>
        <p:spPr>
          <a:xfrm>
            <a:off x="13054874" y="1822341"/>
            <a:ext cx="20773" cy="7436014"/>
          </a:xfrm>
          <a:prstGeom prst="line">
            <a:avLst/>
          </a:prstGeom>
          <a:ln w="38100" cap="flat">
            <a:solidFill>
              <a:srgbClr val="FFFFFF"/>
            </a:solidFill>
            <a:prstDash val="solid"/>
            <a:headEnd type="none" w="sm" len="sm"/>
            <a:tailEnd type="none" w="sm" len="sm"/>
          </a:ln>
        </p:spPr>
      </p:sp>
      <p:sp>
        <p:nvSpPr>
          <p:cNvPr id="72" name="AutoShape 72"/>
          <p:cNvSpPr/>
          <p:nvPr/>
        </p:nvSpPr>
        <p:spPr>
          <a:xfrm>
            <a:off x="15601494" y="1822341"/>
            <a:ext cx="19050" cy="7436073"/>
          </a:xfrm>
          <a:prstGeom prst="line">
            <a:avLst/>
          </a:prstGeom>
          <a:ln w="38100" cap="flat">
            <a:solidFill>
              <a:srgbClr val="FFFFFF"/>
            </a:solidFill>
            <a:prstDash val="solid"/>
            <a:headEnd type="none" w="sm" len="sm"/>
            <a:tailEnd type="none" w="sm" len="sm"/>
          </a:ln>
        </p:spPr>
      </p:sp>
      <p:sp>
        <p:nvSpPr>
          <p:cNvPr id="73" name="AutoShape 73"/>
          <p:cNvSpPr/>
          <p:nvPr/>
        </p:nvSpPr>
        <p:spPr>
          <a:xfrm>
            <a:off x="436883" y="2535816"/>
            <a:ext cx="15221761" cy="19050"/>
          </a:xfrm>
          <a:prstGeom prst="line">
            <a:avLst/>
          </a:prstGeom>
          <a:ln w="38100" cap="flat">
            <a:solidFill>
              <a:srgbClr val="FFFFFF"/>
            </a:solidFill>
            <a:prstDash val="solid"/>
            <a:headEnd type="none" w="sm" len="sm"/>
            <a:tailEnd type="none" w="sm" len="sm"/>
          </a:ln>
        </p:spPr>
      </p:sp>
      <p:sp>
        <p:nvSpPr>
          <p:cNvPr id="74" name="TextBox 74"/>
          <p:cNvSpPr txBox="1"/>
          <p:nvPr/>
        </p:nvSpPr>
        <p:spPr>
          <a:xfrm>
            <a:off x="-89597" y="1195751"/>
            <a:ext cx="1286181" cy="599972"/>
          </a:xfrm>
          <a:prstGeom prst="rect">
            <a:avLst/>
          </a:prstGeom>
        </p:spPr>
        <p:txBody>
          <a:bodyPr wrap="square" lIns="0" tIns="0" rIns="0" bIns="0" rtlCol="0" anchor="t">
            <a:spAutoFit/>
          </a:bodyPr>
          <a:lstStyle/>
          <a:p>
            <a:pPr algn="ctr">
              <a:lnSpc>
                <a:spcPts val="5215"/>
              </a:lnSpc>
              <a:spcBef>
                <a:spcPct val="0"/>
              </a:spcBef>
            </a:pPr>
            <a:r>
              <a:rPr lang="en-US" sz="3386" dirty="0">
                <a:solidFill>
                  <a:srgbClr val="FFFFFF"/>
                </a:solidFill>
                <a:latin typeface="Open Sauce"/>
              </a:rPr>
              <a:t>ETO</a:t>
            </a:r>
          </a:p>
        </p:txBody>
      </p:sp>
      <p:sp>
        <p:nvSpPr>
          <p:cNvPr id="75" name="TextBox 75"/>
          <p:cNvSpPr txBox="1"/>
          <p:nvPr/>
        </p:nvSpPr>
        <p:spPr>
          <a:xfrm>
            <a:off x="2133600" y="1187418"/>
            <a:ext cx="1286182" cy="599972"/>
          </a:xfrm>
          <a:prstGeom prst="rect">
            <a:avLst/>
          </a:prstGeom>
        </p:spPr>
        <p:txBody>
          <a:bodyPr wrap="square" lIns="0" tIns="0" rIns="0" bIns="0" rtlCol="0" anchor="t">
            <a:spAutoFit/>
          </a:bodyPr>
          <a:lstStyle/>
          <a:p>
            <a:pPr algn="ctr">
              <a:lnSpc>
                <a:spcPts val="5215"/>
              </a:lnSpc>
              <a:spcBef>
                <a:spcPct val="0"/>
              </a:spcBef>
            </a:pPr>
            <a:r>
              <a:rPr lang="en-US" sz="3386" dirty="0">
                <a:solidFill>
                  <a:srgbClr val="FFFFFF"/>
                </a:solidFill>
                <a:latin typeface="Open Sauce"/>
              </a:rPr>
              <a:t>MTO</a:t>
            </a:r>
          </a:p>
        </p:txBody>
      </p:sp>
      <p:sp>
        <p:nvSpPr>
          <p:cNvPr id="76" name="TextBox 76"/>
          <p:cNvSpPr txBox="1"/>
          <p:nvPr/>
        </p:nvSpPr>
        <p:spPr>
          <a:xfrm>
            <a:off x="6705601" y="1187418"/>
            <a:ext cx="1749488" cy="599972"/>
          </a:xfrm>
          <a:prstGeom prst="rect">
            <a:avLst/>
          </a:prstGeom>
        </p:spPr>
        <p:txBody>
          <a:bodyPr wrap="square" lIns="0" tIns="0" rIns="0" bIns="0" rtlCol="0" anchor="t">
            <a:spAutoFit/>
          </a:bodyPr>
          <a:lstStyle/>
          <a:p>
            <a:pPr algn="ctr">
              <a:lnSpc>
                <a:spcPts val="5215"/>
              </a:lnSpc>
              <a:spcBef>
                <a:spcPct val="0"/>
              </a:spcBef>
            </a:pPr>
            <a:r>
              <a:rPr lang="en-US" sz="3386" dirty="0">
                <a:solidFill>
                  <a:srgbClr val="FFFFFF"/>
                </a:solidFill>
                <a:latin typeface="Open Sauce"/>
              </a:rPr>
              <a:t>ATO</a:t>
            </a:r>
          </a:p>
        </p:txBody>
      </p:sp>
      <p:sp>
        <p:nvSpPr>
          <p:cNvPr id="77" name="TextBox 77"/>
          <p:cNvSpPr txBox="1"/>
          <p:nvPr/>
        </p:nvSpPr>
        <p:spPr>
          <a:xfrm>
            <a:off x="12018328" y="586540"/>
            <a:ext cx="2034992" cy="1282525"/>
          </a:xfrm>
          <a:prstGeom prst="rect">
            <a:avLst/>
          </a:prstGeom>
        </p:spPr>
        <p:txBody>
          <a:bodyPr lIns="0" tIns="0" rIns="0" bIns="0" rtlCol="0" anchor="t">
            <a:spAutoFit/>
          </a:bodyPr>
          <a:lstStyle/>
          <a:p>
            <a:pPr algn="ctr">
              <a:lnSpc>
                <a:spcPts val="5215"/>
              </a:lnSpc>
              <a:spcBef>
                <a:spcPct val="0"/>
              </a:spcBef>
            </a:pPr>
            <a:r>
              <a:rPr lang="en-US" sz="3386">
                <a:solidFill>
                  <a:srgbClr val="FFFFFF"/>
                </a:solidFill>
                <a:latin typeface="Open Sauce"/>
              </a:rPr>
              <a:t>delivery time</a:t>
            </a:r>
          </a:p>
        </p:txBody>
      </p:sp>
      <p:sp>
        <p:nvSpPr>
          <p:cNvPr id="78" name="TextBox 78"/>
          <p:cNvSpPr txBox="1"/>
          <p:nvPr/>
        </p:nvSpPr>
        <p:spPr>
          <a:xfrm>
            <a:off x="14641172" y="530193"/>
            <a:ext cx="2034992" cy="1282525"/>
          </a:xfrm>
          <a:prstGeom prst="rect">
            <a:avLst/>
          </a:prstGeom>
        </p:spPr>
        <p:txBody>
          <a:bodyPr lIns="0" tIns="0" rIns="0" bIns="0" rtlCol="0" anchor="t">
            <a:spAutoFit/>
          </a:bodyPr>
          <a:lstStyle/>
          <a:p>
            <a:pPr algn="ctr">
              <a:lnSpc>
                <a:spcPts val="5215"/>
              </a:lnSpc>
              <a:spcBef>
                <a:spcPct val="0"/>
              </a:spcBef>
            </a:pPr>
            <a:r>
              <a:rPr lang="en-US" sz="3386">
                <a:solidFill>
                  <a:srgbClr val="FFFFFF"/>
                </a:solidFill>
                <a:latin typeface="Open Sauce"/>
              </a:rPr>
              <a:t>receiving time</a:t>
            </a:r>
          </a:p>
        </p:txBody>
      </p:sp>
      <p:sp>
        <p:nvSpPr>
          <p:cNvPr id="79" name="TextBox 79"/>
          <p:cNvSpPr txBox="1"/>
          <p:nvPr/>
        </p:nvSpPr>
        <p:spPr>
          <a:xfrm>
            <a:off x="10399911" y="1499265"/>
            <a:ext cx="1462547" cy="599972"/>
          </a:xfrm>
          <a:prstGeom prst="rect">
            <a:avLst/>
          </a:prstGeom>
        </p:spPr>
        <p:txBody>
          <a:bodyPr wrap="square" lIns="0" tIns="0" rIns="0" bIns="0" rtlCol="0" anchor="t">
            <a:spAutoFit/>
          </a:bodyPr>
          <a:lstStyle/>
          <a:p>
            <a:pPr algn="ctr">
              <a:lnSpc>
                <a:spcPts val="5215"/>
              </a:lnSpc>
              <a:spcBef>
                <a:spcPct val="0"/>
              </a:spcBef>
            </a:pPr>
            <a:r>
              <a:rPr lang="en-US" sz="3386" dirty="0">
                <a:solidFill>
                  <a:srgbClr val="FFFFFF"/>
                </a:solidFill>
                <a:latin typeface="Open Sauce"/>
              </a:rPr>
              <a:t>MTS</a:t>
            </a:r>
          </a:p>
        </p:txBody>
      </p:sp>
      <p:sp>
        <p:nvSpPr>
          <p:cNvPr id="80" name="AutoShape 80"/>
          <p:cNvSpPr/>
          <p:nvPr/>
        </p:nvSpPr>
        <p:spPr>
          <a:xfrm>
            <a:off x="11699181" y="2124566"/>
            <a:ext cx="1336643" cy="1095708"/>
          </a:xfrm>
          <a:prstGeom prst="line">
            <a:avLst/>
          </a:prstGeom>
          <a:ln w="38100" cap="flat">
            <a:solidFill>
              <a:srgbClr val="7ED957"/>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1635842" y="1391291"/>
            <a:ext cx="11745969" cy="2613022"/>
          </a:xfrm>
          <a:prstGeom prst="rect">
            <a:avLst/>
          </a:prstGeom>
        </p:spPr>
        <p:txBody>
          <a:bodyPr lIns="0" tIns="0" rIns="0" bIns="0" rtlCol="0" anchor="t">
            <a:spAutoFit/>
          </a:bodyPr>
          <a:lstStyle/>
          <a:p>
            <a:pPr>
              <a:lnSpc>
                <a:spcPts val="5215"/>
              </a:lnSpc>
            </a:pPr>
            <a:r>
              <a:rPr lang="en-US" sz="3386">
                <a:solidFill>
                  <a:srgbClr val="FFFFFF"/>
                </a:solidFill>
                <a:latin typeface="Open Sauce"/>
              </a:rPr>
              <a:t>1.2 Concept about MRP</a:t>
            </a:r>
          </a:p>
          <a:p>
            <a:pPr>
              <a:lnSpc>
                <a:spcPts val="5215"/>
              </a:lnSpc>
            </a:pPr>
            <a:r>
              <a:rPr lang="en-US" sz="3386">
                <a:solidFill>
                  <a:srgbClr val="FFFFFF"/>
                </a:solidFill>
                <a:latin typeface="Open Sauce"/>
              </a:rPr>
              <a:t>MRP(Material Requirement Planning) will help the production stage calculate raw materials, production costs until export.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4B"/>
        </a:solidFill>
        <a:effectLst/>
      </p:bgPr>
    </p:bg>
    <p:spTree>
      <p:nvGrpSpPr>
        <p:cNvPr id="1" name=""/>
        <p:cNvGrpSpPr/>
        <p:nvPr/>
      </p:nvGrpSpPr>
      <p:grpSpPr>
        <a:xfrm>
          <a:off x="0" y="0"/>
          <a:ext cx="0" cy="0"/>
          <a:chOff x="0" y="0"/>
          <a:chExt cx="0" cy="0"/>
        </a:xfrm>
      </p:grpSpPr>
      <p:sp>
        <p:nvSpPr>
          <p:cNvPr id="2" name="TextBox 2"/>
          <p:cNvSpPr txBox="1"/>
          <p:nvPr/>
        </p:nvSpPr>
        <p:spPr>
          <a:xfrm>
            <a:off x="726140" y="484954"/>
            <a:ext cx="16158715" cy="806958"/>
          </a:xfrm>
          <a:prstGeom prst="rect">
            <a:avLst/>
          </a:prstGeom>
        </p:spPr>
        <p:txBody>
          <a:bodyPr lIns="0" tIns="0" rIns="0" bIns="0" rtlCol="0" anchor="t">
            <a:spAutoFit/>
          </a:bodyPr>
          <a:lstStyle/>
          <a:p>
            <a:pPr marL="1209041" lvl="1" indent="-604520">
              <a:lnSpc>
                <a:spcPts val="6216"/>
              </a:lnSpc>
              <a:buFont typeface="Arial"/>
              <a:buChar char="•"/>
            </a:pPr>
            <a:r>
              <a:rPr lang="en-US" sz="5600">
                <a:solidFill>
                  <a:srgbClr val="FFFFFF"/>
                </a:solidFill>
                <a:latin typeface="Open Sans Bold Bold"/>
              </a:rPr>
              <a:t>BASIC CONCEPTS OF MANUFACTURING</a:t>
            </a:r>
          </a:p>
        </p:txBody>
      </p:sp>
      <p:sp>
        <p:nvSpPr>
          <p:cNvPr id="3" name="TextBox 3"/>
          <p:cNvSpPr txBox="1"/>
          <p:nvPr/>
        </p:nvSpPr>
        <p:spPr>
          <a:xfrm>
            <a:off x="1422163" y="1226409"/>
            <a:ext cx="11745969" cy="629312"/>
          </a:xfrm>
          <a:prstGeom prst="rect">
            <a:avLst/>
          </a:prstGeom>
        </p:spPr>
        <p:txBody>
          <a:bodyPr lIns="0" tIns="0" rIns="0" bIns="0" rtlCol="0" anchor="t">
            <a:spAutoFit/>
          </a:bodyPr>
          <a:lstStyle/>
          <a:p>
            <a:pPr>
              <a:lnSpc>
                <a:spcPts val="5215"/>
              </a:lnSpc>
            </a:pPr>
            <a:r>
              <a:rPr lang="en-US" sz="3386">
                <a:solidFill>
                  <a:srgbClr val="FFFFFF"/>
                </a:solidFill>
                <a:latin typeface="Open Sauce"/>
              </a:rPr>
              <a:t>1.3 Functions of manufacturing management</a:t>
            </a:r>
          </a:p>
        </p:txBody>
      </p:sp>
      <p:sp>
        <p:nvSpPr>
          <p:cNvPr id="4" name="TextBox 4"/>
          <p:cNvSpPr txBox="1"/>
          <p:nvPr/>
        </p:nvSpPr>
        <p:spPr>
          <a:xfrm>
            <a:off x="726140" y="6539371"/>
            <a:ext cx="11745969" cy="1951785"/>
          </a:xfrm>
          <a:prstGeom prst="rect">
            <a:avLst/>
          </a:prstGeom>
        </p:spPr>
        <p:txBody>
          <a:bodyPr lIns="0" tIns="0" rIns="0" bIns="0" rtlCol="0" anchor="t">
            <a:spAutoFit/>
          </a:bodyPr>
          <a:lstStyle/>
          <a:p>
            <a:pPr marL="731124" lvl="1" indent="-365562">
              <a:lnSpc>
                <a:spcPts val="5215"/>
              </a:lnSpc>
              <a:buFont typeface="Arial"/>
              <a:buChar char="•"/>
            </a:pPr>
            <a:r>
              <a:rPr lang="en-US" sz="3386">
                <a:solidFill>
                  <a:srgbClr val="FFFFFF"/>
                </a:solidFill>
                <a:latin typeface="Open Sauce"/>
              </a:rPr>
              <a:t>Product moderation </a:t>
            </a:r>
          </a:p>
          <a:p>
            <a:pPr marL="1462249" lvl="2" indent="-487416">
              <a:lnSpc>
                <a:spcPts val="5215"/>
              </a:lnSpc>
              <a:buFont typeface="Arial"/>
              <a:buChar char="⚬"/>
            </a:pPr>
            <a:r>
              <a:rPr lang="en-US" sz="3386">
                <a:solidFill>
                  <a:srgbClr val="FFFFFF"/>
                </a:solidFill>
                <a:latin typeface="Open Sauce"/>
              </a:rPr>
              <a:t>This function will calculate the production time, production steps</a:t>
            </a:r>
          </a:p>
        </p:txBody>
      </p:sp>
      <p:sp>
        <p:nvSpPr>
          <p:cNvPr id="5" name="TextBox 5"/>
          <p:cNvSpPr txBox="1"/>
          <p:nvPr/>
        </p:nvSpPr>
        <p:spPr>
          <a:xfrm>
            <a:off x="292717" y="2218488"/>
            <a:ext cx="17995283" cy="1886331"/>
          </a:xfrm>
          <a:prstGeom prst="rect">
            <a:avLst/>
          </a:prstGeom>
        </p:spPr>
        <p:txBody>
          <a:bodyPr lIns="0" tIns="0" rIns="0" bIns="0" rtlCol="0" anchor="t">
            <a:spAutoFit/>
          </a:bodyPr>
          <a:lstStyle/>
          <a:p>
            <a:pPr marL="712470" lvl="1" indent="-356235">
              <a:lnSpc>
                <a:spcPts val="5082"/>
              </a:lnSpc>
              <a:spcBef>
                <a:spcPct val="0"/>
              </a:spcBef>
              <a:buFont typeface="Arial"/>
              <a:buChar char="•"/>
            </a:pPr>
            <a:r>
              <a:rPr lang="en-US" sz="3300">
                <a:solidFill>
                  <a:srgbClr val="FFFFFF"/>
                </a:solidFill>
                <a:latin typeface="Open Sauce Bold"/>
              </a:rPr>
              <a:t>Production program planning</a:t>
            </a:r>
          </a:p>
          <a:p>
            <a:pPr marL="1424940" lvl="2" indent="-474980">
              <a:lnSpc>
                <a:spcPts val="5082"/>
              </a:lnSpc>
              <a:spcBef>
                <a:spcPct val="0"/>
              </a:spcBef>
              <a:buFont typeface="Arial"/>
              <a:buChar char="⚬"/>
            </a:pPr>
            <a:r>
              <a:rPr lang="en-US" sz="3300">
                <a:solidFill>
                  <a:srgbClr val="FFFFFF"/>
                </a:solidFill>
                <a:latin typeface="Open Sauce Bold"/>
              </a:rPr>
              <a:t>Planning, forecasting production costs and how many products will be sold in how long</a:t>
            </a:r>
          </a:p>
        </p:txBody>
      </p:sp>
      <p:sp>
        <p:nvSpPr>
          <p:cNvPr id="6" name="TextBox 6"/>
          <p:cNvSpPr txBox="1"/>
          <p:nvPr/>
        </p:nvSpPr>
        <p:spPr>
          <a:xfrm>
            <a:off x="726140" y="4376815"/>
            <a:ext cx="17561860" cy="1886331"/>
          </a:xfrm>
          <a:prstGeom prst="rect">
            <a:avLst/>
          </a:prstGeom>
        </p:spPr>
        <p:txBody>
          <a:bodyPr lIns="0" tIns="0" rIns="0" bIns="0" rtlCol="0" anchor="t">
            <a:spAutoFit/>
          </a:bodyPr>
          <a:lstStyle/>
          <a:p>
            <a:pPr marL="712470" lvl="1" indent="-356235">
              <a:lnSpc>
                <a:spcPts val="5082"/>
              </a:lnSpc>
              <a:buFont typeface="Arial"/>
              <a:buChar char="•"/>
            </a:pPr>
            <a:r>
              <a:rPr lang="en-US" sz="3300">
                <a:solidFill>
                  <a:srgbClr val="FFFFFF"/>
                </a:solidFill>
                <a:latin typeface="Open Sauce Bold"/>
              </a:rPr>
              <a:t>Production quantity planning</a:t>
            </a:r>
          </a:p>
          <a:p>
            <a:pPr marL="1424940" lvl="2" indent="-474980" algn="l">
              <a:lnSpc>
                <a:spcPts val="5082"/>
              </a:lnSpc>
              <a:buFont typeface="Arial"/>
              <a:buChar char="⚬"/>
            </a:pPr>
            <a:r>
              <a:rPr lang="en-US" sz="3300">
                <a:solidFill>
                  <a:srgbClr val="FFFFFF"/>
                </a:solidFill>
                <a:latin typeface="Open Sauce Bold"/>
              </a:rPr>
              <a:t>This function will calculate how many materials are needed and how much it costs to create a product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666</Words>
  <Application>Microsoft Office PowerPoint</Application>
  <PresentationFormat>Custom</PresentationFormat>
  <Paragraphs>157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Open Sauce</vt:lpstr>
      <vt:lpstr>Open Sauce Bold</vt:lpstr>
      <vt:lpstr>Calibri</vt:lpstr>
      <vt:lpstr>Josefin Sans Bold</vt:lpstr>
      <vt:lpstr>Open Sans Bold</vt:lpstr>
      <vt:lpstr>Open Sans Bold Bold</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CHAPTER 4</dc:title>
  <cp:lastModifiedBy>Xuân Thịnh</cp:lastModifiedBy>
  <cp:revision>7</cp:revision>
  <dcterms:created xsi:type="dcterms:W3CDTF">2006-08-16T00:00:00Z</dcterms:created>
  <dcterms:modified xsi:type="dcterms:W3CDTF">2023-05-04T08:16:25Z</dcterms:modified>
  <dc:identifier>DAFh6qplgS8</dc:identifier>
</cp:coreProperties>
</file>