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62" r:id="rId7"/>
    <p:sldId id="263" r:id="rId8"/>
    <p:sldId id="264" r:id="rId9"/>
    <p:sldId id="265" r:id="rId10"/>
    <p:sldId id="266" r:id="rId11"/>
    <p:sldId id="267" r:id="rId12"/>
    <p:sldId id="268" r:id="rId13"/>
    <p:sldId id="259" r:id="rId14"/>
    <p:sldId id="26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82" d="100"/>
          <a:sy n="82" d="100"/>
        </p:scale>
        <p:origin x="1502" y="7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11/5/2021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2151959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203733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26352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298508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45630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278088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238811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323157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40470758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11/5/2021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685800" y="1295400"/>
            <a:ext cx="7917656" cy="1425577"/>
          </a:xfrm>
        </p:spPr>
        <p:txBody>
          <a:bodyPr/>
          <a:lstStyle/>
          <a:p>
            <a:r>
              <a:rPr lang="en-US" sz="4000" dirty="0"/>
              <a:t>AWS ELASTIC BEANSTALK</a:t>
            </a:r>
            <a:br>
              <a:rPr lang="en-US" dirty="0"/>
            </a:br>
            <a:r>
              <a:rPr lang="en-US" b="0" dirty="0" err="1"/>
              <a:t>Tuần</a:t>
            </a:r>
            <a:r>
              <a:rPr lang="en-US" b="0" dirty="0"/>
              <a:t> 1</a:t>
            </a:r>
          </a:p>
        </p:txBody>
      </p:sp>
      <p:sp>
        <p:nvSpPr>
          <p:cNvPr id="3" name="Rectangle 2"/>
          <p:cNvSpPr>
            <a:spLocks noGrp="1"/>
          </p:cNvSpPr>
          <p:nvPr>
            <p:ph type="subTitle" idx="1"/>
          </p:nvPr>
        </p:nvSpPr>
        <p:spPr>
          <a:xfrm>
            <a:off x="4876800" y="3810000"/>
            <a:ext cx="4717256" cy="1234575"/>
          </a:xfrm>
        </p:spPr>
        <p:txBody>
          <a:bodyPr>
            <a:normAutofit fontScale="85000" lnSpcReduction="20000"/>
          </a:bodyPr>
          <a:lstStyle/>
          <a:p>
            <a:r>
              <a:rPr lang="en-US" dirty="0" err="1"/>
              <a:t>Dương</a:t>
            </a:r>
            <a:r>
              <a:rPr lang="en-US" dirty="0"/>
              <a:t> </a:t>
            </a:r>
            <a:r>
              <a:rPr lang="en-US" dirty="0" err="1"/>
              <a:t>Thế</a:t>
            </a:r>
            <a:r>
              <a:rPr lang="en-US" dirty="0"/>
              <a:t> </a:t>
            </a:r>
            <a:r>
              <a:rPr lang="en-US" dirty="0" err="1"/>
              <a:t>Hiếu</a:t>
            </a:r>
            <a:r>
              <a:rPr lang="en-US" dirty="0"/>
              <a:t> 19110362</a:t>
            </a:r>
          </a:p>
          <a:p>
            <a:r>
              <a:rPr lang="en-US" dirty="0" err="1"/>
              <a:t>Hoàng</a:t>
            </a:r>
            <a:r>
              <a:rPr lang="en-US" dirty="0"/>
              <a:t> Minh </a:t>
            </a:r>
            <a:r>
              <a:rPr lang="en-US" dirty="0" err="1"/>
              <a:t>Thắng</a:t>
            </a:r>
            <a:r>
              <a:rPr lang="en-US" dirty="0"/>
              <a:t> 19110462</a:t>
            </a:r>
          </a:p>
          <a:p>
            <a:r>
              <a:rPr lang="en-US" dirty="0" err="1"/>
              <a:t>Lê</a:t>
            </a:r>
            <a:r>
              <a:rPr lang="en-US" dirty="0"/>
              <a:t> </a:t>
            </a:r>
            <a:r>
              <a:rPr lang="en-US" dirty="0" err="1"/>
              <a:t>Hải</a:t>
            </a:r>
            <a:r>
              <a:rPr lang="en-US" dirty="0"/>
              <a:t> </a:t>
            </a:r>
            <a:r>
              <a:rPr lang="en-US" dirty="0" err="1"/>
              <a:t>Dương</a:t>
            </a:r>
            <a:r>
              <a:rPr lang="en-US" dirty="0"/>
              <a:t> 19110341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Problems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10</a:t>
            </a:fld>
            <a:endParaRPr lang="en-US" dirty="0"/>
          </a:p>
        </p:txBody>
      </p:sp>
      <p:sp>
        <p:nvSpPr>
          <p:cNvPr id="3" name="Rectangle 2"/>
          <p:cNvSpPr>
            <a:spLocks noGrp="1"/>
          </p:cNvSpPr>
          <p:nvPr>
            <p:ph idx="1"/>
          </p:nvPr>
        </p:nvSpPr>
        <p:spPr/>
        <p:txBody>
          <a:bodyPr>
            <a:noAutofit/>
          </a:bodyPr>
          <a:lstStyle/>
          <a:p>
            <a:r>
              <a:rPr lang="en-US" sz="1600" dirty="0" err="1"/>
              <a:t>Chúng</a:t>
            </a:r>
            <a:r>
              <a:rPr lang="en-US" sz="1600" dirty="0"/>
              <a:t> </a:t>
            </a:r>
            <a:r>
              <a:rPr lang="en-US" sz="1600" dirty="0" err="1"/>
              <a:t>em</a:t>
            </a:r>
            <a:r>
              <a:rPr lang="en-US" sz="1600" dirty="0"/>
              <a:t> </a:t>
            </a:r>
            <a:r>
              <a:rPr lang="en-US" sz="1600" dirty="0" err="1"/>
              <a:t>định</a:t>
            </a:r>
            <a:r>
              <a:rPr lang="en-US" sz="1600" dirty="0"/>
              <a:t> </a:t>
            </a:r>
            <a:r>
              <a:rPr lang="en-US" sz="1600" dirty="0" err="1"/>
              <a:t>sẽ</a:t>
            </a:r>
            <a:r>
              <a:rPr lang="en-US" sz="1600" dirty="0"/>
              <a:t> </a:t>
            </a:r>
            <a:r>
              <a:rPr lang="en-US" sz="1600" dirty="0" err="1"/>
              <a:t>chạy</a:t>
            </a:r>
            <a:r>
              <a:rPr lang="en-US" sz="1600" dirty="0"/>
              <a:t> demo </a:t>
            </a:r>
            <a:r>
              <a:rPr lang="en-US" sz="1600" dirty="0" err="1"/>
              <a:t>trên</a:t>
            </a:r>
            <a:r>
              <a:rPr lang="en-US" sz="1600" dirty="0"/>
              <a:t> </a:t>
            </a:r>
            <a:r>
              <a:rPr lang="en-US" sz="1600" dirty="0" err="1"/>
              <a:t>phần</a:t>
            </a:r>
            <a:r>
              <a:rPr lang="en-US" sz="1600" dirty="0"/>
              <a:t> </a:t>
            </a:r>
            <a:r>
              <a:rPr lang="en-US" sz="1600" dirty="0" err="1"/>
              <a:t>mềm</a:t>
            </a:r>
            <a:r>
              <a:rPr lang="en-US" sz="1600" dirty="0"/>
              <a:t> </a:t>
            </a:r>
            <a:r>
              <a:rPr lang="en-US" sz="1600" dirty="0" err="1"/>
              <a:t>mặc</a:t>
            </a:r>
            <a:r>
              <a:rPr lang="en-US" sz="1600" dirty="0"/>
              <a:t> </a:t>
            </a:r>
            <a:r>
              <a:rPr lang="en-US" sz="1600" dirty="0" err="1"/>
              <a:t>định</a:t>
            </a:r>
            <a:r>
              <a:rPr lang="en-US" sz="1600" dirty="0"/>
              <a:t> </a:t>
            </a:r>
            <a:r>
              <a:rPr lang="en-US" sz="1600" dirty="0" err="1"/>
              <a:t>aws</a:t>
            </a:r>
            <a:r>
              <a:rPr lang="en-US" sz="1600" dirty="0"/>
              <a:t>, </a:t>
            </a:r>
            <a:r>
              <a:rPr lang="en-US" sz="1600" dirty="0" err="1"/>
              <a:t>và</a:t>
            </a:r>
            <a:r>
              <a:rPr lang="en-US" sz="1600" dirty="0"/>
              <a:t> </a:t>
            </a:r>
            <a:r>
              <a:rPr lang="en-US" sz="1600" dirty="0" err="1"/>
              <a:t>không</a:t>
            </a:r>
            <a:r>
              <a:rPr lang="en-US" sz="1600" dirty="0"/>
              <a:t> </a:t>
            </a:r>
            <a:r>
              <a:rPr lang="en-US" sz="1600" dirty="0" err="1"/>
              <a:t>biết</a:t>
            </a:r>
            <a:r>
              <a:rPr lang="en-US" sz="1600" dirty="0"/>
              <a:t> </a:t>
            </a:r>
            <a:r>
              <a:rPr lang="en-US" sz="1600" dirty="0" err="1"/>
              <a:t>sẽ</a:t>
            </a:r>
            <a:r>
              <a:rPr lang="en-US" sz="1600" dirty="0"/>
              <a:t> demo </a:t>
            </a:r>
            <a:r>
              <a:rPr lang="en-US" sz="1600" dirty="0" err="1"/>
              <a:t>thêm</a:t>
            </a:r>
            <a:r>
              <a:rPr lang="en-US" sz="1600" dirty="0"/>
              <a:t> </a:t>
            </a:r>
            <a:r>
              <a:rPr lang="en-US" sz="1600" dirty="0" err="1"/>
              <a:t>phần</a:t>
            </a:r>
            <a:r>
              <a:rPr lang="en-US" sz="1600" dirty="0"/>
              <a:t> </a:t>
            </a:r>
            <a:r>
              <a:rPr lang="en-US" sz="1600" dirty="0" err="1"/>
              <a:t>nào</a:t>
            </a:r>
            <a:endParaRPr lang="en-US" sz="1600" dirty="0"/>
          </a:p>
          <a:p>
            <a:endParaRPr lang="en-US" sz="1600" dirty="0"/>
          </a:p>
          <a:p>
            <a:endParaRPr lang="en-US" sz="1600" dirty="0"/>
          </a:p>
        </p:txBody>
      </p:sp>
    </p:spTree>
    <p:extLst>
      <p:ext uri="{BB962C8B-B14F-4D97-AF65-F5344CB8AC3E}">
        <p14:creationId xmlns:p14="http://schemas.microsoft.com/office/powerpoint/2010/main" val="112151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Plan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11</a:t>
            </a:fld>
            <a:endParaRPr lang="en-US" dirty="0"/>
          </a:p>
        </p:txBody>
      </p:sp>
      <p:sp>
        <p:nvSpPr>
          <p:cNvPr id="3" name="Rectangle 2"/>
          <p:cNvSpPr>
            <a:spLocks noGrp="1"/>
          </p:cNvSpPr>
          <p:nvPr>
            <p:ph idx="1"/>
          </p:nvPr>
        </p:nvSpPr>
        <p:spPr>
          <a:xfrm>
            <a:off x="457200" y="1425654"/>
            <a:ext cx="7726680" cy="2536745"/>
          </a:xfrm>
        </p:spPr>
        <p:txBody>
          <a:bodyPr>
            <a:noAutofit/>
          </a:bodyPr>
          <a:lstStyle/>
          <a:p>
            <a:r>
              <a:rPr lang="en-US" sz="1600" dirty="0" err="1"/>
              <a:t>Giai</a:t>
            </a:r>
            <a:r>
              <a:rPr lang="en-US" sz="1600" dirty="0"/>
              <a:t> </a:t>
            </a:r>
            <a:r>
              <a:rPr lang="en-US" sz="1600" dirty="0" err="1"/>
              <a:t>đoạn</a:t>
            </a:r>
            <a:r>
              <a:rPr lang="en-US" sz="1600" dirty="0"/>
              <a:t> 2 </a:t>
            </a:r>
          </a:p>
          <a:p>
            <a:pPr marL="457200" indent="-457200">
              <a:buFont typeface="Arial" panose="020B0604020202020204" pitchFamily="34" charset="0"/>
              <a:buChar char="•"/>
            </a:pPr>
            <a:r>
              <a:rPr lang="en-US" sz="1600" dirty="0" err="1"/>
              <a:t>Triển</a:t>
            </a:r>
            <a:r>
              <a:rPr lang="en-US" sz="1600" dirty="0"/>
              <a:t> </a:t>
            </a:r>
            <a:r>
              <a:rPr lang="en-US" sz="1600" dirty="0" err="1"/>
              <a:t>khai</a:t>
            </a:r>
            <a:r>
              <a:rPr lang="en-US" sz="1600" dirty="0"/>
              <a:t> demo </a:t>
            </a:r>
            <a:r>
              <a:rPr lang="en-US" sz="1600" dirty="0" err="1"/>
              <a:t>trên</a:t>
            </a:r>
            <a:r>
              <a:rPr lang="en-US" sz="1600" dirty="0"/>
              <a:t> </a:t>
            </a:r>
            <a:r>
              <a:rPr lang="en-US" sz="1600" dirty="0" err="1"/>
              <a:t>ứng</a:t>
            </a:r>
            <a:r>
              <a:rPr lang="en-US" sz="1600" dirty="0"/>
              <a:t> </a:t>
            </a:r>
            <a:r>
              <a:rPr lang="en-US" sz="1600" dirty="0" err="1"/>
              <a:t>dụng</a:t>
            </a:r>
            <a:r>
              <a:rPr lang="en-US" sz="1600" dirty="0"/>
              <a:t> </a:t>
            </a:r>
            <a:r>
              <a:rPr lang="en-US" sz="1600" dirty="0" err="1"/>
              <a:t>mặc</a:t>
            </a:r>
            <a:r>
              <a:rPr lang="en-US" sz="1600" dirty="0"/>
              <a:t> </a:t>
            </a:r>
            <a:r>
              <a:rPr lang="en-US" sz="1600" dirty="0" err="1"/>
              <a:t>định</a:t>
            </a:r>
            <a:r>
              <a:rPr lang="en-US" sz="1600" dirty="0"/>
              <a:t> </a:t>
            </a:r>
            <a:r>
              <a:rPr lang="en-US" sz="1600" dirty="0" err="1"/>
              <a:t>trên</a:t>
            </a:r>
            <a:r>
              <a:rPr lang="en-US" sz="1600" dirty="0"/>
              <a:t> </a:t>
            </a:r>
            <a:r>
              <a:rPr lang="en-US" sz="1600" dirty="0" err="1"/>
              <a:t>aws</a:t>
            </a: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415113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
        <p:nvSpPr>
          <p:cNvPr id="3" name="Rectangle 2"/>
          <p:cNvSpPr>
            <a:spLocks noGrp="1"/>
          </p:cNvSpPr>
          <p:nvPr>
            <p:ph idx="1"/>
          </p:nvPr>
        </p:nvSpPr>
        <p:spPr>
          <a:xfrm>
            <a:off x="457200" y="1425654"/>
            <a:ext cx="8229600" cy="2841545"/>
          </a:xfrm>
        </p:spPr>
        <p:txBody>
          <a:bodyPr>
            <a:noAutofit/>
          </a:bodyPr>
          <a:lstStyle/>
          <a:p>
            <a:pPr marL="457200" indent="-457200">
              <a:buFont typeface="Arial" panose="020B0604020202020204" pitchFamily="34" charset="0"/>
              <a:buChar char="•"/>
            </a:pPr>
            <a:r>
              <a:rPr lang="en-US" sz="1600" dirty="0" err="1"/>
              <a:t>Giới</a:t>
            </a:r>
            <a:r>
              <a:rPr lang="en-US" sz="1600" dirty="0"/>
              <a:t> </a:t>
            </a:r>
            <a:r>
              <a:rPr lang="en-US" sz="1600" dirty="0" err="1"/>
              <a:t>thiệu</a:t>
            </a:r>
            <a:r>
              <a:rPr lang="en-US" sz="1600" dirty="0"/>
              <a:t> </a:t>
            </a:r>
            <a:r>
              <a:rPr lang="en-US" sz="1600" dirty="0" err="1"/>
              <a:t>về</a:t>
            </a:r>
            <a:r>
              <a:rPr lang="en-US" sz="1600" dirty="0"/>
              <a:t> </a:t>
            </a:r>
            <a:r>
              <a:rPr lang="en-US" sz="1600" dirty="0" err="1"/>
              <a:t>các</a:t>
            </a:r>
            <a:r>
              <a:rPr lang="en-US" sz="1600" dirty="0"/>
              <a:t> Cloud Computing Model</a:t>
            </a:r>
          </a:p>
          <a:p>
            <a:pPr marL="457200" indent="-457200">
              <a:buFont typeface="Arial" panose="020B0604020202020204" pitchFamily="34" charset="0"/>
              <a:buChar char="•"/>
            </a:pPr>
            <a:r>
              <a:rPr lang="en-US" sz="1600" dirty="0" err="1"/>
              <a:t>Tìm</a:t>
            </a:r>
            <a:r>
              <a:rPr lang="en-US" sz="1600" dirty="0"/>
              <a:t> </a:t>
            </a:r>
            <a:r>
              <a:rPr lang="en-US" sz="1600" dirty="0" err="1"/>
              <a:t>hiểu</a:t>
            </a:r>
            <a:r>
              <a:rPr lang="en-US" sz="1600" dirty="0"/>
              <a:t> </a:t>
            </a:r>
            <a:r>
              <a:rPr lang="en-US" sz="1600" dirty="0" err="1"/>
              <a:t>về</a:t>
            </a:r>
            <a:r>
              <a:rPr lang="en-US" sz="1600" dirty="0"/>
              <a:t> AWS Elastic Beanstalk</a:t>
            </a:r>
          </a:p>
          <a:p>
            <a:pPr marL="457200" indent="-457200">
              <a:buFont typeface="Arial" panose="020B0604020202020204" pitchFamily="34" charset="0"/>
              <a:buChar char="•"/>
            </a:pPr>
            <a:r>
              <a:rPr lang="en-US" sz="1600" dirty="0" err="1"/>
              <a:t>Lợi</a:t>
            </a:r>
            <a:r>
              <a:rPr lang="en-US" sz="1600" dirty="0"/>
              <a:t> </a:t>
            </a:r>
            <a:r>
              <a:rPr lang="en-US" sz="1600" dirty="0" err="1"/>
              <a:t>ích</a:t>
            </a:r>
            <a:r>
              <a:rPr lang="en-US" sz="1600" dirty="0"/>
              <a:t> </a:t>
            </a:r>
            <a:r>
              <a:rPr lang="en-US" sz="1600" dirty="0" err="1"/>
              <a:t>của</a:t>
            </a:r>
            <a:r>
              <a:rPr lang="en-US" sz="1600" dirty="0"/>
              <a:t> AWS Elastic Beanstalk</a:t>
            </a:r>
          </a:p>
          <a:p>
            <a:pPr marL="457200" indent="-457200">
              <a:buFont typeface="Arial" panose="020B0604020202020204" pitchFamily="34" charset="0"/>
              <a:buChar char="•"/>
            </a:pPr>
            <a:r>
              <a:rPr lang="en-US" sz="1600" dirty="0" err="1"/>
              <a:t>Các</a:t>
            </a:r>
            <a:r>
              <a:rPr lang="en-US" sz="1600" dirty="0"/>
              <a:t> </a:t>
            </a:r>
            <a:r>
              <a:rPr lang="en-US" sz="1600" dirty="0" err="1"/>
              <a:t>thành</a:t>
            </a:r>
            <a:r>
              <a:rPr lang="en-US" sz="1600" dirty="0"/>
              <a:t> </a:t>
            </a:r>
            <a:r>
              <a:rPr lang="en-US" sz="1600" dirty="0" err="1"/>
              <a:t>phần</a:t>
            </a:r>
            <a:r>
              <a:rPr lang="en-US" sz="1600" dirty="0"/>
              <a:t> </a:t>
            </a:r>
            <a:r>
              <a:rPr lang="en-US" sz="1600" dirty="0" err="1"/>
              <a:t>trong</a:t>
            </a:r>
            <a:r>
              <a:rPr lang="en-US" sz="1600" dirty="0"/>
              <a:t> AWS Elastic Beanstalk</a:t>
            </a:r>
          </a:p>
          <a:p>
            <a:pPr marL="457200" indent="-457200">
              <a:buFont typeface="Arial" panose="020B0604020202020204" pitchFamily="34" charset="0"/>
              <a:buChar char="•"/>
            </a:pPr>
            <a:r>
              <a:rPr lang="en-US" sz="1600" dirty="0"/>
              <a:t>Elastic Beanstalk </a:t>
            </a:r>
            <a:r>
              <a:rPr lang="en-US" sz="1600" dirty="0" err="1"/>
              <a:t>hoạt</a:t>
            </a:r>
            <a:r>
              <a:rPr lang="en-US" sz="1600" dirty="0"/>
              <a:t> </a:t>
            </a:r>
            <a:r>
              <a:rPr lang="en-US" sz="1600" dirty="0" err="1"/>
              <a:t>động</a:t>
            </a:r>
            <a:r>
              <a:rPr lang="en-US" sz="1600" dirty="0"/>
              <a:t> </a:t>
            </a:r>
            <a:r>
              <a:rPr lang="en-US" sz="1600" dirty="0" err="1"/>
              <a:t>như</a:t>
            </a:r>
            <a:r>
              <a:rPr lang="en-US" sz="1600" dirty="0"/>
              <a:t> </a:t>
            </a:r>
            <a:r>
              <a:rPr lang="en-US" sz="1600" dirty="0" err="1"/>
              <a:t>nào</a:t>
            </a:r>
            <a:r>
              <a:rPr lang="en-US" sz="1600" dirty="0"/>
              <a:t>?</a:t>
            </a:r>
          </a:p>
          <a:p>
            <a:pPr marL="457200" indent="-457200">
              <a:buFont typeface="Arial" panose="020B0604020202020204" pitchFamily="34" charset="0"/>
              <a:buChar char="•"/>
            </a:pPr>
            <a:r>
              <a:rPr lang="en-US" sz="1600" dirty="0"/>
              <a:t>Elastic Beanstalk </a:t>
            </a:r>
            <a:r>
              <a:rPr lang="en-US" sz="1600" dirty="0" err="1"/>
              <a:t>hỗ</a:t>
            </a:r>
            <a:r>
              <a:rPr lang="en-US" sz="1600" dirty="0"/>
              <a:t> </a:t>
            </a:r>
            <a:r>
              <a:rPr lang="en-US" sz="1600" dirty="0" err="1"/>
              <a:t>trợ</a:t>
            </a:r>
            <a:r>
              <a:rPr lang="en-US" sz="1600" dirty="0"/>
              <a:t> </a:t>
            </a:r>
            <a:r>
              <a:rPr lang="en-US" sz="1600" dirty="0" err="1"/>
              <a:t>trên</a:t>
            </a:r>
            <a:r>
              <a:rPr lang="en-US" sz="1600" dirty="0"/>
              <a:t> </a:t>
            </a:r>
            <a:r>
              <a:rPr lang="en-US" sz="1600" dirty="0" err="1"/>
              <a:t>các</a:t>
            </a:r>
            <a:r>
              <a:rPr lang="en-US" sz="1600" dirty="0"/>
              <a:t> </a:t>
            </a:r>
            <a:r>
              <a:rPr lang="en-US" sz="1600" dirty="0" err="1"/>
              <a:t>nền</a:t>
            </a:r>
            <a:r>
              <a:rPr lang="en-US" sz="1600" dirty="0"/>
              <a:t> </a:t>
            </a:r>
            <a:r>
              <a:rPr lang="en-US" sz="1600" dirty="0" err="1"/>
              <a:t>tảng</a:t>
            </a:r>
            <a:endParaRPr lang="en-US" sz="1600" dirty="0"/>
          </a:p>
          <a:p>
            <a:pPr marL="457200" indent="-457200">
              <a:buFont typeface="Arial" panose="020B0604020202020204" pitchFamily="34" charset="0"/>
              <a:buChar char="•"/>
            </a:pPr>
            <a:endParaRPr lang="en-US" sz="1600" dirty="0"/>
          </a:p>
          <a:p>
            <a:endParaRPr lang="en-US" sz="1600" dirty="0"/>
          </a:p>
          <a:p>
            <a:endParaRPr lang="en-US" sz="1600" dirty="0"/>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7000" y="477995"/>
            <a:ext cx="4867275" cy="761802"/>
          </a:xfrm>
        </p:spPr>
        <p:txBody>
          <a:bodyPr/>
          <a:lstStyle/>
          <a:p>
            <a:r>
              <a:rPr lang="en-US" dirty="0" err="1"/>
              <a:t>Giới</a:t>
            </a:r>
            <a:r>
              <a:rPr lang="en-US" dirty="0"/>
              <a:t> </a:t>
            </a:r>
            <a:r>
              <a:rPr lang="en-US" dirty="0" err="1"/>
              <a:t>thiệu</a:t>
            </a:r>
            <a:r>
              <a:rPr lang="en-US" dirty="0"/>
              <a:t> </a:t>
            </a:r>
            <a:r>
              <a:rPr lang="en-US" dirty="0" err="1"/>
              <a:t>về</a:t>
            </a:r>
            <a:r>
              <a:rPr lang="en-US" dirty="0"/>
              <a:t> Cloud Computing 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3" name="Rectangle 2"/>
          <p:cNvSpPr>
            <a:spLocks noGrp="1"/>
          </p:cNvSpPr>
          <p:nvPr>
            <p:ph idx="1"/>
          </p:nvPr>
        </p:nvSpPr>
        <p:spPr>
          <a:xfrm>
            <a:off x="457200" y="2057400"/>
            <a:ext cx="3581400" cy="3276600"/>
          </a:xfrm>
        </p:spPr>
        <p:txBody>
          <a:bodyPr>
            <a:noAutofit/>
          </a:bodyPr>
          <a:lstStyle/>
          <a:p>
            <a:r>
              <a:rPr lang="vi-VN" sz="1600" dirty="0"/>
              <a:t>Các nhà cung cấp dịch vụ điện toán đám mây cung cấp các dịch vụ của họ theo ba mô hình cơ bản:</a:t>
            </a:r>
            <a:endParaRPr lang="en-US" sz="1600" dirty="0"/>
          </a:p>
          <a:p>
            <a:r>
              <a:rPr lang="vi-VN" sz="1600" dirty="0">
                <a:sym typeface="Symbol" panose="05050102010706020507" pitchFamily="18" charset="2"/>
              </a:rPr>
              <a:t></a:t>
            </a:r>
            <a:r>
              <a:rPr lang="vi-VN" sz="1600" dirty="0"/>
              <a:t> Dịch vụ dành cho Cơ sở hạ tầng (IaaS– Infrastructure as a Service).</a:t>
            </a:r>
            <a:endParaRPr lang="en-US" sz="1600" dirty="0"/>
          </a:p>
          <a:p>
            <a:r>
              <a:rPr lang="vi-VN" sz="1600" dirty="0">
                <a:sym typeface="Symbol" panose="05050102010706020507" pitchFamily="18" charset="2"/>
              </a:rPr>
              <a:t></a:t>
            </a:r>
            <a:r>
              <a:rPr lang="vi-VN" sz="1600" dirty="0"/>
              <a:t> Dịch vụ dành cho Cơ sở nền tảng (PaaS– Platform as a Service).</a:t>
            </a:r>
            <a:endParaRPr lang="en-US" sz="1600" dirty="0"/>
          </a:p>
          <a:p>
            <a:r>
              <a:rPr lang="vi-VN" sz="1600" dirty="0">
                <a:sym typeface="Symbol" panose="05050102010706020507" pitchFamily="18" charset="2"/>
              </a:rPr>
              <a:t></a:t>
            </a:r>
            <a:r>
              <a:rPr lang="vi-VN" sz="1600" dirty="0"/>
              <a:t> Dịch vụ dành cho Phần mềm (SaaS– Software as a Service).</a:t>
            </a:r>
            <a:endParaRPr lang="en-US" sz="1600" dirty="0"/>
          </a:p>
          <a:p>
            <a:endParaRPr lang="en-US" sz="1600" dirty="0"/>
          </a:p>
        </p:txBody>
      </p:sp>
      <p:pic>
        <p:nvPicPr>
          <p:cNvPr id="4" name="Picture 3"/>
          <p:cNvPicPr>
            <a:picLocks noChangeAspect="1"/>
          </p:cNvPicPr>
          <p:nvPr/>
        </p:nvPicPr>
        <p:blipFill>
          <a:blip r:embed="rId3"/>
          <a:stretch>
            <a:fillRect/>
          </a:stretch>
        </p:blipFill>
        <p:spPr>
          <a:xfrm>
            <a:off x="4267200" y="2081784"/>
            <a:ext cx="4638682" cy="3000143"/>
          </a:xfrm>
          <a:prstGeom prst="rect">
            <a:avLst/>
          </a:prstGeom>
        </p:spPr>
      </p:pic>
    </p:spTree>
    <p:extLst>
      <p:ext uri="{BB962C8B-B14F-4D97-AF65-F5344CB8AC3E}">
        <p14:creationId xmlns:p14="http://schemas.microsoft.com/office/powerpoint/2010/main" val="19223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7000" y="477994"/>
            <a:ext cx="5546600" cy="1122206"/>
          </a:xfrm>
        </p:spPr>
        <p:txBody>
          <a:bodyPr/>
          <a:lstStyle/>
          <a:p>
            <a:r>
              <a:rPr lang="en-US" dirty="0" err="1"/>
              <a:t>Tìm</a:t>
            </a:r>
            <a:r>
              <a:rPr lang="en-US" dirty="0"/>
              <a:t> </a:t>
            </a:r>
            <a:r>
              <a:rPr lang="en-US" dirty="0" err="1"/>
              <a:t>hiểu</a:t>
            </a:r>
            <a:r>
              <a:rPr lang="en-US" dirty="0"/>
              <a:t> </a:t>
            </a:r>
            <a:r>
              <a:rPr lang="en-US" dirty="0" err="1"/>
              <a:t>về</a:t>
            </a:r>
            <a:r>
              <a:rPr lang="en-US" dirty="0"/>
              <a:t> AWS ELASTIC BEANSTALK</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3" name="Rectangle 2"/>
          <p:cNvSpPr>
            <a:spLocks noGrp="1"/>
          </p:cNvSpPr>
          <p:nvPr>
            <p:ph idx="1"/>
          </p:nvPr>
        </p:nvSpPr>
        <p:spPr>
          <a:xfrm>
            <a:off x="563880" y="3477768"/>
            <a:ext cx="7620000" cy="3200400"/>
          </a:xfrm>
        </p:spPr>
        <p:txBody>
          <a:bodyPr>
            <a:noAutofit/>
          </a:bodyPr>
          <a:lstStyle/>
          <a:p>
            <a:r>
              <a:rPr lang="en-US" dirty="0"/>
              <a:t>Elastic Beanstalk </a:t>
            </a:r>
            <a:r>
              <a:rPr lang="en-US" dirty="0" err="1"/>
              <a:t>là</a:t>
            </a:r>
            <a:r>
              <a:rPr lang="en-US" dirty="0"/>
              <a:t> </a:t>
            </a:r>
            <a:r>
              <a:rPr lang="en-US" dirty="0" err="1"/>
              <a:t>một</a:t>
            </a:r>
            <a:r>
              <a:rPr lang="en-US" dirty="0"/>
              <a:t> </a:t>
            </a:r>
            <a:r>
              <a:rPr lang="en-US" dirty="0" err="1"/>
              <a:t>dịch</a:t>
            </a:r>
            <a:r>
              <a:rPr lang="en-US" dirty="0"/>
              <a:t> </a:t>
            </a:r>
            <a:r>
              <a:rPr lang="en-US" dirty="0" err="1"/>
              <a:t>vụ</a:t>
            </a:r>
            <a:r>
              <a:rPr lang="en-US" dirty="0"/>
              <a:t> </a:t>
            </a:r>
            <a:r>
              <a:rPr lang="en-US" dirty="0" err="1"/>
              <a:t>theo</a:t>
            </a:r>
            <a:r>
              <a:rPr lang="en-US" dirty="0"/>
              <a:t> model </a:t>
            </a:r>
            <a:r>
              <a:rPr lang="en-US" b="1" dirty="0"/>
              <a:t>PaaS</a:t>
            </a:r>
            <a:r>
              <a:rPr lang="en-US" dirty="0"/>
              <a:t> </a:t>
            </a:r>
            <a:r>
              <a:rPr lang="en-US" dirty="0" err="1"/>
              <a:t>của</a:t>
            </a:r>
            <a:r>
              <a:rPr lang="en-US" dirty="0"/>
              <a:t> AWS </a:t>
            </a:r>
            <a:r>
              <a:rPr lang="en-US" dirty="0" err="1"/>
              <a:t>giúp</a:t>
            </a:r>
            <a:r>
              <a:rPr lang="en-US" dirty="0"/>
              <a:t> </a:t>
            </a:r>
            <a:r>
              <a:rPr lang="en-US" dirty="0" err="1"/>
              <a:t>chúng</a:t>
            </a:r>
            <a:r>
              <a:rPr lang="en-US" dirty="0"/>
              <a:t> ta </a:t>
            </a:r>
            <a:r>
              <a:rPr lang="en-US" dirty="0" err="1"/>
              <a:t>dễ</a:t>
            </a:r>
            <a:r>
              <a:rPr lang="en-US" dirty="0"/>
              <a:t> </a:t>
            </a:r>
            <a:r>
              <a:rPr lang="en-US" dirty="0" err="1"/>
              <a:t>dàng</a:t>
            </a:r>
            <a:r>
              <a:rPr lang="en-US" dirty="0"/>
              <a:t> </a:t>
            </a:r>
            <a:r>
              <a:rPr lang="en-US" dirty="0" err="1"/>
              <a:t>triển</a:t>
            </a:r>
            <a:r>
              <a:rPr lang="en-US" dirty="0"/>
              <a:t> </a:t>
            </a:r>
            <a:r>
              <a:rPr lang="en-US" dirty="0" err="1"/>
              <a:t>khai</a:t>
            </a:r>
            <a:r>
              <a:rPr lang="en-US" dirty="0"/>
              <a:t> </a:t>
            </a:r>
            <a:r>
              <a:rPr lang="en-US" dirty="0" err="1"/>
              <a:t>và</a:t>
            </a:r>
            <a:r>
              <a:rPr lang="en-US" dirty="0"/>
              <a:t> </a:t>
            </a:r>
            <a:r>
              <a:rPr lang="en-US" dirty="0" err="1"/>
              <a:t>mở</a:t>
            </a:r>
            <a:r>
              <a:rPr lang="en-US" dirty="0"/>
              <a:t> </a:t>
            </a:r>
            <a:r>
              <a:rPr lang="en-US" dirty="0" err="1"/>
              <a:t>rộng</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và</a:t>
            </a:r>
            <a:r>
              <a:rPr lang="en-US" dirty="0"/>
              <a:t> </a:t>
            </a:r>
            <a:r>
              <a:rPr lang="en-US" dirty="0" err="1"/>
              <a:t>dịch</a:t>
            </a:r>
            <a:r>
              <a:rPr lang="en-US" dirty="0"/>
              <a:t> </a:t>
            </a:r>
            <a:r>
              <a:rPr lang="en-US" dirty="0" err="1"/>
              <a:t>vụ</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bằng</a:t>
            </a:r>
            <a:r>
              <a:rPr lang="en-US" dirty="0"/>
              <a:t> Java, . NET, PHP, Node. </a:t>
            </a:r>
            <a:r>
              <a:rPr lang="en-US" dirty="0" err="1"/>
              <a:t>js</a:t>
            </a:r>
            <a:r>
              <a:rPr lang="en-US" dirty="0"/>
              <a:t>, Python, Ruby, Go </a:t>
            </a:r>
            <a:r>
              <a:rPr lang="en-US" dirty="0" err="1"/>
              <a:t>và</a:t>
            </a:r>
            <a:r>
              <a:rPr lang="en-US" dirty="0"/>
              <a:t> Docker </a:t>
            </a:r>
            <a:r>
              <a:rPr lang="en-US" dirty="0" err="1"/>
              <a:t>trên</a:t>
            </a:r>
            <a:r>
              <a:rPr lang="en-US" dirty="0"/>
              <a:t> </a:t>
            </a:r>
            <a:r>
              <a:rPr lang="en-US" dirty="0" err="1"/>
              <a:t>những</a:t>
            </a:r>
            <a:r>
              <a:rPr lang="en-US" dirty="0"/>
              <a:t> </a:t>
            </a:r>
            <a:r>
              <a:rPr lang="en-US" dirty="0" err="1"/>
              <a:t>máy</a:t>
            </a:r>
            <a:r>
              <a:rPr lang="en-US" dirty="0"/>
              <a:t> </a:t>
            </a:r>
            <a:r>
              <a:rPr lang="en-US" dirty="0" err="1"/>
              <a:t>chủ</a:t>
            </a:r>
            <a:r>
              <a:rPr lang="en-US" dirty="0"/>
              <a:t> </a:t>
            </a:r>
            <a:r>
              <a:rPr lang="en-US" dirty="0" err="1"/>
              <a:t>quen</a:t>
            </a:r>
            <a:r>
              <a:rPr lang="en-US" dirty="0"/>
              <a:t> </a:t>
            </a:r>
            <a:r>
              <a:rPr lang="en-US" dirty="0" err="1"/>
              <a:t>thuộc</a:t>
            </a:r>
            <a:r>
              <a:rPr lang="en-US" dirty="0"/>
              <a:t> </a:t>
            </a:r>
            <a:r>
              <a:rPr lang="en-US" dirty="0" err="1"/>
              <a:t>như</a:t>
            </a:r>
            <a:r>
              <a:rPr lang="en-US" dirty="0"/>
              <a:t> Apache, Nginx, Passenger </a:t>
            </a:r>
            <a:r>
              <a:rPr lang="en-US" dirty="0" err="1"/>
              <a:t>và</a:t>
            </a:r>
            <a:r>
              <a:rPr lang="en-US" dirty="0"/>
              <a:t> IIS.</a:t>
            </a:r>
          </a:p>
        </p:txBody>
      </p:sp>
      <p:pic>
        <p:nvPicPr>
          <p:cNvPr id="6" name="Picture 5"/>
          <p:cNvPicPr>
            <a:picLocks noChangeAspect="1"/>
          </p:cNvPicPr>
          <p:nvPr/>
        </p:nvPicPr>
        <p:blipFill>
          <a:blip r:embed="rId3"/>
          <a:stretch>
            <a:fillRect/>
          </a:stretch>
        </p:blipFill>
        <p:spPr>
          <a:xfrm>
            <a:off x="1287780" y="1905000"/>
            <a:ext cx="6172200" cy="1447800"/>
          </a:xfrm>
          <a:prstGeom prst="rect">
            <a:avLst/>
          </a:prstGeom>
        </p:spPr>
      </p:pic>
    </p:spTree>
    <p:extLst>
      <p:ext uri="{BB962C8B-B14F-4D97-AF65-F5344CB8AC3E}">
        <p14:creationId xmlns:p14="http://schemas.microsoft.com/office/powerpoint/2010/main" val="14610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7000" y="477994"/>
            <a:ext cx="5546600" cy="1122206"/>
          </a:xfrm>
        </p:spPr>
        <p:txBody>
          <a:bodyPr/>
          <a:lstStyle/>
          <a:p>
            <a:r>
              <a:rPr lang="en-US" dirty="0" err="1"/>
              <a:t>Lợi</a:t>
            </a:r>
            <a:r>
              <a:rPr lang="en-US" dirty="0"/>
              <a:t> </a:t>
            </a:r>
            <a:r>
              <a:rPr lang="en-US" dirty="0" err="1"/>
              <a:t>ích</a:t>
            </a:r>
            <a:r>
              <a:rPr lang="en-US" dirty="0"/>
              <a:t> </a:t>
            </a:r>
            <a:r>
              <a:rPr lang="en-US" dirty="0" err="1"/>
              <a:t>của</a:t>
            </a:r>
            <a:r>
              <a:rPr lang="en-US" dirty="0"/>
              <a:t> AWS ELASTIC BEANSTALK</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5</a:t>
            </a:fld>
            <a:endParaRPr lang="en-US" dirty="0"/>
          </a:p>
        </p:txBody>
      </p:sp>
      <p:sp>
        <p:nvSpPr>
          <p:cNvPr id="3" name="Rectangle 2"/>
          <p:cNvSpPr>
            <a:spLocks noGrp="1"/>
          </p:cNvSpPr>
          <p:nvPr>
            <p:ph idx="1"/>
          </p:nvPr>
        </p:nvSpPr>
        <p:spPr>
          <a:xfrm>
            <a:off x="397000" y="4019503"/>
            <a:ext cx="8229600" cy="2841545"/>
          </a:xfrm>
        </p:spPr>
        <p:txBody>
          <a:bodyPr>
            <a:noAutofit/>
          </a:bodyPr>
          <a:lstStyle/>
          <a:p>
            <a:pPr lvl="0"/>
            <a:endParaRPr lang="en-US" dirty="0"/>
          </a:p>
        </p:txBody>
      </p:sp>
      <p:pic>
        <p:nvPicPr>
          <p:cNvPr id="7" name="Picture 6"/>
          <p:cNvPicPr>
            <a:picLocks noChangeAspect="1"/>
          </p:cNvPicPr>
          <p:nvPr/>
        </p:nvPicPr>
        <p:blipFill>
          <a:blip r:embed="rId3"/>
          <a:stretch>
            <a:fillRect/>
          </a:stretch>
        </p:blipFill>
        <p:spPr>
          <a:xfrm>
            <a:off x="550479" y="2029409"/>
            <a:ext cx="7922641" cy="3200400"/>
          </a:xfrm>
          <a:prstGeom prst="rect">
            <a:avLst/>
          </a:prstGeom>
        </p:spPr>
      </p:pic>
    </p:spTree>
    <p:extLst>
      <p:ext uri="{BB962C8B-B14F-4D97-AF65-F5344CB8AC3E}">
        <p14:creationId xmlns:p14="http://schemas.microsoft.com/office/powerpoint/2010/main" val="126842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7000" y="477994"/>
            <a:ext cx="5546600" cy="1122206"/>
          </a:xfrm>
        </p:spPr>
        <p:txBody>
          <a:bodyPr/>
          <a:lstStyle/>
          <a:p>
            <a:r>
              <a:rPr lang="en-US" dirty="0" err="1"/>
              <a:t>Các</a:t>
            </a:r>
            <a:r>
              <a:rPr lang="en-US" dirty="0"/>
              <a:t> </a:t>
            </a:r>
            <a:r>
              <a:rPr lang="en-US" dirty="0" err="1"/>
              <a:t>thành</a:t>
            </a:r>
            <a:r>
              <a:rPr lang="en-US" dirty="0"/>
              <a:t> </a:t>
            </a:r>
            <a:r>
              <a:rPr lang="en-US" dirty="0" err="1"/>
              <a:t>phần</a:t>
            </a:r>
            <a:r>
              <a:rPr lang="en-US" dirty="0"/>
              <a:t> AWS ELASTIC BEANSTALK</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dirty="0"/>
          </a:p>
        </p:txBody>
      </p:sp>
      <p:sp>
        <p:nvSpPr>
          <p:cNvPr id="3" name="Rectangle 2"/>
          <p:cNvSpPr>
            <a:spLocks noGrp="1"/>
          </p:cNvSpPr>
          <p:nvPr>
            <p:ph idx="1"/>
          </p:nvPr>
        </p:nvSpPr>
        <p:spPr>
          <a:xfrm>
            <a:off x="457200" y="2057400"/>
            <a:ext cx="8229600" cy="4343400"/>
          </a:xfrm>
        </p:spPr>
        <p:txBody>
          <a:bodyPr>
            <a:noAutofit/>
          </a:bodyPr>
          <a:lstStyle/>
          <a:p>
            <a:r>
              <a:rPr lang="en-US" dirty="0" err="1"/>
              <a:t>Sau</a:t>
            </a:r>
            <a:r>
              <a:rPr lang="en-US" dirty="0"/>
              <a:t> </a:t>
            </a:r>
            <a:r>
              <a:rPr lang="en-US" dirty="0" err="1"/>
              <a:t>khi</a:t>
            </a:r>
            <a:r>
              <a:rPr lang="en-US" dirty="0"/>
              <a:t> </a:t>
            </a:r>
            <a:r>
              <a:rPr lang="en-US" dirty="0" err="1"/>
              <a:t>khởi</a:t>
            </a:r>
            <a:r>
              <a:rPr lang="en-US" dirty="0"/>
              <a:t> </a:t>
            </a:r>
            <a:r>
              <a:rPr lang="en-US" dirty="0" err="1"/>
              <a:t>tạo</a:t>
            </a:r>
            <a:r>
              <a:rPr lang="en-US" dirty="0"/>
              <a:t> </a:t>
            </a:r>
            <a:r>
              <a:rPr lang="en-US" dirty="0" err="1"/>
              <a:t>một</a:t>
            </a:r>
            <a:r>
              <a:rPr lang="en-US" dirty="0"/>
              <a:t> </a:t>
            </a:r>
            <a:r>
              <a:rPr lang="en-US" dirty="0" err="1"/>
              <a:t>ứng</a:t>
            </a:r>
            <a:r>
              <a:rPr lang="en-US" dirty="0"/>
              <a:t> </a:t>
            </a:r>
            <a:r>
              <a:rPr lang="en-US" dirty="0" err="1"/>
              <a:t>dụng</a:t>
            </a:r>
            <a:r>
              <a:rPr lang="en-US" dirty="0"/>
              <a:t> Elastic Beanstalk </a:t>
            </a:r>
            <a:r>
              <a:rPr lang="en-US" dirty="0" err="1"/>
              <a:t>sẽ</a:t>
            </a:r>
            <a:r>
              <a:rPr lang="en-US" dirty="0"/>
              <a:t> </a:t>
            </a:r>
            <a:r>
              <a:rPr lang="en-US" dirty="0" err="1"/>
              <a:t>tạo</a:t>
            </a:r>
            <a:r>
              <a:rPr lang="en-US" dirty="0"/>
              <a:t> </a:t>
            </a:r>
            <a:r>
              <a:rPr lang="en-US" dirty="0" err="1"/>
              <a:t>ra</a:t>
            </a:r>
            <a:r>
              <a:rPr lang="en-US" dirty="0"/>
              <a:t> </a:t>
            </a:r>
            <a:r>
              <a:rPr lang="en-US" dirty="0" err="1"/>
              <a:t>các</a:t>
            </a:r>
            <a:r>
              <a:rPr lang="en-US" dirty="0"/>
              <a:t> resource </a:t>
            </a:r>
            <a:r>
              <a:rPr lang="en-US" dirty="0" err="1"/>
              <a:t>cơ</a:t>
            </a:r>
            <a:r>
              <a:rPr lang="en-US" dirty="0"/>
              <a:t> </a:t>
            </a:r>
            <a:r>
              <a:rPr lang="en-US" dirty="0" err="1"/>
              <a:t>bản</a:t>
            </a:r>
            <a:r>
              <a:rPr lang="en-US" dirty="0"/>
              <a:t> </a:t>
            </a:r>
            <a:r>
              <a:rPr lang="en-US" dirty="0" err="1"/>
              <a:t>như</a:t>
            </a:r>
            <a:r>
              <a:rPr lang="en-US" dirty="0"/>
              <a:t> </a:t>
            </a:r>
            <a:r>
              <a:rPr lang="en-US" dirty="0" err="1"/>
              <a:t>sau</a:t>
            </a:r>
            <a:r>
              <a:rPr lang="en-US" dirty="0"/>
              <a:t>:</a:t>
            </a:r>
          </a:p>
          <a:p>
            <a:pPr lvl="0"/>
            <a:r>
              <a:rPr lang="vi-VN" b="1" dirty="0"/>
              <a:t>EC2 instance</a:t>
            </a:r>
            <a:r>
              <a:rPr lang="vi-VN" dirty="0"/>
              <a:t> - Được cấu hình để chạy các ứng dụng web trên nền tảng bạn chọn. Bao gồm application với version mà bạn đã lựa chọn và Apache hoặc NGINX như một reverse proxy để nhận request</a:t>
            </a:r>
            <a:endParaRPr lang="en-US" dirty="0"/>
          </a:p>
          <a:p>
            <a:pPr lvl="0"/>
            <a:r>
              <a:rPr lang="vi-VN" b="1" dirty="0"/>
              <a:t>Instance security group</a:t>
            </a:r>
            <a:r>
              <a:rPr lang="vi-VN" dirty="0"/>
              <a:t> - Giúp quản lý inbound outbound của các instance</a:t>
            </a:r>
            <a:endParaRPr lang="en-US" dirty="0"/>
          </a:p>
          <a:p>
            <a:pPr lvl="0"/>
            <a:r>
              <a:rPr lang="vi-VN" b="1" dirty="0"/>
              <a:t>Load balancer</a:t>
            </a:r>
            <a:r>
              <a:rPr lang="vi-VN" dirty="0"/>
              <a:t> - Bộ cân bằng tải Elastic Load Balancing được định cấu hình để phân phối request đến ứng dụng.</a:t>
            </a:r>
            <a:endParaRPr lang="en-US" dirty="0"/>
          </a:p>
          <a:p>
            <a:pPr lvl="0"/>
            <a:r>
              <a:rPr lang="vi-VN" b="1" dirty="0"/>
              <a:t>Load balancer security group</a:t>
            </a:r>
            <a:r>
              <a:rPr lang="vi-VN" dirty="0"/>
              <a:t> - Giúp quản lý inbound outbound của ELB</a:t>
            </a:r>
            <a:endParaRPr lang="en-US" dirty="0"/>
          </a:p>
        </p:txBody>
      </p:sp>
    </p:spTree>
    <p:extLst>
      <p:ext uri="{BB962C8B-B14F-4D97-AF65-F5344CB8AC3E}">
        <p14:creationId xmlns:p14="http://schemas.microsoft.com/office/powerpoint/2010/main" val="198659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7000" y="477994"/>
            <a:ext cx="6308600" cy="1274606"/>
          </a:xfrm>
        </p:spPr>
        <p:txBody>
          <a:bodyPr/>
          <a:lstStyle/>
          <a:p>
            <a:r>
              <a:rPr lang="en-US" sz="3500" dirty="0" err="1"/>
              <a:t>Các</a:t>
            </a:r>
            <a:r>
              <a:rPr lang="en-US" sz="3500" dirty="0"/>
              <a:t> </a:t>
            </a:r>
            <a:r>
              <a:rPr lang="en-US" sz="3500" dirty="0" err="1"/>
              <a:t>thành</a:t>
            </a:r>
            <a:r>
              <a:rPr lang="en-US" sz="3500" dirty="0"/>
              <a:t> </a:t>
            </a:r>
            <a:r>
              <a:rPr lang="en-US" sz="3500" dirty="0" err="1"/>
              <a:t>phần</a:t>
            </a:r>
            <a:r>
              <a:rPr lang="en-US" sz="3500" dirty="0"/>
              <a:t> AWS ELASTIC BEANSTALK(</a:t>
            </a:r>
            <a:r>
              <a:rPr lang="en-US" sz="3500" dirty="0" err="1"/>
              <a:t>Tiếp</a:t>
            </a:r>
            <a:r>
              <a:rPr lang="en-US" sz="3500" dirty="0"/>
              <a:t>)</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
        <p:nvSpPr>
          <p:cNvPr id="3" name="Rectangle 2"/>
          <p:cNvSpPr>
            <a:spLocks noGrp="1"/>
          </p:cNvSpPr>
          <p:nvPr>
            <p:ph idx="1"/>
          </p:nvPr>
        </p:nvSpPr>
        <p:spPr>
          <a:xfrm>
            <a:off x="457200" y="2057400"/>
            <a:ext cx="8229600" cy="4495800"/>
          </a:xfrm>
        </p:spPr>
        <p:txBody>
          <a:bodyPr>
            <a:noAutofit/>
          </a:bodyPr>
          <a:lstStyle/>
          <a:p>
            <a:pPr lvl="0"/>
            <a:r>
              <a:rPr lang="vi-VN" b="1" dirty="0"/>
              <a:t>Auto Scaling group</a:t>
            </a:r>
            <a:r>
              <a:rPr lang="vi-VN" dirty="0"/>
              <a:t> - Được định cấu hình để thay thế một phiên bản nếu nó bị terminated hoặc không khả dụng.</a:t>
            </a:r>
            <a:endParaRPr lang="en-US" dirty="0"/>
          </a:p>
          <a:p>
            <a:pPr lvl="0"/>
            <a:r>
              <a:rPr lang="vi-VN" b="1" dirty="0"/>
              <a:t>Amazon S3 bucket</a:t>
            </a:r>
            <a:r>
              <a:rPr lang="vi-VN" dirty="0"/>
              <a:t> - Nơi lưu trữ mã nguồn, log và các artifacts được tạo ra khi sử dụng Elastic Beanstalk.</a:t>
            </a:r>
            <a:endParaRPr lang="en-US" dirty="0"/>
          </a:p>
          <a:p>
            <a:pPr lvl="0"/>
            <a:r>
              <a:rPr lang="vi-VN" b="1" dirty="0"/>
              <a:t>Amazon CloudWatch alarms</a:t>
            </a:r>
            <a:r>
              <a:rPr lang="vi-VN" dirty="0"/>
              <a:t> - Hai CloudWatch alarms giám sát tải trên các instance trong môi trường. Được kích hoạt nếu tải quá cao hoặc quá thấp. Khi một alarms được kích hoạt, Auto Scaling group sẽ scale up hoặc scale down.</a:t>
            </a:r>
            <a:endParaRPr lang="en-US" dirty="0"/>
          </a:p>
          <a:p>
            <a:pPr lvl="0"/>
            <a:r>
              <a:rPr lang="vi-VN" b="1" dirty="0"/>
              <a:t>AWS CloudFormation stack</a:t>
            </a:r>
            <a:r>
              <a:rPr lang="vi-VN" dirty="0"/>
              <a:t> - Sử dụng để khởi chạy các tài nguyên trong môi trường và apply các thay đổi cấu hình.</a:t>
            </a:r>
            <a:endParaRPr lang="en-US" dirty="0"/>
          </a:p>
          <a:p>
            <a:pPr lvl="0"/>
            <a:r>
              <a:rPr lang="vi-VN" b="1" dirty="0"/>
              <a:t>Domain name</a:t>
            </a:r>
            <a:r>
              <a:rPr lang="vi-VN" dirty="0"/>
              <a:t> - Một domain name route đến ứng dụng</a:t>
            </a:r>
            <a:endParaRPr lang="en-US" dirty="0"/>
          </a:p>
        </p:txBody>
      </p:sp>
    </p:spTree>
    <p:extLst>
      <p:ext uri="{BB962C8B-B14F-4D97-AF65-F5344CB8AC3E}">
        <p14:creationId xmlns:p14="http://schemas.microsoft.com/office/powerpoint/2010/main" val="318104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7000" y="477994"/>
            <a:ext cx="6308600" cy="1274606"/>
          </a:xfrm>
        </p:spPr>
        <p:txBody>
          <a:bodyPr/>
          <a:lstStyle/>
          <a:p>
            <a:r>
              <a:rPr lang="en-US" sz="3500" dirty="0"/>
              <a:t>ELASTIC BEANSTALK </a:t>
            </a:r>
            <a:r>
              <a:rPr lang="en-US" sz="3500" dirty="0" err="1"/>
              <a:t>hoạt</a:t>
            </a:r>
            <a:r>
              <a:rPr lang="en-US" sz="3500" dirty="0"/>
              <a:t> </a:t>
            </a:r>
            <a:r>
              <a:rPr lang="en-US" sz="3500" dirty="0" err="1"/>
              <a:t>động</a:t>
            </a:r>
            <a:r>
              <a:rPr lang="en-US" sz="3500" dirty="0"/>
              <a:t> </a:t>
            </a:r>
            <a:r>
              <a:rPr lang="en-US" sz="3500" dirty="0" err="1"/>
              <a:t>như</a:t>
            </a:r>
            <a:r>
              <a:rPr lang="en-US" sz="3500" dirty="0"/>
              <a:t> </a:t>
            </a:r>
            <a:r>
              <a:rPr lang="en-US" sz="3500" dirty="0" err="1"/>
              <a:t>thế</a:t>
            </a:r>
            <a:r>
              <a:rPr lang="en-US" sz="3500" dirty="0"/>
              <a:t> </a:t>
            </a:r>
            <a:r>
              <a:rPr lang="en-US" sz="3500" dirty="0" err="1"/>
              <a:t>nào</a:t>
            </a:r>
            <a:r>
              <a:rPr lang="en-US" sz="3500" dirty="0"/>
              <a:t>?</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8</a:t>
            </a:fld>
            <a:endParaRPr lang="en-US" dirty="0"/>
          </a:p>
        </p:txBody>
      </p:sp>
      <p:sp>
        <p:nvSpPr>
          <p:cNvPr id="3" name="Rectangle 2"/>
          <p:cNvSpPr>
            <a:spLocks noGrp="1"/>
          </p:cNvSpPr>
          <p:nvPr>
            <p:ph idx="1"/>
          </p:nvPr>
        </p:nvSpPr>
        <p:spPr>
          <a:xfrm>
            <a:off x="457200" y="2057400"/>
            <a:ext cx="8229600" cy="4495800"/>
          </a:xfrm>
        </p:spPr>
        <p:txBody>
          <a:bodyPr>
            <a:noAutofit/>
          </a:bodyPr>
          <a:lstStyle/>
          <a:p>
            <a:r>
              <a:rPr lang="en-US" sz="1600" dirty="0"/>
              <a:t>Elastic Beanstalk </a:t>
            </a:r>
            <a:r>
              <a:rPr lang="en-US" sz="1600" dirty="0" err="1"/>
              <a:t>sẽ</a:t>
            </a:r>
            <a:r>
              <a:rPr lang="en-US" sz="1600" dirty="0"/>
              <a:t> </a:t>
            </a:r>
            <a:r>
              <a:rPr lang="en-US" sz="1600" dirty="0" err="1"/>
              <a:t>tạo</a:t>
            </a:r>
            <a:r>
              <a:rPr lang="en-US" sz="1600" dirty="0"/>
              <a:t> </a:t>
            </a:r>
            <a:r>
              <a:rPr lang="en-US" sz="1600" dirty="0" err="1"/>
              <a:t>một</a:t>
            </a:r>
            <a:r>
              <a:rPr lang="en-US" sz="1600" dirty="0"/>
              <a:t> </a:t>
            </a:r>
            <a:r>
              <a:rPr lang="en-US" sz="1600" dirty="0" err="1"/>
              <a:t>ứng</a:t>
            </a:r>
            <a:r>
              <a:rPr lang="en-US" sz="1600" dirty="0"/>
              <a:t> </a:t>
            </a:r>
            <a:r>
              <a:rPr lang="en-US" sz="1600" dirty="0" err="1"/>
              <a:t>dụng</a:t>
            </a:r>
            <a:r>
              <a:rPr lang="en-US" sz="1600" dirty="0"/>
              <a:t> (application), </a:t>
            </a:r>
            <a:r>
              <a:rPr lang="en-US" sz="1600" dirty="0" err="1"/>
              <a:t>tải</a:t>
            </a:r>
            <a:r>
              <a:rPr lang="en-US" sz="1600" dirty="0"/>
              <a:t> </a:t>
            </a:r>
            <a:r>
              <a:rPr lang="en-US" sz="1600" dirty="0" err="1"/>
              <a:t>lên</a:t>
            </a:r>
            <a:r>
              <a:rPr lang="en-US" sz="1600" dirty="0"/>
              <a:t> </a:t>
            </a:r>
            <a:r>
              <a:rPr lang="en-US" sz="1600" dirty="0" err="1"/>
              <a:t>một</a:t>
            </a:r>
            <a:r>
              <a:rPr lang="en-US" sz="1600" dirty="0"/>
              <a:t> </a:t>
            </a:r>
            <a:r>
              <a:rPr lang="en-US" sz="1600" dirty="0" err="1"/>
              <a:t>phiên</a:t>
            </a:r>
            <a:r>
              <a:rPr lang="en-US" sz="1600" dirty="0"/>
              <a:t> </a:t>
            </a:r>
            <a:r>
              <a:rPr lang="en-US" sz="1600" dirty="0" err="1"/>
              <a:t>bản</a:t>
            </a:r>
            <a:r>
              <a:rPr lang="en-US" sz="1600" dirty="0"/>
              <a:t> </a:t>
            </a:r>
            <a:r>
              <a:rPr lang="en-US" sz="1600" dirty="0" err="1"/>
              <a:t>ứng</a:t>
            </a:r>
            <a:r>
              <a:rPr lang="en-US" sz="1600" dirty="0"/>
              <a:t> </a:t>
            </a:r>
            <a:r>
              <a:rPr lang="en-US" sz="1600" dirty="0" err="1"/>
              <a:t>dụng</a:t>
            </a:r>
            <a:r>
              <a:rPr lang="en-US" sz="1600" dirty="0"/>
              <a:t> (version) </a:t>
            </a:r>
            <a:r>
              <a:rPr lang="en-US" sz="1600" dirty="0" err="1"/>
              <a:t>dưới</a:t>
            </a:r>
            <a:r>
              <a:rPr lang="en-US" sz="1600" dirty="0"/>
              <a:t> </a:t>
            </a:r>
            <a:r>
              <a:rPr lang="en-US" sz="1600" dirty="0" err="1"/>
              <a:t>dạng</a:t>
            </a:r>
            <a:r>
              <a:rPr lang="en-US" sz="1600" dirty="0"/>
              <a:t> </a:t>
            </a:r>
            <a:r>
              <a:rPr lang="en-US" sz="1600" dirty="0" err="1"/>
              <a:t>một</a:t>
            </a:r>
            <a:r>
              <a:rPr lang="en-US" sz="1600" dirty="0"/>
              <a:t> </a:t>
            </a:r>
            <a:r>
              <a:rPr lang="en-US" sz="1600" dirty="0" err="1"/>
              <a:t>gói</a:t>
            </a:r>
            <a:r>
              <a:rPr lang="en-US" sz="1600" dirty="0"/>
              <a:t> </a:t>
            </a:r>
            <a:r>
              <a:rPr lang="en-US" sz="1600" dirty="0" err="1"/>
              <a:t>nguồn</a:t>
            </a:r>
            <a:r>
              <a:rPr lang="en-US" sz="1600" dirty="0"/>
              <a:t> </a:t>
            </a:r>
            <a:r>
              <a:rPr lang="en-US" sz="1600" dirty="0" err="1"/>
              <a:t>ứng</a:t>
            </a:r>
            <a:r>
              <a:rPr lang="en-US" sz="1600" dirty="0"/>
              <a:t> </a:t>
            </a:r>
            <a:r>
              <a:rPr lang="en-US" sz="1600" dirty="0" err="1"/>
              <a:t>dụng</a:t>
            </a:r>
            <a:r>
              <a:rPr lang="en-US" sz="1600" dirty="0"/>
              <a:t> (file .zip hay .war) </a:t>
            </a:r>
            <a:r>
              <a:rPr lang="en-US" sz="1600" dirty="0" err="1"/>
              <a:t>đến</a:t>
            </a:r>
            <a:r>
              <a:rPr lang="en-US" sz="1600" dirty="0"/>
              <a:t> Elastic Beanstalk, </a:t>
            </a:r>
            <a:r>
              <a:rPr lang="en-US" sz="1600" dirty="0" err="1"/>
              <a:t>và</a:t>
            </a:r>
            <a:r>
              <a:rPr lang="en-US" sz="1600" dirty="0"/>
              <a:t> </a:t>
            </a:r>
            <a:r>
              <a:rPr lang="en-US" sz="1600" dirty="0" err="1"/>
              <a:t>sau</a:t>
            </a:r>
            <a:r>
              <a:rPr lang="en-US" sz="1600" dirty="0"/>
              <a:t> </a:t>
            </a:r>
            <a:r>
              <a:rPr lang="en-US" sz="1600" dirty="0" err="1"/>
              <a:t>đó</a:t>
            </a:r>
            <a:r>
              <a:rPr lang="en-US" sz="1600" dirty="0"/>
              <a:t> </a:t>
            </a:r>
            <a:r>
              <a:rPr lang="en-US" sz="1600" dirty="0" err="1"/>
              <a:t>cung</a:t>
            </a:r>
            <a:r>
              <a:rPr lang="en-US" sz="1600" dirty="0"/>
              <a:t> </a:t>
            </a:r>
            <a:r>
              <a:rPr lang="en-US" sz="1600" dirty="0" err="1"/>
              <a:t>cấp</a:t>
            </a:r>
            <a:r>
              <a:rPr lang="en-US" sz="1600" dirty="0"/>
              <a:t> </a:t>
            </a:r>
            <a:r>
              <a:rPr lang="en-US" sz="1600" dirty="0" err="1"/>
              <a:t>một</a:t>
            </a:r>
            <a:r>
              <a:rPr lang="en-US" sz="1600" dirty="0"/>
              <a:t> </a:t>
            </a:r>
            <a:r>
              <a:rPr lang="en-US" sz="1600" dirty="0" err="1"/>
              <a:t>số</a:t>
            </a:r>
            <a:r>
              <a:rPr lang="en-US" sz="1600" dirty="0"/>
              <a:t> </a:t>
            </a:r>
            <a:r>
              <a:rPr lang="en-US" sz="1600" dirty="0" err="1"/>
              <a:t>thông</a:t>
            </a:r>
            <a:r>
              <a:rPr lang="en-US" sz="1600" dirty="0"/>
              <a:t> tin </a:t>
            </a:r>
            <a:r>
              <a:rPr lang="en-US" sz="1600" dirty="0" err="1"/>
              <a:t>về</a:t>
            </a:r>
            <a:r>
              <a:rPr lang="en-US" sz="1600" dirty="0"/>
              <a:t> </a:t>
            </a:r>
            <a:r>
              <a:rPr lang="en-US" sz="1600" dirty="0" err="1"/>
              <a:t>ứng</a:t>
            </a:r>
            <a:r>
              <a:rPr lang="en-US" sz="1600" dirty="0"/>
              <a:t> </a:t>
            </a:r>
            <a:r>
              <a:rPr lang="en-US" sz="1600" dirty="0" err="1"/>
              <a:t>dụng</a:t>
            </a:r>
            <a:r>
              <a:rPr lang="en-US" sz="1600" dirty="0"/>
              <a:t>. Elastic Beanstalk </a:t>
            </a:r>
            <a:r>
              <a:rPr lang="en-US" sz="1600" dirty="0" err="1"/>
              <a:t>tự</a:t>
            </a:r>
            <a:r>
              <a:rPr lang="en-US" sz="1600" dirty="0"/>
              <a:t> </a:t>
            </a:r>
            <a:r>
              <a:rPr lang="en-US" sz="1600" dirty="0" err="1"/>
              <a:t>động</a:t>
            </a:r>
            <a:r>
              <a:rPr lang="en-US" sz="1600" dirty="0"/>
              <a:t> </a:t>
            </a:r>
            <a:r>
              <a:rPr lang="en-US" sz="1600" dirty="0" err="1"/>
              <a:t>khởi</a:t>
            </a:r>
            <a:r>
              <a:rPr lang="en-US" sz="1600" dirty="0"/>
              <a:t> </a:t>
            </a:r>
            <a:r>
              <a:rPr lang="en-US" sz="1600" dirty="0" err="1"/>
              <a:t>chạy</a:t>
            </a:r>
            <a:r>
              <a:rPr lang="en-US" sz="1600" dirty="0"/>
              <a:t> </a:t>
            </a:r>
            <a:r>
              <a:rPr lang="en-US" sz="1600" dirty="0" err="1"/>
              <a:t>một</a:t>
            </a:r>
            <a:r>
              <a:rPr lang="en-US" sz="1600" dirty="0"/>
              <a:t> </a:t>
            </a:r>
            <a:r>
              <a:rPr lang="en-US" sz="1600" dirty="0" err="1"/>
              <a:t>môi</a:t>
            </a:r>
            <a:r>
              <a:rPr lang="en-US" sz="1600" dirty="0"/>
              <a:t> </a:t>
            </a:r>
            <a:r>
              <a:rPr lang="en-US" sz="1600" dirty="0" err="1"/>
              <a:t>trường</a:t>
            </a:r>
            <a:r>
              <a:rPr lang="en-US" sz="1600" dirty="0"/>
              <a:t> </a:t>
            </a:r>
            <a:r>
              <a:rPr lang="en-US" sz="1600" dirty="0" err="1"/>
              <a:t>và</a:t>
            </a:r>
            <a:r>
              <a:rPr lang="en-US" sz="1600" dirty="0"/>
              <a:t> </a:t>
            </a:r>
            <a:r>
              <a:rPr lang="en-US" sz="1600" dirty="0" err="1"/>
              <a:t>cấu</a:t>
            </a:r>
            <a:r>
              <a:rPr lang="en-US" sz="1600" dirty="0"/>
              <a:t> </a:t>
            </a:r>
            <a:r>
              <a:rPr lang="en-US" sz="1600" dirty="0" err="1"/>
              <a:t>hình</a:t>
            </a:r>
            <a:r>
              <a:rPr lang="en-US" sz="1600" dirty="0"/>
              <a:t> </a:t>
            </a:r>
            <a:r>
              <a:rPr lang="en-US" sz="1600" dirty="0" err="1"/>
              <a:t>các</a:t>
            </a:r>
            <a:r>
              <a:rPr lang="en-US" sz="1600" dirty="0"/>
              <a:t> </a:t>
            </a:r>
            <a:r>
              <a:rPr lang="en-US" sz="1600" dirty="0" err="1"/>
              <a:t>tài</a:t>
            </a:r>
            <a:r>
              <a:rPr lang="en-US" sz="1600" dirty="0"/>
              <a:t> </a:t>
            </a:r>
            <a:r>
              <a:rPr lang="en-US" sz="1600" dirty="0" err="1"/>
              <a:t>nguyên</a:t>
            </a:r>
            <a:r>
              <a:rPr lang="en-US" sz="1600" dirty="0"/>
              <a:t> AWS </a:t>
            </a:r>
            <a:r>
              <a:rPr lang="en-US" sz="1600" dirty="0" err="1"/>
              <a:t>cần</a:t>
            </a:r>
            <a:r>
              <a:rPr lang="en-US" sz="1600" dirty="0"/>
              <a:t> </a:t>
            </a:r>
            <a:r>
              <a:rPr lang="en-US" sz="1600" dirty="0" err="1"/>
              <a:t>thiết</a:t>
            </a:r>
            <a:r>
              <a:rPr lang="en-US" sz="1600" dirty="0"/>
              <a:t> </a:t>
            </a:r>
            <a:r>
              <a:rPr lang="en-US" sz="1600" dirty="0" err="1"/>
              <a:t>để</a:t>
            </a:r>
            <a:r>
              <a:rPr lang="en-US" sz="1600" dirty="0"/>
              <a:t> </a:t>
            </a:r>
            <a:r>
              <a:rPr lang="en-US" sz="1600" dirty="0" err="1"/>
              <a:t>chạy</a:t>
            </a:r>
            <a:r>
              <a:rPr lang="en-US" sz="1600" dirty="0"/>
              <a:t> code </a:t>
            </a:r>
            <a:r>
              <a:rPr lang="en-US" sz="1600" dirty="0" err="1"/>
              <a:t>của</a:t>
            </a:r>
            <a:r>
              <a:rPr lang="en-US" sz="1600" dirty="0"/>
              <a:t> </a:t>
            </a:r>
            <a:r>
              <a:rPr lang="en-US" sz="1600" dirty="0" err="1"/>
              <a:t>bạn</a:t>
            </a:r>
            <a:r>
              <a:rPr lang="en-US" sz="1600" dirty="0"/>
              <a:t>. </a:t>
            </a:r>
            <a:r>
              <a:rPr lang="en-US" sz="1600" dirty="0" err="1"/>
              <a:t>Sau</a:t>
            </a:r>
            <a:r>
              <a:rPr lang="en-US" sz="1600" dirty="0"/>
              <a:t> </a:t>
            </a:r>
            <a:r>
              <a:rPr lang="en-US" sz="1600" dirty="0" err="1"/>
              <a:t>khi</a:t>
            </a:r>
            <a:r>
              <a:rPr lang="en-US" sz="1600" dirty="0"/>
              <a:t> </a:t>
            </a:r>
            <a:r>
              <a:rPr lang="en-US" sz="1600" dirty="0" err="1"/>
              <a:t>môi</a:t>
            </a:r>
            <a:r>
              <a:rPr lang="en-US" sz="1600" dirty="0"/>
              <a:t> </a:t>
            </a:r>
            <a:r>
              <a:rPr lang="en-US" sz="1600" dirty="0" err="1"/>
              <a:t>trường</a:t>
            </a:r>
            <a:r>
              <a:rPr lang="en-US" sz="1600" dirty="0"/>
              <a:t> (environment) </a:t>
            </a:r>
            <a:r>
              <a:rPr lang="en-US" sz="1600" dirty="0" err="1"/>
              <a:t>của</a:t>
            </a:r>
            <a:r>
              <a:rPr lang="en-US" sz="1600" dirty="0"/>
              <a:t> </a:t>
            </a:r>
            <a:r>
              <a:rPr lang="en-US" sz="1600" dirty="0" err="1"/>
              <a:t>bạn</a:t>
            </a:r>
            <a:r>
              <a:rPr lang="en-US" sz="1600" dirty="0"/>
              <a:t> </a:t>
            </a:r>
            <a:r>
              <a:rPr lang="en-US" sz="1600" dirty="0" err="1"/>
              <a:t>được</a:t>
            </a:r>
            <a:r>
              <a:rPr lang="en-US" sz="1600" dirty="0"/>
              <a:t> </a:t>
            </a:r>
            <a:r>
              <a:rPr lang="en-US" sz="1600" dirty="0" err="1"/>
              <a:t>khởi</a:t>
            </a:r>
            <a:r>
              <a:rPr lang="en-US" sz="1600" dirty="0"/>
              <a:t> </a:t>
            </a:r>
            <a:r>
              <a:rPr lang="en-US" sz="1600" dirty="0" err="1"/>
              <a:t>chạy</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quản</a:t>
            </a:r>
            <a:r>
              <a:rPr lang="en-US" sz="1600" dirty="0"/>
              <a:t> </a:t>
            </a:r>
            <a:r>
              <a:rPr lang="en-US" sz="1600" dirty="0" err="1"/>
              <a:t>lý</a:t>
            </a:r>
            <a:r>
              <a:rPr lang="en-US" sz="1600" dirty="0"/>
              <a:t> </a:t>
            </a:r>
            <a:r>
              <a:rPr lang="en-US" sz="1600" dirty="0" err="1"/>
              <a:t>môi</a:t>
            </a:r>
            <a:r>
              <a:rPr lang="en-US" sz="1600" dirty="0"/>
              <a:t> </a:t>
            </a:r>
            <a:r>
              <a:rPr lang="en-US" sz="1600" dirty="0" err="1"/>
              <a:t>trường</a:t>
            </a:r>
            <a:r>
              <a:rPr lang="en-US" sz="1600" dirty="0"/>
              <a:t> </a:t>
            </a:r>
            <a:r>
              <a:rPr lang="en-US" sz="1600" dirty="0" err="1"/>
              <a:t>của</a:t>
            </a:r>
            <a:r>
              <a:rPr lang="en-US" sz="1600" dirty="0"/>
              <a:t> </a:t>
            </a:r>
            <a:r>
              <a:rPr lang="en-US" sz="1600" dirty="0" err="1"/>
              <a:t>mình</a:t>
            </a:r>
            <a:r>
              <a:rPr lang="en-US" sz="1600" dirty="0"/>
              <a:t> </a:t>
            </a:r>
            <a:r>
              <a:rPr lang="en-US" sz="1600" dirty="0" err="1"/>
              <a:t>và</a:t>
            </a:r>
            <a:r>
              <a:rPr lang="en-US" sz="1600" dirty="0"/>
              <a:t> </a:t>
            </a:r>
            <a:r>
              <a:rPr lang="en-US" sz="1600" dirty="0" err="1"/>
              <a:t>triển</a:t>
            </a:r>
            <a:r>
              <a:rPr lang="en-US" sz="1600" dirty="0"/>
              <a:t> </a:t>
            </a:r>
            <a:r>
              <a:rPr lang="en-US" sz="1600" dirty="0" err="1"/>
              <a:t>khai</a:t>
            </a:r>
            <a:r>
              <a:rPr lang="en-US" sz="1600" dirty="0"/>
              <a:t> </a:t>
            </a:r>
            <a:r>
              <a:rPr lang="en-US" sz="1600" dirty="0" err="1"/>
              <a:t>các</a:t>
            </a:r>
            <a:r>
              <a:rPr lang="en-US" sz="1600" dirty="0"/>
              <a:t> </a:t>
            </a:r>
            <a:r>
              <a:rPr lang="en-US" sz="1600" dirty="0" err="1"/>
              <a:t>phiên</a:t>
            </a:r>
            <a:r>
              <a:rPr lang="en-US" sz="1600" dirty="0"/>
              <a:t> </a:t>
            </a:r>
            <a:r>
              <a:rPr lang="en-US" sz="1600" dirty="0" err="1"/>
              <a:t>bản</a:t>
            </a:r>
            <a:r>
              <a:rPr lang="en-US" sz="1600" dirty="0"/>
              <a:t> </a:t>
            </a:r>
            <a:r>
              <a:rPr lang="en-US" sz="1600" dirty="0" err="1"/>
              <a:t>ứng</a:t>
            </a:r>
            <a:r>
              <a:rPr lang="en-US" sz="1600" dirty="0"/>
              <a:t> </a:t>
            </a:r>
            <a:r>
              <a:rPr lang="en-US" sz="1600" dirty="0" err="1"/>
              <a:t>dụng</a:t>
            </a:r>
            <a:r>
              <a:rPr lang="en-US" sz="1600" dirty="0"/>
              <a:t> </a:t>
            </a:r>
            <a:r>
              <a:rPr lang="en-US" sz="1600" dirty="0" err="1"/>
              <a:t>mới</a:t>
            </a:r>
            <a:r>
              <a:rPr lang="en-US" sz="1600" dirty="0"/>
              <a:t>. </a:t>
            </a:r>
            <a:r>
              <a:rPr lang="en-US" sz="1600" dirty="0" err="1"/>
              <a:t>Sơ</a:t>
            </a:r>
            <a:r>
              <a:rPr lang="en-US" sz="1600" dirty="0"/>
              <a:t> </a:t>
            </a:r>
            <a:r>
              <a:rPr lang="en-US" sz="1600" dirty="0" err="1"/>
              <a:t>đồ</a:t>
            </a:r>
            <a:r>
              <a:rPr lang="en-US" sz="1600" dirty="0"/>
              <a:t> </a:t>
            </a:r>
            <a:r>
              <a:rPr lang="en-US" sz="1600" dirty="0" err="1"/>
              <a:t>sau</a:t>
            </a:r>
            <a:r>
              <a:rPr lang="en-US" sz="1600" dirty="0"/>
              <a:t> minh </a:t>
            </a:r>
            <a:r>
              <a:rPr lang="en-US" sz="1600" dirty="0" err="1"/>
              <a:t>họa</a:t>
            </a:r>
            <a:r>
              <a:rPr lang="en-US" sz="1600" dirty="0"/>
              <a:t> </a:t>
            </a:r>
            <a:r>
              <a:rPr lang="en-US" sz="1600" dirty="0" err="1"/>
              <a:t>quy</a:t>
            </a:r>
            <a:r>
              <a:rPr lang="en-US" sz="1600" dirty="0"/>
              <a:t> </a:t>
            </a:r>
            <a:r>
              <a:rPr lang="en-US" sz="1600" dirty="0" err="1"/>
              <a:t>trình</a:t>
            </a:r>
            <a:r>
              <a:rPr lang="en-US" sz="1600" dirty="0"/>
              <a:t> </a:t>
            </a:r>
            <a:r>
              <a:rPr lang="en-US" sz="1600" dirty="0" err="1"/>
              <a:t>làm</a:t>
            </a:r>
            <a:r>
              <a:rPr lang="en-US" sz="1600" dirty="0"/>
              <a:t> </a:t>
            </a:r>
            <a:r>
              <a:rPr lang="en-US" sz="1600" dirty="0" err="1"/>
              <a:t>việc</a:t>
            </a:r>
            <a:endParaRPr lang="en-US" sz="1600" dirty="0"/>
          </a:p>
        </p:txBody>
      </p:sp>
      <p:pic>
        <p:nvPicPr>
          <p:cNvPr id="7" name="Picture 6"/>
          <p:cNvPicPr>
            <a:picLocks noChangeAspect="1"/>
          </p:cNvPicPr>
          <p:nvPr/>
        </p:nvPicPr>
        <p:blipFill>
          <a:blip r:embed="rId3"/>
          <a:stretch>
            <a:fillRect/>
          </a:stretch>
        </p:blipFill>
        <p:spPr>
          <a:xfrm>
            <a:off x="685800" y="3962400"/>
            <a:ext cx="7389076" cy="2057400"/>
          </a:xfrm>
          <a:prstGeom prst="rect">
            <a:avLst/>
          </a:prstGeom>
        </p:spPr>
      </p:pic>
    </p:spTree>
    <p:extLst>
      <p:ext uri="{BB962C8B-B14F-4D97-AF65-F5344CB8AC3E}">
        <p14:creationId xmlns:p14="http://schemas.microsoft.com/office/powerpoint/2010/main" val="329268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7000" y="477994"/>
            <a:ext cx="6308600" cy="1274606"/>
          </a:xfrm>
        </p:spPr>
        <p:txBody>
          <a:bodyPr/>
          <a:lstStyle/>
          <a:p>
            <a:r>
              <a:rPr lang="en-US" sz="3500" dirty="0"/>
              <a:t>Elastic Beanstalk </a:t>
            </a:r>
            <a:r>
              <a:rPr lang="en-US" sz="3500" dirty="0" err="1"/>
              <a:t>hỗ</a:t>
            </a:r>
            <a:r>
              <a:rPr lang="en-US" sz="3500" dirty="0"/>
              <a:t> </a:t>
            </a:r>
            <a:r>
              <a:rPr lang="en-US" sz="3500" dirty="0" err="1"/>
              <a:t>trợ</a:t>
            </a:r>
            <a:br>
              <a:rPr lang="en-US" sz="3500" dirty="0"/>
            </a:br>
            <a:r>
              <a:rPr lang="en-US" sz="3500" dirty="0" err="1"/>
              <a:t>trên</a:t>
            </a:r>
            <a:r>
              <a:rPr lang="en-US" sz="3500" dirty="0"/>
              <a:t> </a:t>
            </a:r>
            <a:r>
              <a:rPr lang="en-US" sz="3500" dirty="0" err="1"/>
              <a:t>các</a:t>
            </a:r>
            <a:r>
              <a:rPr lang="en-US" sz="3500" dirty="0"/>
              <a:t> </a:t>
            </a:r>
            <a:r>
              <a:rPr lang="en-US" sz="3500" dirty="0" err="1"/>
              <a:t>nền</a:t>
            </a:r>
            <a:r>
              <a:rPr lang="en-US" sz="3500" dirty="0"/>
              <a:t> </a:t>
            </a:r>
            <a:r>
              <a:rPr lang="en-US" sz="3500" dirty="0" err="1"/>
              <a:t>tảng</a:t>
            </a:r>
            <a:endParaRPr lang="en-US" sz="3500"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9</a:t>
            </a:fld>
            <a:endParaRPr lang="en-US" dirty="0"/>
          </a:p>
        </p:txBody>
      </p:sp>
      <p:sp>
        <p:nvSpPr>
          <p:cNvPr id="3" name="Rectangle 2"/>
          <p:cNvSpPr>
            <a:spLocks noGrp="1"/>
          </p:cNvSpPr>
          <p:nvPr>
            <p:ph idx="1"/>
          </p:nvPr>
        </p:nvSpPr>
        <p:spPr>
          <a:xfrm>
            <a:off x="457200" y="1749552"/>
            <a:ext cx="7162800" cy="4346448"/>
          </a:xfrm>
        </p:spPr>
        <p:txBody>
          <a:bodyPr>
            <a:noAutofit/>
          </a:bodyPr>
          <a:lstStyle/>
          <a:p>
            <a:pPr marL="349758" indent="-285750">
              <a:buFont typeface="Arial" panose="020B0604020202020204" pitchFamily="34" charset="0"/>
              <a:buChar char="•"/>
            </a:pPr>
            <a:r>
              <a:rPr lang="en-US" sz="1600" dirty="0"/>
              <a:t>AWS Elastic Beanstalk </a:t>
            </a:r>
            <a:r>
              <a:rPr lang="en-US" sz="1600" dirty="0" err="1"/>
              <a:t>hỗ</a:t>
            </a:r>
            <a:r>
              <a:rPr lang="en-US" sz="1600" dirty="0"/>
              <a:t> </a:t>
            </a:r>
            <a:r>
              <a:rPr lang="en-US" sz="1600" dirty="0" err="1"/>
              <a:t>trợ</a:t>
            </a:r>
            <a:r>
              <a:rPr lang="en-US" sz="1600" dirty="0"/>
              <a:t> </a:t>
            </a:r>
            <a:r>
              <a:rPr lang="en-US" sz="1600" dirty="0" err="1"/>
              <a:t>các</a:t>
            </a:r>
            <a:r>
              <a:rPr lang="en-US" sz="1600" dirty="0"/>
              <a:t> </a:t>
            </a:r>
            <a:r>
              <a:rPr lang="en-US" sz="1600" dirty="0" err="1"/>
              <a:t>ngôn</a:t>
            </a:r>
            <a:r>
              <a:rPr lang="en-US" sz="1600" dirty="0"/>
              <a:t> </a:t>
            </a:r>
            <a:r>
              <a:rPr lang="en-US" sz="1600" dirty="0" err="1"/>
              <a:t>ngữ</a:t>
            </a:r>
            <a:r>
              <a:rPr lang="en-US" sz="1600" dirty="0"/>
              <a:t> </a:t>
            </a:r>
            <a:r>
              <a:rPr lang="en-US" sz="1600" dirty="0" err="1"/>
              <a:t>và</a:t>
            </a:r>
            <a:r>
              <a:rPr lang="en-US" sz="1600" dirty="0"/>
              <a:t> </a:t>
            </a:r>
            <a:r>
              <a:rPr lang="en-US" sz="1600" dirty="0" err="1"/>
              <a:t>ngăn</a:t>
            </a:r>
            <a:r>
              <a:rPr lang="en-US" sz="1600" dirty="0"/>
              <a:t> </a:t>
            </a:r>
            <a:r>
              <a:rPr lang="en-US" sz="1600" dirty="0" err="1"/>
              <a:t>xếp</a:t>
            </a:r>
            <a:r>
              <a:rPr lang="en-US" sz="1600" dirty="0"/>
              <a:t> </a:t>
            </a:r>
            <a:r>
              <a:rPr lang="en-US" sz="1600" dirty="0" err="1"/>
              <a:t>phát</a:t>
            </a:r>
            <a:r>
              <a:rPr lang="en-US" sz="1600" dirty="0"/>
              <a:t> </a:t>
            </a:r>
            <a:r>
              <a:rPr lang="en-US" sz="1600" dirty="0" err="1"/>
              <a:t>triển</a:t>
            </a:r>
            <a:r>
              <a:rPr lang="en-US" sz="1600" dirty="0"/>
              <a:t> </a:t>
            </a:r>
            <a:r>
              <a:rPr lang="en-US" sz="1600" dirty="0" err="1"/>
              <a:t>sau</a:t>
            </a:r>
            <a:r>
              <a:rPr lang="en-US" sz="1600" dirty="0"/>
              <a:t>:</a:t>
            </a:r>
          </a:p>
          <a:p>
            <a:pPr marL="349758" indent="-285750">
              <a:buFont typeface="Arial" panose="020B0604020202020204" pitchFamily="34" charset="0"/>
              <a:buChar char="•"/>
            </a:pPr>
            <a:r>
              <a:rPr lang="en-US" sz="1600" dirty="0"/>
              <a:t>Apache Tomcat </a:t>
            </a:r>
            <a:r>
              <a:rPr lang="en-US" sz="1600" dirty="0" err="1"/>
              <a:t>cho</a:t>
            </a:r>
            <a:r>
              <a:rPr lang="en-US" sz="1600" dirty="0"/>
              <a:t> </a:t>
            </a:r>
            <a:r>
              <a:rPr lang="en-US" sz="1600" dirty="0" err="1"/>
              <a:t>ứng</a:t>
            </a:r>
            <a:r>
              <a:rPr lang="en-US" sz="1600" dirty="0"/>
              <a:t> </a:t>
            </a:r>
            <a:r>
              <a:rPr lang="en-US" sz="1600" dirty="0" err="1"/>
              <a:t>dụng</a:t>
            </a:r>
            <a:r>
              <a:rPr lang="en-US" sz="1600" dirty="0"/>
              <a:t> Java</a:t>
            </a:r>
          </a:p>
          <a:p>
            <a:pPr marL="349758" indent="-285750">
              <a:buFont typeface="Arial" panose="020B0604020202020204" pitchFamily="34" charset="0"/>
              <a:buChar char="•"/>
            </a:pPr>
            <a:r>
              <a:rPr lang="en-US" sz="1600" dirty="0"/>
              <a:t>Apache HTTP Server </a:t>
            </a:r>
            <a:r>
              <a:rPr lang="en-US" sz="1600" dirty="0" err="1"/>
              <a:t>cho</a:t>
            </a:r>
            <a:r>
              <a:rPr lang="en-US" sz="1600" dirty="0"/>
              <a:t> </a:t>
            </a:r>
            <a:r>
              <a:rPr lang="en-US" sz="1600" dirty="0" err="1"/>
              <a:t>ứng</a:t>
            </a:r>
            <a:r>
              <a:rPr lang="en-US" sz="1600" dirty="0"/>
              <a:t> </a:t>
            </a:r>
            <a:r>
              <a:rPr lang="en-US" sz="1600" dirty="0" err="1"/>
              <a:t>dụng</a:t>
            </a:r>
            <a:r>
              <a:rPr lang="en-US" sz="1600" dirty="0"/>
              <a:t> PHP</a:t>
            </a:r>
          </a:p>
          <a:p>
            <a:pPr marL="349758" indent="-285750">
              <a:buFont typeface="Arial" panose="020B0604020202020204" pitchFamily="34" charset="0"/>
              <a:buChar char="•"/>
            </a:pPr>
            <a:r>
              <a:rPr lang="en-US" sz="1600" dirty="0"/>
              <a:t>Apache HTTP Server </a:t>
            </a:r>
            <a:r>
              <a:rPr lang="en-US" sz="1600" dirty="0" err="1"/>
              <a:t>cho</a:t>
            </a:r>
            <a:r>
              <a:rPr lang="en-US" sz="1600" dirty="0"/>
              <a:t> </a:t>
            </a:r>
            <a:r>
              <a:rPr lang="en-US" sz="1600" dirty="0" err="1"/>
              <a:t>ứng</a:t>
            </a:r>
            <a:r>
              <a:rPr lang="en-US" sz="1600" dirty="0"/>
              <a:t> </a:t>
            </a:r>
            <a:r>
              <a:rPr lang="en-US" sz="1600" dirty="0" err="1"/>
              <a:t>dụng</a:t>
            </a:r>
            <a:r>
              <a:rPr lang="en-US" sz="1600" dirty="0"/>
              <a:t> Python</a:t>
            </a:r>
          </a:p>
          <a:p>
            <a:pPr marL="349758" indent="-285750">
              <a:buFont typeface="Arial" panose="020B0604020202020204" pitchFamily="34" charset="0"/>
              <a:buChar char="•"/>
            </a:pPr>
            <a:r>
              <a:rPr lang="en-US" sz="1600" dirty="0"/>
              <a:t>Nginx </a:t>
            </a:r>
            <a:r>
              <a:rPr lang="en-US" sz="1600" dirty="0" err="1"/>
              <a:t>hoặc</a:t>
            </a:r>
            <a:r>
              <a:rPr lang="en-US" sz="1600" dirty="0"/>
              <a:t> Apache HTTP Server </a:t>
            </a:r>
            <a:r>
              <a:rPr lang="en-US" sz="1600" dirty="0" err="1"/>
              <a:t>cho</a:t>
            </a:r>
            <a:r>
              <a:rPr lang="en-US" sz="1600" dirty="0"/>
              <a:t> </a:t>
            </a:r>
            <a:r>
              <a:rPr lang="en-US" sz="1600" dirty="0" err="1"/>
              <a:t>ứng</a:t>
            </a:r>
            <a:r>
              <a:rPr lang="en-US" sz="1600" dirty="0"/>
              <a:t> </a:t>
            </a:r>
            <a:r>
              <a:rPr lang="en-US" sz="1600" dirty="0" err="1"/>
              <a:t>dụng</a:t>
            </a:r>
            <a:r>
              <a:rPr lang="en-US" sz="1600" dirty="0"/>
              <a:t> Node.js</a:t>
            </a:r>
          </a:p>
          <a:p>
            <a:pPr marL="349758" indent="-285750">
              <a:buFont typeface="Arial" panose="020B0604020202020204" pitchFamily="34" charset="0"/>
              <a:buChar char="•"/>
            </a:pPr>
            <a:r>
              <a:rPr lang="en-US" sz="1600" dirty="0"/>
              <a:t>Passenger </a:t>
            </a:r>
            <a:r>
              <a:rPr lang="en-US" sz="1600" dirty="0" err="1"/>
              <a:t>hoặc</a:t>
            </a:r>
            <a:r>
              <a:rPr lang="en-US" sz="1600" dirty="0"/>
              <a:t> Puma </a:t>
            </a:r>
            <a:r>
              <a:rPr lang="en-US" sz="1600" dirty="0" err="1"/>
              <a:t>cho</a:t>
            </a:r>
            <a:r>
              <a:rPr lang="en-US" sz="1600" dirty="0"/>
              <a:t> </a:t>
            </a:r>
            <a:r>
              <a:rPr lang="en-US" sz="1600" dirty="0" err="1"/>
              <a:t>ứng</a:t>
            </a:r>
            <a:r>
              <a:rPr lang="en-US" sz="1600" dirty="0"/>
              <a:t> </a:t>
            </a:r>
            <a:r>
              <a:rPr lang="en-US" sz="1600" dirty="0" err="1"/>
              <a:t>dụng</a:t>
            </a:r>
            <a:r>
              <a:rPr lang="en-US" sz="1600" dirty="0"/>
              <a:t> Ruby</a:t>
            </a:r>
          </a:p>
          <a:p>
            <a:pPr marL="349758" indent="-285750">
              <a:buFont typeface="Arial" panose="020B0604020202020204" pitchFamily="34" charset="0"/>
              <a:buChar char="•"/>
            </a:pPr>
            <a:r>
              <a:rPr lang="en-US" sz="1600" dirty="0"/>
              <a:t>Microsoft IIS 7.5, 8.0 </a:t>
            </a:r>
            <a:r>
              <a:rPr lang="en-US" sz="1600" dirty="0" err="1"/>
              <a:t>và</a:t>
            </a:r>
            <a:r>
              <a:rPr lang="en-US" sz="1600" dirty="0"/>
              <a:t> 8.5 </a:t>
            </a:r>
            <a:r>
              <a:rPr lang="en-US" sz="1600" dirty="0" err="1"/>
              <a:t>cho</a:t>
            </a:r>
            <a:r>
              <a:rPr lang="en-US" sz="1600" dirty="0"/>
              <a:t> </a:t>
            </a:r>
            <a:r>
              <a:rPr lang="en-US" sz="1600" dirty="0" err="1"/>
              <a:t>ứng</a:t>
            </a:r>
            <a:r>
              <a:rPr lang="en-US" sz="1600" dirty="0"/>
              <a:t> </a:t>
            </a:r>
            <a:r>
              <a:rPr lang="en-US" sz="1600" dirty="0" err="1"/>
              <a:t>dụng</a:t>
            </a:r>
            <a:r>
              <a:rPr lang="en-US" sz="1600" dirty="0"/>
              <a:t> .NET</a:t>
            </a:r>
          </a:p>
          <a:p>
            <a:pPr marL="349758" indent="-285750">
              <a:buFont typeface="Arial" panose="020B0604020202020204" pitchFamily="34" charset="0"/>
              <a:buChar char="•"/>
            </a:pPr>
            <a:r>
              <a:rPr lang="en-US" sz="1600" dirty="0"/>
              <a:t>Java SE</a:t>
            </a:r>
          </a:p>
          <a:p>
            <a:pPr marL="349758" indent="-285750">
              <a:buFont typeface="Arial" panose="020B0604020202020204" pitchFamily="34" charset="0"/>
              <a:buChar char="•"/>
            </a:pPr>
            <a:r>
              <a:rPr lang="en-US" sz="1600" dirty="0"/>
              <a:t>Docker</a:t>
            </a:r>
          </a:p>
          <a:p>
            <a:pPr marL="349758" indent="-285750">
              <a:buFont typeface="Arial" panose="020B0604020202020204" pitchFamily="34" charset="0"/>
              <a:buChar char="•"/>
            </a:pPr>
            <a:r>
              <a:rPr lang="en-US" sz="1600" dirty="0"/>
              <a:t>Go</a:t>
            </a:r>
          </a:p>
        </p:txBody>
      </p:sp>
      <p:pic>
        <p:nvPicPr>
          <p:cNvPr id="6" name="Picture 5">
            <a:extLst>
              <a:ext uri="{FF2B5EF4-FFF2-40B4-BE49-F238E27FC236}">
                <a16:creationId xmlns:a16="http://schemas.microsoft.com/office/drawing/2014/main" id="{49BA1B74-2B5D-42AD-BBF2-86A840CC94ED}"/>
              </a:ext>
            </a:extLst>
          </p:cNvPr>
          <p:cNvPicPr>
            <a:picLocks noChangeAspect="1"/>
          </p:cNvPicPr>
          <p:nvPr/>
        </p:nvPicPr>
        <p:blipFill>
          <a:blip r:embed="rId3"/>
          <a:stretch>
            <a:fillRect/>
          </a:stretch>
        </p:blipFill>
        <p:spPr>
          <a:xfrm>
            <a:off x="6019800" y="2322739"/>
            <a:ext cx="2988733" cy="3181350"/>
          </a:xfrm>
          <a:prstGeom prst="rect">
            <a:avLst/>
          </a:prstGeom>
        </p:spPr>
      </p:pic>
    </p:spTree>
    <p:extLst>
      <p:ext uri="{BB962C8B-B14F-4D97-AF65-F5344CB8AC3E}">
        <p14:creationId xmlns:p14="http://schemas.microsoft.com/office/powerpoint/2010/main" val="3843153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91</TotalTime>
  <Words>722</Words>
  <Application>Microsoft Office PowerPoint</Application>
  <PresentationFormat>On-screen Show (4:3)</PresentationFormat>
  <Paragraphs>73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Wingdings 2</vt:lpstr>
      <vt:lpstr>Verve</vt:lpstr>
      <vt:lpstr>AWS ELASTIC BEANSTALK Tuần 1</vt:lpstr>
      <vt:lpstr>Tiến độ thực hiện</vt:lpstr>
      <vt:lpstr>Giới thiệu về Cloud Computing Model</vt:lpstr>
      <vt:lpstr>Tìm hiểu về AWS ELASTIC BEANSTALK</vt:lpstr>
      <vt:lpstr>Lợi ích của AWS ELASTIC BEANSTALK</vt:lpstr>
      <vt:lpstr>Các thành phần AWS ELASTIC BEANSTALK</vt:lpstr>
      <vt:lpstr>Các thành phần AWS ELASTIC BEANSTALK(Tiếp)</vt:lpstr>
      <vt:lpstr>ELASTIC BEANSTALK hoạt động như thế nào?</vt:lpstr>
      <vt:lpstr>Elastic Beanstalk hỗ trợ trên các nền tảng</vt:lpstr>
      <vt:lpstr>Problems</vt:lpstr>
      <vt:lpstr>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Thắng Hoàng Minh</cp:lastModifiedBy>
  <cp:revision>27</cp:revision>
  <dcterms:created xsi:type="dcterms:W3CDTF">2021-10-25T12:02:40Z</dcterms:created>
  <dcterms:modified xsi:type="dcterms:W3CDTF">2021-11-05T11:27:02Z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