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51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93" r:id="rId24"/>
    <p:sldId id="292" r:id="rId25"/>
    <p:sldId id="295" r:id="rId26"/>
    <p:sldId id="294" r:id="rId27"/>
    <p:sldId id="278" r:id="rId28"/>
    <p:sldId id="281" r:id="rId29"/>
    <p:sldId id="282" r:id="rId30"/>
    <p:sldId id="279" r:id="rId31"/>
    <p:sldId id="283" r:id="rId32"/>
    <p:sldId id="280" r:id="rId33"/>
    <p:sldId id="286" r:id="rId34"/>
    <p:sldId id="284" r:id="rId35"/>
    <p:sldId id="285" r:id="rId36"/>
    <p:sldId id="288" r:id="rId37"/>
    <p:sldId id="287" r:id="rId38"/>
    <p:sldId id="289" r:id="rId39"/>
    <p:sldId id="290" r:id="rId40"/>
    <p:sldId id="296" r:id="rId41"/>
    <p:sldId id="298" r:id="rId42"/>
    <p:sldId id="299" r:id="rId43"/>
    <p:sldId id="291" r:id="rId44"/>
    <p:sldId id="302" r:id="rId45"/>
    <p:sldId id="303" r:id="rId46"/>
    <p:sldId id="301" r:id="rId47"/>
    <p:sldId id="306" r:id="rId48"/>
    <p:sldId id="304" r:id="rId49"/>
    <p:sldId id="307" r:id="rId5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Untitled Section" id="{CFC5DF05-29E5-44AA-9273-A3EA5B8F281A}">
          <p14:sldIdLst>
            <p14:sldId id="256"/>
            <p14:sldId id="257"/>
            <p14:sldId id="262"/>
            <p14:sldId id="258"/>
            <p14:sldId id="259"/>
            <p14:sldId id="261"/>
            <p14:sldId id="260"/>
            <p14:sldId id="263"/>
            <p14:sldId id="264"/>
            <p14:sldId id="265"/>
            <p14:sldId id="267"/>
            <p14:sldId id="268"/>
            <p14:sldId id="269"/>
            <p14:sldId id="270"/>
            <p14:sldId id="272"/>
            <p14:sldId id="271"/>
            <p14:sldId id="266"/>
            <p14:sldId id="273"/>
            <p14:sldId id="274"/>
            <p14:sldId id="275"/>
            <p14:sldId id="276"/>
            <p14:sldId id="277"/>
            <p14:sldId id="293"/>
            <p14:sldId id="292"/>
            <p14:sldId id="295"/>
            <p14:sldId id="294"/>
            <p14:sldId id="278"/>
            <p14:sldId id="281"/>
            <p14:sldId id="282"/>
            <p14:sldId id="279"/>
            <p14:sldId id="283"/>
            <p14:sldId id="280"/>
            <p14:sldId id="286"/>
            <p14:sldId id="284"/>
            <p14:sldId id="285"/>
            <p14:sldId id="288"/>
            <p14:sldId id="287"/>
            <p14:sldId id="289"/>
            <p14:sldId id="290"/>
            <p14:sldId id="296"/>
            <p14:sldId id="298"/>
            <p14:sldId id="299"/>
            <p14:sldId id="291"/>
            <p14:sldId id="302"/>
            <p14:sldId id="303"/>
            <p14:sldId id="301"/>
            <p14:sldId id="306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2013" autoAdjust="0"/>
  </p:normalViewPr>
  <p:slideViewPr>
    <p:cSldViewPr snapToGrid="0">
      <p:cViewPr varScale="1">
        <p:scale>
          <a:sx n="107" d="100"/>
          <a:sy n="107" d="100"/>
        </p:scale>
        <p:origin x="78" y="5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4063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8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5847646" y="1536759"/>
            <a:ext cx="4838700" cy="22200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1335761" y="-614390"/>
            <a:ext cx="4838700" cy="65222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6670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marL="596900" indent="-88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marL="914400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marL="12700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marL="16383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marL="21717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6pPr>
            <a:lvl7pPr marL="25781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7pPr>
            <a:lvl8pPr marL="29718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8pPr>
            <a:lvl9pPr marL="33655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063646" y="-1247165"/>
            <a:ext cx="3743399" cy="8883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6670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marL="596900" indent="-88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marL="914400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marL="12700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marL="16383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marL="21717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6pPr>
            <a:lvl7pPr marL="25781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7pPr>
            <a:lvl8pPr marL="29718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8pPr>
            <a:lvl9pPr marL="3365500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934307" y="3969543"/>
            <a:ext cx="5923200" cy="4691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algn="l"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1934307" y="507206"/>
            <a:ext cx="5923200" cy="3401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34307" y="4438650"/>
            <a:ext cx="5923200" cy="6657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93835" y="226218"/>
            <a:ext cx="3247199" cy="9609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algn="l"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59823" y="226218"/>
            <a:ext cx="5517300" cy="48398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93835" y="1187053"/>
            <a:ext cx="3247199" cy="38789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93835" y="1269206"/>
            <a:ext cx="4361099" cy="528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835" y="1797843"/>
            <a:ext cx="4361099" cy="32682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5014546" y="1269206"/>
            <a:ext cx="4362600" cy="528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5014546" y="1797843"/>
            <a:ext cx="4362600" cy="32682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93835" y="1322784"/>
            <a:ext cx="4371300" cy="37433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005753" y="1322784"/>
            <a:ext cx="4371300" cy="37433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79584" y="3644503"/>
            <a:ext cx="8390700" cy="11262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algn="l"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79584" y="2403872"/>
            <a:ext cx="8390700" cy="12405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740019" y="1762125"/>
            <a:ext cx="8390700" cy="1215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1480038" y="3213497"/>
            <a:ext cx="6910800" cy="14490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1pPr>
            <a:lvl2pPr marL="393700" marR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2pPr>
            <a:lvl3pPr marL="787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3pPr>
            <a:lvl4pPr marL="1181100" marR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4pPr>
            <a:lvl5pPr marL="1587500" marR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5pPr>
            <a:lvl6pPr marL="1981200" marR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6pPr>
            <a:lvl7pPr marL="2374900" marR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7pPr>
            <a:lvl8pPr marL="2768600" marR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8pPr>
            <a:lvl9pPr marL="3162300" marR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0" y="0"/>
            <a:ext cx="9144000" cy="319199"/>
          </a:xfrm>
          <a:prstGeom prst="rect">
            <a:avLst/>
          </a:prstGeom>
          <a:solidFill>
            <a:srgbClr val="FF0000">
              <a:alpha val="29800"/>
            </a:srgbClr>
          </a:solidFill>
          <a:ln>
            <a:noFill/>
          </a:ln>
        </p:spPr>
        <p:txBody>
          <a:bodyPr lIns="72650" tIns="36325" rIns="72650" bIns="36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0" y="4873227"/>
            <a:ext cx="9132300" cy="0"/>
          </a:xfrm>
          <a:prstGeom prst="straightConnector1">
            <a:avLst/>
          </a:prstGeom>
          <a:noFill/>
          <a:ln w="19050" cap="flat" cmpd="sng">
            <a:solidFill>
              <a:srgbClr val="FF3300">
                <a:alpha val="49800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" name="Shape 32"/>
          <p:cNvSpPr txBox="1"/>
          <p:nvPr/>
        </p:nvSpPr>
        <p:spPr>
          <a:xfrm>
            <a:off x="0" y="4948237"/>
            <a:ext cx="4851900" cy="153599"/>
          </a:xfrm>
          <a:prstGeom prst="rect">
            <a:avLst/>
          </a:prstGeom>
          <a:noFill/>
          <a:ln>
            <a:noFill/>
          </a:ln>
        </p:spPr>
        <p:txBody>
          <a:bodyPr lIns="72650" tIns="36325" rIns="72650" bIns="36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r>
              <a:rPr lang="en" sz="700" b="1" i="0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©2014 GMO RUNSYSTEM JSC </a:t>
            </a:r>
            <a:r>
              <a:rPr lang="en" sz="700" b="1" i="1" u="none" strike="noStrike" cap="none" baseline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Global Software Quality  www.runsystem.net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4387361" y="4912518"/>
            <a:ext cx="284400" cy="164400"/>
          </a:xfrm>
          <a:prstGeom prst="rect">
            <a:avLst/>
          </a:prstGeom>
          <a:noFill/>
          <a:ln>
            <a:noFill/>
          </a:ln>
        </p:spPr>
        <p:txBody>
          <a:bodyPr lIns="72650" tIns="36325" rIns="72650" bIns="36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5986095" y="4919662"/>
            <a:ext cx="3172500" cy="153599"/>
          </a:xfrm>
          <a:prstGeom prst="rect">
            <a:avLst/>
          </a:prstGeom>
          <a:noFill/>
          <a:ln>
            <a:noFill/>
          </a:ln>
        </p:spPr>
        <p:txBody>
          <a:bodyPr lIns="72650" tIns="36325" rIns="72650" bIns="36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Tahoma"/>
              <a:buNone/>
            </a:pPr>
            <a:r>
              <a:rPr lang="en" sz="700" b="0" i="0" u="none" strike="noStrike" cap="none" baseline="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BUSINESS APPs    SMARTPHONE APPs    WEB APPs    GAME   GRAPHICS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699738" y="0"/>
            <a:ext cx="2444400" cy="316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syntax.asp" TargetMode="External"/><Relationship Id="rId2" Type="http://schemas.openxmlformats.org/officeDocument/2006/relationships/hyperlink" Target="http://php.net/manual/en/function.unset.php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w3schools.com/php/php_constants.asp" TargetMode="External"/><Relationship Id="rId4" Type="http://schemas.openxmlformats.org/officeDocument/2006/relationships/hyperlink" Target="http://www.w3schools.com/php/php_variables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syntax.asp" TargetMode="External"/><Relationship Id="rId2" Type="http://schemas.openxmlformats.org/officeDocument/2006/relationships/hyperlink" Target="https://github.com/runsystem-hiennt2/PSR/blob/master/PSR-1.md#41-constant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w3schools.com/php/php_constants.asp" TargetMode="External"/><Relationship Id="rId4" Type="http://schemas.openxmlformats.org/officeDocument/2006/relationships/hyperlink" Target="http://www.w3schools.com/php/php_variable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empty.ph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rray-key-exists.php" TargetMode="External"/><Relationship Id="rId2" Type="http://schemas.openxmlformats.org/officeDocument/2006/relationships/hyperlink" Target="http://php.net/manual/en/function.isset.ph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php.net/manual/en/function.in-array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system-hiennt2/PSR/blob/master/PSR-2.md#51-if-elseif-else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system-hiennt2/PSR/blob/master/PSR-2.md#52-switch-case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system-hiennt2/PSR/blob/master/PSR-2.md#54-for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nsystem-hiennt2/PSR/blob/master/PSR-2.md#53-while-do-while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mplode.php" TargetMode="External"/><Relationship Id="rId2" Type="http://schemas.openxmlformats.org/officeDocument/2006/relationships/hyperlink" Target="http://php.net/manual/en/function.memory-get-usage.ph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php.net/manual/en/function.json-encode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unshift.ph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push.php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rray-shift.php" TargetMode="External"/><Relationship Id="rId2" Type="http://schemas.openxmlformats.org/officeDocument/2006/relationships/hyperlink" Target="http://php.net/manual/en/function.reset.php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rray-pop.php" TargetMode="External"/><Relationship Id="rId2" Type="http://schemas.openxmlformats.org/officeDocument/2006/relationships/hyperlink" Target="http://php.net/manual/en/function.end.php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sort.php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ksort.php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reverse.php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system-hiennt2/PSR/blob/master/PSR-2.md" TargetMode="External"/><Relationship Id="rId7" Type="http://schemas.openxmlformats.org/officeDocument/2006/relationships/hyperlink" Target="https://docs.google.com/presentation/d/1aDAg_7pmjexcvlNI0kvhHDHDq89LKcHB7NYUJyLdlTU/edit?usp=sharing" TargetMode="External"/><Relationship Id="rId2" Type="http://schemas.openxmlformats.org/officeDocument/2006/relationships/hyperlink" Target="https://github.com/runsystem-hiennt2/PSR/blob/master/PSR-1.m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google.com/presentation/d/1Rk3vuRbGQufsv1QRbe4_7WTB0RiWEOhe2psehwsU7XU/edit?usp=sharing" TargetMode="External"/><Relationship Id="rId5" Type="http://schemas.openxmlformats.org/officeDocument/2006/relationships/hyperlink" Target="https://docs.google.com/presentation/d/1NsDp446guH5jzsC_veLnuG94cM0cKP2X9N3-8ekZD1A/edit?usp=sharing" TargetMode="External"/><Relationship Id="rId4" Type="http://schemas.openxmlformats.org/officeDocument/2006/relationships/hyperlink" Target="https://docs.google.com/presentation/d/1n4O9a-ZdAsVHHiMdqunN6nY4njIInkviadpOlUVKJmU/edit?usp=shar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unique.php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flip.php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explode.php" TargetMode="External"/><Relationship Id="rId2" Type="http://schemas.openxmlformats.org/officeDocument/2006/relationships/hyperlink" Target="http://php.net/manual/en/function.implode.php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keys.php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values.php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in-array.php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search.php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strpos.php" TargetMode="External"/><Relationship Id="rId2" Type="http://schemas.openxmlformats.org/officeDocument/2006/relationships/hyperlink" Target="http://php.net/manual/en/function.array-search.php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n-array.php" TargetMode="External"/><Relationship Id="rId2" Type="http://schemas.openxmlformats.org/officeDocument/2006/relationships/hyperlink" Target="http://php.net/manual/en/function.array-key-exists.php" TargetMode="External"/><Relationship Id="rId1" Type="http://schemas.openxmlformats.org/officeDocument/2006/relationships/slideLayout" Target="../slideLayouts/slideLayout9.xml"/><Relationship Id="rId5" Type="http://schemas.openxmlformats.org/officeDocument/2006/relationships/slide" Target="slide14.xml"/><Relationship Id="rId4" Type="http://schemas.openxmlformats.org/officeDocument/2006/relationships/hyperlink" Target="http://php.net/manual/en/function.isset.php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intersect.php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intersect-key.php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diff.php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diff-key.php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merge.php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merge-recursive.php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rray-filter.php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filter.php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array-map.php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array-walk.php" TargetMode="External"/><Relationship Id="rId2" Type="http://schemas.openxmlformats.org/officeDocument/2006/relationships/hyperlink" Target="http://php.net/manual/en/language.references.pass.php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php.net/download" TargetMode="External"/><Relationship Id="rId2" Type="http://schemas.openxmlformats.org/officeDocument/2006/relationships/hyperlink" Target="https://httpd.apache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wampserver.com/en/" TargetMode="External"/><Relationship Id="rId5" Type="http://schemas.openxmlformats.org/officeDocument/2006/relationships/hyperlink" Target="https://www.apachefriends.org/index.html" TargetMode="External"/><Relationship Id="rId4" Type="http://schemas.openxmlformats.org/officeDocument/2006/relationships/hyperlink" Target="http://dev.mysql.com/downloads/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" TargetMode="External"/><Relationship Id="rId2" Type="http://schemas.openxmlformats.org/officeDocument/2006/relationships/hyperlink" Target="http://localhost/?phpinfo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variables.asp" TargetMode="External"/><Relationship Id="rId2" Type="http://schemas.openxmlformats.org/officeDocument/2006/relationships/hyperlink" Target="http://www.w3schools.com/php/php_syntax.as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w3schools.com/php/php_constants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variables.asp" TargetMode="External"/><Relationship Id="rId2" Type="http://schemas.openxmlformats.org/officeDocument/2006/relationships/hyperlink" Target="http://www.w3schools.com/php/php_syntax.as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w3schools.com/php/php_constants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variables.asp" TargetMode="External"/><Relationship Id="rId2" Type="http://schemas.openxmlformats.org/officeDocument/2006/relationships/hyperlink" Target="http://www.w3schools.com/php/php_syntax.as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w3schools.com/php/php_consta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464265"/>
            <a:ext cx="9144000" cy="1482522"/>
          </a:xfrm>
        </p:spPr>
        <p:txBody>
          <a:bodyPr/>
          <a:lstStyle/>
          <a:p>
            <a:r>
              <a:rPr lang="en-US" sz="6000" b="1" smtClean="0">
                <a:solidFill>
                  <a:srgbClr val="0070C0"/>
                </a:solidFill>
              </a:rPr>
              <a:t>PHP </a:t>
            </a:r>
            <a:r>
              <a:rPr lang="en-US" sz="6000" b="1" err="1" smtClean="0">
                <a:solidFill>
                  <a:srgbClr val="0070C0"/>
                </a:solidFill>
              </a:rPr>
              <a:t>Căn</a:t>
            </a:r>
            <a:r>
              <a:rPr lang="en-US" sz="6000" b="1" smtClean="0">
                <a:solidFill>
                  <a:srgbClr val="0070C0"/>
                </a:solidFill>
              </a:rPr>
              <a:t> Bản</a:t>
            </a:r>
            <a:r>
              <a:rPr lang="en-US" sz="6000" b="1" smtClean="0">
                <a:solidFill>
                  <a:srgbClr val="C00000"/>
                </a:solidFill>
              </a:rPr>
              <a:t/>
            </a:r>
            <a:br>
              <a:rPr lang="en-US" sz="6000" b="1" smtClean="0">
                <a:solidFill>
                  <a:srgbClr val="C00000"/>
                </a:solidFill>
              </a:rPr>
            </a:br>
            <a:r>
              <a:rPr lang="en-US" sz="2000" b="1" smtClean="0">
                <a:solidFill>
                  <a:srgbClr val="C00000"/>
                </a:solidFill>
              </a:rPr>
              <a:t>(</a:t>
            </a:r>
            <a:r>
              <a:rPr lang="en-US" sz="2000">
                <a:solidFill>
                  <a:srgbClr val="C00000"/>
                </a:solidFill>
              </a:rPr>
              <a:t>PHP: Hypertext </a:t>
            </a:r>
            <a:r>
              <a:rPr lang="en-US" sz="2000" smtClean="0">
                <a:solidFill>
                  <a:srgbClr val="C00000"/>
                </a:solidFill>
              </a:rPr>
              <a:t>Preprocessor</a:t>
            </a:r>
            <a:r>
              <a:rPr lang="en-US" sz="2000" b="1" smtClean="0">
                <a:solidFill>
                  <a:srgbClr val="C00000"/>
                </a:solidFill>
              </a:rPr>
              <a:t>)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368413" y="3500284"/>
            <a:ext cx="3510115" cy="884904"/>
          </a:xfrm>
        </p:spPr>
        <p:txBody>
          <a:bodyPr/>
          <a:lstStyle/>
          <a:p>
            <a:pPr algn="r"/>
            <a:r>
              <a:rPr lang="en-US" sz="2000" smtClean="0">
                <a:solidFill>
                  <a:srgbClr val="0070C0"/>
                </a:solidFill>
              </a:rPr>
              <a:t>GMO </a:t>
            </a:r>
            <a:r>
              <a:rPr lang="en-US" sz="2000" err="1" smtClean="0">
                <a:solidFill>
                  <a:srgbClr val="0070C0"/>
                </a:solidFill>
              </a:rPr>
              <a:t>Runsystem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HoChiMinh</a:t>
            </a:r>
            <a:endParaRPr lang="en-US" sz="2000" smtClean="0">
              <a:solidFill>
                <a:srgbClr val="0070C0"/>
              </a:solidFill>
            </a:endParaRPr>
          </a:p>
          <a:p>
            <a:pPr algn="r"/>
            <a:r>
              <a:rPr lang="en-US" sz="2000" err="1" smtClean="0">
                <a:solidFill>
                  <a:srgbClr val="0070C0"/>
                </a:solidFill>
              </a:rPr>
              <a:t>Nguyễn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Thái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Hiền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298973"/>
            <a:ext cx="8273563" cy="2787252"/>
          </a:xfrm>
        </p:spPr>
        <p:txBody>
          <a:bodyPr/>
          <a:lstStyle/>
          <a:p>
            <a:pPr algn="l"/>
            <a:r>
              <a:rPr lang="en-US" sz="2000" smtClean="0"/>
              <a:t>Sử dụng hàm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unset()</a:t>
            </a:r>
            <a:r>
              <a:rPr lang="en-US" sz="2000" smtClean="0"/>
              <a:t> để xóa một biến:</a:t>
            </a:r>
          </a:p>
          <a:p>
            <a:pPr algn="l"/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$variable =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'delete'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($variable);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$variable;</a:t>
            </a:r>
          </a:p>
          <a:p>
            <a:pPr algn="l"/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smtClean="0"/>
              <a:t>Sẽ xuất hiện error </a:t>
            </a:r>
            <a:r>
              <a:rPr lang="en-US" sz="2000" b="1" smtClean="0"/>
              <a:t>undefined variable</a:t>
            </a:r>
            <a:r>
              <a:rPr lang="en-US" sz="2000" smtClean="0"/>
              <a:t> trong đoạn script này.</a:t>
            </a:r>
            <a:endParaRPr lang="en-US" sz="200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1.3 </a:t>
            </a:r>
            <a:r>
              <a:rPr lang="en-US" sz="4000">
                <a:solidFill>
                  <a:srgbClr val="0070C0"/>
                </a:solidFill>
                <a:hlinkClick r:id="rId3"/>
              </a:rPr>
              <a:t>Syntax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4"/>
              </a:rPr>
              <a:t>Variable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5"/>
              </a:rPr>
              <a:t>Constant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375172"/>
            <a:ext cx="8273563" cy="2768203"/>
          </a:xfrm>
        </p:spPr>
        <p:txBody>
          <a:bodyPr/>
          <a:lstStyle/>
          <a:p>
            <a:pPr algn="l"/>
            <a:r>
              <a:rPr lang="en-US" sz="2000" smtClean="0"/>
              <a:t>Tên hằng số phải viết hoa toàn bộ, và các từ cách nhau bằng dấu gạch dưới theo chuẩn </a:t>
            </a:r>
            <a:r>
              <a:rPr lang="en-US" sz="2000" smtClean="0">
                <a:hlinkClick r:id="rId2"/>
              </a:rPr>
              <a:t>PSR-1</a:t>
            </a:r>
            <a:r>
              <a:rPr lang="en-US" sz="2000" smtClean="0"/>
              <a:t>.</a:t>
            </a:r>
          </a:p>
          <a:p>
            <a:pPr algn="l"/>
            <a:r>
              <a:rPr lang="en-US" sz="2000" smtClean="0"/>
              <a:t>Khai báo và sử dụng hằng số:</a:t>
            </a:r>
          </a:p>
          <a:p>
            <a:pPr algn="l"/>
            <a:endParaRPr lang="en-US" sz="16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'MY_COMPANY'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'GMO Runsystem'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MY_COMPANY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'MY_COMPANY'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1.3 </a:t>
            </a:r>
            <a:r>
              <a:rPr lang="en-US" sz="4000">
                <a:solidFill>
                  <a:srgbClr val="0070C0"/>
                </a:solidFill>
                <a:hlinkClick r:id="rId3"/>
              </a:rPr>
              <a:t>Syntax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4"/>
              </a:rPr>
              <a:t>Variable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5"/>
              </a:rPr>
              <a:t>Constant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46598"/>
            <a:ext cx="8273563" cy="2863452"/>
          </a:xfrm>
        </p:spPr>
        <p:txBody>
          <a:bodyPr/>
          <a:lstStyle/>
          <a:p>
            <a:pPr algn="l"/>
            <a:r>
              <a:rPr lang="en-US" sz="2000"/>
              <a:t>Tham </a:t>
            </a:r>
            <a:r>
              <a:rPr lang="en-US" sz="2000" smtClean="0"/>
              <a:t>khảo: </a:t>
            </a:r>
            <a:r>
              <a:rPr lang="en-US" sz="2000">
                <a:hlinkClick r:id="rId2"/>
              </a:rPr>
              <a:t>http://</a:t>
            </a:r>
            <a:r>
              <a:rPr lang="en-US" sz="2000" smtClean="0">
                <a:hlinkClick r:id="rId2"/>
              </a:rPr>
              <a:t>www.w3schools.com/php/php_operators.asp</a:t>
            </a:r>
            <a:endParaRPr lang="en-US" sz="2000" smtClean="0"/>
          </a:p>
          <a:p>
            <a:pPr algn="l"/>
            <a:endParaRPr lang="en-US" sz="2000"/>
          </a:p>
          <a:p>
            <a:pPr algn="l"/>
            <a:r>
              <a:rPr lang="en-US" sz="2000" smtClean="0"/>
              <a:t>Sự khác nhau giữa so sánh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smtClean="0"/>
              <a:t> và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Equality (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smtClean="0"/>
              <a:t>): trả về true nếu </a:t>
            </a:r>
            <a:r>
              <a:rPr lang="en-US" sz="2000" b="1" smtClean="0"/>
              <a:t>actual</a:t>
            </a:r>
            <a:r>
              <a:rPr lang="en-US" sz="2000" smtClean="0"/>
              <a:t> và </a:t>
            </a:r>
            <a:r>
              <a:rPr lang="en-US" sz="2000" b="1" smtClean="0"/>
              <a:t>expected</a:t>
            </a:r>
            <a:r>
              <a:rPr lang="en-US" sz="2000" smtClean="0"/>
              <a:t> bằng nhau.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Identical (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2000" smtClean="0"/>
              <a:t>): trả về true nếu </a:t>
            </a:r>
            <a:r>
              <a:rPr lang="en-US" sz="2000" b="1"/>
              <a:t>actual</a:t>
            </a:r>
            <a:r>
              <a:rPr lang="en-US" sz="2000"/>
              <a:t> và </a:t>
            </a:r>
            <a:r>
              <a:rPr lang="en-US" sz="2000" b="1"/>
              <a:t>expected</a:t>
            </a:r>
            <a:r>
              <a:rPr lang="en-US" sz="2000"/>
              <a:t> bằng </a:t>
            </a:r>
            <a:r>
              <a:rPr lang="en-US" sz="2000" smtClean="0"/>
              <a:t>nhau và cùng có cùng một kiểu dữ liệu.</a:t>
            </a:r>
            <a:endParaRPr lang="en-US" sz="200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1.4 Operators</a:t>
            </a:r>
            <a:r>
              <a:rPr lang="en-US" sz="1000" smtClean="0">
                <a:solidFill>
                  <a:srgbClr val="0070C0"/>
                </a:solidFill>
              </a:rPr>
              <a:t>(1</a:t>
            </a:r>
            <a:r>
              <a:rPr lang="en-US" sz="1000">
                <a:solidFill>
                  <a:srgbClr val="0070C0"/>
                </a:solidFill>
              </a:rPr>
              <a:t>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577" y="1318022"/>
            <a:ext cx="8273563" cy="3225403"/>
          </a:xfrm>
        </p:spPr>
        <p:txBody>
          <a:bodyPr/>
          <a:lstStyle/>
          <a:p>
            <a:pPr algn="l"/>
            <a:r>
              <a:rPr lang="en-US" sz="2000" b="1" smtClean="0"/>
              <a:t>Các trường hợp hàm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empty()</a:t>
            </a:r>
            <a:r>
              <a:rPr lang="en-US" sz="2000" b="1" smtClean="0"/>
              <a:t> trả về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(an empty string)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(zero as integer)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(zero as float)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(zero as string)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8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smtClean="0">
                <a:solidFill>
                  <a:schemeClr val="accent3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(an empty array)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</a:t>
            </a:r>
            <a:r>
              <a:rPr lang="en-US" sz="18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(a variable declared without value)</a:t>
            </a:r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1.4 Operators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52" y="1184673"/>
            <a:ext cx="8273563" cy="3768327"/>
          </a:xfrm>
        </p:spPr>
        <p:txBody>
          <a:bodyPr/>
          <a:lstStyle/>
          <a:p>
            <a:pPr algn="l"/>
            <a:r>
              <a:rPr lang="en-US" sz="2000" b="1" smtClean="0"/>
              <a:t>Các trường hợp hàm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isset()</a:t>
            </a:r>
            <a:r>
              <a:rPr lang="en-US" sz="2000" b="1" smtClean="0"/>
              <a:t> trả về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b="1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/>
              <a:t>u</a:t>
            </a:r>
            <a:r>
              <a:rPr lang="en-US" sz="2000" i="1" smtClean="0"/>
              <a:t>ndefined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 ta nên thận trọng với 2 giá trị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khi sử dụng hàm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với mảng. Xem thêm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array_key_exists()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 độ xử lý của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nhanh hơn rất nhiều so với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in_array()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1.4 Operators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577" y="1251348"/>
            <a:ext cx="8273563" cy="29206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 smtClean="0"/>
              <a:t>i</a:t>
            </a:r>
            <a:r>
              <a:rPr lang="en-US" sz="2000" b="1" smtClean="0"/>
              <a:t>f</a:t>
            </a:r>
            <a:r>
              <a:rPr lang="vi-VN" sz="2000" b="1" smtClean="0"/>
              <a:t>, </a:t>
            </a:r>
            <a:r>
              <a:rPr lang="en-US" sz="2000" b="1" smtClean="0"/>
              <a:t>elseif</a:t>
            </a:r>
            <a:r>
              <a:rPr lang="vi-VN" sz="2000" b="1" smtClean="0"/>
              <a:t>, </a:t>
            </a:r>
            <a:r>
              <a:rPr lang="en-US" sz="2000" b="1" smtClean="0"/>
              <a:t>else</a:t>
            </a:r>
            <a:r>
              <a:rPr lang="vi-VN" sz="2000" b="1" smtClean="0"/>
              <a:t>:</a:t>
            </a:r>
            <a:endParaRPr lang="en-US" sz="2000" b="1" smtClean="0"/>
          </a:p>
          <a:p>
            <a:pPr algn="l"/>
            <a:r>
              <a:rPr lang="en-US" sz="2000" smtClean="0"/>
              <a:t>Dựa theo chuẩn </a:t>
            </a:r>
            <a:r>
              <a:rPr lang="en-US" sz="2000" smtClean="0">
                <a:hlinkClick r:id="rId2"/>
              </a:rPr>
              <a:t>PSR-2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smtClean="0"/>
              <a:t> nên được thay bằng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2000" smtClean="0"/>
              <a:t>:</a:t>
            </a: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($expr1)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body</a:t>
            </a:r>
            <a:b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($expr2)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elseif body</a:t>
            </a:r>
            <a:b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 body;</a:t>
            </a:r>
            <a:b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2.1 if/elseif/else and Loop</a:t>
            </a:r>
            <a:r>
              <a:rPr lang="en-US" sz="1000" smtClean="0">
                <a:solidFill>
                  <a:srgbClr val="0070C0"/>
                </a:solidFill>
              </a:rPr>
              <a:t>(2)</a:t>
            </a:r>
            <a:endParaRPr lang="en-US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52" y="860821"/>
            <a:ext cx="8554398" cy="402550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 smtClean="0"/>
              <a:t>s</a:t>
            </a:r>
            <a:r>
              <a:rPr lang="en-US" sz="2000" b="1" smtClean="0"/>
              <a:t>witch, case:</a:t>
            </a:r>
            <a:endParaRPr lang="en-US" sz="2000"/>
          </a:p>
          <a:p>
            <a:pPr algn="l"/>
            <a:r>
              <a:rPr lang="en-US" sz="2000" smtClean="0"/>
              <a:t>Dựa theo chuẩn </a:t>
            </a:r>
            <a:r>
              <a:rPr lang="en-US" sz="2000" smtClean="0">
                <a:hlinkClick r:id="rId2"/>
              </a:rPr>
              <a:t>PSR-2</a:t>
            </a:r>
            <a:r>
              <a:rPr lang="en-US" sz="2000" smtClean="0"/>
              <a:t>, những case không có break thì nên comment lại:</a:t>
            </a:r>
          </a:p>
          <a:p>
            <a:pPr algn="l"/>
            <a:r>
              <a:rPr lang="vi-VN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($expr)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 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case, with a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break'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 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case, which falls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through'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break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'Third 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case, return instead of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break'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'Default case'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15863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2.1 if/elseif/else and Loop</a:t>
            </a:r>
            <a:r>
              <a:rPr lang="en-US" sz="1000">
                <a:solidFill>
                  <a:srgbClr val="0070C0"/>
                </a:solidFill>
              </a:rPr>
              <a:t>(2)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70372"/>
            <a:ext cx="8273563" cy="35016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/>
              <a:t>f</a:t>
            </a:r>
            <a:r>
              <a:rPr lang="vi-VN" sz="2000" b="1" smtClean="0"/>
              <a:t>or, foreach:</a:t>
            </a:r>
          </a:p>
          <a:p>
            <a:pPr algn="l"/>
            <a:r>
              <a:rPr lang="en-US" sz="2000"/>
              <a:t>Dựa theo chuẩn </a:t>
            </a:r>
            <a:r>
              <a:rPr lang="en-US" sz="2000" smtClean="0">
                <a:hlinkClick r:id="rId2"/>
              </a:rPr>
              <a:t>PSR-2</a:t>
            </a:r>
            <a:r>
              <a:rPr lang="vi-VN" sz="2000" smtClean="0"/>
              <a:t>:</a:t>
            </a:r>
          </a:p>
          <a:p>
            <a:pPr algn="l"/>
            <a:r>
              <a:rPr lang="nn-NO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  <a:t>($i = </a:t>
            </a:r>
            <a:r>
              <a:rPr lang="nn-NO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  <a:t>; $i &lt; </a:t>
            </a:r>
            <a:r>
              <a:rPr lang="nn-NO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  <a:t>; $i++) {</a:t>
            </a:r>
            <a:b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body</a:t>
            </a:r>
            <a:br>
              <a:rPr lang="nn-NO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vi-VN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vi-VN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($iterable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$key =&gt; $value)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foreach body</a:t>
            </a:r>
            <a:b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2.1 if/elseif/else and Loop</a:t>
            </a:r>
            <a:r>
              <a:rPr lang="en-US" sz="1000">
                <a:solidFill>
                  <a:srgbClr val="0070C0"/>
                </a:solidFill>
              </a:rPr>
              <a:t>(2)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02" y="1146573"/>
            <a:ext cx="8273563" cy="34730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 smtClean="0"/>
              <a:t>while, do...while:</a:t>
            </a:r>
            <a:endParaRPr lang="vi-VN" sz="2000" b="1"/>
          </a:p>
          <a:p>
            <a:pPr algn="l"/>
            <a:r>
              <a:rPr lang="en-US" sz="2000"/>
              <a:t>Dựa theo chuẩn </a:t>
            </a:r>
            <a:r>
              <a:rPr lang="en-US" sz="2000">
                <a:hlinkClick r:id="rId2"/>
              </a:rPr>
              <a:t>PSR-2</a:t>
            </a:r>
            <a:r>
              <a:rPr lang="vi-VN" sz="2000"/>
              <a:t>:</a:t>
            </a: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($expr)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structure body</a:t>
            </a:r>
            <a:b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vi-VN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vi-VN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structure body;</a:t>
            </a:r>
            <a:b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($expr);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2.1 if/elseif/else and Loop</a:t>
            </a:r>
            <a:r>
              <a:rPr lang="en-US" sz="1000">
                <a:solidFill>
                  <a:srgbClr val="0070C0"/>
                </a:solidFill>
              </a:rPr>
              <a:t>(2)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94223"/>
            <a:ext cx="8401998" cy="31111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 smtClean="0"/>
              <a:t>Ternary operator:</a:t>
            </a:r>
          </a:p>
          <a:p>
            <a:pPr algn="l"/>
            <a:r>
              <a:rPr lang="nn-NO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n-NO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vi-VN" sz="2000"/>
          </a:p>
          <a:p>
            <a:pPr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 =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vi-V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vi-V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vi-VN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vi-VN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vi-VN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 khi để code gọn hơn thì chúng ta dùng </a:t>
            </a:r>
            <a:r>
              <a:rPr lang="vi-VN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ternary operator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vi-VN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 nhiên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chúng ta không nên lạm dụng nó.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ột số trường hợp code dài và phức tạp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thì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không nên sử dụng, mà nên thay thế bằng câu lệnh </a:t>
            </a:r>
            <a:r>
              <a:rPr lang="vi-VN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2.1 if/elseif/else and Loop</a:t>
            </a:r>
            <a:r>
              <a:rPr lang="en-US" sz="1000">
                <a:solidFill>
                  <a:srgbClr val="0070C0"/>
                </a:solidFill>
              </a:rPr>
              <a:t>(2)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49" y="325388"/>
            <a:ext cx="8210551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Nội Dung Môn Học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3121" y="1232103"/>
            <a:ext cx="8318091" cy="2585886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Cài đặt được môi trường lập trình PHP.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Hiểu và áp dụng được những kiến thức cơ bản lập trình Web PHP.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Lập trình PHP theo chuẩn code PSR-1, 2.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Sử dụng PHP I/O để đọc và ghi file.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Sử dụng AJAX trong PHP.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Hướng đối tượng trong PHP.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Mô hình MVC trong PHP.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621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3" y="1098948"/>
            <a:ext cx="8325796" cy="363497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 smtClean="0">
                <a:solidFill>
                  <a:schemeClr val="tx1"/>
                </a:solidFill>
                <a:latin typeface="Arial" panose="020B0604020202020204" pitchFamily="34" charset="0"/>
                <a:cs typeface="Arabic Typesetting" panose="03020402040406030203" pitchFamily="66" charset="-78"/>
              </a:rPr>
              <a:t>Khởi tạo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rỗng:</a:t>
            </a:r>
            <a:endParaRPr lang="vi-V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vi-VN" sz="1600" b="1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&lt;?php</a:t>
            </a:r>
          </a:p>
          <a:p>
            <a:pPr lvl="1"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$array 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();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có sẵn giá trị:</a:t>
            </a:r>
          </a:p>
          <a:p>
            <a:pPr lvl="1" algn="l"/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array1 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</a:p>
          <a:p>
            <a:pPr lvl="1"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$array2 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'id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'Runsystem'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vi-VN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93700" algn="l"/>
            <a:endParaRPr lang="vi-VN" sz="1600" i="1" smtClean="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indent="-393700" algn="l"/>
            <a:endParaRPr lang="vi-VN" sz="2000" i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2.</a:t>
            </a:r>
            <a:r>
              <a:rPr lang="vi-VN" sz="4000" smtClean="0">
                <a:solidFill>
                  <a:srgbClr val="0070C0"/>
                </a:solidFill>
              </a:rPr>
              <a:t>2</a:t>
            </a:r>
            <a:r>
              <a:rPr lang="en-US" sz="4000" smtClean="0">
                <a:solidFill>
                  <a:srgbClr val="0070C0"/>
                </a:solidFill>
              </a:rPr>
              <a:t> </a:t>
            </a:r>
            <a:r>
              <a:rPr lang="vi-VN" sz="4000" smtClean="0">
                <a:solidFill>
                  <a:srgbClr val="0070C0"/>
                </a:solidFill>
              </a:rPr>
              <a:t>Array</a:t>
            </a:r>
            <a:r>
              <a:rPr lang="vi-VN" sz="1000" smtClean="0">
                <a:solidFill>
                  <a:srgbClr val="0070C0"/>
                </a:solidFill>
              </a:rPr>
              <a:t>(</a:t>
            </a:r>
            <a:r>
              <a:rPr lang="en-US" sz="1000" smtClean="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56745" y="495303"/>
            <a:ext cx="4172897" cy="431482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lvl="1" algn="l"/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trong php tương tự cấu trúc của </a:t>
            </a:r>
            <a:r>
              <a:rPr lang="vi-VN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mỗi giá trị phần tử sẽ tương ứng với 1 </a:t>
            </a:r>
            <a:r>
              <a:rPr lang="vi-VN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endParaRPr lang="vi-VN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chúng ta không quy định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thì giá trị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này sẽ được hiểu là một số nguyên dương tăng dần từ 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hoặc tiếp theo số lớn nhất trong các key trước nó.</a:t>
            </a:r>
          </a:p>
          <a:p>
            <a:pPr marL="0" lvl="1" algn="l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r>
              <a:rPr lang="en-US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php, việc thành thạo sử dụng array là một lợi thế to lớn, nhất là các xử lý về mặt logic.</a:t>
            </a:r>
            <a:endParaRPr lang="vi-VN" sz="200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956073"/>
            <a:ext cx="8273563" cy="38731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1">
                <a:solidFill>
                  <a:schemeClr val="tx1"/>
                </a:solidFill>
                <a:latin typeface="Arial" panose="020B0604020202020204" pitchFamily="34" charset="0"/>
                <a:cs typeface="Arabic Typesetting" panose="03020402040406030203" pitchFamily="66" charset="-78"/>
              </a:rPr>
              <a:t>Khởi tạo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nhiều cấp:</a:t>
            </a:r>
          </a:p>
          <a:p>
            <a:pPr lvl="1" algn="l"/>
            <a:r>
              <a:rPr lang="vi-VN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=&gt;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Mr.A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vi-VN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),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vi-VN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endParaRPr lang="vi-VN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vi-VN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93700" algn="l"/>
            <a:endParaRPr lang="vi-VN" sz="1600" i="1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indent="-393700" algn="l"/>
            <a:endParaRPr lang="vi-VN" sz="2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14799" y="523883"/>
            <a:ext cx="5029201" cy="2971798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lvl="1" algn="l"/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ý: cấu trúc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càng phức tạp thì càng tốn nhiều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thêm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memory_get_usage()</a:t>
            </a:r>
            <a:r>
              <a:rPr lang="en-US" sz="2000" smtClean="0"/>
              <a:t>.</a:t>
            </a:r>
            <a:endParaRPr lang="vi-VN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endParaRPr lang="vi-V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những bài toán với dữ liệu lớn, chúng ta cần chuyển giá trị sang dạng </a:t>
            </a:r>
            <a:r>
              <a:rPr lang="vi-VN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hoặc </a:t>
            </a:r>
            <a:r>
              <a:rPr lang="vi-VN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vi-VN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thêm: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implode()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json_encode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91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02" y="1003698"/>
            <a:ext cx="8273563" cy="35873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 array:</a:t>
            </a:r>
          </a:p>
          <a:p>
            <a:pPr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$sizeOfArray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($array); </a:t>
            </a:r>
            <a:endParaRPr lang="en-US" sz="16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($i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$i &lt;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$sizeOfArray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 .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=&gt;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$array[$i] . </a:t>
            </a:r>
            <a:r>
              <a:rPr lang="en-US" sz="1600" b="1" i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PHP_EOL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oreach</a:t>
            </a:r>
            <a:r>
              <a:rPr lang="en-US" sz="16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$index =&gt; $value) {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$index .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=&gt;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. </a:t>
            </a:r>
            <a:r>
              <a:rPr lang="en-US" sz="16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PHP_EOL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Thông thường chúng ta dùng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những trường hợp </a:t>
            </a: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mà </a:t>
            </a: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key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không phải </a:t>
            </a: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range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thì không áp dụng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được.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79898"/>
            <a:ext cx="8273563" cy="37207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Thêm giá trị vào array có sẵn: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Thêm giá trị vào vị trí đầu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array_unshift()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 algn="l"/>
            <a:r>
              <a:rPr lang="vi-VN" sz="1600" b="1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</a:t>
            </a:r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 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array_unshift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($array,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</a:p>
          <a:p>
            <a:pPr lvl="1"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rPr>
              <a:t>Thay đổi giá trị trong array:</a:t>
            </a:r>
          </a:p>
          <a:p>
            <a:pPr lvl="1" algn="l"/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$array 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'apple'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'one'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array[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] =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'samsung'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4147194" y="2547929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48225" y="2481252"/>
            <a:ext cx="3248974" cy="40481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898220" y="4510079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99251" y="4443402"/>
            <a:ext cx="5830249" cy="40481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vi-VN" sz="1600" b="1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'a'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samsung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=&gt; 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'one'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79898"/>
            <a:ext cx="8273563" cy="35873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Thêm giá trị vào array có sẵn: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Có 3 cách để thêm một giá trị vào vị trí cuối array:</a:t>
            </a:r>
          </a:p>
          <a:p>
            <a:pPr lvl="1" algn="l"/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Xem thêm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array_push()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endParaRPr lang="en-US" sz="200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1" algn="l"/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 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 </a:t>
            </a:r>
            <a:r>
              <a:rPr lang="vi-VN" sz="1600" b="1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$array[]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$array[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//cách này không thông dụng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898220" y="4371973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99251" y="4305296"/>
            <a:ext cx="4487224" cy="40481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4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5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6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79898"/>
            <a:ext cx="8273563" cy="34349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Truy xuất giá trị trong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Lấy ra giá trị đầu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reset()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 algn="l"/>
            <a:r>
              <a:rPr lang="vi-VN" sz="1600" b="1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</a:t>
            </a:r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 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$first =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reset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($array);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//đặt con trỏ ở đầu array</a:t>
            </a:r>
          </a:p>
          <a:p>
            <a:pPr lvl="1"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rPr>
              <a:t>Lấy ra giá trị đầu và xóa nó khỏi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array_shift()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rPr>
              <a:t>:</a:t>
            </a:r>
          </a:p>
          <a:p>
            <a:pPr lvl="1" algn="l"/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$array = </a:t>
            </a:r>
            <a:r>
              <a:rPr lang="vi-VN" sz="1600" b="1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first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array_shift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array);</a:t>
            </a:r>
            <a:endParaRPr lang="en-US" sz="1600" smtClean="0">
              <a:solidFill>
                <a:schemeClr val="tx1"/>
              </a:solidFill>
              <a:latin typeface="+mj-lt"/>
              <a:cs typeface="Arabic Typesetting" panose="03020402040406030203" pitchFamily="66" charset="-78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endParaRPr lang="en-US" sz="2000" smtClean="0">
              <a:solidFill>
                <a:schemeClr val="tx1"/>
              </a:solidFill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 rot="19613863">
            <a:off x="4513608" y="205025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76825" y="1519234"/>
            <a:ext cx="3248974" cy="66675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$first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76825" y="3681409"/>
            <a:ext cx="3248974" cy="66675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first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513608" y="3879054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79898"/>
            <a:ext cx="8273563" cy="34349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Truy xuất giá trị trong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Lấy ra giá trị cuối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end()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 algn="l"/>
            <a:r>
              <a:rPr lang="vi-VN" sz="1600" b="1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</a:t>
            </a:r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 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 </a:t>
            </a:r>
            <a:r>
              <a:rPr lang="vi-VN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$last =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end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($array);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//đặt con trỏ ở cuối array</a:t>
            </a:r>
          </a:p>
          <a:p>
            <a:pPr lvl="1"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rPr>
              <a:t>Lấy ra giá trị cuối và xóa nó khỏi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array_pop()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rPr>
              <a:t>:</a:t>
            </a:r>
          </a:p>
          <a:p>
            <a:pPr lvl="1" algn="l"/>
            <a:r>
              <a:rPr lang="vi-VN" sz="1600" b="1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&lt;?php</a:t>
            </a:r>
          </a:p>
          <a:p>
            <a:pPr lvl="1" algn="l"/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$array = </a:t>
            </a:r>
            <a:r>
              <a:rPr lang="vi-VN" sz="1600" b="1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Arabic Typesetting" panose="03020402040406030203" pitchFamily="66" charset="-78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last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=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array_pop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($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array);</a:t>
            </a:r>
            <a:endParaRPr lang="en-US" sz="1600" smtClean="0">
              <a:solidFill>
                <a:schemeClr val="tx1"/>
              </a:solidFill>
              <a:latin typeface="+mj-lt"/>
              <a:cs typeface="Arabic Typesetting" panose="03020402040406030203" pitchFamily="66" charset="-78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endParaRPr lang="en-US" sz="2000" smtClean="0">
              <a:solidFill>
                <a:schemeClr val="tx1"/>
              </a:solidFill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 rot="19613863">
            <a:off x="4513608" y="205025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76825" y="1519234"/>
            <a:ext cx="3248974" cy="66675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$last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76825" y="3681409"/>
            <a:ext cx="3248974" cy="66675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$last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160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1</a:t>
            </a:r>
            <a:r>
              <a:rPr lang="vi-VN" sz="1600">
                <a:solidFill>
                  <a:schemeClr val="tx1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, </a:t>
            </a:r>
            <a:r>
              <a:rPr lang="vi-VN" sz="1600" smtClean="0">
                <a:solidFill>
                  <a:srgbClr val="FF0000"/>
                </a:solidFill>
                <a:latin typeface="Courier New" panose="02070309020205020404" pitchFamily="49" charset="0"/>
                <a:cs typeface="Arabic Typesetting" panose="03020402040406030203" pitchFamily="66" charset="-78"/>
              </a:rPr>
              <a:t>2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513608" y="3879054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3" y="1394223"/>
            <a:ext cx="5144447" cy="32635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sắp xếp array thường dùng: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dần theo giá trị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sort()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indent="635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635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635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635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($array);</a:t>
            </a:r>
          </a:p>
          <a:p>
            <a:pPr marL="177800" indent="-342900" algn="l">
              <a:buFont typeface="Wingdings" panose="05000000000000000000" pitchFamily="2" charset="2"/>
              <a:buChar char="q"/>
            </a:pPr>
            <a:endParaRPr lang="vi-V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2" name="Notched Right Arrow 1"/>
          <p:cNvSpPr/>
          <p:nvPr/>
        </p:nvSpPr>
        <p:spPr>
          <a:xfrm>
            <a:off x="4267199" y="315991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56826" y="2114546"/>
            <a:ext cx="3334697" cy="236220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28600" lvl="1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'c'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r>
              <a:rPr lang="en-US" sz="16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28600" lvl="1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878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3" y="1394223"/>
            <a:ext cx="5144447" cy="3263502"/>
          </a:xfrm>
        </p:spPr>
        <p:txBody>
          <a:bodyPr/>
          <a:lstStyle/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dần theo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ksort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indent="635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635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63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63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'c'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($array);</a:t>
            </a:r>
          </a:p>
          <a:p>
            <a:pPr marL="177800" indent="-342900" algn="l">
              <a:buFont typeface="Wingdings" panose="05000000000000000000" pitchFamily="2" charset="2"/>
              <a:buChar char="q"/>
            </a:pPr>
            <a:endParaRPr lang="vi-V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2" name="Notched Right Arrow 1"/>
          <p:cNvSpPr/>
          <p:nvPr/>
        </p:nvSpPr>
        <p:spPr>
          <a:xfrm>
            <a:off x="4148137" y="2781298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47301" y="1735929"/>
            <a:ext cx="3334697" cy="236220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indent="-16510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'c'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r>
              <a:rPr lang="en-US" sz="16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6510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3" y="1394223"/>
            <a:ext cx="6220772" cy="3263502"/>
          </a:xfrm>
        </p:spPr>
        <p:txBody>
          <a:bodyPr/>
          <a:lstStyle/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 ngược thứ tự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array_reverse()</a:t>
            </a:r>
            <a:r>
              <a:rPr lang="en-US" sz="2000" smtClean="0"/>
              <a:t>: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000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'c'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array_reverse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($array);</a:t>
            </a:r>
          </a:p>
          <a:p>
            <a:pPr marL="177800" indent="-342900" algn="l">
              <a:buFont typeface="Wingdings" panose="05000000000000000000" pitchFamily="2" charset="2"/>
              <a:buChar char="q"/>
            </a:pPr>
            <a:endParaRPr lang="vi-V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2" name="Notched Right Arrow 1"/>
          <p:cNvSpPr/>
          <p:nvPr/>
        </p:nvSpPr>
        <p:spPr>
          <a:xfrm>
            <a:off x="4338637" y="2781298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56826" y="1757358"/>
            <a:ext cx="3334697" cy="236220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'c'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r>
              <a:rPr lang="en-US" sz="16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02" y="1108473"/>
            <a:ext cx="8273563" cy="290155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smtClean="0"/>
              <a:t>PSR:</a:t>
            </a:r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1800" smtClean="0">
                <a:hlinkClick r:id="rId2"/>
              </a:rPr>
              <a:t>PSR-1</a:t>
            </a:r>
            <a:endParaRPr lang="en-US" sz="1800" smtClean="0"/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1800" smtClean="0">
                <a:hlinkClick r:id="rId3"/>
              </a:rPr>
              <a:t>PSR-2</a:t>
            </a:r>
            <a:endParaRPr lang="en-US" sz="1800" smtClean="0"/>
          </a:p>
          <a:p>
            <a:pPr marL="120650" indent="-285750" algn="l">
              <a:buFont typeface="Wingdings" panose="05000000000000000000" pitchFamily="2" charset="2"/>
              <a:buChar char="q"/>
            </a:pPr>
            <a:r>
              <a:rPr lang="en-US" sz="1800" b="1" smtClean="0"/>
              <a:t>Readable code:</a:t>
            </a:r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1800" smtClean="0">
                <a:hlinkClick r:id="rId4"/>
              </a:rPr>
              <a:t>Chapter 1, 2</a:t>
            </a:r>
            <a:endParaRPr lang="en-US" sz="1800" smtClean="0"/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1800" smtClean="0">
                <a:hlinkClick r:id="rId5"/>
              </a:rPr>
              <a:t>Chapter 3, 4</a:t>
            </a:r>
            <a:endParaRPr lang="en-US" sz="1800" smtClean="0"/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1800" smtClean="0">
                <a:hlinkClick r:id="rId6"/>
              </a:rPr>
              <a:t>Chapter 5, 6</a:t>
            </a:r>
            <a:endParaRPr lang="en-US" sz="1800" smtClean="0"/>
          </a:p>
          <a:p>
            <a:pPr marL="457200" lvl="1" indent="-228600" algn="l">
              <a:buFont typeface="Courier New" panose="02070309020205020404" pitchFamily="49" charset="0"/>
              <a:buChar char="o"/>
            </a:pPr>
            <a:r>
              <a:rPr lang="en-US" sz="1800" smtClean="0">
                <a:hlinkClick r:id="rId7"/>
              </a:rPr>
              <a:t>Chapter 7, 8, 9</a:t>
            </a:r>
            <a:endParaRPr lang="en-US" sz="1800" smtClean="0"/>
          </a:p>
          <a:p>
            <a:pPr marL="571500" lvl="1" indent="-342900" algn="l">
              <a:buFont typeface="Courier New" panose="02070309020205020404" pitchFamily="49" charset="0"/>
              <a:buChar char="o"/>
            </a:pPr>
            <a:endParaRPr lang="en-US" sz="180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Tham khảo thêm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94223"/>
            <a:ext cx="8273563" cy="3320652"/>
          </a:xfrm>
        </p:spPr>
        <p:txBody>
          <a:bodyPr/>
          <a:lstStyle/>
          <a:p>
            <a:pPr marL="1778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</a:t>
            </a: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giá trị trùng lặp trong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array_unique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indent="-16510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6510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indent="-165100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6510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'1'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65100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array_unique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array);</a:t>
            </a:r>
          </a:p>
          <a:p>
            <a:pPr marL="177800" indent="-342900" algn="l">
              <a:buFont typeface="Wingdings" panose="05000000000000000000" pitchFamily="2" charset="2"/>
              <a:buChar char="q"/>
            </a:pP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3000374" y="2824144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66225" y="1804948"/>
            <a:ext cx="3334697" cy="236220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'b'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94223"/>
            <a:ext cx="8273563" cy="2853927"/>
          </a:xfrm>
        </p:spPr>
        <p:txBody>
          <a:bodyPr/>
          <a:lstStyle/>
          <a:p>
            <a:pPr marL="1778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 ngược keys và values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array_flip()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indent="63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'variable'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63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63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6350"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'constant'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array_flip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array);</a:t>
            </a:r>
          </a:p>
          <a:p>
            <a:pPr algn="l"/>
            <a:endParaRPr lang="vi-VN" sz="2000" b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3895724" y="2824143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47275" y="1804947"/>
            <a:ext cx="3334697" cy="236220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'variable'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'class'   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'constant'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'c'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577" y="1097756"/>
            <a:ext cx="8273563" cy="33778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 đổi array ↔ string: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array → string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implode()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$string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implode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6875" lvl="2" algn="l"/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string →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explode()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$string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'a,b,c'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$string);</a:t>
            </a:r>
            <a:endParaRPr lang="vi-V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5060645" y="2524124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695001" y="2438398"/>
            <a:ext cx="2782247" cy="357188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$string =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'a,b,c'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836342" y="4513653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65934" y="4470790"/>
            <a:ext cx="4002395" cy="357188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$string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577" y="1097756"/>
            <a:ext cx="8273563" cy="33778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việc với mảng keys và mảng values: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ra mảng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array_keys()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algn="l"/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$keys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array_keys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869645" y="3971924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70675" y="3905247"/>
            <a:ext cx="3334699" cy="40481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$keys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987" y="1232890"/>
            <a:ext cx="8273563" cy="326291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việc với mảng keys và mảng values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 mảng </a:t>
            </a: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array_values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()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algn="l"/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6875" lvl="2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$values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array_values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($array);</a:t>
            </a:r>
          </a:p>
          <a:p>
            <a:pPr algn="l"/>
            <a:endParaRPr lang="vi-VN" sz="2000" b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888695" y="4038599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89726" y="3971922"/>
            <a:ext cx="4153850" cy="40481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$values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146573"/>
            <a:ext cx="8273563" cy="30730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sự tồn tại trong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giá trị nào đó có trong array không:</a:t>
            </a:r>
          </a:p>
          <a:p>
            <a:pPr lvl="1" algn="l"/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in_array()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trả về giá trị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algn="l"/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$found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array);   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$notFound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//false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02" y="1022747"/>
            <a:ext cx="8273563" cy="378737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sự tồn tại trong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giá trị nào đó có trong array không:</a:t>
            </a:r>
          </a:p>
          <a:p>
            <a:pPr lvl="1" algn="l"/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array_search()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trả về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giá trị tìm kiếm nếu tìm thấy,  </a:t>
            </a:r>
            <a:r>
              <a:rPr lang="en-US" sz="20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nếu không tìm thấy.</a:t>
            </a:r>
          </a:p>
          <a:p>
            <a:pPr lvl="1" algn="l"/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algn="l"/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=&gt;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$found = </a:t>
            </a:r>
            <a:r>
              <a:rPr lang="en-US" sz="1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array_search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array);   </a:t>
            </a:r>
            <a:r>
              <a:rPr lang="en-US" sz="14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//'a'</a:t>
            </a: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$notFound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array_search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'zero'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//false</a:t>
            </a:r>
            <a:endParaRPr lang="en-US" sz="14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156098"/>
            <a:ext cx="8273563" cy="3615927"/>
          </a:xfrm>
        </p:spPr>
        <p:txBody>
          <a:bodyPr/>
          <a:lstStyle/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 ý về sử dụng hàm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array_search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bài toán kiểm tra sự tồn tại giá trị </a:t>
            </a:r>
            <a:r>
              <a:rPr lang="en-US" sz="2000" b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array:</a:t>
            </a:r>
          </a:p>
          <a:p>
            <a:pPr algn="l"/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"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3175"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$search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array_search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($search) {</a:t>
            </a: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'found'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found'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18753" y="2314576"/>
            <a:ext cx="3801422" cy="2466974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đó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 được thực thi.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ì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$search =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Cách giải quyết là dùng điều kiện sau: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$search 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/>
            <a:endParaRPr lang="en-US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Điều này cũng xảy ra tương tự với hàm 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strpos()</a:t>
            </a:r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(xem slide xxx).</a:t>
            </a:r>
            <a:endParaRPr lang="en-US" sz="16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02" y="1117998"/>
            <a:ext cx="8273563" cy="36921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 </a:t>
            </a: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tồn tại trong array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key nào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 có trong array không:</a:t>
            </a:r>
          </a:p>
          <a:p>
            <a:pPr lvl="1" algn="l"/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array_key_exists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 về giá trị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algn="l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algn="l"/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=&gt;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$array); 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$notFound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$array);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//false</a:t>
            </a:r>
          </a:p>
          <a:p>
            <a:pPr algn="l"/>
            <a:endParaRPr lang="vi-VN" sz="2000" b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05300" y="2619374"/>
            <a:ext cx="3886200" cy="131445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Tốc độ xử lý của 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isset()</a:t>
            </a:r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nhỉnh hơn 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array_key_exists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()</a:t>
            </a:r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một chút.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Tuy nhiên có vài điểm cần lưu ý.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5" action="ppaction://hlinksldjump"/>
              </a:rPr>
              <a:t>Xem slide 14</a:t>
            </a:r>
            <a:r>
              <a:rPr lang="en-US" sz="16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en-US" sz="16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94223"/>
            <a:ext cx="8273563" cy="340399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những giá trị chung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 giá trị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array_intersect()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array_intersect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($array1, $array2);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896326" y="4037401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70673" y="3548051"/>
            <a:ext cx="3334699" cy="125016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endParaRPr lang="en-US" sz="16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837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384698"/>
            <a:ext cx="8273563" cy="1449000"/>
          </a:xfrm>
        </p:spPr>
        <p:txBody>
          <a:bodyPr/>
          <a:lstStyle/>
          <a:p>
            <a:pPr algn="l"/>
            <a:r>
              <a:rPr lang="en-US" sz="2000"/>
              <a:t>Tham </a:t>
            </a:r>
            <a:r>
              <a:rPr lang="en-US" sz="2000" smtClean="0"/>
              <a:t>khảo: </a:t>
            </a:r>
            <a:r>
              <a:rPr lang="en-US" sz="2000" smtClean="0">
                <a:hlinkClick r:id="rId2"/>
              </a:rPr>
              <a:t>http://www.w3schools.com/php</a:t>
            </a:r>
            <a:endParaRPr lang="en-US" sz="2000" smtClean="0"/>
          </a:p>
          <a:p>
            <a:pPr algn="l"/>
            <a:endParaRPr lang="en-US" sz="2000"/>
          </a:p>
          <a:p>
            <a:pPr algn="l"/>
            <a:r>
              <a:rPr lang="en-US" sz="2000" smtClean="0"/>
              <a:t>Nội dung: tự đọc và tìm hiểu những kiến thức về PHP.</a:t>
            </a:r>
            <a:endParaRPr lang="en-US" sz="200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1.1 PHP Tutorial</a:t>
            </a:r>
            <a:r>
              <a:rPr lang="en-US" sz="1000" smtClean="0">
                <a:solidFill>
                  <a:srgbClr val="0070C0"/>
                </a:solidFill>
              </a:rPr>
              <a:t>(2)</a:t>
            </a:r>
            <a:endParaRPr lang="en-US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076323"/>
            <a:ext cx="8273563" cy="391238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những giá trị chung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 key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array_intersect_key()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'apple'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'one'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array_intersect_key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($array1, $array2);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32847" y="2124052"/>
            <a:ext cx="3763328" cy="125016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175"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175" lvl="1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'1'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 string'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175" lvl="1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's'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'samsung'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896325" y="4286241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70672" y="3815935"/>
            <a:ext cx="6716078" cy="98585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//chỉ lấy giá trị của array đầu tiên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94223"/>
            <a:ext cx="8273563" cy="340399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những giá trị khác nhau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 giá trị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array_diff()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array_diff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($array1, $array2);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911589" y="380701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70673" y="3608770"/>
            <a:ext cx="4334827" cy="66795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//chỉ lấy những giá trị bên array1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076323"/>
            <a:ext cx="8273563" cy="391238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 những giá trị khác nhau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 key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array_diff_key()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'apple'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'one'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array_diff_key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($array1, $array2);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32847" y="2124052"/>
            <a:ext cx="3763328" cy="125016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175"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175" lvl="1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'1'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 string'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175" lvl="1" algn="l"/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's'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'samsung'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896325" y="4173131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70671" y="3815935"/>
            <a:ext cx="7201853" cy="98585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//chỉ lấy giá trị của array đầu tiên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127523"/>
            <a:ext cx="8273563" cy="35397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 giá trị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array_merge()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$array1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6875" lvl="2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$array2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96875" lvl="2"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 string'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array_merge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array1, $array2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Notched Right Arrow 5"/>
          <p:cNvSpPr/>
          <p:nvPr/>
        </p:nvSpPr>
        <p:spPr>
          <a:xfrm rot="19776726">
            <a:off x="3417406" y="385717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9547" y="2056812"/>
            <a:ext cx="5020628" cy="218181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//lấy giá trị cuối cùng</a:t>
            </a:r>
          </a:p>
          <a:p>
            <a:pPr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 string'</a:t>
            </a:r>
          </a:p>
          <a:p>
            <a:pPr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Key sẽ được reset và bắt đầu từ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nếu là numeric (int, float), hoặc là số nguyên dạng string.</a:t>
            </a:r>
            <a:endParaRPr lang="en-US" sz="14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127523"/>
            <a:ext cx="8273563" cy="35397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 giá trị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array_merge_recursive()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$array1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6875" lvl="2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$array2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96875" lvl="2"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 string'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array_merge_recursive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array1, $array2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Notched Right Arrow 5"/>
          <p:cNvSpPr/>
          <p:nvPr/>
        </p:nvSpPr>
        <p:spPr>
          <a:xfrm rot="19776726">
            <a:off x="3417406" y="385717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9547" y="2056812"/>
            <a:ext cx="5020628" cy="218181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 string'</a:t>
            </a:r>
          </a:p>
          <a:p>
            <a:pPr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Key sẽ được reset và bắt đầu từ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nếu là numeric (int, float), hoặc là số nguyên dạng string.</a:t>
            </a:r>
            <a:endParaRPr lang="en-US" sz="14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127523"/>
            <a:ext cx="8273563" cy="35397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 giá trị của 2 array:</a:t>
            </a:r>
          </a:p>
          <a:p>
            <a:pPr marL="736600" lvl="1" indent="-342900" algn="l">
              <a:buFont typeface="Courier New" panose="02070309020205020404" pitchFamily="49" charset="0"/>
              <a:buChar char="o"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operator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$array1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6875" lvl="2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$array2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96875" lvl="2"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 string'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'address'</a:t>
            </a:r>
            <a:endParaRPr lang="en-US" sz="140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875" lvl="2"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$array1 +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array2;</a:t>
            </a:r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6" name="Notched Right Arrow 5"/>
          <p:cNvSpPr/>
          <p:nvPr/>
        </p:nvSpPr>
        <p:spPr>
          <a:xfrm rot="19776726">
            <a:off x="3417406" y="385717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99547" y="2056813"/>
            <a:ext cx="5020628" cy="1810338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//lấy giá trị đầu tiên</a:t>
            </a:r>
          </a:p>
          <a:p>
            <a:pPr algn="l"/>
            <a:r>
              <a:rPr lang="en-US" sz="140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4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'one'</a:t>
            </a:r>
          </a:p>
          <a:p>
            <a:pPr algn="l"/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Key sẽ được giữ nguyên sau khi hợp.</a:t>
            </a:r>
            <a:endParaRPr lang="en-US" sz="14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41798"/>
            <a:ext cx="8273563" cy="378737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 và bỏ các giá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 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empty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array 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array_filter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'runsystem'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vi-VN" sz="2000" b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28022" y="1799051"/>
            <a:ext cx="5020628" cy="2306224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array_filter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($array);</a:t>
            </a:r>
          </a:p>
          <a:p>
            <a:pPr algn="l"/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'runsystem'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6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 rot="5400000">
            <a:off x="3670936" y="227602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041799"/>
            <a:ext cx="8273563" cy="310157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 biến lọc và bỏ các giá trị trong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array_filter</a:t>
            </a: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 những giá trị lớn hơn 3:</a:t>
            </a: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array_filter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($array,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($value) {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$value 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//chỉ lấy những giá trị &lt;= 3 (true)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l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518161" y="3504751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65846" y="3417542"/>
            <a:ext cx="3277553" cy="44588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108473"/>
            <a:ext cx="8273563" cy="36159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 array để tùy biến giá trị:</a:t>
            </a:r>
          </a:p>
          <a:p>
            <a:pPr marL="685800" lvl="1" indent="-2921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 về một array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array_map()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tất cả giá trị của array thêm 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array_map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($value) {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$value;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//cộng trước sau đó return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946784" y="408577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94469" y="3998567"/>
            <a:ext cx="4353881" cy="44588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637848" y="2189780"/>
            <a:ext cx="3410902" cy="630587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Chú ý: Sử dụng </a:t>
            </a:r>
            <a:r>
              <a:rPr lang="en-US" sz="1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array_map()</a:t>
            </a:r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sẽ không lấy được </a:t>
            </a:r>
            <a:r>
              <a:rPr lang="en-US" sz="14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key</a:t>
            </a:r>
            <a:r>
              <a:rPr lang="en-US" sz="140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của mỗi vòng lặp.</a:t>
            </a:r>
            <a:endParaRPr lang="en-US" sz="14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627" y="1108473"/>
            <a:ext cx="8273563" cy="36159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 array để tùy biến giá trị:</a:t>
            </a:r>
          </a:p>
          <a:p>
            <a:pPr marL="685800" lvl="1" indent="-292100" algn="l">
              <a:buFont typeface="Courier New" panose="02070309020205020404" pitchFamily="49" charset="0"/>
              <a:buChar char="o"/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biến tham chiếu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thay đổi giá trị 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array_walk()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tất cả giá trị của array thêm 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60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array_walk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($array,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$value, $key) 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$value</a:t>
            </a:r>
            <a:r>
              <a:rPr lang="en-US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2.</a:t>
            </a:r>
            <a:r>
              <a:rPr lang="vi-VN" sz="4000">
                <a:solidFill>
                  <a:srgbClr val="0070C0"/>
                </a:solidFill>
              </a:rPr>
              <a:t>2</a:t>
            </a:r>
            <a:r>
              <a:rPr lang="en-US" sz="4000">
                <a:solidFill>
                  <a:srgbClr val="0070C0"/>
                </a:solidFill>
              </a:rPr>
              <a:t> </a:t>
            </a:r>
            <a:r>
              <a:rPr lang="vi-VN" sz="4000">
                <a:solidFill>
                  <a:srgbClr val="0070C0"/>
                </a:solidFill>
              </a:rPr>
              <a:t>Array</a:t>
            </a:r>
            <a:r>
              <a:rPr lang="vi-VN" sz="1000">
                <a:solidFill>
                  <a:srgbClr val="0070C0"/>
                </a:solidFill>
              </a:rPr>
              <a:t>(</a:t>
            </a:r>
            <a:r>
              <a:rPr lang="en-US" sz="1000">
                <a:solidFill>
                  <a:srgbClr val="0070C0"/>
                </a:solidFill>
              </a:rPr>
              <a:t>4)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946784" y="4085776"/>
            <a:ext cx="428624" cy="271462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94469" y="3998567"/>
            <a:ext cx="4353881" cy="44588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937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787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1811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875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981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3749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768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1623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8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02" y="1184673"/>
            <a:ext cx="8273563" cy="3111102"/>
          </a:xfrm>
        </p:spPr>
        <p:txBody>
          <a:bodyPr/>
          <a:lstStyle/>
          <a:p>
            <a:pPr algn="l"/>
            <a:r>
              <a:rPr lang="en-US" sz="2000" b="1" smtClean="0"/>
              <a:t>Các thành phần môi trường của web PHP: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>
                <a:hlinkClick r:id="rId2"/>
              </a:rPr>
              <a:t>Apache</a:t>
            </a:r>
            <a:r>
              <a:rPr lang="en-US" sz="2000" smtClean="0"/>
              <a:t>: server HTTP để chạy và phát triển web.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>
                <a:hlinkClick r:id="rId3"/>
              </a:rPr>
              <a:t>PHP</a:t>
            </a:r>
            <a:r>
              <a:rPr lang="en-US" sz="2000" smtClean="0"/>
              <a:t>: ngôn ngữ script cho phát triển web và có thể nhúng vào HTML.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>
                <a:hlinkClick r:id="rId4"/>
              </a:rPr>
              <a:t>MySQL</a:t>
            </a:r>
            <a:r>
              <a:rPr lang="en-US" sz="2000" smtClean="0"/>
              <a:t>: cơ sở dữ liệu dùng cho web.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/>
          </a:p>
          <a:p>
            <a:pPr algn="l"/>
            <a:r>
              <a:rPr lang="en-US" sz="2000" b="1"/>
              <a:t>Các gói cài đặt </a:t>
            </a:r>
            <a:r>
              <a:rPr lang="en-US" sz="2000" b="1" smtClean="0"/>
              <a:t>thông </a:t>
            </a:r>
            <a:r>
              <a:rPr lang="en-US" sz="2000" b="1"/>
              <a:t>dụng: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>
                <a:hlinkClick r:id="rId5"/>
              </a:rPr>
              <a:t>Xampp</a:t>
            </a:r>
            <a:endParaRPr lang="en-US" sz="200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>
                <a:hlinkClick r:id="rId6"/>
              </a:rPr>
              <a:t>Wamp</a:t>
            </a:r>
            <a:endParaRPr lang="en-US" sz="2000" smtClean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1.2 Cài đặt môi trường PHP</a:t>
            </a:r>
            <a:r>
              <a:rPr lang="en-US" sz="1000" smtClean="0">
                <a:solidFill>
                  <a:srgbClr val="0070C0"/>
                </a:solidFill>
              </a:rPr>
              <a:t>(1)</a:t>
            </a:r>
            <a:r>
              <a:rPr lang="en-US" sz="4000" smtClean="0">
                <a:solidFill>
                  <a:srgbClr val="0070C0"/>
                </a:solidFill>
              </a:rPr>
              <a:t> 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346598"/>
            <a:ext cx="8273563" cy="2453878"/>
          </a:xfrm>
        </p:spPr>
        <p:txBody>
          <a:bodyPr/>
          <a:lstStyle/>
          <a:p>
            <a:pPr algn="l"/>
            <a:r>
              <a:rPr lang="en-US" sz="2000" b="1" smtClean="0"/>
              <a:t>Kiểm tra cài đặt, truy cập URL sau: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>
                <a:hlinkClick r:id="rId2"/>
              </a:rPr>
              <a:t>http://localhost/?</a:t>
            </a:r>
            <a:r>
              <a:rPr lang="en-US" sz="2000" smtClean="0">
                <a:hlinkClick r:id="rId2"/>
              </a:rPr>
              <a:t>phpinfo</a:t>
            </a:r>
            <a:endParaRPr lang="en-US" sz="2000" smtClean="0"/>
          </a:p>
          <a:p>
            <a:pPr algn="l"/>
            <a:r>
              <a:rPr lang="en-US" sz="2000" smtClean="0"/>
              <a:t>Nếu như thấy hiển thị thông số về PHP thì xem như hoàn tất.</a:t>
            </a:r>
          </a:p>
          <a:p>
            <a:pPr algn="l"/>
            <a:endParaRPr lang="en-US" sz="2000"/>
          </a:p>
          <a:p>
            <a:pPr algn="l"/>
            <a:r>
              <a:rPr lang="en-US" sz="2000" b="1" smtClean="0"/>
              <a:t>Truy cập vào phpMyAdmin bằng URL sau: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>
                <a:hlinkClick r:id="rId3"/>
              </a:rPr>
              <a:t>http://</a:t>
            </a:r>
            <a:r>
              <a:rPr lang="en-US" sz="2000" smtClean="0">
                <a:hlinkClick r:id="rId3"/>
              </a:rPr>
              <a:t>localhost/phpmyadmin</a:t>
            </a:r>
            <a:endParaRPr lang="en-US" sz="200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34913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1.2 Cài đặt môi trường PHP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r>
              <a:rPr lang="en-US" sz="400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52" y="1279922"/>
            <a:ext cx="8273563" cy="2949177"/>
          </a:xfrm>
        </p:spPr>
        <p:txBody>
          <a:bodyPr/>
          <a:lstStyle/>
          <a:p>
            <a:pPr algn="l"/>
            <a:r>
              <a:rPr lang="en-US" sz="2000" b="1" smtClean="0"/>
              <a:t>Sử dụng những tag sau: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…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cho những dòng lệnh PHP.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&lt;?=</a:t>
            </a:r>
            <a:r>
              <a:rPr lang="en-US" sz="2000" smtClean="0">
                <a:solidFill>
                  <a:schemeClr val="tx1"/>
                </a:solidFill>
              </a:rPr>
              <a:t> …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sz="2000" smtClean="0">
                <a:solidFill>
                  <a:schemeClr val="tx1"/>
                </a:solidFill>
              </a:rPr>
              <a:t> cho một dòng lệnh </a:t>
            </a:r>
            <a:r>
              <a:rPr lang="en-US" sz="2000" b="1" smtClean="0">
                <a:solidFill>
                  <a:schemeClr val="tx1"/>
                </a:solidFill>
              </a:rPr>
              <a:t>echo</a:t>
            </a:r>
            <a:r>
              <a:rPr lang="en-US" sz="200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 b="1" smtClean="0">
                <a:solidFill>
                  <a:schemeClr val="tx1"/>
                </a:solidFill>
              </a:rPr>
              <a:t>Chú ý: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</a:rPr>
              <a:t>Đối với những file chỉ chứa code PHP, mà không chứa HTML nào thì không sử dụng đóng tag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sz="200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</a:rPr>
              <a:t>Khi sử dụng </a:t>
            </a:r>
            <a:r>
              <a:rPr lang="en-US" sz="2000" b="1" smtClean="0">
                <a:solidFill>
                  <a:schemeClr val="tx1"/>
                </a:solidFill>
              </a:rPr>
              <a:t>tag ngắn echo</a:t>
            </a:r>
            <a:r>
              <a:rPr lang="en-US" sz="2000" smtClean="0">
                <a:solidFill>
                  <a:schemeClr val="tx1"/>
                </a:solidFill>
              </a:rPr>
              <a:t>, không dùng dấu chấm phẩy </a:t>
            </a:r>
            <a:r>
              <a:rPr lang="en-US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smtClean="0">
                <a:solidFill>
                  <a:schemeClr val="tx1"/>
                </a:solidFill>
              </a:rPr>
              <a:t>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0070C0"/>
                </a:solidFill>
              </a:rPr>
              <a:t>1.3 </a:t>
            </a:r>
            <a:r>
              <a:rPr lang="en-US" sz="4000" smtClean="0">
                <a:solidFill>
                  <a:srgbClr val="0070C0"/>
                </a:solidFill>
                <a:hlinkClick r:id="rId2"/>
              </a:rPr>
              <a:t>Syntax</a:t>
            </a:r>
            <a:r>
              <a:rPr lang="en-US" sz="4000" smtClean="0">
                <a:solidFill>
                  <a:srgbClr val="0070C0"/>
                </a:solidFill>
              </a:rPr>
              <a:t>, </a:t>
            </a:r>
            <a:r>
              <a:rPr lang="en-US" sz="4000" smtClean="0">
                <a:solidFill>
                  <a:srgbClr val="0070C0"/>
                </a:solidFill>
                <a:hlinkClick r:id="rId3"/>
              </a:rPr>
              <a:t>Variable</a:t>
            </a:r>
            <a:r>
              <a:rPr lang="en-US" sz="4000" smtClean="0">
                <a:solidFill>
                  <a:srgbClr val="0070C0"/>
                </a:solidFill>
              </a:rPr>
              <a:t>, </a:t>
            </a:r>
            <a:r>
              <a:rPr lang="en-US" sz="4000" smtClean="0">
                <a:solidFill>
                  <a:srgbClr val="0070C0"/>
                </a:solidFill>
                <a:hlinkClick r:id="rId4"/>
              </a:rPr>
              <a:t>Constant</a:t>
            </a:r>
            <a:r>
              <a:rPr lang="en-US" sz="1000" smtClean="0">
                <a:solidFill>
                  <a:srgbClr val="0070C0"/>
                </a:solidFill>
              </a:rPr>
              <a:t>(1)</a:t>
            </a:r>
            <a:endParaRPr lang="en-US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52" y="1285875"/>
            <a:ext cx="8273563" cy="3200400"/>
          </a:xfrm>
        </p:spPr>
        <p:txBody>
          <a:bodyPr/>
          <a:lstStyle/>
          <a:p>
            <a:pPr algn="l"/>
            <a:r>
              <a:rPr lang="en-US" sz="2000" smtClean="0"/>
              <a:t>Comment trong PHP: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Single-line:</a:t>
            </a:r>
          </a:p>
          <a:p>
            <a:pPr algn="l"/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single line comment</a:t>
            </a:r>
          </a:p>
          <a:p>
            <a:pPr algn="l"/>
            <a:endParaRPr lang="en-US" sz="160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smtClean="0"/>
              <a:t>Multi-lines:</a:t>
            </a:r>
          </a:p>
          <a:p>
            <a:pPr algn="l"/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algn="l"/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This is:</a:t>
            </a:r>
          </a:p>
          <a:p>
            <a:pPr algn="l"/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 multiple lines comment</a:t>
            </a:r>
          </a:p>
          <a:p>
            <a:pPr algn="l"/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25388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1.3 </a:t>
            </a:r>
            <a:r>
              <a:rPr lang="en-US" sz="4000">
                <a:solidFill>
                  <a:srgbClr val="0070C0"/>
                </a:solidFill>
                <a:hlinkClick r:id="rId2"/>
              </a:rPr>
              <a:t>Syntax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3"/>
              </a:rPr>
              <a:t>Variable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4"/>
              </a:rPr>
              <a:t>Constant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02" y="1213246"/>
            <a:ext cx="8273563" cy="3320653"/>
          </a:xfrm>
        </p:spPr>
        <p:txBody>
          <a:bodyPr/>
          <a:lstStyle/>
          <a:p>
            <a:pPr algn="l"/>
            <a:r>
              <a:rPr lang="en-US" sz="2000" smtClean="0"/>
              <a:t>Tên biến phải theo chuẩn </a:t>
            </a:r>
            <a:r>
              <a:rPr lang="en-US" sz="2000" b="1"/>
              <a:t>$</a:t>
            </a:r>
            <a:r>
              <a:rPr lang="en-US" sz="2000" b="1" smtClean="0"/>
              <a:t>camelCase</a:t>
            </a:r>
            <a:r>
              <a:rPr lang="en-US" sz="2000"/>
              <a:t>.</a:t>
            </a:r>
            <a:endParaRPr lang="en-US" sz="2000" b="1" smtClean="0"/>
          </a:p>
          <a:p>
            <a:pPr algn="l"/>
            <a:r>
              <a:rPr lang="en-US" sz="2000" smtClean="0"/>
              <a:t>Khai báo và xuất ra biến:</a:t>
            </a:r>
          </a:p>
          <a:p>
            <a:pPr algn="l"/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$textValue =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'GMO Runsystem'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$textValue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Sử dụng hàm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để khai báo nhiều biến:</a:t>
            </a:r>
          </a:p>
          <a:p>
            <a:pPr algn="l"/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($firstVar, $lastVar) = </a:t>
            </a:r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'GMO Runsystem'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$firstVar $lastVar</a:t>
            </a:r>
            <a:r>
              <a:rPr lang="en-US" sz="160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93058" y="334913"/>
            <a:ext cx="8150942" cy="872920"/>
          </a:xfrm>
        </p:spPr>
        <p:txBody>
          <a:bodyPr/>
          <a:lstStyle/>
          <a:p>
            <a:pPr algn="l"/>
            <a:r>
              <a:rPr lang="en-US" sz="4000">
                <a:solidFill>
                  <a:srgbClr val="0070C0"/>
                </a:solidFill>
              </a:rPr>
              <a:t>1.3 </a:t>
            </a:r>
            <a:r>
              <a:rPr lang="en-US" sz="4000">
                <a:solidFill>
                  <a:srgbClr val="0070C0"/>
                </a:solidFill>
                <a:hlinkClick r:id="rId2"/>
              </a:rPr>
              <a:t>Syntax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3"/>
              </a:rPr>
              <a:t>Variable</a:t>
            </a:r>
            <a:r>
              <a:rPr lang="en-US" sz="4000">
                <a:solidFill>
                  <a:srgbClr val="0070C0"/>
                </a:solidFill>
              </a:rPr>
              <a:t>, </a:t>
            </a:r>
            <a:r>
              <a:rPr lang="en-US" sz="4000">
                <a:solidFill>
                  <a:srgbClr val="0070C0"/>
                </a:solidFill>
                <a:hlinkClick r:id="rId4"/>
              </a:rPr>
              <a:t>Constant</a:t>
            </a:r>
            <a:r>
              <a:rPr lang="en-US" sz="1000">
                <a:solidFill>
                  <a:srgbClr val="0070C0"/>
                </a:solidFill>
              </a:rPr>
              <a:t>(1)</a:t>
            </a:r>
            <a:endParaRPr lang="en-US" sz="4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3468</Words>
  <Application>Microsoft Office PowerPoint</Application>
  <PresentationFormat>On-screen Show (16:9)</PresentationFormat>
  <Paragraphs>577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Arabic Typesetting</vt:lpstr>
      <vt:lpstr>Arial</vt:lpstr>
      <vt:lpstr>Courier New</vt:lpstr>
      <vt:lpstr>Tahoma</vt:lpstr>
      <vt:lpstr>Wingdings</vt:lpstr>
      <vt:lpstr>標準デザイン</vt:lpstr>
      <vt:lpstr>PHP Căn Bản (PHP: Hypertext Preprocessor)</vt:lpstr>
      <vt:lpstr>Nội Dung Môn Học</vt:lpstr>
      <vt:lpstr>Tham khảo thêm</vt:lpstr>
      <vt:lpstr>1.1 PHP Tutorial(2)</vt:lpstr>
      <vt:lpstr>1.2 Cài đặt môi trường PHP(1) </vt:lpstr>
      <vt:lpstr>1.2 Cài đặt môi trường PHP(1) </vt:lpstr>
      <vt:lpstr>1.3 Syntax, Variable, Constant(1)</vt:lpstr>
      <vt:lpstr>1.3 Syntax, Variable, Constant(1)</vt:lpstr>
      <vt:lpstr>1.3 Syntax, Variable, Constant(1)</vt:lpstr>
      <vt:lpstr>1.3 Syntax, Variable, Constant(1)</vt:lpstr>
      <vt:lpstr>1.3 Syntax, Variable, Constant(1)</vt:lpstr>
      <vt:lpstr>1.4 Operators(1)</vt:lpstr>
      <vt:lpstr>1.4 Operators(1)</vt:lpstr>
      <vt:lpstr>1.4 Operators(1)</vt:lpstr>
      <vt:lpstr>2.1 if/elseif/else and Loop(2)</vt:lpstr>
      <vt:lpstr>2.1 if/elseif/else and Loop(2)</vt:lpstr>
      <vt:lpstr>2.1 if/elseif/else and Loop(2)</vt:lpstr>
      <vt:lpstr>2.1 if/elseif/else and Loop(2)</vt:lpstr>
      <vt:lpstr>2.1 if/elseif/else and Loop(2)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  <vt:lpstr>2.2 Array(4)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Nguyen Hien</dc:creator>
  <cp:lastModifiedBy>phuoc quang</cp:lastModifiedBy>
  <cp:revision>560</cp:revision>
  <dcterms:modified xsi:type="dcterms:W3CDTF">2016-02-22T11:23:38Z</dcterms:modified>
</cp:coreProperties>
</file>