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Lst>
  <p:sldSz cx="18288000" cy="10287000"/>
  <p:notesSz cx="6858000" cy="9144000"/>
  <p:embeddedFontLst>
    <p:embeddedFont>
      <p:font typeface="Balsamiq Sans" panose="020B0604020202020204" charset="0"/>
      <p:regular r:id="rId28"/>
    </p:embeddedFont>
    <p:embeddedFont>
      <p:font typeface="Montserrat Bold" panose="020B0604020202020204" charset="0"/>
      <p:regular r:id="rId29"/>
    </p:embeddedFont>
    <p:embeddedFont>
      <p:font typeface="Montserrat Medium" panose="00000600000000000000" pitchFamily="2" charset="0"/>
      <p:regular r:id="rId30"/>
    </p:embeddedFont>
    <p:embeddedFont>
      <p:font typeface="Montserrat SemiBold" panose="00000700000000000000" pitchFamily="2" charset="0"/>
      <p:bold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FE9D"/>
    <a:srgbClr val="F7CE26"/>
    <a:srgbClr val="E3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2" autoAdjust="0"/>
    <p:restoredTop sz="89673" autoAdjust="0"/>
  </p:normalViewPr>
  <p:slideViewPr>
    <p:cSldViewPr>
      <p:cViewPr varScale="1">
        <p:scale>
          <a:sx n="48" d="100"/>
          <a:sy n="48"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FBEDF-D198-4E69-BF7F-8F6E2156CC6A}"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7E79-0917-4673-BECD-8DBADD493D4B}" type="slidenum">
              <a:rPr lang="en-US" smtClean="0"/>
              <a:t>‹#›</a:t>
            </a:fld>
            <a:endParaRPr lang="en-US"/>
          </a:p>
        </p:txBody>
      </p:sp>
    </p:spTree>
    <p:extLst>
      <p:ext uri="{BB962C8B-B14F-4D97-AF65-F5344CB8AC3E}">
        <p14:creationId xmlns:p14="http://schemas.microsoft.com/office/powerpoint/2010/main" val="320009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Hệ thống hỗ trợ tự động hóa nhiều </a:t>
            </a:r>
            <a:r>
              <a:rPr lang="vi-VN" sz="1200" dirty="0" err="1"/>
              <a:t>khía</a:t>
            </a:r>
            <a:r>
              <a:rPr lang="vi-VN" sz="1200" dirty="0"/>
              <a:t> cạnh trong quản lý, từ việc ghi nhận thông tin, tính toán lãi suất, đến việc theo dõi trạng thái sổ tiết kiệm. Hệ thống dự kiến sẽ cung cấp một cách tiếp cận dễ sử dụng và khả năng theo dõi minh bạch và chính xác cho khách hàng, góp phần nâng cao hiệu quả quản lý và tăng cường sự hài lòng của người dùng.</a:t>
            </a:r>
            <a:endParaRPr lang="en-US" sz="1200" dirty="0">
              <a:latin typeface="Montserrat Medium" panose="00000600000000000000" pitchFamily="2" charset="0"/>
            </a:endParaRPr>
          </a:p>
          <a:p>
            <a:endParaRPr lang="en-US" dirty="0"/>
          </a:p>
        </p:txBody>
      </p:sp>
      <p:sp>
        <p:nvSpPr>
          <p:cNvPr id="4" name="Slide Number Placeholder 3"/>
          <p:cNvSpPr>
            <a:spLocks noGrp="1"/>
          </p:cNvSpPr>
          <p:nvPr>
            <p:ph type="sldNum" sz="quarter" idx="5"/>
          </p:nvPr>
        </p:nvSpPr>
        <p:spPr/>
        <p:txBody>
          <a:bodyPr/>
          <a:lstStyle/>
          <a:p>
            <a:fld id="{D74C7E79-0917-4673-BECD-8DBADD493D4B}" type="slidenum">
              <a:rPr lang="en-US" smtClean="0"/>
              <a:t>2</a:t>
            </a:fld>
            <a:endParaRPr lang="en-US"/>
          </a:p>
        </p:txBody>
      </p:sp>
    </p:spTree>
    <p:extLst>
      <p:ext uri="{BB962C8B-B14F-4D97-AF65-F5344CB8AC3E}">
        <p14:creationId xmlns:p14="http://schemas.microsoft.com/office/powerpoint/2010/main" val="310516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48C17-2DCA-9CAA-C497-BD7829A64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47487-F993-7E3C-86C1-D66977487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CB8F74-6E8D-46A6-B71A-D01154E22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426E20-9A1A-7ABE-D810-414A93BE2A0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582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D8494-87FC-D9C5-3F44-39B8745CA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56762-F6D6-6960-F508-785780E15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C24A4-3D23-9D38-2960-74B5CC30ED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464F1F-AAA7-5F95-3B9F-70C31AAE30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6010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C9894-E4CF-8DB1-EB60-D32938F743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4C6F0-5AAD-B0C7-5562-0B5CF1EE1F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708A46-19E0-3091-9BA8-539A0E698C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BD2332-4307-40F1-5E16-A89135CEBAF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155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7B307-247A-5DD5-3266-FB102E576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C02CE-1A69-DD40-8031-4E8E6DAF1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ECBFCE-5CC5-A608-F302-E7C60B818B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80BE02-4513-BCB6-103E-4BBE0939C5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3934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3CBB1-132A-4031-51AE-A022B9F88A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9C9E8-530B-1F27-913D-F92CEF5E7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89826-D4BB-0DB4-8967-E9D14D7906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6CA06C-6E54-62EB-A98B-DBDC57B8FFD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1821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F797D-7D84-7F01-58CB-E119F5AB0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78D85-1F53-F2A2-A403-D92433EA5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FDEEA-EFA5-3A26-5FEF-F0FA058FF1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48A757-26D8-2AF8-0B19-2BEAE86264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9146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F27F2-7321-180E-A409-61692A788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BC3E4-822D-990D-5CEA-9971DCB876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FF665-5A17-A937-2ACB-D1F7BFBCD4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4F8936-093A-F514-128C-5A7FBD791D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4866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A819B-87BE-504B-108D-B38CCE8AA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80AA4-FB39-24F0-94E0-84BBB95E8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D4DE6-0464-20A5-7636-6EC87C83C5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9CB797-E77F-A953-2ED5-270BDB863A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69568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83948-815C-77A3-604A-F686604335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9B2B4-AF75-B639-1A45-AC5C099AB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3E6D3C-A2C5-6504-E0B1-5C0122DA16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2BC6A8-51FE-D82D-4AA4-742AD24B7EB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4066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52D60-0427-E0A4-23D3-F742450DE3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DB9F8-2C3C-39A3-93B2-0649CFA16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CECDD1-8CF2-B838-BD3D-A4BB9BA3AB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0CDF05-C4C8-72AE-1709-FF1AB3F461E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4494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1890A-3185-EEFA-2D11-118E4737F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14C72B-8E04-6762-70F2-68E4C5EF99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0CA11-73A5-B286-8333-9C6CB24D90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063A0A-8191-CD6A-3A63-4E8FC04B28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27013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EA1EC-A633-DC03-0C78-973111544E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00845-3A33-0859-318F-4FA65AEE2B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7BF88B-05A7-AB39-9B72-A96729BCDD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533983-8395-1312-6FB0-03BE79F4D6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5788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18556-5A42-05A7-B304-D115BEB3BE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98A46-9C06-8208-7FA0-71B41F4BA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FEA51A-7FA0-28ED-8E95-4A92C5878F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8F685-2ADC-1621-1C74-EB91602D08A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5912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119EC-F918-A65F-4FD2-F65C61241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1F0214-3977-B14A-6EB5-9F69F53F1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52DAF-03C9-D0A1-F84F-AE49FFCF42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33D447-39D3-5F6C-A922-BE03FB3008E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30562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8500-75D7-6947-2408-754F07A957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6A1D-A7D5-449A-B08D-EB9C1A18D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361B3-0A90-B733-BC89-6B96126A80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8D6910-59B8-E854-1DA3-D8DF6CC9FD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3151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D6546-2F8C-D7FC-7907-745AA82D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FABAE-8D88-930E-3A80-69CA140D5A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CE665-F1F5-7A48-EE4E-C2A47437D0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3B0051-683A-499F-06B6-4294DCEEF51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944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283-0F91-3A4D-DD68-DAE1542A1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CEBA8-3B16-63AB-2864-340CE41CF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8846BD-F6FA-CB90-266B-FC8C7C81A9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F69E00-308E-B52E-60B4-549C5C3109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897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0E4E4-45DB-4CB7-D974-213889A19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1083B3-171A-B725-4E9E-86008C5FC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B50A9-D7D6-2435-6380-8ED8BFE835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FCD550-B235-A7F1-EB47-0BA42216CB0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3527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1B437-2C24-9537-2ED5-59E3E2158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FA6FA0-0F60-5A4C-565C-C30A25469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C0B6DC-84CA-641C-5A00-6BEA365FBA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DD50F-9D89-A00C-D3CA-1CD54BF8E5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1618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65A42-3519-79B4-9918-46D525A42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7CE88A-AACE-7F5A-721E-0AC108A62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9B813-D7D3-CC87-06AC-3568E17195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11CE9-2293-4109-3F5B-87BCB5D7A60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808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987C1-21C6-D908-40DA-5CA735DC9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F18CBC-B180-2C4F-6315-0BDDBA543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79911-9177-D1BB-1A99-688F52AD1B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13C766-AD4C-8997-DDC4-2C3F910592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978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2F031-E1B3-8988-9105-EB0318EBE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439A2-90A9-F979-F024-AF20DFA43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DA4C5-53DC-88A8-1AAD-90DD5AB89E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964ACB-B0D2-22F7-2CF7-25AACE81040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3967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852D-1BDC-2AA2-1A27-92C7CACFD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F32C5-1C49-2836-ED25-A522CAB29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C5AA5-98DC-D2FB-4F85-08E3BC9DA822}"/>
              </a:ext>
            </a:extLst>
          </p:cNvPr>
          <p:cNvSpPr>
            <a:spLocks noGrp="1"/>
          </p:cNvSpPr>
          <p:nvPr>
            <p:ph type="body" idx="1"/>
          </p:nvPr>
        </p:nvSpPr>
        <p:spPr/>
        <p:txBody>
          <a:bodyPr/>
          <a:lstStyle/>
          <a:p>
            <a:endParaRPr lang="vi-VN" dirty="0"/>
          </a:p>
          <a:p>
            <a:endParaRPr lang="en-US" dirty="0"/>
          </a:p>
        </p:txBody>
      </p:sp>
      <p:sp>
        <p:nvSpPr>
          <p:cNvPr id="4" name="Slide Number Placeholder 3">
            <a:extLst>
              <a:ext uri="{FF2B5EF4-FFF2-40B4-BE49-F238E27FC236}">
                <a16:creationId xmlns:a16="http://schemas.microsoft.com/office/drawing/2014/main" id="{19CA3FB4-2BFF-C94F-23EF-13DE3A8F44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4C7E79-0917-4673-BECD-8DBADD493D4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3794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14.sv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2.jpe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3.jpe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4.jpe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5.jpe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7.pn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14.sv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p:cNvGrpSpPr/>
        <p:nvPr/>
      </p:nvGrpSpPr>
      <p:grpSpPr>
        <a:xfrm>
          <a:off x="0" y="0"/>
          <a:ext cx="0" cy="0"/>
          <a:chOff x="0" y="0"/>
          <a:chExt cx="0" cy="0"/>
        </a:xfrm>
      </p:grpSpPr>
      <p:sp>
        <p:nvSpPr>
          <p:cNvPr id="3" name="!!Freeform 3"/>
          <p:cNvSpPr/>
          <p:nvPr/>
        </p:nvSpPr>
        <p:spPr>
          <a:xfrm rot="-5400000">
            <a:off x="4283025" y="-3749445"/>
            <a:ext cx="9721950" cy="17589054"/>
          </a:xfrm>
          <a:custGeom>
            <a:avLst/>
            <a:gdLst/>
            <a:ahLst/>
            <a:cxnLst/>
            <a:rect l="l" t="t" r="r" b="b"/>
            <a:pathLst>
              <a:path w="9721950" h="17589054">
                <a:moveTo>
                  <a:pt x="0" y="0"/>
                </a:moveTo>
                <a:lnTo>
                  <a:pt x="9721950" y="0"/>
                </a:lnTo>
                <a:lnTo>
                  <a:pt x="9721950" y="17589055"/>
                </a:lnTo>
                <a:lnTo>
                  <a:pt x="0" y="175890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2468756" y="2221380"/>
            <a:ext cx="22860000" cy="3231654"/>
          </a:xfrm>
          <a:prstGeom prst="rect">
            <a:avLst/>
          </a:prstGeom>
        </p:spPr>
        <p:txBody>
          <a:bodyPr wrap="square" lIns="0" tIns="0" rIns="0" bIns="0" rtlCol="0" anchor="t">
            <a:spAutoFit/>
          </a:bodyPr>
          <a:lstStyle/>
          <a:p>
            <a:pPr algn="ctr">
              <a:lnSpc>
                <a:spcPts val="12638"/>
              </a:lnSpc>
            </a:pPr>
            <a:r>
              <a:rPr lang="en-US" sz="10600" b="1" dirty="0">
                <a:solidFill>
                  <a:srgbClr val="F7CE26"/>
                </a:solidFill>
                <a:latin typeface="Montserrat Bold" panose="020B0604020202020204" charset="0"/>
                <a:ea typeface="Comic Sans"/>
                <a:cs typeface="Comic Sans"/>
                <a:sym typeface="Comic Sans"/>
              </a:rPr>
              <a:t>PHẦN MỀM</a:t>
            </a:r>
            <a:endParaRPr lang="vi-VN" sz="10600" b="1" dirty="0">
              <a:solidFill>
                <a:srgbClr val="F7CE26"/>
              </a:solidFill>
              <a:latin typeface="Montserrat Bold" panose="020B0604020202020204" charset="0"/>
              <a:ea typeface="Comic Sans"/>
              <a:cs typeface="Comic Sans"/>
              <a:sym typeface="Comic Sans"/>
            </a:endParaRPr>
          </a:p>
          <a:p>
            <a:pPr algn="ctr">
              <a:lnSpc>
                <a:spcPts val="12638"/>
              </a:lnSpc>
            </a:pPr>
            <a:r>
              <a:rPr lang="vi-VN" sz="10600" b="1" dirty="0">
                <a:solidFill>
                  <a:srgbClr val="F7CE26"/>
                </a:solidFill>
                <a:latin typeface="Montserrat Bold" panose="020B0604020202020204" charset="0"/>
                <a:ea typeface="Comic Sans"/>
                <a:cs typeface="Comic Sans"/>
                <a:sym typeface="Comic Sans"/>
              </a:rPr>
              <a:t> QUẢN LÝ SỔ TIẾT KIỆM</a:t>
            </a:r>
            <a:r>
              <a:rPr lang="en-US" sz="10600" b="1" dirty="0">
                <a:solidFill>
                  <a:srgbClr val="F7CE26"/>
                </a:solidFill>
                <a:latin typeface="Montserrat Bold" panose="020B0604020202020204" charset="0"/>
                <a:ea typeface="Comic Sans"/>
                <a:cs typeface="Comic Sans"/>
                <a:sym typeface="Comic Sans"/>
              </a:rPr>
              <a:t> </a:t>
            </a:r>
          </a:p>
        </p:txBody>
      </p:sp>
      <p:sp>
        <p:nvSpPr>
          <p:cNvPr id="6" name="Freeform 6"/>
          <p:cNvSpPr/>
          <p:nvPr/>
        </p:nvSpPr>
        <p:spPr>
          <a:xfrm>
            <a:off x="14186540" y="423816"/>
            <a:ext cx="1100083" cy="1100083"/>
          </a:xfrm>
          <a:custGeom>
            <a:avLst/>
            <a:gdLst/>
            <a:ahLst/>
            <a:cxnLst/>
            <a:rect l="l" t="t" r="r" b="b"/>
            <a:pathLst>
              <a:path w="1100083" h="1100083">
                <a:moveTo>
                  <a:pt x="0" y="0"/>
                </a:moveTo>
                <a:lnTo>
                  <a:pt x="1100083" y="0"/>
                </a:lnTo>
                <a:lnTo>
                  <a:pt x="1100083" y="1100084"/>
                </a:lnTo>
                <a:lnTo>
                  <a:pt x="0" y="11000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7" name="Freeform 7"/>
          <p:cNvSpPr/>
          <p:nvPr/>
        </p:nvSpPr>
        <p:spPr>
          <a:xfrm rot="238103">
            <a:off x="13760745" y="5956926"/>
            <a:ext cx="5140817" cy="4963225"/>
          </a:xfrm>
          <a:custGeom>
            <a:avLst/>
            <a:gdLst/>
            <a:ahLst/>
            <a:cxnLst/>
            <a:rect l="l" t="t" r="r" b="b"/>
            <a:pathLst>
              <a:path w="5140817" h="4963225">
                <a:moveTo>
                  <a:pt x="0" y="0"/>
                </a:moveTo>
                <a:lnTo>
                  <a:pt x="5140817" y="0"/>
                </a:lnTo>
                <a:lnTo>
                  <a:pt x="5140817" y="4963224"/>
                </a:lnTo>
                <a:lnTo>
                  <a:pt x="0" y="49632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25469">
            <a:off x="181783" y="252035"/>
            <a:ext cx="2018450" cy="2018450"/>
          </a:xfrm>
          <a:custGeom>
            <a:avLst/>
            <a:gdLst/>
            <a:ahLst/>
            <a:cxnLst/>
            <a:rect l="l" t="t" r="r" b="b"/>
            <a:pathLst>
              <a:path w="2018450" h="2018450">
                <a:moveTo>
                  <a:pt x="0" y="0"/>
                </a:moveTo>
                <a:lnTo>
                  <a:pt x="2018450" y="0"/>
                </a:lnTo>
                <a:lnTo>
                  <a:pt x="2018450" y="2018450"/>
                </a:lnTo>
                <a:lnTo>
                  <a:pt x="0" y="20184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965169">
            <a:off x="15724884" y="247983"/>
            <a:ext cx="2472640" cy="1561435"/>
          </a:xfrm>
          <a:custGeom>
            <a:avLst/>
            <a:gdLst/>
            <a:ahLst/>
            <a:cxnLst/>
            <a:rect l="l" t="t" r="r" b="b"/>
            <a:pathLst>
              <a:path w="2472640" h="1561435">
                <a:moveTo>
                  <a:pt x="0" y="0"/>
                </a:moveTo>
                <a:lnTo>
                  <a:pt x="2472640" y="0"/>
                </a:lnTo>
                <a:lnTo>
                  <a:pt x="2472640" y="1561434"/>
                </a:lnTo>
                <a:lnTo>
                  <a:pt x="0" y="15614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0" name="Freeform 10"/>
          <p:cNvSpPr/>
          <p:nvPr/>
        </p:nvSpPr>
        <p:spPr>
          <a:xfrm rot="938547">
            <a:off x="-1848" y="8077182"/>
            <a:ext cx="2102440" cy="1693420"/>
          </a:xfrm>
          <a:custGeom>
            <a:avLst/>
            <a:gdLst/>
            <a:ahLst/>
            <a:cxnLst/>
            <a:rect l="l" t="t" r="r" b="b"/>
            <a:pathLst>
              <a:path w="2102440" h="1693420">
                <a:moveTo>
                  <a:pt x="0" y="0"/>
                </a:moveTo>
                <a:lnTo>
                  <a:pt x="2102441" y="0"/>
                </a:lnTo>
                <a:lnTo>
                  <a:pt x="2102441" y="1693420"/>
                </a:lnTo>
                <a:lnTo>
                  <a:pt x="0" y="16934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TextBox 12">
            <a:extLst>
              <a:ext uri="{FF2B5EF4-FFF2-40B4-BE49-F238E27FC236}">
                <a16:creationId xmlns:a16="http://schemas.microsoft.com/office/drawing/2014/main" id="{11786DDA-0729-D679-CA72-84C555A5BE8E}"/>
              </a:ext>
            </a:extLst>
          </p:cNvPr>
          <p:cNvSpPr txBox="1"/>
          <p:nvPr/>
        </p:nvSpPr>
        <p:spPr>
          <a:xfrm>
            <a:off x="7646839" y="1220125"/>
            <a:ext cx="3581400" cy="830997"/>
          </a:xfrm>
          <a:prstGeom prst="rect">
            <a:avLst/>
          </a:prstGeom>
          <a:noFill/>
        </p:spPr>
        <p:txBody>
          <a:bodyPr wrap="square" rtlCol="0">
            <a:spAutoFit/>
          </a:bodyPr>
          <a:lstStyle/>
          <a:p>
            <a:r>
              <a:rPr lang="vi-VN" sz="4800" dirty="0">
                <a:latin typeface="Montserrat Bold" panose="020B0604020202020204" charset="0"/>
              </a:rPr>
              <a:t>Nhóm 21</a:t>
            </a:r>
            <a:endParaRPr lang="en-US" sz="4800" dirty="0">
              <a:latin typeface="Montserrat Bold" panose="020B0604020202020204" charset="0"/>
            </a:endParaRPr>
          </a:p>
        </p:txBody>
      </p:sp>
      <p:sp>
        <p:nvSpPr>
          <p:cNvPr id="14" name="TextBox 13">
            <a:extLst>
              <a:ext uri="{FF2B5EF4-FFF2-40B4-BE49-F238E27FC236}">
                <a16:creationId xmlns:a16="http://schemas.microsoft.com/office/drawing/2014/main" id="{A399EEF9-5686-4FFE-8AE4-882FA5178011}"/>
              </a:ext>
            </a:extLst>
          </p:cNvPr>
          <p:cNvSpPr txBox="1"/>
          <p:nvPr/>
        </p:nvSpPr>
        <p:spPr>
          <a:xfrm>
            <a:off x="3276600" y="5718091"/>
            <a:ext cx="10791189" cy="2062103"/>
          </a:xfrm>
          <a:prstGeom prst="rect">
            <a:avLst/>
          </a:prstGeom>
          <a:noFill/>
        </p:spPr>
        <p:txBody>
          <a:bodyPr wrap="square" rtlCol="0">
            <a:spAutoFit/>
          </a:bodyPr>
          <a:lstStyle/>
          <a:p>
            <a:r>
              <a:rPr lang="vi-VN" sz="3200" b="1" dirty="0">
                <a:latin typeface="Montserrat Medium" panose="00000600000000000000" pitchFamily="2" charset="0"/>
              </a:rPr>
              <a:t>Giảng viên hướng dẫn:</a:t>
            </a:r>
            <a:r>
              <a:rPr lang="vi-VN" sz="3200" dirty="0">
                <a:latin typeface="Montserrat Medium" panose="00000600000000000000" pitchFamily="2" charset="0"/>
              </a:rPr>
              <a:t> TS. Nguyễn Thị Xuân Hương</a:t>
            </a:r>
          </a:p>
          <a:p>
            <a:r>
              <a:rPr lang="vi-VN" sz="3200" b="1" dirty="0">
                <a:latin typeface="Montserrat Medium" panose="00000600000000000000" pitchFamily="2" charset="0"/>
              </a:rPr>
              <a:t>Lớp: </a:t>
            </a:r>
            <a:r>
              <a:rPr lang="vi-VN" sz="3200" dirty="0">
                <a:latin typeface="Montserrat Medium" panose="00000600000000000000" pitchFamily="2" charset="0"/>
              </a:rPr>
              <a:t>IT008.P13</a:t>
            </a:r>
          </a:p>
          <a:p>
            <a:r>
              <a:rPr lang="vi-VN" sz="3200" b="1" dirty="0">
                <a:latin typeface="Montserrat Medium" panose="00000600000000000000" pitchFamily="2" charset="0"/>
              </a:rPr>
              <a:t>Nhóm sinh viên thực hiện:</a:t>
            </a:r>
            <a:br>
              <a:rPr lang="vi-VN" sz="3200" dirty="0">
                <a:latin typeface="Montserrat Medium" panose="00000600000000000000" pitchFamily="2" charset="0"/>
              </a:rPr>
            </a:br>
            <a:endParaRPr lang="en-US" sz="3200" dirty="0">
              <a:latin typeface="Montserrat Medium" panose="00000600000000000000" pitchFamily="2" charset="0"/>
            </a:endParaRPr>
          </a:p>
        </p:txBody>
      </p:sp>
      <p:graphicFrame>
        <p:nvGraphicFramePr>
          <p:cNvPr id="15" name="Table 14">
            <a:extLst>
              <a:ext uri="{FF2B5EF4-FFF2-40B4-BE49-F238E27FC236}">
                <a16:creationId xmlns:a16="http://schemas.microsoft.com/office/drawing/2014/main" id="{0AF81F8E-A6D6-4081-606F-2C6BFD804252}"/>
              </a:ext>
            </a:extLst>
          </p:cNvPr>
          <p:cNvGraphicFramePr>
            <a:graphicFrameLocks noGrp="1"/>
          </p:cNvGraphicFramePr>
          <p:nvPr>
            <p:extLst>
              <p:ext uri="{D42A27DB-BD31-4B8C-83A1-F6EECF244321}">
                <p14:modId xmlns:p14="http://schemas.microsoft.com/office/powerpoint/2010/main" val="786404653"/>
              </p:ext>
            </p:extLst>
          </p:nvPr>
        </p:nvGraphicFramePr>
        <p:xfrm>
          <a:off x="4163719" y="7389825"/>
          <a:ext cx="9595050" cy="1737360"/>
        </p:xfrm>
        <a:graphic>
          <a:graphicData uri="http://schemas.openxmlformats.org/drawingml/2006/table">
            <a:tbl>
              <a:tblPr firstRow="1" bandRow="1">
                <a:tableStyleId>{5C22544A-7EE6-4342-B048-85BDC9FD1C3A}</a:tableStyleId>
              </a:tblPr>
              <a:tblGrid>
                <a:gridCol w="4797525">
                  <a:extLst>
                    <a:ext uri="{9D8B030D-6E8A-4147-A177-3AD203B41FA5}">
                      <a16:colId xmlns:a16="http://schemas.microsoft.com/office/drawing/2014/main" val="2460273617"/>
                    </a:ext>
                  </a:extLst>
                </a:gridCol>
                <a:gridCol w="4797525">
                  <a:extLst>
                    <a:ext uri="{9D8B030D-6E8A-4147-A177-3AD203B41FA5}">
                      <a16:colId xmlns:a16="http://schemas.microsoft.com/office/drawing/2014/main" val="3925150005"/>
                    </a:ext>
                  </a:extLst>
                </a:gridCol>
              </a:tblGrid>
              <a:tr h="465173">
                <a:tc>
                  <a:txBody>
                    <a:bodyPr/>
                    <a:lstStyle/>
                    <a:p>
                      <a:r>
                        <a:rPr lang="vi-VN" sz="3200" b="0" dirty="0">
                          <a:solidFill>
                            <a:schemeClr val="tx1"/>
                          </a:solidFill>
                          <a:latin typeface="Montserrat Medium" panose="00000600000000000000" pitchFamily="2" charset="0"/>
                        </a:rPr>
                        <a:t>1. Lê Ngọc Anh</a:t>
                      </a:r>
                      <a:endParaRPr lang="en-US" sz="3200" b="0" dirty="0">
                        <a:solidFill>
                          <a:schemeClr val="tx1"/>
                        </a:solidFill>
                        <a:latin typeface="Montserrat Medium" panose="000006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vi-VN" sz="3200" b="0" dirty="0">
                          <a:solidFill>
                            <a:schemeClr val="tx1"/>
                          </a:solidFill>
                          <a:latin typeface="Montserrat Medium" panose="00000600000000000000" pitchFamily="2" charset="0"/>
                        </a:rPr>
                        <a:t>MSSV: 23520048</a:t>
                      </a:r>
                      <a:endParaRPr lang="en-US" sz="3200" b="0" dirty="0">
                        <a:solidFill>
                          <a:schemeClr val="tx1"/>
                        </a:solidFill>
                        <a:latin typeface="Montserrat Medium" panose="000006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50952"/>
                  </a:ext>
                </a:extLst>
              </a:tr>
              <a:tr h="370840">
                <a:tc>
                  <a:txBody>
                    <a:bodyPr/>
                    <a:lstStyle/>
                    <a:p>
                      <a:r>
                        <a:rPr lang="vi-VN" sz="3200" b="0" dirty="0">
                          <a:solidFill>
                            <a:schemeClr val="tx1"/>
                          </a:solidFill>
                          <a:latin typeface="Montserrat Medium" panose="00000600000000000000" pitchFamily="2" charset="0"/>
                        </a:rPr>
                        <a:t>2. Nguyễn Minh Thiện</a:t>
                      </a:r>
                      <a:endParaRPr lang="en-US" sz="3200" b="0" dirty="0">
                        <a:solidFill>
                          <a:schemeClr val="tx1"/>
                        </a:solidFill>
                        <a:latin typeface="Montserrat Medium" panose="00000600000000000000" pitchFamily="2"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vi-VN" sz="3200" b="0" dirty="0">
                          <a:solidFill>
                            <a:schemeClr val="tx1"/>
                          </a:solidFill>
                          <a:latin typeface="Montserrat Medium" panose="00000600000000000000" pitchFamily="2" charset="0"/>
                        </a:rPr>
                        <a:t>MSSV: 23521483</a:t>
                      </a:r>
                      <a:endParaRPr lang="en-US" sz="3200" b="0" dirty="0">
                        <a:solidFill>
                          <a:schemeClr val="tx1"/>
                        </a:solidFill>
                        <a:latin typeface="Montserrat Medium" panose="00000600000000000000" pitchFamily="2"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3488826"/>
                  </a:ext>
                </a:extLst>
              </a:tr>
              <a:tr h="370840">
                <a:tc>
                  <a:txBody>
                    <a:bodyPr/>
                    <a:lstStyle/>
                    <a:p>
                      <a:r>
                        <a:rPr lang="vi-VN" sz="3200" b="0" dirty="0">
                          <a:solidFill>
                            <a:schemeClr val="tx1"/>
                          </a:solidFill>
                          <a:latin typeface="Montserrat Medium" panose="00000600000000000000" pitchFamily="2" charset="0"/>
                        </a:rPr>
                        <a:t>3. Trương Đức Huy</a:t>
                      </a:r>
                      <a:endParaRPr lang="en-US" sz="3200" b="0" dirty="0">
                        <a:solidFill>
                          <a:schemeClr val="tx1"/>
                        </a:solidFill>
                        <a:latin typeface="Montserrat Medium" panose="000006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vi-VN" sz="3200" b="0" dirty="0">
                          <a:solidFill>
                            <a:schemeClr val="tx1"/>
                          </a:solidFill>
                          <a:latin typeface="Montserrat Medium" panose="00000600000000000000" pitchFamily="2" charset="0"/>
                        </a:rPr>
                        <a:t>MSSV: 23520651</a:t>
                      </a:r>
                      <a:endParaRPr lang="en-US" sz="3200" b="0" dirty="0">
                        <a:solidFill>
                          <a:schemeClr val="tx1"/>
                        </a:solidFill>
                        <a:latin typeface="Montserrat Medium" panose="000006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5285391"/>
                  </a:ext>
                </a:extLst>
              </a:tr>
            </a:tbl>
          </a:graphicData>
        </a:graphic>
      </p:graphicFrame>
      <p:sp>
        <p:nvSpPr>
          <p:cNvPr id="5" name="Freeform 2">
            <a:extLst>
              <a:ext uri="{FF2B5EF4-FFF2-40B4-BE49-F238E27FC236}">
                <a16:creationId xmlns:a16="http://schemas.microsoft.com/office/drawing/2014/main" id="{84E9362E-3833-6B77-ADC7-E11F143521E0}"/>
              </a:ext>
            </a:extLst>
          </p:cNvPr>
          <p:cNvSpPr/>
          <p:nvPr/>
        </p:nvSpPr>
        <p:spPr>
          <a:xfrm>
            <a:off x="-2456465"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14">
              <a:alphaModFix amt="6000"/>
              <a:extLst>
                <a:ext uri="{96DAC541-7B7A-43D3-8B79-37D633B846F1}">
                  <asvg:svgBlip xmlns:asvg="http://schemas.microsoft.com/office/drawing/2016/SVG/main" r:embed="rId15"/>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FD8F5583-3C2E-9C36-5775-46C31FE45C3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82EC7FE-B42E-8734-5884-C8CFA90CFF54}"/>
              </a:ext>
            </a:extLst>
          </p:cNvPr>
          <p:cNvSpPr/>
          <p:nvPr/>
        </p:nvSpPr>
        <p:spPr>
          <a:xfrm>
            <a:off x="-2456466"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793D6AC1-E368-860B-4513-56DDF58EE388}"/>
              </a:ext>
            </a:extLst>
          </p:cNvPr>
          <p:cNvSpPr txBox="1"/>
          <p:nvPr/>
        </p:nvSpPr>
        <p:spPr>
          <a:xfrm>
            <a:off x="2848383"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EE4CBBB0-13E8-038D-BE02-744C5934FEDA}"/>
              </a:ext>
            </a:extLst>
          </p:cNvPr>
          <p:cNvSpPr txBox="1"/>
          <p:nvPr/>
        </p:nvSpPr>
        <p:spPr>
          <a:xfrm>
            <a:off x="2848383"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AD9D839E-1911-D063-AF26-6E95BAA36417}"/>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D67A6281-C08A-B134-6D2C-77E543C1DAF5}"/>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B543125D-DD46-9925-BD71-2F946565E34E}"/>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2B77C356-4473-B919-4ED2-CDE5D2B434A1}"/>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833D6D3F-A43D-494A-F5A2-57CB51E82910}"/>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pic>
        <p:nvPicPr>
          <p:cNvPr id="8" name="Picture 7">
            <a:extLst>
              <a:ext uri="{FF2B5EF4-FFF2-40B4-BE49-F238E27FC236}">
                <a16:creationId xmlns:a16="http://schemas.microsoft.com/office/drawing/2014/main" id="{E5748AFF-82E9-C062-A95B-2EBC15555A0F}"/>
              </a:ext>
            </a:extLst>
          </p:cNvPr>
          <p:cNvPicPr>
            <a:picLocks noChangeAspect="1"/>
          </p:cNvPicPr>
          <p:nvPr/>
        </p:nvPicPr>
        <p:blipFill>
          <a:blip r:embed="rId11"/>
          <a:stretch>
            <a:fillRect/>
          </a:stretch>
        </p:blipFill>
        <p:spPr>
          <a:xfrm>
            <a:off x="4238009" y="1686814"/>
            <a:ext cx="9399778" cy="8048912"/>
          </a:xfrm>
          <a:prstGeom prst="rect">
            <a:avLst/>
          </a:prstGeom>
        </p:spPr>
      </p:pic>
    </p:spTree>
    <p:extLst>
      <p:ext uri="{BB962C8B-B14F-4D97-AF65-F5344CB8AC3E}">
        <p14:creationId xmlns:p14="http://schemas.microsoft.com/office/powerpoint/2010/main" val="20545164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E438F54A-CFED-3611-695E-599DEB4AC47F}"/>
            </a:ext>
          </a:extLst>
        </p:cNvPr>
        <p:cNvGrpSpPr/>
        <p:nvPr/>
      </p:nvGrpSpPr>
      <p:grpSpPr>
        <a:xfrm>
          <a:off x="0" y="0"/>
          <a:ext cx="0" cy="0"/>
          <a:chOff x="0" y="0"/>
          <a:chExt cx="0" cy="0"/>
        </a:xfrm>
      </p:grpSpPr>
      <p:sp>
        <p:nvSpPr>
          <p:cNvPr id="11" name="!!Rectangle 24">
            <a:extLst>
              <a:ext uri="{FF2B5EF4-FFF2-40B4-BE49-F238E27FC236}">
                <a16:creationId xmlns:a16="http://schemas.microsoft.com/office/drawing/2014/main" id="{B745C133-BFF6-0415-D68B-24F9126DDEDD}"/>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F10AEA31-6BFA-11FF-79FF-B070C667DA12}"/>
              </a:ext>
            </a:extLst>
          </p:cNvPr>
          <p:cNvSpPr/>
          <p:nvPr/>
        </p:nvSpPr>
        <p:spPr>
          <a:xfrm>
            <a:off x="-2456466"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5ADD25E3-D7A2-387F-543B-BE4B61BB81B7}"/>
              </a:ext>
            </a:extLst>
          </p:cNvPr>
          <p:cNvSpPr txBox="1"/>
          <p:nvPr/>
        </p:nvSpPr>
        <p:spPr>
          <a:xfrm>
            <a:off x="2848383"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15595E9D-84D5-D65C-B891-49FA17AADF88}"/>
              </a:ext>
            </a:extLst>
          </p:cNvPr>
          <p:cNvSpPr txBox="1"/>
          <p:nvPr/>
        </p:nvSpPr>
        <p:spPr>
          <a:xfrm>
            <a:off x="2848383"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19" name="Freeform 19">
            <a:extLst>
              <a:ext uri="{FF2B5EF4-FFF2-40B4-BE49-F238E27FC236}">
                <a16:creationId xmlns:a16="http://schemas.microsoft.com/office/drawing/2014/main" id="{8F8E8020-8AFA-3877-F2D7-9D5F085B80FD}"/>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EBA781FF-B6F5-463F-32C9-E54B8E29F572}"/>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165365F6-7347-73A2-20E6-991A734F6B81}"/>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1BB90D53-9033-78B0-7DAC-4A0BDC8FC2E3}"/>
              </a:ext>
            </a:extLst>
          </p:cNvPr>
          <p:cNvGraphicFramePr>
            <a:graphicFrameLocks noGrp="1"/>
          </p:cNvGraphicFramePr>
          <p:nvPr>
            <p:extLst>
              <p:ext uri="{D42A27DB-BD31-4B8C-83A1-F6EECF244321}">
                <p14:modId xmlns:p14="http://schemas.microsoft.com/office/powerpoint/2010/main" val="99889713"/>
              </p:ext>
            </p:extLst>
          </p:nvPr>
        </p:nvGraphicFramePr>
        <p:xfrm>
          <a:off x="1111812" y="2815548"/>
          <a:ext cx="10425578" cy="5841492"/>
        </p:xfrm>
        <a:graphic>
          <a:graphicData uri="http://schemas.openxmlformats.org/drawingml/2006/table">
            <a:tbl>
              <a:tblPr firstRow="1">
                <a:tableStyleId>{3B4B98B0-60AC-42C2-AFA5-B58CD77FA1E5}</a:tableStyleId>
              </a:tblPr>
              <a:tblGrid>
                <a:gridCol w="2268644">
                  <a:extLst>
                    <a:ext uri="{9D8B030D-6E8A-4147-A177-3AD203B41FA5}">
                      <a16:colId xmlns:a16="http://schemas.microsoft.com/office/drawing/2014/main" val="2879144377"/>
                    </a:ext>
                  </a:extLst>
                </a:gridCol>
                <a:gridCol w="2342874">
                  <a:extLst>
                    <a:ext uri="{9D8B030D-6E8A-4147-A177-3AD203B41FA5}">
                      <a16:colId xmlns:a16="http://schemas.microsoft.com/office/drawing/2014/main" val="1704871019"/>
                    </a:ext>
                  </a:extLst>
                </a:gridCol>
                <a:gridCol w="2133600">
                  <a:extLst>
                    <a:ext uri="{9D8B030D-6E8A-4147-A177-3AD203B41FA5}">
                      <a16:colId xmlns:a16="http://schemas.microsoft.com/office/drawing/2014/main" val="3116744596"/>
                    </a:ext>
                  </a:extLst>
                </a:gridCol>
                <a:gridCol w="3680460">
                  <a:extLst>
                    <a:ext uri="{9D8B030D-6E8A-4147-A177-3AD203B41FA5}">
                      <a16:colId xmlns:a16="http://schemas.microsoft.com/office/drawing/2014/main" val="110947193"/>
                    </a:ext>
                  </a:extLst>
                </a:gridCol>
              </a:tblGrid>
              <a:tr h="0">
                <a:tc>
                  <a:txBody>
                    <a:bodyPr/>
                    <a:lstStyle/>
                    <a:p>
                      <a:pPr algn="ctr">
                        <a:lnSpc>
                          <a:spcPct val="150000"/>
                        </a:lnSpc>
                      </a:pPr>
                      <a:r>
                        <a:rPr lang="vi-VN" sz="2400" dirty="0">
                          <a:effectLst/>
                          <a:latin typeface="Montserrat Medium" panose="00000600000000000000" pitchFamily="2" charset="0"/>
                        </a:rPr>
                        <a:t>Thuộc tính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dirty="0">
                          <a:effectLst/>
                          <a:latin typeface="Montserrat Medium" panose="00000600000000000000" pitchFamily="2" charset="0"/>
                        </a:rPr>
                        <a:t>Kiểu dữ liệu</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dirty="0">
                          <a:effectLst/>
                          <a:latin typeface="Montserrat Medium" panose="00000600000000000000" pitchFamily="2" charset="0"/>
                        </a:rPr>
                        <a:t>Ràng buộc</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dirty="0">
                          <a:effectLst/>
                          <a:latin typeface="Montserrat Medium" panose="00000600000000000000" pitchFamily="2" charset="0"/>
                        </a:rPr>
                        <a:t>Ý nghĩa</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0">
                <a:tc>
                  <a:txBody>
                    <a:bodyPr/>
                    <a:lstStyle/>
                    <a:p>
                      <a:pPr>
                        <a:lnSpc>
                          <a:spcPct val="150000"/>
                        </a:lnSpc>
                      </a:pPr>
                      <a:r>
                        <a:rPr lang="vi-VN" sz="2400" dirty="0" err="1">
                          <a:effectLst/>
                          <a:latin typeface="Montserrat Medium" panose="00000600000000000000" pitchFamily="2" charset="0"/>
                        </a:rPr>
                        <a:t>Username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rPr>
                        <a:t>nvarchar</a:t>
                      </a:r>
                      <a:r>
                        <a:rPr lang="vi-VN" sz="2400" dirty="0">
                          <a:effectLst/>
                          <a:latin typeface="Montserrat Medium" panose="00000600000000000000" pitchFamily="2" charset="0"/>
                        </a:rPr>
                        <a:t>(255) </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Khóa chính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Tên đăng nhập</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4767475"/>
                  </a:ext>
                </a:extLst>
              </a:tr>
              <a:tr h="0">
                <a:tc>
                  <a:txBody>
                    <a:bodyPr/>
                    <a:lstStyle/>
                    <a:p>
                      <a:pPr>
                        <a:lnSpc>
                          <a:spcPct val="150000"/>
                        </a:lnSpc>
                      </a:pPr>
                      <a:r>
                        <a:rPr lang="vi-VN" sz="2400" dirty="0" err="1">
                          <a:effectLst/>
                          <a:latin typeface="Montserrat Medium" panose="00000600000000000000" pitchFamily="2" charset="0"/>
                        </a:rPr>
                        <a:t>Password</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rPr>
                        <a:t>nvarchar</a:t>
                      </a:r>
                      <a:r>
                        <a:rPr lang="vi-VN" sz="2400" dirty="0">
                          <a:effectLst/>
                          <a:latin typeface="Montserrat Medium" panose="00000600000000000000" pitchFamily="2"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Mật khẩu</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26949982"/>
                  </a:ext>
                </a:extLst>
              </a:tr>
              <a:tr h="0">
                <a:tc>
                  <a:txBody>
                    <a:bodyPr/>
                    <a:lstStyle/>
                    <a:p>
                      <a:pPr>
                        <a:lnSpc>
                          <a:spcPct val="150000"/>
                        </a:lnSpc>
                      </a:pPr>
                      <a:r>
                        <a:rPr lang="vi-VN" sz="2400" dirty="0" err="1">
                          <a:effectLst/>
                          <a:latin typeface="Montserrat Medium" panose="00000600000000000000" pitchFamily="2" charset="0"/>
                        </a:rPr>
                        <a:t>Fullname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rPr>
                        <a:t>nvarchar</a:t>
                      </a:r>
                      <a:r>
                        <a:rPr lang="vi-VN" sz="2400" dirty="0">
                          <a:effectLst/>
                          <a:latin typeface="Montserrat Medium" panose="00000600000000000000" pitchFamily="2"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NOT NULL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Họ và tên</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27143117"/>
                  </a:ext>
                </a:extLst>
              </a:tr>
              <a:tr h="0">
                <a:tc>
                  <a:txBody>
                    <a:bodyPr/>
                    <a:lstStyle/>
                    <a:p>
                      <a:pPr>
                        <a:lnSpc>
                          <a:spcPct val="150000"/>
                        </a:lnSpc>
                      </a:pPr>
                      <a:r>
                        <a:rPr lang="vi-VN" sz="2400">
                          <a:effectLst/>
                          <a:latin typeface="Montserrat Medium" panose="00000600000000000000" pitchFamily="2" charset="0"/>
                        </a:rPr>
                        <a:t>Email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rPr>
                        <a:t>nvarchar</a:t>
                      </a:r>
                      <a:r>
                        <a:rPr lang="vi-VN" sz="2400" dirty="0">
                          <a:effectLst/>
                          <a:latin typeface="Montserrat Medium" panose="00000600000000000000" pitchFamily="2"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Địa chỉ </a:t>
                      </a:r>
                      <a:r>
                        <a:rPr lang="vi-VN" sz="2400" dirty="0" err="1">
                          <a:effectLst/>
                          <a:latin typeface="Montserrat Medium" panose="00000600000000000000" pitchFamily="2" charset="0"/>
                        </a:rPr>
                        <a:t>Email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66715719"/>
                  </a:ext>
                </a:extLst>
              </a:tr>
              <a:tr h="0">
                <a:tc>
                  <a:txBody>
                    <a:bodyPr/>
                    <a:lstStyle/>
                    <a:p>
                      <a:pPr>
                        <a:lnSpc>
                          <a:spcPct val="150000"/>
                        </a:lnSpc>
                      </a:pPr>
                      <a:r>
                        <a:rPr lang="vi-VN" sz="2400">
                          <a:effectLst/>
                          <a:latin typeface="Montserrat Medium" panose="00000600000000000000" pitchFamily="2" charset="0"/>
                        </a:rPr>
                        <a:t>Money</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bigint</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Số dư của người dùng</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54404086"/>
                  </a:ext>
                </a:extLst>
              </a:tr>
              <a:tr h="347029">
                <a:tc>
                  <a:txBody>
                    <a:bodyPr/>
                    <a:lstStyle/>
                    <a:p>
                      <a:pPr>
                        <a:lnSpc>
                          <a:spcPct val="150000"/>
                        </a:lnSpc>
                      </a:pPr>
                      <a:r>
                        <a:rPr lang="vi-VN" sz="2400">
                          <a:effectLst/>
                          <a:latin typeface="Montserrat Medium" panose="00000600000000000000" pitchFamily="2" charset="0"/>
                        </a:rPr>
                        <a:t>Gender</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nvarchar(255)</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Giới tính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11553903"/>
                  </a:ext>
                </a:extLst>
              </a:tr>
              <a:tr h="0">
                <a:tc>
                  <a:txBody>
                    <a:bodyPr/>
                    <a:lstStyle/>
                    <a:p>
                      <a:pPr>
                        <a:lnSpc>
                          <a:spcPct val="150000"/>
                        </a:lnSpc>
                      </a:pPr>
                      <a:r>
                        <a:rPr lang="vi-VN" sz="2400">
                          <a:effectLst/>
                          <a:latin typeface="Montserrat Medium" panose="00000600000000000000" pitchFamily="2" charset="0"/>
                        </a:rPr>
                        <a:t>Dob</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datetime</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Ngày sinh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54407622"/>
                  </a:ext>
                </a:extLst>
              </a:tr>
              <a:tr h="59247">
                <a:tc>
                  <a:txBody>
                    <a:bodyPr/>
                    <a:lstStyle/>
                    <a:p>
                      <a:pPr>
                        <a:lnSpc>
                          <a:spcPct val="150000"/>
                        </a:lnSpc>
                      </a:pPr>
                      <a:r>
                        <a:rPr lang="vi-VN" sz="2400">
                          <a:effectLst/>
                          <a:latin typeface="Montserrat Medium" panose="00000600000000000000" pitchFamily="2" charset="0"/>
                        </a:rPr>
                        <a:t>Address</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rPr>
                        <a:t>nvarchar</a:t>
                      </a:r>
                      <a:r>
                        <a:rPr lang="vi-VN" sz="2400" dirty="0">
                          <a:effectLst/>
                          <a:latin typeface="Montserrat Medium" panose="00000600000000000000" pitchFamily="2"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NOT NULL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Địa chỉ</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44903414"/>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Phone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Số điện thoại</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59600341"/>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Avatar</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Ảnh đại diện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258456"/>
                  </a:ext>
                </a:extLst>
              </a:tr>
              <a:tr h="0">
                <a:tc>
                  <a:txBody>
                    <a:bodyPr/>
                    <a:lstStyle/>
                    <a:p>
                      <a:pPr>
                        <a:lnSpc>
                          <a:spcPct val="150000"/>
                        </a:lnSpc>
                      </a:pPr>
                      <a:r>
                        <a:rPr lang="vi-VN" sz="2400">
                          <a:effectLst/>
                          <a:latin typeface="Montserrat Medium" panose="00000600000000000000" pitchFamily="2" charset="0"/>
                        </a:rPr>
                        <a:t>Identity_Card</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nvarchar(255)</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rPr>
                        <a:t>NOT NULL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rPr>
                        <a:t>Số Căn cước công dân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080232"/>
                  </a:ext>
                </a:extLst>
              </a:tr>
            </a:tbl>
          </a:graphicData>
        </a:graphic>
      </p:graphicFrame>
      <p:sp>
        <p:nvSpPr>
          <p:cNvPr id="5" name="TextBox 4">
            <a:extLst>
              <a:ext uri="{FF2B5EF4-FFF2-40B4-BE49-F238E27FC236}">
                <a16:creationId xmlns:a16="http://schemas.microsoft.com/office/drawing/2014/main" id="{D2F71AD8-F37C-D730-9E2F-2B0DCF8EBCBA}"/>
              </a:ext>
            </a:extLst>
          </p:cNvPr>
          <p:cNvSpPr txBox="1"/>
          <p:nvPr/>
        </p:nvSpPr>
        <p:spPr>
          <a:xfrm>
            <a:off x="950492" y="1921084"/>
            <a:ext cx="13830303" cy="707886"/>
          </a:xfrm>
          <a:prstGeom prst="rect">
            <a:avLst/>
          </a:prstGeom>
          <a:noFill/>
        </p:spPr>
        <p:txBody>
          <a:bodyPr wrap="square" rtlCol="0">
            <a:spAutoFit/>
          </a:bodyPr>
          <a:lstStyle/>
          <a:p>
            <a:pPr marR="0" lvl="0" algn="just" defTabSz="914400" rtl="0" eaLnBrk="1" fontAlgn="auto" latinLnBrk="0" hangingPunct="1">
              <a:lnSpc>
                <a:spcPct val="100000"/>
              </a:lnSpc>
              <a:spcBef>
                <a:spcPts val="1200"/>
              </a:spcBef>
              <a:spcAft>
                <a:spcPts val="0"/>
              </a:spcAft>
              <a:buClrTx/>
              <a:buSzTx/>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Users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sp>
        <p:nvSpPr>
          <p:cNvPr id="18" name="Freeform 18">
            <a:extLst>
              <a:ext uri="{FF2B5EF4-FFF2-40B4-BE49-F238E27FC236}">
                <a16:creationId xmlns:a16="http://schemas.microsoft.com/office/drawing/2014/main" id="{022DCF0D-46EE-EB9F-5495-BC2C569FF983}"/>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F2058463-4441-5899-D649-B2393936DDFF}"/>
              </a:ext>
            </a:extLst>
          </p:cNvPr>
          <p:cNvPicPr>
            <a:picLocks noChangeAspect="1"/>
          </p:cNvPicPr>
          <p:nvPr/>
        </p:nvPicPr>
        <p:blipFill>
          <a:blip r:embed="rId11"/>
          <a:srcRect l="41654" t="22118" r="29973" b="39066"/>
          <a:stretch/>
        </p:blipFill>
        <p:spPr>
          <a:xfrm>
            <a:off x="11993973" y="2777449"/>
            <a:ext cx="4986639" cy="5841491"/>
          </a:xfrm>
          <a:prstGeom prst="rect">
            <a:avLst/>
          </a:prstGeom>
        </p:spPr>
      </p:pic>
    </p:spTree>
    <p:extLst>
      <p:ext uri="{BB962C8B-B14F-4D97-AF65-F5344CB8AC3E}">
        <p14:creationId xmlns:p14="http://schemas.microsoft.com/office/powerpoint/2010/main" val="21366562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4A0E2BA2-52DF-7C97-5F87-BC7572B5B8EE}"/>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ED7E9322-A0C3-0BE4-E2F0-63F9ECBA674F}"/>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5A572ABB-CB66-9DA5-A315-FA5EAC05A638}"/>
              </a:ext>
            </a:extLst>
          </p:cNvPr>
          <p:cNvSpPr/>
          <p:nvPr/>
        </p:nvSpPr>
        <p:spPr>
          <a:xfrm>
            <a:off x="-2456466"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1AA777F8-77B2-BC9C-BCB9-2F13AA510F9A}"/>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997C0484-A28C-55BA-528C-0DAE151EE0B7}"/>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50E8D482-30E1-8DFA-032F-B7FF1AF40CB2}"/>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625456F5-2394-46A3-294E-82248AF07155}"/>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A6F59CA8-1125-0FC7-1D30-125B679A3E44}"/>
              </a:ext>
            </a:extLst>
          </p:cNvPr>
          <p:cNvGraphicFramePr>
            <a:graphicFrameLocks noGrp="1"/>
          </p:cNvGraphicFramePr>
          <p:nvPr>
            <p:extLst>
              <p:ext uri="{D42A27DB-BD31-4B8C-83A1-F6EECF244321}">
                <p14:modId xmlns:p14="http://schemas.microsoft.com/office/powerpoint/2010/main" val="916426438"/>
              </p:ext>
            </p:extLst>
          </p:nvPr>
        </p:nvGraphicFramePr>
        <p:xfrm>
          <a:off x="1385784" y="4404925"/>
          <a:ext cx="10349016" cy="1947164"/>
        </p:xfrm>
        <a:graphic>
          <a:graphicData uri="http://schemas.openxmlformats.org/drawingml/2006/table">
            <a:tbl>
              <a:tblPr firstRow="1">
                <a:tableStyleId>{3B4B98B0-60AC-42C2-AFA5-B58CD77FA1E5}</a:tableStyleId>
              </a:tblPr>
              <a:tblGrid>
                <a:gridCol w="2850588">
                  <a:extLst>
                    <a:ext uri="{9D8B030D-6E8A-4147-A177-3AD203B41FA5}">
                      <a16:colId xmlns:a16="http://schemas.microsoft.com/office/drawing/2014/main" val="2879144377"/>
                    </a:ext>
                  </a:extLst>
                </a:gridCol>
                <a:gridCol w="2432121">
                  <a:extLst>
                    <a:ext uri="{9D8B030D-6E8A-4147-A177-3AD203B41FA5}">
                      <a16:colId xmlns:a16="http://schemas.microsoft.com/office/drawing/2014/main" val="1704871019"/>
                    </a:ext>
                  </a:extLst>
                </a:gridCol>
                <a:gridCol w="1981200">
                  <a:extLst>
                    <a:ext uri="{9D8B030D-6E8A-4147-A177-3AD203B41FA5}">
                      <a16:colId xmlns:a16="http://schemas.microsoft.com/office/drawing/2014/main" val="3116744596"/>
                    </a:ext>
                  </a:extLst>
                </a:gridCol>
                <a:gridCol w="3085107">
                  <a:extLst>
                    <a:ext uri="{9D8B030D-6E8A-4147-A177-3AD203B41FA5}">
                      <a16:colId xmlns:a16="http://schemas.microsoft.com/office/drawing/2014/main" val="110947193"/>
                    </a:ext>
                  </a:extLst>
                </a:gridCol>
              </a:tblGrid>
              <a:tr h="104355">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Interest_Rate_ID</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 </a:t>
                      </a: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identity</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(1,1)</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kỳ hạn/lãi suất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4767475"/>
                  </a:ext>
                </a:extLst>
              </a:tr>
              <a:tr h="0">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Term</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Kỳ hạn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26949982"/>
                  </a:ext>
                </a:extLst>
              </a:tr>
              <a:tr h="0">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Rate</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float</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Lãi suất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143117"/>
                  </a:ext>
                </a:extLst>
              </a:tr>
            </a:tbl>
          </a:graphicData>
        </a:graphic>
      </p:graphicFrame>
      <p:sp>
        <p:nvSpPr>
          <p:cNvPr id="5" name="TextBox 4">
            <a:extLst>
              <a:ext uri="{FF2B5EF4-FFF2-40B4-BE49-F238E27FC236}">
                <a16:creationId xmlns:a16="http://schemas.microsoft.com/office/drawing/2014/main" id="{02903B00-8591-CE34-CA4B-33AF66D74194}"/>
              </a:ext>
            </a:extLst>
          </p:cNvPr>
          <p:cNvSpPr txBox="1"/>
          <p:nvPr/>
        </p:nvSpPr>
        <p:spPr>
          <a:xfrm>
            <a:off x="1240477" y="3454380"/>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Interest_Rate</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F8DBFF4A-B9A6-E79A-9F90-FED954588375}"/>
              </a:ext>
            </a:extLst>
          </p:cNvPr>
          <p:cNvPicPr>
            <a:picLocks noChangeAspect="1"/>
          </p:cNvPicPr>
          <p:nvPr/>
        </p:nvPicPr>
        <p:blipFill>
          <a:blip r:embed="rId11"/>
          <a:srcRect l="73024" t="83761" r="163" b="-1590"/>
          <a:stretch/>
        </p:blipFill>
        <p:spPr>
          <a:xfrm>
            <a:off x="12105264" y="3906932"/>
            <a:ext cx="5169281" cy="2943151"/>
          </a:xfrm>
          <a:prstGeom prst="rect">
            <a:avLst/>
          </a:prstGeom>
        </p:spPr>
      </p:pic>
    </p:spTree>
    <p:extLst>
      <p:ext uri="{BB962C8B-B14F-4D97-AF65-F5344CB8AC3E}">
        <p14:creationId xmlns:p14="http://schemas.microsoft.com/office/powerpoint/2010/main" val="3131188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86E55CB7-1A82-9F5C-A998-2F01B604FB76}"/>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801C6A88-A6CE-7400-A243-4CEC0D72382E}"/>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90490C86-786A-23CD-FE9F-74797D128351}"/>
              </a:ext>
            </a:extLst>
          </p:cNvPr>
          <p:cNvSpPr/>
          <p:nvPr/>
        </p:nvSpPr>
        <p:spPr>
          <a:xfrm>
            <a:off x="-2456466"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D7657A08-ED73-E124-24F7-E93F9F871CB2}"/>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FEBE5E98-38C2-4D10-7D43-415252C38B99}"/>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3938B3F8-3529-C25A-A37A-D0FD7914783A}"/>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25732E56-DD8C-1DCB-A40E-AE14EE84690B}"/>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F848397A-4AAA-6FF2-CF3D-5FA6D09A4678}"/>
              </a:ext>
            </a:extLst>
          </p:cNvPr>
          <p:cNvGraphicFramePr>
            <a:graphicFrameLocks noGrp="1"/>
          </p:cNvGraphicFramePr>
          <p:nvPr>
            <p:extLst>
              <p:ext uri="{D42A27DB-BD31-4B8C-83A1-F6EECF244321}">
                <p14:modId xmlns:p14="http://schemas.microsoft.com/office/powerpoint/2010/main" val="1106082926"/>
              </p:ext>
            </p:extLst>
          </p:nvPr>
        </p:nvGraphicFramePr>
        <p:xfrm>
          <a:off x="1066800" y="3314700"/>
          <a:ext cx="11282117" cy="4867910"/>
        </p:xfrm>
        <a:graphic>
          <a:graphicData uri="http://schemas.openxmlformats.org/drawingml/2006/table">
            <a:tbl>
              <a:tblPr firstRow="1">
                <a:tableStyleId>{3B4B98B0-60AC-42C2-AFA5-B58CD77FA1E5}</a:tableStyleId>
              </a:tblPr>
              <a:tblGrid>
                <a:gridCol w="2718443">
                  <a:extLst>
                    <a:ext uri="{9D8B030D-6E8A-4147-A177-3AD203B41FA5}">
                      <a16:colId xmlns:a16="http://schemas.microsoft.com/office/drawing/2014/main" val="2879144377"/>
                    </a:ext>
                  </a:extLst>
                </a:gridCol>
                <a:gridCol w="2362200">
                  <a:extLst>
                    <a:ext uri="{9D8B030D-6E8A-4147-A177-3AD203B41FA5}">
                      <a16:colId xmlns:a16="http://schemas.microsoft.com/office/drawing/2014/main" val="1704871019"/>
                    </a:ext>
                  </a:extLst>
                </a:gridCol>
                <a:gridCol w="2057400">
                  <a:extLst>
                    <a:ext uri="{9D8B030D-6E8A-4147-A177-3AD203B41FA5}">
                      <a16:colId xmlns:a16="http://schemas.microsoft.com/office/drawing/2014/main" val="3116744596"/>
                    </a:ext>
                  </a:extLst>
                </a:gridCol>
                <a:gridCol w="4144074">
                  <a:extLst>
                    <a:ext uri="{9D8B030D-6E8A-4147-A177-3AD203B41FA5}">
                      <a16:colId xmlns:a16="http://schemas.microsoft.com/office/drawing/2014/main" val="110947193"/>
                    </a:ext>
                  </a:extLst>
                </a:gridCol>
              </a:tblGrid>
              <a:tr h="468691">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Saving_ID</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 </a:t>
                      </a: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identity</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(1,1)</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sổ tiết kiệm cá nhân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Name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Tên sổ tiết kiệm</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51318">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Creating_Date</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datetime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Ngày tạo sổ</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Money</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Số tiền trong sổ</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Target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NULLABLE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Mục tiêu tiết kiệm</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576070"/>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Status</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Trạng thái hoạt động </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1616007"/>
                  </a:ext>
                </a:extLst>
              </a:tr>
              <a:tr h="201788">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Description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Mô tả sổ tiết kiệm</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0200124"/>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Username</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Khóa </a:t>
                      </a: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ngọại</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Người sổ hữu sổ tiết kiệm</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79980"/>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Interest_Rate_ID</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Khóa ngoại</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Kỳ hạn/lãi suất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67475"/>
                  </a:ext>
                </a:extLst>
              </a:tr>
            </a:tbl>
          </a:graphicData>
        </a:graphic>
      </p:graphicFrame>
      <p:sp>
        <p:nvSpPr>
          <p:cNvPr id="5" name="TextBox 4">
            <a:extLst>
              <a:ext uri="{FF2B5EF4-FFF2-40B4-BE49-F238E27FC236}">
                <a16:creationId xmlns:a16="http://schemas.microsoft.com/office/drawing/2014/main" id="{FB4736E7-60C8-DD43-0649-D4663BE7D4CE}"/>
              </a:ext>
            </a:extLst>
          </p:cNvPr>
          <p:cNvSpPr txBox="1"/>
          <p:nvPr/>
        </p:nvSpPr>
        <p:spPr>
          <a:xfrm>
            <a:off x="1091557" y="2454414"/>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Personal_Savings_Accounts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8A901776-3942-D2F6-38CA-135786CC76A8}"/>
              </a:ext>
            </a:extLst>
          </p:cNvPr>
          <p:cNvPicPr>
            <a:picLocks noChangeAspect="1"/>
          </p:cNvPicPr>
          <p:nvPr/>
        </p:nvPicPr>
        <p:blipFill>
          <a:blip r:embed="rId11"/>
          <a:srcRect l="72591" t="22785" r="163" b="44868"/>
          <a:stretch/>
        </p:blipFill>
        <p:spPr>
          <a:xfrm>
            <a:off x="12709755" y="3314700"/>
            <a:ext cx="4788612" cy="4867910"/>
          </a:xfrm>
          <a:prstGeom prst="rect">
            <a:avLst/>
          </a:prstGeom>
        </p:spPr>
      </p:pic>
    </p:spTree>
    <p:extLst>
      <p:ext uri="{BB962C8B-B14F-4D97-AF65-F5344CB8AC3E}">
        <p14:creationId xmlns:p14="http://schemas.microsoft.com/office/powerpoint/2010/main" val="16773173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9837CBF4-5DA3-2BB8-4E89-A9F8FBA270F8}"/>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3530A3A4-39C5-787F-12E8-8E7FE394E896}"/>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B8D377E4-584E-2D4C-D156-D7B128AA49EB}"/>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E8AC5BAA-FAF9-3680-AB7E-28FF515C84A5}"/>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F235909A-78AB-F64A-D3AD-A552BE3900C6}"/>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607633F0-A4B6-A806-51B4-349284578CEE}"/>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C74AFA46-95AD-F6C4-A911-6CA05D40AE53}"/>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1B1EBF23-FF1D-C52A-5E1B-2A71A9D75375}"/>
              </a:ext>
            </a:extLst>
          </p:cNvPr>
          <p:cNvGraphicFramePr>
            <a:graphicFrameLocks noGrp="1"/>
          </p:cNvGraphicFramePr>
          <p:nvPr>
            <p:extLst>
              <p:ext uri="{D42A27DB-BD31-4B8C-83A1-F6EECF244321}">
                <p14:modId xmlns:p14="http://schemas.microsoft.com/office/powerpoint/2010/main" val="1475866003"/>
              </p:ext>
            </p:extLst>
          </p:nvPr>
        </p:nvGraphicFramePr>
        <p:xfrm>
          <a:off x="1079018" y="4127754"/>
          <a:ext cx="11669079" cy="2920746"/>
        </p:xfrm>
        <a:graphic>
          <a:graphicData uri="http://schemas.openxmlformats.org/drawingml/2006/table">
            <a:tbl>
              <a:tblPr firstRow="1">
                <a:tableStyleId>{3B4B98B0-60AC-42C2-AFA5-B58CD77FA1E5}</a:tableStyleId>
              </a:tblPr>
              <a:tblGrid>
                <a:gridCol w="2937510">
                  <a:extLst>
                    <a:ext uri="{9D8B030D-6E8A-4147-A177-3AD203B41FA5}">
                      <a16:colId xmlns:a16="http://schemas.microsoft.com/office/drawing/2014/main" val="2879144377"/>
                    </a:ext>
                  </a:extLst>
                </a:gridCol>
                <a:gridCol w="2418398">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4323398">
                  <a:extLst>
                    <a:ext uri="{9D8B030D-6E8A-4147-A177-3AD203B41FA5}">
                      <a16:colId xmlns:a16="http://schemas.microsoft.com/office/drawing/2014/main" val="110947193"/>
                    </a:ext>
                  </a:extLst>
                </a:gridCol>
              </a:tblGrid>
              <a:tr h="468691">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Transaction_ID</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 </a:t>
                      </a: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identity</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(1,1)</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giao dịch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Transaction_Date</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datetime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Ngày giao dịch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Money</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Biến động số tiền trong sổ</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93356">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Description</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Mô tả</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1942298"/>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Saving_ID</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sổ tiết kiệm cá nhân</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bl>
          </a:graphicData>
        </a:graphic>
      </p:graphicFrame>
      <p:sp>
        <p:nvSpPr>
          <p:cNvPr id="5" name="TextBox 4">
            <a:extLst>
              <a:ext uri="{FF2B5EF4-FFF2-40B4-BE49-F238E27FC236}">
                <a16:creationId xmlns:a16="http://schemas.microsoft.com/office/drawing/2014/main" id="{9007EB6B-ED1A-80AE-A03B-2865372739BB}"/>
              </a:ext>
            </a:extLst>
          </p:cNvPr>
          <p:cNvSpPr txBox="1"/>
          <p:nvPr/>
        </p:nvSpPr>
        <p:spPr>
          <a:xfrm>
            <a:off x="1052010" y="3314700"/>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Personal_Transactions_Information</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44B01654-E35A-9675-8F1D-CF035BD44964}"/>
              </a:ext>
            </a:extLst>
          </p:cNvPr>
          <p:cNvPicPr>
            <a:picLocks noChangeAspect="1"/>
          </p:cNvPicPr>
          <p:nvPr/>
        </p:nvPicPr>
        <p:blipFill>
          <a:blip r:embed="rId11"/>
          <a:srcRect l="72145" t="100" r="-518" b="79114"/>
          <a:stretch/>
        </p:blipFill>
        <p:spPr>
          <a:xfrm>
            <a:off x="12839347" y="4230707"/>
            <a:ext cx="4823815" cy="3025914"/>
          </a:xfrm>
          <a:prstGeom prst="rect">
            <a:avLst/>
          </a:prstGeom>
        </p:spPr>
      </p:pic>
    </p:spTree>
    <p:extLst>
      <p:ext uri="{BB962C8B-B14F-4D97-AF65-F5344CB8AC3E}">
        <p14:creationId xmlns:p14="http://schemas.microsoft.com/office/powerpoint/2010/main" val="30594369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FEA79259-29B8-87D2-2808-A03EDADC90F0}"/>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77622478-A0D0-E920-65CE-19D19695047D}"/>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E8A93F77-0BFB-D488-9479-A7208284A3B4}"/>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6E5F7EF8-F851-507D-C92C-BC15ACF5906D}"/>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902276D2-273A-3458-FF5C-DDFCFBDD9678}"/>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2E2BF7EF-3989-7AB5-1E52-B4A6CEF77EE1}"/>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749B7EA0-6B40-B83A-7A9A-6D6483715934}"/>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0B23469F-E1E7-84E5-6375-C85954F794E5}"/>
              </a:ext>
            </a:extLst>
          </p:cNvPr>
          <p:cNvGraphicFramePr>
            <a:graphicFrameLocks noGrp="1"/>
          </p:cNvGraphicFramePr>
          <p:nvPr>
            <p:extLst>
              <p:ext uri="{D42A27DB-BD31-4B8C-83A1-F6EECF244321}">
                <p14:modId xmlns:p14="http://schemas.microsoft.com/office/powerpoint/2010/main" val="888710425"/>
              </p:ext>
            </p:extLst>
          </p:nvPr>
        </p:nvGraphicFramePr>
        <p:xfrm>
          <a:off x="1035968" y="3848100"/>
          <a:ext cx="12396581" cy="3407537"/>
        </p:xfrm>
        <a:graphic>
          <a:graphicData uri="http://schemas.openxmlformats.org/drawingml/2006/table">
            <a:tbl>
              <a:tblPr firstRow="1">
                <a:tableStyleId>{3B4B98B0-60AC-42C2-AFA5-B58CD77FA1E5}</a:tableStyleId>
              </a:tblPr>
              <a:tblGrid>
                <a:gridCol w="4043998">
                  <a:extLst>
                    <a:ext uri="{9D8B030D-6E8A-4147-A177-3AD203B41FA5}">
                      <a16:colId xmlns:a16="http://schemas.microsoft.com/office/drawing/2014/main" val="2879144377"/>
                    </a:ext>
                  </a:extLst>
                </a:gridCol>
                <a:gridCol w="2418398">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3944412">
                  <a:extLst>
                    <a:ext uri="{9D8B030D-6E8A-4147-A177-3AD203B41FA5}">
                      <a16:colId xmlns:a16="http://schemas.microsoft.com/office/drawing/2014/main" val="110947193"/>
                    </a:ext>
                  </a:extLst>
                </a:gridCol>
              </a:tblGrid>
              <a:tr h="468691">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Personal_Notification_ID</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 identity(1,1)</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thông báo cá nhân</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Money_Rate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Tiền lãi</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Is_Read</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bit</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Kiểm tra “đã đọc”</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93356">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Notification_Date</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datetime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Ngày thông báo</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1942298"/>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Is_Deleted</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bit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Kiểm tra “đã xóa”</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Saving_ID</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ngoại</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sổ tiết kiệm cá nhân</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396039"/>
                  </a:ext>
                </a:extLst>
              </a:tr>
            </a:tbl>
          </a:graphicData>
        </a:graphic>
      </p:graphicFrame>
      <p:sp>
        <p:nvSpPr>
          <p:cNvPr id="5" name="TextBox 4">
            <a:extLst>
              <a:ext uri="{FF2B5EF4-FFF2-40B4-BE49-F238E27FC236}">
                <a16:creationId xmlns:a16="http://schemas.microsoft.com/office/drawing/2014/main" id="{1DAF4A86-0BF2-4867-B309-689264B0EC4F}"/>
              </a:ext>
            </a:extLst>
          </p:cNvPr>
          <p:cNvSpPr txBox="1"/>
          <p:nvPr/>
        </p:nvSpPr>
        <p:spPr>
          <a:xfrm>
            <a:off x="1035968" y="3009900"/>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Personal_Notifications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BFEE8D79-98CA-3A77-9AC9-5F0BA7B8D1E3}"/>
              </a:ext>
            </a:extLst>
          </p:cNvPr>
          <p:cNvPicPr>
            <a:picLocks noChangeAspect="1"/>
          </p:cNvPicPr>
          <p:nvPr/>
        </p:nvPicPr>
        <p:blipFill>
          <a:blip r:embed="rId11"/>
          <a:srcRect l="68166" t="60119" r="5889" b="16145"/>
          <a:stretch/>
        </p:blipFill>
        <p:spPr>
          <a:xfrm>
            <a:off x="13462307" y="3933591"/>
            <a:ext cx="4131793" cy="3236554"/>
          </a:xfrm>
          <a:prstGeom prst="rect">
            <a:avLst/>
          </a:prstGeom>
        </p:spPr>
      </p:pic>
    </p:spTree>
    <p:extLst>
      <p:ext uri="{BB962C8B-B14F-4D97-AF65-F5344CB8AC3E}">
        <p14:creationId xmlns:p14="http://schemas.microsoft.com/office/powerpoint/2010/main" val="12285615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E904CCAC-2410-0194-CBCB-BA8735832A04}"/>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97593B9E-49BB-5E11-1767-C343E221D833}"/>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0D0B0036-4C3A-1A88-413F-E94DA414D7E4}"/>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8DBA0057-DFE4-B7D7-8D49-D80FB9DD5C67}"/>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D5030F4B-0DB0-5EDC-8A90-37B3F83A7E65}"/>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E77F0D6D-E02B-890A-970D-F4AD87DF5E32}"/>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2EA63A5C-E784-E998-D4EB-D86C056BCE5C}"/>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64BE3C5C-B8FA-8160-8915-4FBAB095237E}"/>
              </a:ext>
            </a:extLst>
          </p:cNvPr>
          <p:cNvGraphicFramePr>
            <a:graphicFrameLocks noGrp="1"/>
          </p:cNvGraphicFramePr>
          <p:nvPr>
            <p:extLst>
              <p:ext uri="{D42A27DB-BD31-4B8C-83A1-F6EECF244321}">
                <p14:modId xmlns:p14="http://schemas.microsoft.com/office/powerpoint/2010/main" val="1289375485"/>
              </p:ext>
            </p:extLst>
          </p:nvPr>
        </p:nvGraphicFramePr>
        <p:xfrm>
          <a:off x="1463618" y="3536768"/>
          <a:ext cx="10786395" cy="4381119"/>
        </p:xfrm>
        <a:graphic>
          <a:graphicData uri="http://schemas.openxmlformats.org/drawingml/2006/table">
            <a:tbl>
              <a:tblPr firstRow="1">
                <a:tableStyleId>{3B4B98B0-60AC-42C2-AFA5-B58CD77FA1E5}</a:tableStyleId>
              </a:tblPr>
              <a:tblGrid>
                <a:gridCol w="2796223">
                  <a:extLst>
                    <a:ext uri="{9D8B030D-6E8A-4147-A177-3AD203B41FA5}">
                      <a16:colId xmlns:a16="http://schemas.microsoft.com/office/drawing/2014/main" val="2879144377"/>
                    </a:ext>
                  </a:extLst>
                </a:gridCol>
                <a:gridCol w="2392964">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3607435">
                  <a:extLst>
                    <a:ext uri="{9D8B030D-6E8A-4147-A177-3AD203B41FA5}">
                      <a16:colId xmlns:a16="http://schemas.microsoft.com/office/drawing/2014/main" val="110947193"/>
                    </a:ext>
                  </a:extLst>
                </a:gridCol>
              </a:tblGrid>
              <a:tr h="468691">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Saving_ID</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 identity(1,1)</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Mã sổ tiết kiệm nhóm</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104355">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Name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nvarchar(255)</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Tên sổ tiết kiệm</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Creating_Date</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datetime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Ngày tạo sổ</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93356">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Money</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Số tiền trong sổ</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1942298"/>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Target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bigint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NULLABLE</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Mục tiêu tiết kiệm</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Status</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nvarchar(255)</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Trạng thái</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396039"/>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Description</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nvarchar</a:t>
                      </a:r>
                      <a:r>
                        <a:rPr lang="vi-VN" sz="2400" dirty="0">
                          <a:effectLst/>
                          <a:latin typeface="Montserrat Medium" panose="00000600000000000000" pitchFamily="2" charset="0"/>
                          <a:ea typeface="Aptos" panose="020B0004020202020204" pitchFamily="34" charset="0"/>
                          <a:cs typeface="Times New Roman" panose="02020603050405020304" pitchFamily="18" charset="0"/>
                        </a:rPr>
                        <a:t>(255)</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Mô tả</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1646100"/>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Interest_Rate_ID</a:t>
                      </a:r>
                      <a:endParaRPr lang="en-US" sz="24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Khóa ngoại</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Kỳ hạn/lãi suất</a:t>
                      </a:r>
                      <a:endParaRPr lang="en-US" sz="24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490993"/>
                  </a:ext>
                </a:extLst>
              </a:tr>
            </a:tbl>
          </a:graphicData>
        </a:graphic>
      </p:graphicFrame>
      <p:sp>
        <p:nvSpPr>
          <p:cNvPr id="5" name="TextBox 4">
            <a:extLst>
              <a:ext uri="{FF2B5EF4-FFF2-40B4-BE49-F238E27FC236}">
                <a16:creationId xmlns:a16="http://schemas.microsoft.com/office/drawing/2014/main" id="{480D0C29-F3B6-D62B-7060-44421549304E}"/>
              </a:ext>
            </a:extLst>
          </p:cNvPr>
          <p:cNvSpPr txBox="1"/>
          <p:nvPr/>
        </p:nvSpPr>
        <p:spPr>
          <a:xfrm>
            <a:off x="1295400" y="2660848"/>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Group_Savings_Accounts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BF12DFBC-E069-7EBE-D38B-50B9AD6476F0}"/>
              </a:ext>
            </a:extLst>
          </p:cNvPr>
          <p:cNvPicPr>
            <a:picLocks noChangeAspect="1"/>
          </p:cNvPicPr>
          <p:nvPr/>
        </p:nvPicPr>
        <p:blipFill>
          <a:blip r:embed="rId11"/>
          <a:srcRect l="3790" t="2144" r="68358" b="67627"/>
          <a:stretch/>
        </p:blipFill>
        <p:spPr>
          <a:xfrm>
            <a:off x="12393805" y="3536768"/>
            <a:ext cx="4894987" cy="4549154"/>
          </a:xfrm>
          <a:prstGeom prst="rect">
            <a:avLst/>
          </a:prstGeom>
        </p:spPr>
      </p:pic>
    </p:spTree>
    <p:extLst>
      <p:ext uri="{BB962C8B-B14F-4D97-AF65-F5344CB8AC3E}">
        <p14:creationId xmlns:p14="http://schemas.microsoft.com/office/powerpoint/2010/main" val="702969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C00D2468-C26A-E939-4574-D28E3138CE5F}"/>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CBC5C81A-E57E-7459-523A-9E3829806D76}"/>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07AE83A1-47ED-9397-AFE5-79A304221AE2}"/>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AB06FB96-C8D3-E661-2F0E-9D4205F364AE}"/>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0474F007-D20F-ED38-93CC-058D8C984733}"/>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7C87920F-5015-48C3-E496-721EDDA46638}"/>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81B1871A-2F27-BFE0-4434-A243B13269C5}"/>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0F607E31-17B4-175B-CCE5-AFF993D2A24D}"/>
              </a:ext>
            </a:extLst>
          </p:cNvPr>
          <p:cNvGraphicFramePr>
            <a:graphicFrameLocks noGrp="1"/>
          </p:cNvGraphicFramePr>
          <p:nvPr>
            <p:extLst>
              <p:ext uri="{D42A27DB-BD31-4B8C-83A1-F6EECF244321}">
                <p14:modId xmlns:p14="http://schemas.microsoft.com/office/powerpoint/2010/main" val="2592583300"/>
              </p:ext>
            </p:extLst>
          </p:nvPr>
        </p:nvGraphicFramePr>
        <p:xfrm>
          <a:off x="1295400" y="3948495"/>
          <a:ext cx="10896600" cy="2891155"/>
        </p:xfrm>
        <a:graphic>
          <a:graphicData uri="http://schemas.openxmlformats.org/drawingml/2006/table">
            <a:tbl>
              <a:tblPr firstRow="1">
                <a:tableStyleId>{3B4B98B0-60AC-42C2-AFA5-B58CD77FA1E5}</a:tableStyleId>
              </a:tblPr>
              <a:tblGrid>
                <a:gridCol w="2796223">
                  <a:extLst>
                    <a:ext uri="{9D8B030D-6E8A-4147-A177-3AD203B41FA5}">
                      <a16:colId xmlns:a16="http://schemas.microsoft.com/office/drawing/2014/main" val="2879144377"/>
                    </a:ext>
                  </a:extLst>
                </a:gridCol>
                <a:gridCol w="2029460">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4081144">
                  <a:extLst>
                    <a:ext uri="{9D8B030D-6E8A-4147-A177-3AD203B41FA5}">
                      <a16:colId xmlns:a16="http://schemas.microsoft.com/office/drawing/2014/main" val="110947193"/>
                    </a:ext>
                  </a:extLst>
                </a:gridCol>
              </a:tblGrid>
              <a:tr h="468691">
                <a:tc>
                  <a:txBody>
                    <a:bodyPr/>
                    <a:lstStyle/>
                    <a:p>
                      <a:pPr algn="ctr">
                        <a:lnSpc>
                          <a:spcPct val="150000"/>
                        </a:lnSpc>
                      </a:pPr>
                      <a:r>
                        <a:rPr lang="en-US" sz="2400" b="1" dirty="0" err="1">
                          <a:effectLst/>
                          <a:latin typeface="Montserrat Medium" panose="00000600000000000000" pitchFamily="2" charset="0"/>
                          <a:ea typeface="Aptos" panose="020B0004020202020204" pitchFamily="34" charset="0"/>
                        </a:rPr>
                        <a:t>Thuộc</a:t>
                      </a:r>
                      <a:r>
                        <a:rPr lang="en-US" sz="2400" b="1" dirty="0">
                          <a:effectLst/>
                          <a:latin typeface="Montserrat Medium" panose="00000600000000000000" pitchFamily="2" charset="0"/>
                          <a:ea typeface="Aptos" panose="020B0004020202020204" pitchFamily="34" charset="0"/>
                        </a:rPr>
                        <a:t> </a:t>
                      </a:r>
                      <a:r>
                        <a:rPr lang="en-US" sz="2400" b="1" dirty="0" err="1">
                          <a:effectLst/>
                          <a:latin typeface="Montserrat Medium" panose="00000600000000000000" pitchFamily="2" charset="0"/>
                          <a:ea typeface="Aptos" panose="020B0004020202020204" pitchFamily="34" charset="0"/>
                        </a:rPr>
                        <a:t>tính</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Kiểu dữ liệu</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Ràng buộc</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dirty="0">
                          <a:effectLst/>
                          <a:latin typeface="Montserrat Medium" panose="00000600000000000000" pitchFamily="2" charset="0"/>
                          <a:ea typeface="Aptos" panose="020B0004020202020204" pitchFamily="34" charset="0"/>
                        </a:rPr>
                        <a:t>Ý </a:t>
                      </a:r>
                      <a:r>
                        <a:rPr lang="en-US" sz="2400" b="1" dirty="0" err="1">
                          <a:effectLst/>
                          <a:latin typeface="Montserrat Medium" panose="00000600000000000000" pitchFamily="2" charset="0"/>
                          <a:ea typeface="Aptos" panose="020B0004020202020204" pitchFamily="34" charset="0"/>
                        </a:rPr>
                        <a:t>nghĩa</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0">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Saving_ID</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int</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Khóa</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chính</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Mã sổ tiết kiệm nhóm</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0">
                <a:tc>
                  <a:txBody>
                    <a:bodyPr/>
                    <a:lstStyle/>
                    <a:p>
                      <a:pPr>
                        <a:lnSpc>
                          <a:spcPct val="150000"/>
                        </a:lnSpc>
                      </a:pPr>
                      <a:r>
                        <a:rPr lang="en-US" sz="2400" dirty="0">
                          <a:effectLst/>
                          <a:latin typeface="Montserrat Medium" panose="00000600000000000000" pitchFamily="2" charset="0"/>
                          <a:ea typeface="Aptos" panose="020B0004020202020204" pitchFamily="34" charset="0"/>
                        </a:rPr>
                        <a:t>Username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Khóa</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chính</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Thành </a:t>
                      </a:r>
                      <a:r>
                        <a:rPr lang="en-US" sz="2400" dirty="0" err="1">
                          <a:effectLst/>
                          <a:latin typeface="Montserrat Medium" panose="00000600000000000000" pitchFamily="2" charset="0"/>
                          <a:ea typeface="Aptos" panose="020B0004020202020204" pitchFamily="34" charset="0"/>
                        </a:rPr>
                        <a:t>viên</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nhóm</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Total_Money</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bigint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NOT NULL</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Số</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tiền</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đóng</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góp</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93356">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Is_Owner</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bit</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NOT NULL</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Kiểm tra “trưởng nhóm”</a:t>
                      </a:r>
                      <a:endParaRPr lang="vi-VN"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1942298"/>
                  </a:ext>
                </a:extLst>
              </a:tr>
            </a:tbl>
          </a:graphicData>
        </a:graphic>
      </p:graphicFrame>
      <p:sp>
        <p:nvSpPr>
          <p:cNvPr id="5" name="TextBox 4">
            <a:extLst>
              <a:ext uri="{FF2B5EF4-FFF2-40B4-BE49-F238E27FC236}">
                <a16:creationId xmlns:a16="http://schemas.microsoft.com/office/drawing/2014/main" id="{07704BB5-C875-DA8A-F378-A86C156641D5}"/>
              </a:ext>
            </a:extLst>
          </p:cNvPr>
          <p:cNvSpPr txBox="1"/>
          <p:nvPr/>
        </p:nvSpPr>
        <p:spPr>
          <a:xfrm>
            <a:off x="1295400" y="3013818"/>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Group_Details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0EAEB53B-59B1-0F53-9EF8-E6F2294A4DCB}"/>
              </a:ext>
            </a:extLst>
          </p:cNvPr>
          <p:cNvPicPr>
            <a:picLocks noChangeAspect="1"/>
          </p:cNvPicPr>
          <p:nvPr/>
        </p:nvPicPr>
        <p:blipFill>
          <a:blip r:embed="rId11"/>
          <a:srcRect l="35726" t="2394" r="37133" b="79858"/>
          <a:stretch/>
        </p:blipFill>
        <p:spPr>
          <a:xfrm>
            <a:off x="12423188" y="4045407"/>
            <a:ext cx="5136095" cy="2875821"/>
          </a:xfrm>
          <a:prstGeom prst="rect">
            <a:avLst/>
          </a:prstGeom>
        </p:spPr>
      </p:pic>
    </p:spTree>
    <p:extLst>
      <p:ext uri="{BB962C8B-B14F-4D97-AF65-F5344CB8AC3E}">
        <p14:creationId xmlns:p14="http://schemas.microsoft.com/office/powerpoint/2010/main" val="3835531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1E725857-65C8-7274-8893-15746A6C70AF}"/>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59800D15-3BBF-EC73-0CB5-63370AB0DE85}"/>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35E6D788-1760-6B4C-CE7A-DF6E247BC213}"/>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5BC1B786-D3C5-52D9-DA51-8AC20059D376}"/>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866FB1EA-A2C2-0896-14C6-B89FD13A8489}"/>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0322EB52-AA29-5CCB-A747-017CB4837976}"/>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EC28D86D-CD32-E59C-39C2-753918775B12}"/>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08B06D48-E6D9-E86E-A141-41BC875A71F9}"/>
              </a:ext>
            </a:extLst>
          </p:cNvPr>
          <p:cNvGraphicFramePr>
            <a:graphicFrameLocks noGrp="1"/>
          </p:cNvGraphicFramePr>
          <p:nvPr>
            <p:extLst>
              <p:ext uri="{D42A27DB-BD31-4B8C-83A1-F6EECF244321}">
                <p14:modId xmlns:p14="http://schemas.microsoft.com/office/powerpoint/2010/main" val="3749494065"/>
              </p:ext>
            </p:extLst>
          </p:nvPr>
        </p:nvGraphicFramePr>
        <p:xfrm>
          <a:off x="990600" y="3626014"/>
          <a:ext cx="11792868" cy="4047617"/>
        </p:xfrm>
        <a:graphic>
          <a:graphicData uri="http://schemas.openxmlformats.org/drawingml/2006/table">
            <a:tbl>
              <a:tblPr firstRow="1">
                <a:tableStyleId>{3B4B98B0-60AC-42C2-AFA5-B58CD77FA1E5}</a:tableStyleId>
              </a:tblPr>
              <a:tblGrid>
                <a:gridCol w="2993672">
                  <a:extLst>
                    <a:ext uri="{9D8B030D-6E8A-4147-A177-3AD203B41FA5}">
                      <a16:colId xmlns:a16="http://schemas.microsoft.com/office/drawing/2014/main" val="2879144377"/>
                    </a:ext>
                  </a:extLst>
                </a:gridCol>
                <a:gridCol w="2418398">
                  <a:extLst>
                    <a:ext uri="{9D8B030D-6E8A-4147-A177-3AD203B41FA5}">
                      <a16:colId xmlns:a16="http://schemas.microsoft.com/office/drawing/2014/main" val="1704871019"/>
                    </a:ext>
                  </a:extLst>
                </a:gridCol>
                <a:gridCol w="2057400">
                  <a:extLst>
                    <a:ext uri="{9D8B030D-6E8A-4147-A177-3AD203B41FA5}">
                      <a16:colId xmlns:a16="http://schemas.microsoft.com/office/drawing/2014/main" val="3116744596"/>
                    </a:ext>
                  </a:extLst>
                </a:gridCol>
                <a:gridCol w="4323398">
                  <a:extLst>
                    <a:ext uri="{9D8B030D-6E8A-4147-A177-3AD203B41FA5}">
                      <a16:colId xmlns:a16="http://schemas.microsoft.com/office/drawing/2014/main" val="110947193"/>
                    </a:ext>
                  </a:extLst>
                </a:gridCol>
              </a:tblGrid>
              <a:tr h="468691">
                <a:tc>
                  <a:txBody>
                    <a:bodyPr/>
                    <a:lstStyle/>
                    <a:p>
                      <a:pPr algn="ctr">
                        <a:lnSpc>
                          <a:spcPct val="150000"/>
                        </a:lnSpc>
                      </a:pPr>
                      <a:r>
                        <a:rPr lang="en-US" sz="2400" b="1" dirty="0" err="1">
                          <a:effectLst/>
                          <a:latin typeface="Montserrat Medium" panose="00000600000000000000" pitchFamily="2" charset="0"/>
                          <a:ea typeface="Aptos" panose="020B0004020202020204" pitchFamily="34" charset="0"/>
                        </a:rPr>
                        <a:t>Thuộc</a:t>
                      </a:r>
                      <a:r>
                        <a:rPr lang="en-US" sz="2400" b="1" dirty="0">
                          <a:effectLst/>
                          <a:latin typeface="Montserrat Medium" panose="00000600000000000000" pitchFamily="2" charset="0"/>
                          <a:ea typeface="Aptos" panose="020B0004020202020204" pitchFamily="34" charset="0"/>
                        </a:rPr>
                        <a:t> </a:t>
                      </a:r>
                      <a:r>
                        <a:rPr lang="en-US" sz="2400" b="1" dirty="0" err="1">
                          <a:effectLst/>
                          <a:latin typeface="Montserrat Medium" panose="00000600000000000000" pitchFamily="2" charset="0"/>
                          <a:ea typeface="Aptos" panose="020B0004020202020204" pitchFamily="34" charset="0"/>
                        </a:rPr>
                        <a:t>tính</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Kiểu dữ liệu</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Ràng buộc</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Ý nghĩa</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0">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Transaction_ID</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int identity(1,1)</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Khóa chính</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Mã giao dịch</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0">
                <a:tc>
                  <a:txBody>
                    <a:bodyPr/>
                    <a:lstStyle/>
                    <a:p>
                      <a:pPr>
                        <a:lnSpc>
                          <a:spcPct val="150000"/>
                        </a:lnSpc>
                      </a:pPr>
                      <a:r>
                        <a:rPr lang="en-US" sz="2400">
                          <a:effectLst/>
                          <a:latin typeface="Montserrat Medium" panose="00000600000000000000" pitchFamily="2" charset="0"/>
                          <a:ea typeface="Aptos" panose="020B0004020202020204" pitchFamily="34" charset="0"/>
                        </a:rPr>
                        <a:t>Transaction_Date</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datetime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NOT NULL</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Ngày giao dịch</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en-US" sz="2400" dirty="0">
                          <a:effectLst/>
                          <a:latin typeface="Montserrat Medium" panose="00000600000000000000" pitchFamily="2" charset="0"/>
                          <a:ea typeface="Aptos" panose="020B0004020202020204" pitchFamily="34" charset="0"/>
                        </a:rPr>
                        <a:t>Money</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bigint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NOT NULL</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Biến</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động</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số</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tiền</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trong</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sổ</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193356">
                <a:tc>
                  <a:txBody>
                    <a:bodyPr/>
                    <a:lstStyle/>
                    <a:p>
                      <a:pPr>
                        <a:lnSpc>
                          <a:spcPct val="150000"/>
                        </a:lnSpc>
                      </a:pPr>
                      <a:r>
                        <a:rPr lang="en-US" sz="2400">
                          <a:effectLst/>
                          <a:latin typeface="Montserrat Medium" panose="00000600000000000000" pitchFamily="2" charset="0"/>
                          <a:ea typeface="Aptos" panose="020B0004020202020204" pitchFamily="34" charset="0"/>
                        </a:rPr>
                        <a:t>Description</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nvarchar(255)</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NOT NULL</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Mô tả</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1942298"/>
                  </a:ext>
                </a:extLst>
              </a:tr>
              <a:tr h="0">
                <a:tc>
                  <a:txBody>
                    <a:bodyPr/>
                    <a:lstStyle/>
                    <a:p>
                      <a:pPr>
                        <a:lnSpc>
                          <a:spcPct val="150000"/>
                        </a:lnSpc>
                      </a:pPr>
                      <a:r>
                        <a:rPr lang="en-US" sz="2400">
                          <a:effectLst/>
                          <a:latin typeface="Montserrat Medium" panose="00000600000000000000" pitchFamily="2" charset="0"/>
                          <a:ea typeface="Aptos" panose="020B0004020202020204" pitchFamily="34" charset="0"/>
                        </a:rPr>
                        <a:t>Saving_ID</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Khoá ngoại</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Mã</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sổ</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tiết</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kiệm</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nhóm</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r h="0">
                <a:tc>
                  <a:txBody>
                    <a:bodyPr/>
                    <a:lstStyle/>
                    <a:p>
                      <a:pPr>
                        <a:lnSpc>
                          <a:spcPct val="150000"/>
                        </a:lnSpc>
                      </a:pPr>
                      <a:r>
                        <a:rPr lang="en-US" sz="2400" dirty="0">
                          <a:effectLst/>
                          <a:latin typeface="Montserrat Medium" panose="00000600000000000000" pitchFamily="2" charset="0"/>
                          <a:ea typeface="Aptos" panose="020B0004020202020204" pitchFamily="34" charset="0"/>
                        </a:rPr>
                        <a:t>Username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nvarchar</a:t>
                      </a:r>
                      <a:r>
                        <a:rPr lang="en-US" sz="2400" dirty="0">
                          <a:effectLst/>
                          <a:latin typeface="Montserrat Medium" panose="00000600000000000000" pitchFamily="2" charset="0"/>
                          <a:ea typeface="Aptos" panose="020B0004020202020204" pitchFamily="34" charset="0"/>
                        </a:rPr>
                        <a:t>(255)</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Khóa</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ngoại</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Người thực hiện giao dịch</a:t>
                      </a:r>
                      <a:endParaRPr lang="vi-VN"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396039"/>
                  </a:ext>
                </a:extLst>
              </a:tr>
            </a:tbl>
          </a:graphicData>
        </a:graphic>
      </p:graphicFrame>
      <p:sp>
        <p:nvSpPr>
          <p:cNvPr id="5" name="TextBox 4">
            <a:extLst>
              <a:ext uri="{FF2B5EF4-FFF2-40B4-BE49-F238E27FC236}">
                <a16:creationId xmlns:a16="http://schemas.microsoft.com/office/drawing/2014/main" id="{EC848CBB-C089-4119-3479-954AA8E10E3E}"/>
              </a:ext>
            </a:extLst>
          </p:cNvPr>
          <p:cNvSpPr txBox="1"/>
          <p:nvPr/>
        </p:nvSpPr>
        <p:spPr>
          <a:xfrm>
            <a:off x="838200" y="2725969"/>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Group_Transactions_Information</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4D8D25C3-EA8B-99F1-B4BB-7354E7095CE2}"/>
              </a:ext>
            </a:extLst>
          </p:cNvPr>
          <p:cNvPicPr>
            <a:picLocks noChangeAspect="1"/>
          </p:cNvPicPr>
          <p:nvPr/>
        </p:nvPicPr>
        <p:blipFill>
          <a:blip r:embed="rId11"/>
          <a:srcRect l="35986" t="65233" r="37567" b="9425"/>
          <a:stretch/>
        </p:blipFill>
        <p:spPr>
          <a:xfrm>
            <a:off x="12894803" y="3633634"/>
            <a:ext cx="4648200" cy="3813851"/>
          </a:xfrm>
          <a:prstGeom prst="rect">
            <a:avLst/>
          </a:prstGeom>
        </p:spPr>
      </p:pic>
    </p:spTree>
    <p:extLst>
      <p:ext uri="{BB962C8B-B14F-4D97-AF65-F5344CB8AC3E}">
        <p14:creationId xmlns:p14="http://schemas.microsoft.com/office/powerpoint/2010/main" val="35430848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03522A70-BD90-8965-3C16-78CEFDEA1077}"/>
            </a:ext>
          </a:extLst>
        </p:cNvPr>
        <p:cNvGrpSpPr/>
        <p:nvPr/>
      </p:nvGrpSpPr>
      <p:grpSpPr>
        <a:xfrm>
          <a:off x="0" y="0"/>
          <a:ext cx="0" cy="0"/>
          <a:chOff x="0" y="0"/>
          <a:chExt cx="0" cy="0"/>
        </a:xfrm>
      </p:grpSpPr>
      <p:sp>
        <p:nvSpPr>
          <p:cNvPr id="7" name="!!Rectangle 24">
            <a:extLst>
              <a:ext uri="{FF2B5EF4-FFF2-40B4-BE49-F238E27FC236}">
                <a16:creationId xmlns:a16="http://schemas.microsoft.com/office/drawing/2014/main" id="{5F48B09E-5642-B83B-51D5-542FA1F51116}"/>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ED3F1A3B-3254-30E4-FB66-AC9B9595F808}"/>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30E23E4A-B397-8978-665B-E6199E3D356A}"/>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80A1367C-F90A-02B3-BF21-42A3B8B51FA3}"/>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5E5A4606-6D93-8084-2655-0ACA501AFF83}"/>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2F3313E5-8AEA-FB0C-239B-3B2DAB1F9950}"/>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161CD7CD-3ECB-4BBB-C1FD-5C508B7C88C0}"/>
              </a:ext>
            </a:extLst>
          </p:cNvPr>
          <p:cNvGraphicFramePr>
            <a:graphicFrameLocks noGrp="1"/>
          </p:cNvGraphicFramePr>
          <p:nvPr>
            <p:extLst>
              <p:ext uri="{D42A27DB-BD31-4B8C-83A1-F6EECF244321}">
                <p14:modId xmlns:p14="http://schemas.microsoft.com/office/powerpoint/2010/main" val="2944615501"/>
              </p:ext>
            </p:extLst>
          </p:nvPr>
        </p:nvGraphicFramePr>
        <p:xfrm>
          <a:off x="1295400" y="3626567"/>
          <a:ext cx="11672254" cy="4625848"/>
        </p:xfrm>
        <a:graphic>
          <a:graphicData uri="http://schemas.openxmlformats.org/drawingml/2006/table">
            <a:tbl>
              <a:tblPr firstRow="1">
                <a:tableStyleId>{3B4B98B0-60AC-42C2-AFA5-B58CD77FA1E5}</a:tableStyleId>
              </a:tblPr>
              <a:tblGrid>
                <a:gridCol w="3656648">
                  <a:extLst>
                    <a:ext uri="{9D8B030D-6E8A-4147-A177-3AD203B41FA5}">
                      <a16:colId xmlns:a16="http://schemas.microsoft.com/office/drawing/2014/main" val="2879144377"/>
                    </a:ext>
                  </a:extLst>
                </a:gridCol>
                <a:gridCol w="2418398">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3607435">
                  <a:extLst>
                    <a:ext uri="{9D8B030D-6E8A-4147-A177-3AD203B41FA5}">
                      <a16:colId xmlns:a16="http://schemas.microsoft.com/office/drawing/2014/main" val="110947193"/>
                    </a:ext>
                  </a:extLst>
                </a:gridCol>
              </a:tblGrid>
              <a:tr h="468691">
                <a:tc>
                  <a:txBody>
                    <a:bodyPr/>
                    <a:lstStyle/>
                    <a:p>
                      <a:pPr algn="ctr">
                        <a:lnSpc>
                          <a:spcPct val="150000"/>
                        </a:lnSpc>
                      </a:pPr>
                      <a:r>
                        <a:rPr lang="en-US" sz="2400" b="1" dirty="0" err="1">
                          <a:effectLst/>
                          <a:latin typeface="Montserrat Medium" panose="00000600000000000000" pitchFamily="2" charset="0"/>
                          <a:ea typeface="Aptos" panose="020B0004020202020204" pitchFamily="34" charset="0"/>
                        </a:rPr>
                        <a:t>Thuộc</a:t>
                      </a:r>
                      <a:r>
                        <a:rPr lang="en-US" sz="2400" b="1" dirty="0">
                          <a:effectLst/>
                          <a:latin typeface="Montserrat Medium" panose="00000600000000000000" pitchFamily="2" charset="0"/>
                          <a:ea typeface="Aptos" panose="020B0004020202020204" pitchFamily="34" charset="0"/>
                        </a:rPr>
                        <a:t> </a:t>
                      </a:r>
                      <a:r>
                        <a:rPr lang="en-US" sz="2400" b="1" dirty="0" err="1">
                          <a:effectLst/>
                          <a:latin typeface="Montserrat Medium" panose="00000600000000000000" pitchFamily="2" charset="0"/>
                          <a:ea typeface="Aptos" panose="020B0004020202020204" pitchFamily="34" charset="0"/>
                        </a:rPr>
                        <a:t>tính</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dirty="0" err="1">
                          <a:effectLst/>
                          <a:latin typeface="Montserrat Medium" panose="00000600000000000000" pitchFamily="2" charset="0"/>
                          <a:ea typeface="Aptos" panose="020B0004020202020204" pitchFamily="34" charset="0"/>
                        </a:rPr>
                        <a:t>Kiểu</a:t>
                      </a:r>
                      <a:r>
                        <a:rPr lang="en-US" sz="2400" b="1" dirty="0">
                          <a:effectLst/>
                          <a:latin typeface="Montserrat Medium" panose="00000600000000000000" pitchFamily="2" charset="0"/>
                          <a:ea typeface="Aptos" panose="020B0004020202020204" pitchFamily="34" charset="0"/>
                        </a:rPr>
                        <a:t> </a:t>
                      </a:r>
                      <a:r>
                        <a:rPr lang="en-US" sz="2400" b="1" dirty="0" err="1">
                          <a:effectLst/>
                          <a:latin typeface="Montserrat Medium" panose="00000600000000000000" pitchFamily="2" charset="0"/>
                          <a:ea typeface="Aptos" panose="020B0004020202020204" pitchFamily="34" charset="0"/>
                        </a:rPr>
                        <a:t>dữ</a:t>
                      </a:r>
                      <a:r>
                        <a:rPr lang="en-US" sz="2400" b="1" dirty="0">
                          <a:effectLst/>
                          <a:latin typeface="Montserrat Medium" panose="00000600000000000000" pitchFamily="2" charset="0"/>
                          <a:ea typeface="Aptos" panose="020B0004020202020204" pitchFamily="34" charset="0"/>
                        </a:rPr>
                        <a:t> </a:t>
                      </a:r>
                      <a:r>
                        <a:rPr lang="en-US" sz="2400" b="1" dirty="0" err="1">
                          <a:effectLst/>
                          <a:latin typeface="Montserrat Medium" panose="00000600000000000000" pitchFamily="2" charset="0"/>
                          <a:ea typeface="Aptos" panose="020B0004020202020204" pitchFamily="34" charset="0"/>
                        </a:rPr>
                        <a:t>liệu</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a:effectLst/>
                          <a:latin typeface="Montserrat Medium" panose="00000600000000000000" pitchFamily="2" charset="0"/>
                          <a:ea typeface="Aptos" panose="020B0004020202020204" pitchFamily="34" charset="0"/>
                        </a:rPr>
                        <a:t>Ràng buộc</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2400" b="1" dirty="0">
                          <a:effectLst/>
                          <a:latin typeface="Montserrat Medium" panose="00000600000000000000" pitchFamily="2" charset="0"/>
                          <a:ea typeface="Aptos" panose="020B0004020202020204" pitchFamily="34" charset="0"/>
                        </a:rPr>
                        <a:t>Ý </a:t>
                      </a:r>
                      <a:r>
                        <a:rPr lang="en-US" sz="2400" b="1" dirty="0" err="1">
                          <a:effectLst/>
                          <a:latin typeface="Montserrat Medium" panose="00000600000000000000" pitchFamily="2" charset="0"/>
                          <a:ea typeface="Aptos" panose="020B0004020202020204" pitchFamily="34" charset="0"/>
                        </a:rPr>
                        <a:t>nghĩa</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0">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Group_Notification_ID</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int identity(1,1)</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Khóa chính</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Mã thông báo nhóm</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0">
                <a:tc>
                  <a:txBody>
                    <a:bodyPr/>
                    <a:lstStyle/>
                    <a:p>
                      <a:pPr>
                        <a:lnSpc>
                          <a:spcPct val="150000"/>
                        </a:lnSpc>
                      </a:pPr>
                      <a:r>
                        <a:rPr lang="vi-VN" sz="2400" dirty="0" err="1">
                          <a:effectLst/>
                          <a:latin typeface="Montserrat Medium" panose="00000600000000000000" pitchFamily="2" charset="0"/>
                          <a:ea typeface="Aptos" panose="020B0004020202020204" pitchFamily="34" charset="0"/>
                        </a:rPr>
                        <a:t>Description</a:t>
                      </a:r>
                      <a:r>
                        <a:rPr lang="vi-VN" sz="2400" dirty="0">
                          <a:effectLst/>
                          <a:latin typeface="Montserrat Medium" panose="00000600000000000000" pitchFamily="2" charset="0"/>
                          <a:ea typeface="Aptos" panose="020B0004020202020204" pitchFamily="34" charset="0"/>
                        </a:rPr>
                        <a:t> </a:t>
                      </a:r>
                      <a:endParaRPr lang="en-US" sz="24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rPr>
                        <a:t>nvarchar</a:t>
                      </a:r>
                      <a:r>
                        <a:rPr lang="vi-VN" sz="2400" dirty="0">
                          <a:effectLst/>
                          <a:latin typeface="Montserrat Medium" panose="00000600000000000000" pitchFamily="2" charset="0"/>
                          <a:ea typeface="Aptos" panose="020B0004020202020204" pitchFamily="34" charset="0"/>
                        </a:rPr>
                        <a:t>(255)</a:t>
                      </a:r>
                      <a:endParaRPr lang="en-US" sz="24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NOT NULL</a:t>
                      </a:r>
                      <a:endParaRPr lang="en-US" sz="24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Nội dung thông báo</a:t>
                      </a:r>
                      <a:endParaRPr lang="en-US" sz="24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192780"/>
                  </a:ext>
                </a:extLst>
              </a:tr>
              <a:tr h="0">
                <a:tc>
                  <a:txBody>
                    <a:bodyPr/>
                    <a:lstStyle/>
                    <a:p>
                      <a:pPr>
                        <a:lnSpc>
                          <a:spcPct val="150000"/>
                        </a:lnSpc>
                      </a:pPr>
                      <a:r>
                        <a:rPr lang="en-US" sz="2400">
                          <a:effectLst/>
                          <a:latin typeface="Montserrat Medium" panose="00000600000000000000" pitchFamily="2" charset="0"/>
                          <a:ea typeface="Aptos" panose="020B0004020202020204" pitchFamily="34" charset="0"/>
                        </a:rPr>
                        <a:t>Type</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nvarchar(255)</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NOT NULL</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Loại thông báo</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en-US" sz="2400">
                          <a:effectLst/>
                          <a:latin typeface="Montserrat Medium" panose="00000600000000000000" pitchFamily="2" charset="0"/>
                          <a:ea typeface="Aptos" panose="020B0004020202020204" pitchFamily="34" charset="0"/>
                        </a:rPr>
                        <a:t>Money</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bigint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NULLABLE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Số tiền liên quan</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r h="0">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Username_Sender</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nvarchar</a:t>
                      </a:r>
                      <a:r>
                        <a:rPr lang="en-US" sz="2400" dirty="0">
                          <a:effectLst/>
                          <a:latin typeface="Montserrat Medium" panose="00000600000000000000" pitchFamily="2" charset="0"/>
                          <a:ea typeface="Aptos" panose="020B0004020202020204" pitchFamily="34" charset="0"/>
                        </a:rPr>
                        <a:t>(255)</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NULLABLE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Người gửi</a:t>
                      </a:r>
                      <a:endParaRPr lang="vi-VN"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0977652"/>
                  </a:ext>
                </a:extLst>
              </a:tr>
              <a:tr h="0">
                <a:tc>
                  <a:txBody>
                    <a:bodyPr/>
                    <a:lstStyle/>
                    <a:p>
                      <a:pPr>
                        <a:lnSpc>
                          <a:spcPct val="150000"/>
                        </a:lnSpc>
                      </a:pPr>
                      <a:r>
                        <a:rPr lang="en-US" sz="2400">
                          <a:effectLst/>
                          <a:latin typeface="Montserrat Medium" panose="00000600000000000000" pitchFamily="2" charset="0"/>
                          <a:ea typeface="Aptos" panose="020B0004020202020204" pitchFamily="34" charset="0"/>
                        </a:rPr>
                        <a:t>Notification_Date</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a:effectLst/>
                          <a:latin typeface="Montserrat Medium" panose="00000600000000000000" pitchFamily="2" charset="0"/>
                          <a:ea typeface="Aptos" panose="020B0004020202020204" pitchFamily="34" charset="0"/>
                        </a:rPr>
                        <a:t>datetime</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NOT NULL</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Ngày</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thông</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báo</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396039"/>
                  </a:ext>
                </a:extLst>
              </a:tr>
              <a:tr h="0">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Saving_ID</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a:effectLst/>
                          <a:latin typeface="Montserrat Medium" panose="00000600000000000000" pitchFamily="2" charset="0"/>
                          <a:ea typeface="Aptos" panose="020B0004020202020204" pitchFamily="34" charset="0"/>
                        </a:rPr>
                        <a:t>int</a:t>
                      </a:r>
                      <a:endParaRPr lang="en-US" sz="280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rPr>
                        <a:t>Khóa </a:t>
                      </a:r>
                      <a:r>
                        <a:rPr lang="vi-VN" sz="2400" dirty="0" err="1">
                          <a:effectLst/>
                          <a:latin typeface="Montserrat Medium" panose="00000600000000000000" pitchFamily="2" charset="0"/>
                          <a:ea typeface="Aptos" panose="020B0004020202020204" pitchFamily="34" charset="0"/>
                        </a:rPr>
                        <a:t>ngọại</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en-US" sz="2400" dirty="0" err="1">
                          <a:effectLst/>
                          <a:latin typeface="Montserrat Medium" panose="00000600000000000000" pitchFamily="2" charset="0"/>
                          <a:ea typeface="Aptos" panose="020B0004020202020204" pitchFamily="34" charset="0"/>
                        </a:rPr>
                        <a:t>Mã</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sổ</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tiết</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kiệm</a:t>
                      </a:r>
                      <a:r>
                        <a:rPr lang="en-US" sz="2400" dirty="0">
                          <a:effectLst/>
                          <a:latin typeface="Montserrat Medium" panose="00000600000000000000" pitchFamily="2" charset="0"/>
                          <a:ea typeface="Aptos" panose="020B0004020202020204" pitchFamily="34" charset="0"/>
                        </a:rPr>
                        <a:t> </a:t>
                      </a:r>
                      <a:r>
                        <a:rPr lang="en-US" sz="2400" dirty="0" err="1">
                          <a:effectLst/>
                          <a:latin typeface="Montserrat Medium" panose="00000600000000000000" pitchFamily="2" charset="0"/>
                          <a:ea typeface="Aptos" panose="020B0004020202020204" pitchFamily="34" charset="0"/>
                        </a:rPr>
                        <a:t>nhóm</a:t>
                      </a:r>
                      <a:endParaRPr lang="en-US" sz="2800" dirty="0">
                        <a:effectLst/>
                        <a:latin typeface="Montserrat Medium" panose="00000600000000000000" pitchFamily="2" charset="0"/>
                        <a:ea typeface="Aptos" panose="020B000402020202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9508535"/>
                  </a:ext>
                </a:extLst>
              </a:tr>
            </a:tbl>
          </a:graphicData>
        </a:graphic>
      </p:graphicFrame>
      <p:sp>
        <p:nvSpPr>
          <p:cNvPr id="5" name="TextBox 4">
            <a:extLst>
              <a:ext uri="{FF2B5EF4-FFF2-40B4-BE49-F238E27FC236}">
                <a16:creationId xmlns:a16="http://schemas.microsoft.com/office/drawing/2014/main" id="{5B01B9D0-D9CB-DFEA-41B1-70CDFC51D332}"/>
              </a:ext>
            </a:extLst>
          </p:cNvPr>
          <p:cNvSpPr txBox="1"/>
          <p:nvPr/>
        </p:nvSpPr>
        <p:spPr>
          <a:xfrm>
            <a:off x="838200" y="2725969"/>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Group_Notifications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DB9FF762-44D7-FD3E-B62A-831B02C8A4E5}"/>
              </a:ext>
            </a:extLst>
          </p:cNvPr>
          <p:cNvPicPr>
            <a:picLocks noChangeAspect="1"/>
          </p:cNvPicPr>
          <p:nvPr/>
        </p:nvPicPr>
        <p:blipFill>
          <a:blip r:embed="rId11"/>
          <a:srcRect l="13485" t="33278" r="59374" b="39239"/>
          <a:stretch/>
        </p:blipFill>
        <p:spPr>
          <a:xfrm>
            <a:off x="13077543" y="3719587"/>
            <a:ext cx="4405946" cy="3820269"/>
          </a:xfrm>
          <a:prstGeom prst="rect">
            <a:avLst/>
          </a:prstGeom>
        </p:spPr>
      </p:pic>
    </p:spTree>
    <p:extLst>
      <p:ext uri="{BB962C8B-B14F-4D97-AF65-F5344CB8AC3E}">
        <p14:creationId xmlns:p14="http://schemas.microsoft.com/office/powerpoint/2010/main" val="6705912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p:cNvGrpSpPr/>
        <p:nvPr/>
      </p:nvGrpSpPr>
      <p:grpSpPr>
        <a:xfrm>
          <a:off x="0" y="0"/>
          <a:ext cx="0" cy="0"/>
          <a:chOff x="0" y="0"/>
          <a:chExt cx="0" cy="0"/>
        </a:xfrm>
      </p:grpSpPr>
      <p:sp>
        <p:nvSpPr>
          <p:cNvPr id="2" name="Freeform 2"/>
          <p:cNvSpPr/>
          <p:nvPr/>
        </p:nvSpPr>
        <p:spPr>
          <a:xfrm>
            <a:off x="-2456466" y="-6522357"/>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2848383" y="4574574"/>
            <a:ext cx="902889" cy="1007069"/>
          </a:xfrm>
          <a:prstGeom prst="rect">
            <a:avLst/>
          </a:prstGeom>
        </p:spPr>
        <p:txBody>
          <a:bodyPr lIns="50800" tIns="50800" rIns="50800" bIns="50800" rtlCol="0" anchor="ctr"/>
          <a:lstStyle/>
          <a:p>
            <a:pPr algn="ctr">
              <a:lnSpc>
                <a:spcPts val="4200"/>
              </a:lnSpc>
            </a:pPr>
            <a:endParaRPr lang="en-US" sz="3000" dirty="0">
              <a:solidFill>
                <a:srgbClr val="076344"/>
              </a:solidFill>
              <a:latin typeface="Balsamiq Sans"/>
              <a:ea typeface="Balsamiq Sans"/>
              <a:cs typeface="Balsamiq Sans"/>
              <a:sym typeface="Balsamiq Sans"/>
            </a:endParaRPr>
          </a:p>
        </p:txBody>
      </p:sp>
      <p:sp>
        <p:nvSpPr>
          <p:cNvPr id="13" name="TextBox 13"/>
          <p:cNvSpPr txBox="1"/>
          <p:nvPr/>
        </p:nvSpPr>
        <p:spPr>
          <a:xfrm>
            <a:off x="2848383" y="7232337"/>
            <a:ext cx="902889" cy="1007069"/>
          </a:xfrm>
          <a:prstGeom prst="rect">
            <a:avLst/>
          </a:prstGeom>
        </p:spPr>
        <p:txBody>
          <a:bodyPr lIns="50800" tIns="50800" rIns="50800" bIns="50800" rtlCol="0" anchor="ctr"/>
          <a:lstStyle/>
          <a:p>
            <a:pPr algn="ctr">
              <a:lnSpc>
                <a:spcPts val="4200"/>
              </a:lnSpc>
            </a:pPr>
            <a:r>
              <a:rPr lang="en-US" sz="3000" dirty="0">
                <a:solidFill>
                  <a:srgbClr val="076344"/>
                </a:solidFill>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E81B5621-9BE0-2D09-7384-E53FC3C79A14}"/>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8"/>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6" name="Freeform 16"/>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6" name="TextBox 25">
            <a:extLst>
              <a:ext uri="{FF2B5EF4-FFF2-40B4-BE49-F238E27FC236}">
                <a16:creationId xmlns:a16="http://schemas.microsoft.com/office/drawing/2014/main" id="{55371296-8142-FB72-5684-8C589E900119}"/>
              </a:ext>
            </a:extLst>
          </p:cNvPr>
          <p:cNvSpPr txBox="1"/>
          <p:nvPr/>
        </p:nvSpPr>
        <p:spPr>
          <a:xfrm>
            <a:off x="4371350" y="669940"/>
            <a:ext cx="9545295" cy="1200329"/>
          </a:xfrm>
          <a:prstGeom prst="rect">
            <a:avLst/>
          </a:prstGeom>
          <a:noFill/>
        </p:spPr>
        <p:txBody>
          <a:bodyPr wrap="square" rtlCol="0">
            <a:spAutoFit/>
          </a:bodyPr>
          <a:lstStyle/>
          <a:p>
            <a:pPr algn="ctr"/>
            <a:r>
              <a:rPr lang="vi-VN" sz="7200" dirty="0">
                <a:latin typeface="Montserrat Bold" panose="00000800000000000000" charset="0"/>
              </a:rPr>
              <a:t>GIỚI THIỆU ĐỀ TÀI</a:t>
            </a:r>
            <a:endParaRPr lang="en-US" sz="7200" dirty="0">
              <a:latin typeface="Montserrat Bold" panose="00000800000000000000" charset="0"/>
            </a:endParaRPr>
          </a:p>
        </p:txBody>
      </p:sp>
      <p:sp>
        <p:nvSpPr>
          <p:cNvPr id="27" name="TextBox 26">
            <a:extLst>
              <a:ext uri="{FF2B5EF4-FFF2-40B4-BE49-F238E27FC236}">
                <a16:creationId xmlns:a16="http://schemas.microsoft.com/office/drawing/2014/main" id="{66C3B494-1D8F-DDA6-EE67-27CD78C544F8}"/>
              </a:ext>
            </a:extLst>
          </p:cNvPr>
          <p:cNvSpPr txBox="1"/>
          <p:nvPr/>
        </p:nvSpPr>
        <p:spPr>
          <a:xfrm>
            <a:off x="1237989" y="2149585"/>
            <a:ext cx="15812019" cy="2554545"/>
          </a:xfrm>
          <a:prstGeom prst="rect">
            <a:avLst/>
          </a:prstGeom>
          <a:noFill/>
        </p:spPr>
        <p:txBody>
          <a:bodyPr wrap="square" rtlCol="0">
            <a:spAutoFit/>
          </a:bodyPr>
          <a:lstStyle/>
          <a:p>
            <a:pPr algn="just"/>
            <a:r>
              <a:rPr lang="vi-VN" sz="4000" dirty="0">
                <a:latin typeface="Montserrat Medium" panose="00000600000000000000" pitchFamily="2" charset="0"/>
              </a:rPr>
              <a:t>Đề tài </a:t>
            </a:r>
            <a:r>
              <a:rPr lang="vi-VN" sz="4000" b="1" dirty="0">
                <a:latin typeface="Montserrat Medium" panose="00000600000000000000" pitchFamily="2" charset="0"/>
              </a:rPr>
              <a:t>"Quản lý sổ tiết kiệm"</a:t>
            </a:r>
            <a:r>
              <a:rPr lang="vi-VN" sz="4000" dirty="0">
                <a:latin typeface="Montserrat Medium" panose="00000600000000000000" pitchFamily="2" charset="0"/>
              </a:rPr>
              <a:t> hướng đến việc xây dựng một phần mềm giúp người dùng quản lý hiệu quả các hoạt động liên quan đến sổ tiết kiệm tại các tổ chức tài chính hoặc ngân hàng</a:t>
            </a:r>
            <a:endParaRPr lang="en-US" sz="4000" dirty="0">
              <a:latin typeface="Montserrat Medium" panose="00000600000000000000" pitchFamily="2" charset="0"/>
            </a:endParaRPr>
          </a:p>
        </p:txBody>
      </p:sp>
      <p:sp>
        <p:nvSpPr>
          <p:cNvPr id="28" name="TextBox 27">
            <a:extLst>
              <a:ext uri="{FF2B5EF4-FFF2-40B4-BE49-F238E27FC236}">
                <a16:creationId xmlns:a16="http://schemas.microsoft.com/office/drawing/2014/main" id="{AB85FEEE-B187-C1E7-E9DC-237271088C2F}"/>
              </a:ext>
            </a:extLst>
          </p:cNvPr>
          <p:cNvSpPr txBox="1"/>
          <p:nvPr/>
        </p:nvSpPr>
        <p:spPr>
          <a:xfrm>
            <a:off x="1237989" y="5474348"/>
            <a:ext cx="15812019" cy="3170099"/>
          </a:xfrm>
          <a:prstGeom prst="rect">
            <a:avLst/>
          </a:prstGeom>
          <a:noFill/>
        </p:spPr>
        <p:txBody>
          <a:bodyPr wrap="square" rtlCol="0">
            <a:spAutoFit/>
          </a:bodyPr>
          <a:lstStyle/>
          <a:p>
            <a:pPr algn="just"/>
            <a:r>
              <a:rPr lang="vi-VN" sz="4000" dirty="0">
                <a:latin typeface="Montserrat Medium" panose="00000600000000000000" pitchFamily="2" charset="0"/>
              </a:rPr>
              <a:t>Hệ thống hỗ trợ tự động hóa nhiều </a:t>
            </a:r>
            <a:r>
              <a:rPr lang="vi-VN" sz="4000" dirty="0" err="1">
                <a:latin typeface="Montserrat Medium" panose="00000600000000000000" pitchFamily="2" charset="0"/>
              </a:rPr>
              <a:t>khía</a:t>
            </a:r>
            <a:r>
              <a:rPr lang="vi-VN" sz="4000" dirty="0">
                <a:latin typeface="Montserrat Medium" panose="00000600000000000000" pitchFamily="2" charset="0"/>
              </a:rPr>
              <a:t> cạnh trong quản lý, theo dõi trạng thái sổ tiết kiệm. Hệ thống dự kiến sẽ cung cấp một cách tiếp cận dễ sử dụng và khả năng theo dõi minh bạch, chính xác cho khách hàng, góp phần nâng cao hiệu quả quản lý và tăng cường sự hài lòng của người dùng</a:t>
            </a:r>
            <a:endParaRPr lang="en-US" sz="4000" dirty="0">
              <a:latin typeface="Montserrat Medium" panose="000006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27FFAEAC-164B-BF75-0B43-E55D91FF921D}"/>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E9C589D9-C33F-ADD7-BAB1-D5112C4C713C}"/>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DE783F4F-C8EE-A13F-B7A9-43CD6C95D399}"/>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60523552-DEC7-5BD1-61BF-D8F2E533A3B7}"/>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42144BC1-C63B-4E0B-2548-4EE9B3CDD9AA}"/>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8CA4611C-FD93-49DD-5D75-6C47683826E8}"/>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057B71CE-2C6B-E053-4733-527FA5695C5B}"/>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a:ln>
                  <a:noFill/>
                </a:ln>
                <a:solidFill>
                  <a:prstClr val="black"/>
                </a:solidFill>
                <a:effectLst/>
                <a:uLnTx/>
                <a:uFillTx/>
                <a:latin typeface="Montserrat Bold" panose="00000800000000000000" charset="0"/>
                <a:ea typeface="+mn-ea"/>
                <a:cs typeface="+mn-cs"/>
              </a:rPr>
              <a:t>THIẾT KẾ CƠ SỞ DỮ LIỆU</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graphicFrame>
        <p:nvGraphicFramePr>
          <p:cNvPr id="3" name="Table 2">
            <a:extLst>
              <a:ext uri="{FF2B5EF4-FFF2-40B4-BE49-F238E27FC236}">
                <a16:creationId xmlns:a16="http://schemas.microsoft.com/office/drawing/2014/main" id="{B92D0E42-E3D8-0093-153F-A96CD39B5BC9}"/>
              </a:ext>
            </a:extLst>
          </p:cNvPr>
          <p:cNvGraphicFramePr>
            <a:graphicFrameLocks noGrp="1"/>
          </p:cNvGraphicFramePr>
          <p:nvPr>
            <p:extLst>
              <p:ext uri="{D42A27DB-BD31-4B8C-83A1-F6EECF244321}">
                <p14:modId xmlns:p14="http://schemas.microsoft.com/office/powerpoint/2010/main" val="3877859196"/>
              </p:ext>
            </p:extLst>
          </p:nvPr>
        </p:nvGraphicFramePr>
        <p:xfrm>
          <a:off x="1219200" y="4200816"/>
          <a:ext cx="11672254" cy="2433955"/>
        </p:xfrm>
        <a:graphic>
          <a:graphicData uri="http://schemas.openxmlformats.org/drawingml/2006/table">
            <a:tbl>
              <a:tblPr firstRow="1">
                <a:tableStyleId>{3B4B98B0-60AC-42C2-AFA5-B58CD77FA1E5}</a:tableStyleId>
              </a:tblPr>
              <a:tblGrid>
                <a:gridCol w="3656648">
                  <a:extLst>
                    <a:ext uri="{9D8B030D-6E8A-4147-A177-3AD203B41FA5}">
                      <a16:colId xmlns:a16="http://schemas.microsoft.com/office/drawing/2014/main" val="2879144377"/>
                    </a:ext>
                  </a:extLst>
                </a:gridCol>
                <a:gridCol w="2418398">
                  <a:extLst>
                    <a:ext uri="{9D8B030D-6E8A-4147-A177-3AD203B41FA5}">
                      <a16:colId xmlns:a16="http://schemas.microsoft.com/office/drawing/2014/main" val="1704871019"/>
                    </a:ext>
                  </a:extLst>
                </a:gridCol>
                <a:gridCol w="1989773">
                  <a:extLst>
                    <a:ext uri="{9D8B030D-6E8A-4147-A177-3AD203B41FA5}">
                      <a16:colId xmlns:a16="http://schemas.microsoft.com/office/drawing/2014/main" val="3116744596"/>
                    </a:ext>
                  </a:extLst>
                </a:gridCol>
                <a:gridCol w="3607435">
                  <a:extLst>
                    <a:ext uri="{9D8B030D-6E8A-4147-A177-3AD203B41FA5}">
                      <a16:colId xmlns:a16="http://schemas.microsoft.com/office/drawing/2014/main" val="110947193"/>
                    </a:ext>
                  </a:extLst>
                </a:gridCol>
              </a:tblGrid>
              <a:tr h="468691">
                <a:tc>
                  <a:txBody>
                    <a:bodyPr/>
                    <a:lstStyle/>
                    <a:p>
                      <a:pPr algn="ctr">
                        <a:lnSpc>
                          <a:spcPct val="150000"/>
                        </a:lnSpc>
                      </a:pPr>
                      <a:r>
                        <a:rPr lang="vi-VN" sz="2400" b="1" dirty="0">
                          <a:effectLst/>
                          <a:latin typeface="Montserrat Medium" panose="00000600000000000000" pitchFamily="2" charset="0"/>
                          <a:ea typeface="Aptos" panose="020B0004020202020204" pitchFamily="34" charset="0"/>
                          <a:cs typeface="Times New Roman" panose="02020603050405020304" pitchFamily="18" charset="0"/>
                        </a:rPr>
                        <a:t>Thuộc tính</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Kiểu dữ liệu</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Ràng buộc</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vi-VN" sz="2400" b="1">
                          <a:effectLst/>
                          <a:latin typeface="Montserrat Medium" panose="00000600000000000000" pitchFamily="2" charset="0"/>
                          <a:ea typeface="Aptos" panose="020B0004020202020204" pitchFamily="34" charset="0"/>
                          <a:cs typeface="Times New Roman" panose="02020603050405020304" pitchFamily="18" charset="0"/>
                        </a:rPr>
                        <a:t>Ý nghĩa</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83000756"/>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Group_Notification_ID</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chính</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Mã sổ tiết kiệm nhóm</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1210437"/>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Username</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int</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Khóa chính </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Người nhận</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192780"/>
                  </a:ext>
                </a:extLst>
              </a:tr>
              <a:tr h="104355">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Is_Deleted</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err="1">
                          <a:effectLst/>
                          <a:latin typeface="Montserrat Medium" panose="00000600000000000000" pitchFamily="2" charset="0"/>
                          <a:ea typeface="Aptos" panose="020B0004020202020204" pitchFamily="34" charset="0"/>
                          <a:cs typeface="Times New Roman" panose="02020603050405020304" pitchFamily="18" charset="0"/>
                        </a:rPr>
                        <a:t>bit</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Kiểm tra “Đã xóa”</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484511"/>
                  </a:ext>
                </a:extLst>
              </a:tr>
              <a:tr h="193356">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Status</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nvarchar(255)</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a:effectLst/>
                          <a:latin typeface="Montserrat Medium" panose="00000600000000000000" pitchFamily="2" charset="0"/>
                          <a:ea typeface="Aptos" panose="020B0004020202020204" pitchFamily="34" charset="0"/>
                          <a:cs typeface="Times New Roman" panose="02020603050405020304" pitchFamily="18" charset="0"/>
                        </a:rPr>
                        <a:t>NOT NULL</a:t>
                      </a:r>
                      <a:endParaRPr lang="en-US" sz="280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50000"/>
                        </a:lnSpc>
                      </a:pPr>
                      <a:r>
                        <a:rPr lang="vi-VN" sz="2400" dirty="0">
                          <a:effectLst/>
                          <a:latin typeface="Montserrat Medium" panose="00000600000000000000" pitchFamily="2" charset="0"/>
                          <a:ea typeface="Aptos" panose="020B0004020202020204" pitchFamily="34" charset="0"/>
                          <a:cs typeface="Times New Roman" panose="02020603050405020304" pitchFamily="18" charset="0"/>
                        </a:rPr>
                        <a:t>Trạng thái thông báo</a:t>
                      </a:r>
                      <a:endParaRPr lang="en-US" sz="2800" dirty="0">
                        <a:effectLst/>
                        <a:latin typeface="Montserrat Medium" panose="00000600000000000000" pitchFamily="2"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812505"/>
                  </a:ext>
                </a:extLst>
              </a:tr>
            </a:tbl>
          </a:graphicData>
        </a:graphic>
      </p:graphicFrame>
      <p:sp>
        <p:nvSpPr>
          <p:cNvPr id="5" name="TextBox 4">
            <a:extLst>
              <a:ext uri="{FF2B5EF4-FFF2-40B4-BE49-F238E27FC236}">
                <a16:creationId xmlns:a16="http://schemas.microsoft.com/office/drawing/2014/main" id="{C01DD144-F1CD-29DC-45BA-306AFB64BBD0}"/>
              </a:ext>
            </a:extLst>
          </p:cNvPr>
          <p:cNvSpPr txBox="1"/>
          <p:nvPr/>
        </p:nvSpPr>
        <p:spPr>
          <a:xfrm>
            <a:off x="1219200" y="3298732"/>
            <a:ext cx="1383030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Bảng </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Group_Notifications_Details</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pic>
        <p:nvPicPr>
          <p:cNvPr id="6" name="Picture 5">
            <a:extLst>
              <a:ext uri="{FF2B5EF4-FFF2-40B4-BE49-F238E27FC236}">
                <a16:creationId xmlns:a16="http://schemas.microsoft.com/office/drawing/2014/main" id="{8BF755ED-EC41-01D7-2524-15DFD89626CB}"/>
              </a:ext>
            </a:extLst>
          </p:cNvPr>
          <p:cNvPicPr>
            <a:picLocks noChangeAspect="1"/>
          </p:cNvPicPr>
          <p:nvPr/>
        </p:nvPicPr>
        <p:blipFill>
          <a:blip r:embed="rId11"/>
          <a:srcRect l="8872" t="65883" r="64634" b="15781"/>
          <a:stretch/>
        </p:blipFill>
        <p:spPr>
          <a:xfrm>
            <a:off x="13182601" y="4200816"/>
            <a:ext cx="4431226" cy="2625995"/>
          </a:xfrm>
          <a:prstGeom prst="rect">
            <a:avLst/>
          </a:prstGeom>
        </p:spPr>
      </p:pic>
    </p:spTree>
    <p:extLst>
      <p:ext uri="{BB962C8B-B14F-4D97-AF65-F5344CB8AC3E}">
        <p14:creationId xmlns:p14="http://schemas.microsoft.com/office/powerpoint/2010/main" val="32236631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F514DB35-03B8-6836-2C0B-7AF2EAB4EC0D}"/>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F36DB3FA-4FD1-C2E1-FE0A-C85081F4D4C6}"/>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EAEDD939-FED4-D94D-9DF5-BE6982B719A9}"/>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A89B1E60-0F56-C88A-F458-116564E2EF48}"/>
              </a:ext>
            </a:extLst>
          </p:cNvPr>
          <p:cNvSpPr/>
          <p:nvPr/>
        </p:nvSpPr>
        <p:spPr>
          <a:xfrm rot="150729">
            <a:off x="16576491" y="8302473"/>
            <a:ext cx="1909436" cy="1990368"/>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E41B9691-BDEB-448A-8C80-AA1D856C8441}"/>
              </a:ext>
            </a:extLst>
          </p:cNvPr>
          <p:cNvSpPr/>
          <p:nvPr/>
        </p:nvSpPr>
        <p:spPr>
          <a:xfrm rot="928373">
            <a:off x="-130568" y="-402169"/>
            <a:ext cx="1529396" cy="1913575"/>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6FE0BB03-102F-6C61-69EF-5F63C7972D25}"/>
              </a:ext>
            </a:extLst>
          </p:cNvPr>
          <p:cNvSpPr/>
          <p:nvPr/>
        </p:nvSpPr>
        <p:spPr>
          <a:xfrm>
            <a:off x="16825370" y="-232730"/>
            <a:ext cx="1540028" cy="1651240"/>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A8D9C993-DBD8-34D1-A7F6-FBDABA807A7E}"/>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CÔNG NGHỆ SỬ DỤNG</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5" name="TextBox 4">
            <a:extLst>
              <a:ext uri="{FF2B5EF4-FFF2-40B4-BE49-F238E27FC236}">
                <a16:creationId xmlns:a16="http://schemas.microsoft.com/office/drawing/2014/main" id="{1BDF6EE7-3D9E-3951-9818-8CD840419AFC}"/>
              </a:ext>
            </a:extLst>
          </p:cNvPr>
          <p:cNvSpPr txBox="1"/>
          <p:nvPr/>
        </p:nvSpPr>
        <p:spPr>
          <a:xfrm>
            <a:off x="669153" y="1844814"/>
            <a:ext cx="16949684" cy="707886"/>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4000" b="0" i="0" u="sng" strike="noStrike" kern="1200" cap="none" spc="0" normalizeH="0" baseline="0" dirty="0">
                <a:ln>
                  <a:noFill/>
                </a:ln>
                <a:solidFill>
                  <a:srgbClr val="FF0000"/>
                </a:solidFill>
                <a:effectLst/>
                <a:uLnTx/>
                <a:uFillTx/>
                <a:latin typeface="Montserrat Medium" panose="00000600000000000000" pitchFamily="2" charset="0"/>
                <a:ea typeface="+mn-ea"/>
                <a:cs typeface="+mn-cs"/>
              </a:rPr>
              <a:t>W</a:t>
            </a:r>
            <a:r>
              <a:rPr kumimoji="0" lang="en-US" sz="4000" b="0" i="0" u="none" strike="noStrike" kern="1200" cap="none" spc="0" normalizeH="0" baseline="0" dirty="0">
                <a:ln>
                  <a:noFill/>
                </a:ln>
                <a:solidFill>
                  <a:srgbClr val="FF0000"/>
                </a:solidFill>
                <a:effectLst/>
                <a:uLnTx/>
                <a:uFillTx/>
                <a:latin typeface="Montserrat Medium" panose="00000600000000000000" pitchFamily="2" charset="0"/>
                <a:ea typeface="+mn-ea"/>
                <a:cs typeface="+mn-cs"/>
              </a:rPr>
              <a:t>indow </a:t>
            </a:r>
            <a:r>
              <a:rPr kumimoji="0" lang="en-US" sz="4000" b="0" i="0" u="sng" strike="noStrike" kern="1200" cap="none" spc="0" normalizeH="0" baseline="0" dirty="0">
                <a:ln>
                  <a:noFill/>
                </a:ln>
                <a:solidFill>
                  <a:srgbClr val="FF0000"/>
                </a:solidFill>
                <a:effectLst/>
                <a:uLnTx/>
                <a:uFillTx/>
                <a:latin typeface="Montserrat Medium" panose="00000600000000000000" pitchFamily="2" charset="0"/>
                <a:ea typeface="+mn-ea"/>
                <a:cs typeface="+mn-cs"/>
              </a:rPr>
              <a:t>P</a:t>
            </a:r>
            <a:r>
              <a:rPr kumimoji="0" lang="en-US" sz="4000" b="0" i="0" u="none" strike="noStrike" kern="1200" cap="none" spc="0" normalizeH="0" baseline="0" dirty="0">
                <a:ln>
                  <a:noFill/>
                </a:ln>
                <a:solidFill>
                  <a:srgbClr val="FF0000"/>
                </a:solidFill>
                <a:effectLst/>
                <a:uLnTx/>
                <a:uFillTx/>
                <a:latin typeface="Montserrat Medium" panose="00000600000000000000" pitchFamily="2" charset="0"/>
                <a:ea typeface="+mn-ea"/>
                <a:cs typeface="+mn-cs"/>
              </a:rPr>
              <a:t>resentation </a:t>
            </a:r>
            <a:r>
              <a:rPr kumimoji="0" lang="en-US" sz="4000" b="0" i="0" u="sng" strike="noStrike" kern="1200" cap="none" spc="0" normalizeH="0" baseline="0" dirty="0">
                <a:ln>
                  <a:noFill/>
                </a:ln>
                <a:solidFill>
                  <a:srgbClr val="FF0000"/>
                </a:solidFill>
                <a:effectLst/>
                <a:uLnTx/>
                <a:uFillTx/>
                <a:latin typeface="Montserrat Medium" panose="00000600000000000000" pitchFamily="2" charset="0"/>
                <a:ea typeface="+mn-ea"/>
                <a:cs typeface="+mn-cs"/>
              </a:rPr>
              <a:t>F</a:t>
            </a:r>
            <a:r>
              <a:rPr kumimoji="0" lang="en-US" sz="4000" b="0" i="0" u="none" strike="noStrike" kern="1200" cap="none" spc="0" normalizeH="0" baseline="0" dirty="0">
                <a:ln>
                  <a:noFill/>
                </a:ln>
                <a:solidFill>
                  <a:srgbClr val="FF0000"/>
                </a:solidFill>
                <a:effectLst/>
                <a:uLnTx/>
                <a:uFillTx/>
                <a:latin typeface="Montserrat Medium" panose="00000600000000000000" pitchFamily="2" charset="0"/>
                <a:ea typeface="+mn-ea"/>
                <a:cs typeface="+mn-cs"/>
              </a:rPr>
              <a:t>oundation </a:t>
            </a:r>
          </a:p>
        </p:txBody>
      </p:sp>
      <p:sp>
        <p:nvSpPr>
          <p:cNvPr id="7" name="TextBox 6">
            <a:extLst>
              <a:ext uri="{FF2B5EF4-FFF2-40B4-BE49-F238E27FC236}">
                <a16:creationId xmlns:a16="http://schemas.microsoft.com/office/drawing/2014/main" id="{A805E710-5417-4597-5C87-4D2287EE2650}"/>
              </a:ext>
            </a:extLst>
          </p:cNvPr>
          <p:cNvSpPr txBox="1"/>
          <p:nvPr/>
        </p:nvSpPr>
        <p:spPr>
          <a:xfrm>
            <a:off x="990600" y="3092392"/>
            <a:ext cx="10194159" cy="5478423"/>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kumimoji="0" lang="vi-VN" sz="4000" b="0" i="0" strike="noStrike" kern="1200" cap="none" spc="0" normalizeH="0" baseline="0" dirty="0" err="1">
                <a:ln>
                  <a:noFill/>
                </a:ln>
                <a:effectLst/>
                <a:uLnTx/>
                <a:uFillTx/>
                <a:latin typeface="Montserrat Medium" panose="00000600000000000000" pitchFamily="2" charset="0"/>
                <a:ea typeface="+mn-ea"/>
                <a:cs typeface="+mn-cs"/>
              </a:rPr>
              <a:t>Framework</a:t>
            </a:r>
            <a:r>
              <a:rPr kumimoji="0" lang="vi-VN" sz="4000" b="0" i="0" strike="noStrike" kern="1200" cap="none" spc="0" normalizeH="0" baseline="0" dirty="0">
                <a:ln>
                  <a:noFill/>
                </a:ln>
                <a:effectLst/>
                <a:uLnTx/>
                <a:uFillTx/>
                <a:latin typeface="Montserrat Medium" panose="00000600000000000000" pitchFamily="2" charset="0"/>
                <a:ea typeface="+mn-ea"/>
                <a:cs typeface="+mn-cs"/>
              </a:rPr>
              <a:t> do Microsoft phát triển </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latin typeface="Montserrat Medium" panose="00000600000000000000" pitchFamily="2" charset="0"/>
              </a:rPr>
              <a:t>C</a:t>
            </a:r>
            <a:r>
              <a:rPr kumimoji="0" lang="en-US" sz="4000" b="0" i="0" strike="noStrike" kern="1200" cap="none" spc="0" normalizeH="0" baseline="0" dirty="0">
                <a:ln>
                  <a:noFill/>
                </a:ln>
                <a:effectLst/>
                <a:uLnTx/>
                <a:uFillTx/>
                <a:latin typeface="Montserrat Medium" panose="00000600000000000000" pitchFamily="2" charset="0"/>
                <a:ea typeface="+mn-ea"/>
                <a:cs typeface="+mn-cs"/>
              </a:rPr>
              <a:t>ho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phép</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tạo</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giao</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diện</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bằng</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cách</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sử</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dụng</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ngôn</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ngữ</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khai</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báo</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thay</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vì</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chỉ</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thuần</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lập</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trình</a:t>
            </a:r>
            <a:endParaRPr lang="vi-VN" sz="4000" dirty="0">
              <a:latin typeface="Montserrat Medium" panose="00000600000000000000" pitchFamily="2" charset="0"/>
            </a:endParaRP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kumimoji="0" lang="vi-VN" sz="4000" b="0" i="0" strike="noStrike" kern="1200" cap="none" spc="0" normalizeH="0" baseline="0" dirty="0">
                <a:ln>
                  <a:noFill/>
                </a:ln>
                <a:effectLst/>
                <a:uLnTx/>
                <a:uFillTx/>
                <a:latin typeface="Montserrat Medium" panose="00000600000000000000" pitchFamily="2" charset="0"/>
                <a:ea typeface="+mn-ea"/>
                <a:cs typeface="+mn-cs"/>
              </a:rPr>
              <a:t>Hỗ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trợ</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việc</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xây</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dựng</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các</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ứng</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dụng</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với</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giao</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diện</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linh</a:t>
            </a:r>
            <a:r>
              <a:rPr kumimoji="0" lang="en-US" sz="4000" b="0" i="0" strike="noStrike" kern="1200" cap="none" spc="0" normalizeH="0" baseline="0" dirty="0">
                <a:ln>
                  <a:noFill/>
                </a:ln>
                <a:effectLst/>
                <a:uLnTx/>
                <a:uFillTx/>
                <a:latin typeface="Montserrat Medium" panose="00000600000000000000" pitchFamily="2" charset="0"/>
                <a:ea typeface="+mn-ea"/>
                <a:cs typeface="+mn-cs"/>
              </a:rPr>
              <a:t> </a:t>
            </a:r>
            <a:r>
              <a:rPr kumimoji="0" lang="en-US" sz="4000" b="0" i="0" strike="noStrike" kern="1200" cap="none" spc="0" normalizeH="0" baseline="0" dirty="0" err="1">
                <a:ln>
                  <a:noFill/>
                </a:ln>
                <a:effectLst/>
                <a:uLnTx/>
                <a:uFillTx/>
                <a:latin typeface="Montserrat Medium" panose="00000600000000000000" pitchFamily="2" charset="0"/>
                <a:ea typeface="+mn-ea"/>
                <a:cs typeface="+mn-cs"/>
              </a:rPr>
              <a:t>hoạt</a:t>
            </a:r>
            <a:endParaRPr kumimoji="0" lang="vi-VN" sz="4000" b="0" i="0" strike="noStrike" kern="1200" cap="none" spc="0" normalizeH="0" baseline="0" dirty="0">
              <a:ln>
                <a:noFill/>
              </a:ln>
              <a:effectLst/>
              <a:uLnTx/>
              <a:uFillTx/>
              <a:latin typeface="Montserrat Medium" panose="00000600000000000000" pitchFamily="2" charset="0"/>
              <a:ea typeface="+mn-ea"/>
              <a:cs typeface="+mn-cs"/>
            </a:endParaRP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kumimoji="0" lang="vi-VN" sz="4000" b="0" i="0" strike="noStrike" kern="1200" cap="none" spc="0" normalizeH="0" baseline="0" dirty="0">
                <a:ln>
                  <a:noFill/>
                </a:ln>
                <a:effectLst/>
                <a:uLnTx/>
                <a:uFillTx/>
                <a:latin typeface="Montserrat Medium" panose="00000600000000000000" pitchFamily="2" charset="0"/>
                <a:ea typeface="+mn-ea"/>
                <a:cs typeface="+mn-cs"/>
              </a:rPr>
              <a:t>Hỗ trợ tính năng </a:t>
            </a:r>
            <a:r>
              <a:rPr kumimoji="0" lang="vi-VN" sz="4000" b="0" i="0" strike="noStrike" kern="1200" cap="none" spc="0" normalizeH="0" baseline="0" dirty="0" err="1">
                <a:ln>
                  <a:noFill/>
                </a:ln>
                <a:effectLst/>
                <a:uLnTx/>
                <a:uFillTx/>
                <a:latin typeface="Montserrat Medium" panose="00000600000000000000" pitchFamily="2" charset="0"/>
                <a:ea typeface="+mn-ea"/>
                <a:cs typeface="+mn-cs"/>
              </a:rPr>
              <a:t>Data</a:t>
            </a:r>
            <a:r>
              <a:rPr kumimoji="0" lang="vi-VN" sz="4000" b="0" i="0" strike="noStrike" kern="1200" cap="none" spc="0" normalizeH="0" baseline="0" dirty="0">
                <a:ln>
                  <a:noFill/>
                </a:ln>
                <a:effectLst/>
                <a:uLnTx/>
                <a:uFillTx/>
                <a:latin typeface="Montserrat Medium" panose="00000600000000000000" pitchFamily="2" charset="0"/>
                <a:ea typeface="+mn-ea"/>
                <a:cs typeface="+mn-cs"/>
              </a:rPr>
              <a:t> </a:t>
            </a:r>
            <a:r>
              <a:rPr kumimoji="0" lang="vi-VN" sz="4000" b="0" i="0" strike="noStrike" kern="1200" cap="none" spc="0" normalizeH="0" baseline="0" dirty="0" err="1">
                <a:ln>
                  <a:noFill/>
                </a:ln>
                <a:effectLst/>
                <a:uLnTx/>
                <a:uFillTx/>
                <a:latin typeface="Montserrat Medium" panose="00000600000000000000" pitchFamily="2" charset="0"/>
                <a:ea typeface="+mn-ea"/>
                <a:cs typeface="+mn-cs"/>
              </a:rPr>
              <a:t>Binding</a:t>
            </a:r>
            <a:r>
              <a:rPr kumimoji="0" lang="vi-VN" sz="4000" b="0" i="0" strike="noStrike" kern="1200" cap="none" spc="0" normalizeH="0" baseline="0" dirty="0">
                <a:ln>
                  <a:noFill/>
                </a:ln>
                <a:effectLst/>
                <a:uLnTx/>
                <a:uFillTx/>
                <a:latin typeface="Montserrat Medium" panose="00000600000000000000" pitchFamily="2" charset="0"/>
                <a:ea typeface="+mn-ea"/>
                <a:cs typeface="+mn-cs"/>
              </a:rPr>
              <a:t>, </a:t>
            </a:r>
            <a:r>
              <a:rPr kumimoji="0" lang="vi-VN" sz="4000" b="0" i="0" strike="noStrike" kern="1200" cap="none" spc="0" normalizeH="0" baseline="0" dirty="0" err="1">
                <a:ln>
                  <a:noFill/>
                </a:ln>
                <a:effectLst/>
                <a:uLnTx/>
                <a:uFillTx/>
                <a:latin typeface="Montserrat Medium" panose="00000600000000000000" pitchFamily="2" charset="0"/>
                <a:ea typeface="+mn-ea"/>
                <a:cs typeface="+mn-cs"/>
              </a:rPr>
              <a:t>Template</a:t>
            </a:r>
            <a:r>
              <a:rPr kumimoji="0" lang="vi-VN" sz="4000" b="0" i="0" strike="noStrike" kern="1200" cap="none" spc="0" normalizeH="0" baseline="0" dirty="0">
                <a:ln>
                  <a:noFill/>
                </a:ln>
                <a:effectLst/>
                <a:uLnTx/>
                <a:uFillTx/>
                <a:latin typeface="Montserrat Medium" panose="00000600000000000000" pitchFamily="2" charset="0"/>
                <a:ea typeface="+mn-ea"/>
                <a:cs typeface="+mn-cs"/>
              </a:rPr>
              <a:t> </a:t>
            </a:r>
            <a:r>
              <a:rPr kumimoji="0" lang="vi-VN" sz="4000" b="0" i="0" strike="noStrike" kern="1200" cap="none" spc="0" normalizeH="0" baseline="0" dirty="0" err="1">
                <a:ln>
                  <a:noFill/>
                </a:ln>
                <a:effectLst/>
                <a:uLnTx/>
                <a:uFillTx/>
                <a:latin typeface="Montserrat Medium" panose="00000600000000000000" pitchFamily="2" charset="0"/>
                <a:ea typeface="+mn-ea"/>
                <a:cs typeface="+mn-cs"/>
              </a:rPr>
              <a:t>Custumization</a:t>
            </a:r>
            <a:r>
              <a:rPr kumimoji="0" lang="vi-VN" sz="4000" b="0" i="0" strike="noStrike" kern="1200" cap="none" spc="0" normalizeH="0" baseline="0" dirty="0">
                <a:ln>
                  <a:noFill/>
                </a:ln>
                <a:effectLst/>
                <a:uLnTx/>
                <a:uFillTx/>
                <a:latin typeface="Montserrat Medium" panose="00000600000000000000" pitchFamily="2" charset="0"/>
                <a:ea typeface="+mn-ea"/>
                <a:cs typeface="+mn-cs"/>
              </a:rPr>
              <a:t>...</a:t>
            </a:r>
            <a:endParaRPr kumimoji="0" lang="en-US" sz="4000" b="0" i="0" strike="noStrike" kern="1200" cap="none" spc="0" normalizeH="0" baseline="0" dirty="0">
              <a:ln>
                <a:noFill/>
              </a:ln>
              <a:effectLst/>
              <a:uLnTx/>
              <a:uFillTx/>
              <a:latin typeface="Montserrat Medium" panose="00000600000000000000" pitchFamily="2" charset="0"/>
              <a:ea typeface="+mn-ea"/>
              <a:cs typeface="+mn-cs"/>
            </a:endParaRPr>
          </a:p>
        </p:txBody>
      </p:sp>
      <p:pic>
        <p:nvPicPr>
          <p:cNvPr id="8" name="Picture 7" descr="Get Starting-Create a C# WPF Project - Tahasivaci.com">
            <a:extLst>
              <a:ext uri="{FF2B5EF4-FFF2-40B4-BE49-F238E27FC236}">
                <a16:creationId xmlns:a16="http://schemas.microsoft.com/office/drawing/2014/main" id="{D7ADF48D-DA9B-21B1-94E5-D95F7CC32D7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a:xfrm>
            <a:off x="11671544" y="4401780"/>
            <a:ext cx="5859665" cy="2342340"/>
          </a:xfrm>
          <a:prstGeom prst="rect">
            <a:avLst/>
          </a:prstGeom>
          <a:noFill/>
          <a:ln>
            <a:noFill/>
          </a:ln>
        </p:spPr>
      </p:pic>
    </p:spTree>
    <p:extLst>
      <p:ext uri="{BB962C8B-B14F-4D97-AF65-F5344CB8AC3E}">
        <p14:creationId xmlns:p14="http://schemas.microsoft.com/office/powerpoint/2010/main" val="2660198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EDAE1CD7-D3B1-6F59-2C28-F9A95715B463}"/>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79E4EEFA-5CFF-B899-FED5-EFE566ECF4C1}"/>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93EE22FF-540F-ABF7-8F05-1C5AFBA2977D}"/>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439E4AC5-105A-14C4-00C0-06722BAC2C3F}"/>
              </a:ext>
            </a:extLst>
          </p:cNvPr>
          <p:cNvSpPr/>
          <p:nvPr/>
        </p:nvSpPr>
        <p:spPr>
          <a:xfrm rot="150729">
            <a:off x="16576491" y="8302473"/>
            <a:ext cx="1909436" cy="1990368"/>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C1FBAB48-0889-47A9-28B0-56DB2B5D304A}"/>
              </a:ext>
            </a:extLst>
          </p:cNvPr>
          <p:cNvSpPr/>
          <p:nvPr/>
        </p:nvSpPr>
        <p:spPr>
          <a:xfrm rot="928373">
            <a:off x="-130568" y="-402169"/>
            <a:ext cx="1529396" cy="1913575"/>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CDA0E95E-C425-122D-0CC1-0028FAABFDF1}"/>
              </a:ext>
            </a:extLst>
          </p:cNvPr>
          <p:cNvSpPr/>
          <p:nvPr/>
        </p:nvSpPr>
        <p:spPr>
          <a:xfrm>
            <a:off x="16825370" y="-232730"/>
            <a:ext cx="1540028" cy="1651240"/>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A7AE9E2C-CBAF-0A4C-4FC8-FA2F90617075}"/>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CÔNG NGHỆ SỬ DỤNG</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5" name="TextBox 4">
            <a:extLst>
              <a:ext uri="{FF2B5EF4-FFF2-40B4-BE49-F238E27FC236}">
                <a16:creationId xmlns:a16="http://schemas.microsoft.com/office/drawing/2014/main" id="{5F6D5027-A822-F504-479B-3C2BD3D9F04B}"/>
              </a:ext>
            </a:extLst>
          </p:cNvPr>
          <p:cNvSpPr txBox="1"/>
          <p:nvPr/>
        </p:nvSpPr>
        <p:spPr>
          <a:xfrm>
            <a:off x="669153" y="1844814"/>
            <a:ext cx="16949684" cy="707886"/>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vi-VN" sz="4000" b="0" i="0"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Microsoft SQL Server</a:t>
            </a:r>
            <a:endParaRPr kumimoji="0" lang="en-US" sz="4000" b="0" i="0" strike="noStrike" kern="1200" cap="none" spc="0" normalizeH="0" baseline="0" noProof="0" dirty="0">
              <a:ln>
                <a:noFill/>
              </a:ln>
              <a:solidFill>
                <a:srgbClr val="FF0000"/>
              </a:solidFill>
              <a:effectLst/>
              <a:uLnTx/>
              <a:uFillTx/>
              <a:latin typeface="Montserrat Medium" panose="00000600000000000000" pitchFamily="2" charset="0"/>
              <a:ea typeface="+mn-ea"/>
              <a:cs typeface="+mn-cs"/>
            </a:endParaRPr>
          </a:p>
        </p:txBody>
      </p:sp>
      <p:sp>
        <p:nvSpPr>
          <p:cNvPr id="7" name="TextBox 6">
            <a:extLst>
              <a:ext uri="{FF2B5EF4-FFF2-40B4-BE49-F238E27FC236}">
                <a16:creationId xmlns:a16="http://schemas.microsoft.com/office/drawing/2014/main" id="{47407E0B-327B-E126-D10C-B2B13961279E}"/>
              </a:ext>
            </a:extLst>
          </p:cNvPr>
          <p:cNvSpPr txBox="1"/>
          <p:nvPr/>
        </p:nvSpPr>
        <p:spPr>
          <a:xfrm>
            <a:off x="990600" y="3092392"/>
            <a:ext cx="10194159" cy="5324535"/>
          </a:xfrm>
          <a:prstGeom prst="rect">
            <a:avLst/>
          </a:prstGeom>
          <a:noFill/>
        </p:spPr>
        <p:txBody>
          <a:bodyPr wrap="square" rtlCol="0">
            <a:spAutoFit/>
          </a:bodyPr>
          <a:lstStyle/>
          <a:p>
            <a:pPr marL="571500" lvl="0" indent="-571500" algn="just">
              <a:spcBef>
                <a:spcPts val="1200"/>
              </a:spcBef>
              <a:buFontTx/>
              <a:buChar char="-"/>
              <a:defRPr/>
            </a:pPr>
            <a:r>
              <a:rPr lang="vi-VN" sz="4000" dirty="0">
                <a:solidFill>
                  <a:prstClr val="black"/>
                </a:solidFill>
                <a:latin typeface="Montserrat Medium" panose="00000600000000000000" pitchFamily="2" charset="0"/>
              </a:rPr>
              <a:t>Hệ quản trị cơ sở dữ liệu được phát triển bởi Microsoft</a:t>
            </a:r>
          </a:p>
          <a:p>
            <a:pPr marL="571500" lvl="0" indent="-571500" algn="just">
              <a:spcBef>
                <a:spcPts val="1200"/>
              </a:spcBef>
              <a:buFontTx/>
              <a:buChar char="-"/>
              <a:defRPr/>
            </a:pPr>
            <a:r>
              <a:rPr lang="vi-VN" sz="4000" dirty="0">
                <a:solidFill>
                  <a:prstClr val="black"/>
                </a:solidFill>
                <a:latin typeface="Montserrat Medium" panose="00000600000000000000" pitchFamily="2" charset="0"/>
              </a:rPr>
              <a:t>Có nhiệm vụ quản lý cơ sở dữ liệu, đảm bảo cho việc lưu trữ và truy suất được hiệu quả</a:t>
            </a:r>
          </a:p>
          <a:p>
            <a:pPr marL="571500" lvl="0" indent="-571500" algn="just">
              <a:spcBef>
                <a:spcPts val="1200"/>
              </a:spcBef>
              <a:buFontTx/>
              <a:buChar char="-"/>
              <a:defRPr/>
            </a:pPr>
            <a:r>
              <a:rPr lang="vi-VN" sz="4000" dirty="0">
                <a:solidFill>
                  <a:prstClr val="black"/>
                </a:solidFill>
                <a:latin typeface="Montserrat Medium" panose="00000600000000000000" pitchFamily="2" charset="0"/>
              </a:rPr>
              <a:t>Ngoài ra còn cung cấp cộng cụ để hỗ trợ các tác vụ quản lý và tự động hóa là Microsoft SQL </a:t>
            </a:r>
            <a:r>
              <a:rPr lang="vi-VN" sz="4000" dirty="0" err="1">
                <a:solidFill>
                  <a:prstClr val="black"/>
                </a:solidFill>
                <a:latin typeface="Montserrat Medium" panose="00000600000000000000" pitchFamily="2" charset="0"/>
              </a:rPr>
              <a:t>Sever</a:t>
            </a:r>
            <a:r>
              <a:rPr lang="vi-VN" sz="4000" dirty="0">
                <a:solidFill>
                  <a:prstClr val="black"/>
                </a:solidFill>
                <a:latin typeface="Montserrat Medium" panose="00000600000000000000" pitchFamily="2" charset="0"/>
              </a:rPr>
              <a:t> </a:t>
            </a:r>
            <a:r>
              <a:rPr lang="vi-VN" sz="4000" dirty="0" err="1">
                <a:solidFill>
                  <a:prstClr val="black"/>
                </a:solidFill>
                <a:latin typeface="Montserrat Medium" panose="00000600000000000000" pitchFamily="2" charset="0"/>
              </a:rPr>
              <a:t>Agent</a:t>
            </a:r>
            <a:endPar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pic>
        <p:nvPicPr>
          <p:cNvPr id="8" name="Picture 7">
            <a:extLst>
              <a:ext uri="{FF2B5EF4-FFF2-40B4-BE49-F238E27FC236}">
                <a16:creationId xmlns:a16="http://schemas.microsoft.com/office/drawing/2014/main" id="{0415AD6B-7581-E9DA-2810-7BA57B5F2B00}"/>
              </a:ext>
            </a:extLst>
          </p:cNvPr>
          <p:cNvPicPr>
            <a:picLocks noChangeAspect="1"/>
          </p:cNvPicPr>
          <p:nvPr/>
        </p:nvPicPr>
        <p:blipFill>
          <a:blip r:embed="rId11">
            <a:extLst>
              <a:ext uri="{28A0092B-C50C-407E-A947-70E740481C1C}">
                <a14:useLocalDpi xmlns:a14="http://schemas.microsoft.com/office/drawing/2010/main" val="0"/>
              </a:ext>
            </a:extLst>
          </a:blip>
          <a:srcRect l="7581" r="12047"/>
          <a:stretch/>
        </p:blipFill>
        <p:spPr>
          <a:xfrm>
            <a:off x="11572677" y="4452836"/>
            <a:ext cx="6022707" cy="2072150"/>
          </a:xfrm>
          <a:prstGeom prst="rect">
            <a:avLst/>
          </a:prstGeom>
          <a:noFill/>
          <a:ln>
            <a:noFill/>
          </a:ln>
        </p:spPr>
      </p:pic>
    </p:spTree>
    <p:extLst>
      <p:ext uri="{BB962C8B-B14F-4D97-AF65-F5344CB8AC3E}">
        <p14:creationId xmlns:p14="http://schemas.microsoft.com/office/powerpoint/2010/main" val="2048799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F510C60C-24EA-E008-79B4-2E05618602D7}"/>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661A4EC8-50C5-D3FB-02FB-AEEA4A4C333E}"/>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0D259270-0581-1DF2-15FA-0D381854EEF2}"/>
              </a:ext>
            </a:extLst>
          </p:cNvPr>
          <p:cNvSpPr/>
          <p:nvPr/>
        </p:nvSpPr>
        <p:spPr>
          <a:xfrm>
            <a:off x="-2456465"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BE0458C6-7668-C3F5-C5FC-E419B55EDA08}"/>
              </a:ext>
            </a:extLst>
          </p:cNvPr>
          <p:cNvSpPr/>
          <p:nvPr/>
        </p:nvSpPr>
        <p:spPr>
          <a:xfrm rot="150729">
            <a:off x="16576491" y="8302473"/>
            <a:ext cx="1909436" cy="1990368"/>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02DB8FD2-B2A7-C300-E042-B8D0C6562951}"/>
              </a:ext>
            </a:extLst>
          </p:cNvPr>
          <p:cNvSpPr/>
          <p:nvPr/>
        </p:nvSpPr>
        <p:spPr>
          <a:xfrm rot="928373">
            <a:off x="-130568" y="-402169"/>
            <a:ext cx="1529396" cy="1913575"/>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7111666B-29C9-D321-7EF9-AD9067BE2574}"/>
              </a:ext>
            </a:extLst>
          </p:cNvPr>
          <p:cNvSpPr/>
          <p:nvPr/>
        </p:nvSpPr>
        <p:spPr>
          <a:xfrm>
            <a:off x="16825370" y="-232730"/>
            <a:ext cx="1540028" cy="1651240"/>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38AD9297-8FB4-34E1-C855-EFFE6DEA9629}"/>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CÔNG NGHỆ SỬ DỤNG</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5" name="TextBox 4">
            <a:extLst>
              <a:ext uri="{FF2B5EF4-FFF2-40B4-BE49-F238E27FC236}">
                <a16:creationId xmlns:a16="http://schemas.microsoft.com/office/drawing/2014/main" id="{9A86BACB-A544-FAE5-92EA-CD18FA3DCE8F}"/>
              </a:ext>
            </a:extLst>
          </p:cNvPr>
          <p:cNvSpPr txBox="1"/>
          <p:nvPr/>
        </p:nvSpPr>
        <p:spPr>
          <a:xfrm>
            <a:off x="669153" y="1844814"/>
            <a:ext cx="16949684" cy="707886"/>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vi-VN" sz="4000" b="0" i="0"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Entity</a:t>
            </a:r>
            <a:r>
              <a:rPr kumimoji="0" lang="vi-VN" sz="4000" b="0" i="0"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 </a:t>
            </a:r>
            <a:r>
              <a:rPr kumimoji="0" lang="vi-VN" sz="4000" b="0" i="0"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Framework</a:t>
            </a:r>
            <a:r>
              <a:rPr kumimoji="0" lang="vi-VN" sz="4000" b="0" i="0"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 </a:t>
            </a:r>
            <a:r>
              <a:rPr kumimoji="0" lang="vi-VN" sz="4000" b="0" i="0"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Core</a:t>
            </a:r>
            <a:endParaRPr kumimoji="0" lang="en-US" sz="4000" b="0" i="0" strike="noStrike" kern="1200" cap="none" spc="0" normalizeH="0" baseline="0" noProof="0" dirty="0">
              <a:ln>
                <a:noFill/>
              </a:ln>
              <a:solidFill>
                <a:srgbClr val="FF0000"/>
              </a:solidFill>
              <a:effectLst/>
              <a:uLnTx/>
              <a:uFillTx/>
              <a:latin typeface="Montserrat Medium" panose="00000600000000000000" pitchFamily="2" charset="0"/>
              <a:ea typeface="+mn-ea"/>
              <a:cs typeface="+mn-cs"/>
            </a:endParaRPr>
          </a:p>
        </p:txBody>
      </p:sp>
      <p:sp>
        <p:nvSpPr>
          <p:cNvPr id="7" name="TextBox 6">
            <a:extLst>
              <a:ext uri="{FF2B5EF4-FFF2-40B4-BE49-F238E27FC236}">
                <a16:creationId xmlns:a16="http://schemas.microsoft.com/office/drawing/2014/main" id="{7EF7FA14-051B-008C-E367-445CC6D216C7}"/>
              </a:ext>
            </a:extLst>
          </p:cNvPr>
          <p:cNvSpPr txBox="1"/>
          <p:nvPr/>
        </p:nvSpPr>
        <p:spPr>
          <a:xfrm>
            <a:off x="1002631" y="3398712"/>
            <a:ext cx="10194159" cy="4862870"/>
          </a:xfrm>
          <a:prstGeom prst="rect">
            <a:avLst/>
          </a:prstGeom>
          <a:noFill/>
        </p:spPr>
        <p:txBody>
          <a:bodyPr wrap="square" rtlCol="0">
            <a:spAutoFit/>
          </a:bodyPr>
          <a:lstStyle/>
          <a:p>
            <a:pPr marL="571500" lvl="0" indent="-571500" algn="just">
              <a:spcBef>
                <a:spcPts val="1200"/>
              </a:spcBef>
              <a:buFontTx/>
              <a:buChar char="-"/>
              <a:defRPr/>
            </a:pPr>
            <a:r>
              <a:rPr lang="vi-VN" sz="4000" dirty="0">
                <a:solidFill>
                  <a:prstClr val="black"/>
                </a:solidFill>
                <a:latin typeface="Montserrat Medium" panose="00000600000000000000" pitchFamily="2" charset="0"/>
              </a:rPr>
              <a:t>Là một trình ánh xạ cơ sở dữ liệu đối tượng mã nguồn mở trên .NET và .NET </a:t>
            </a:r>
            <a:r>
              <a:rPr lang="vi-VN" sz="4000" dirty="0" err="1">
                <a:solidFill>
                  <a:prstClr val="black"/>
                </a:solidFill>
                <a:latin typeface="Montserrat Medium" panose="00000600000000000000" pitchFamily="2" charset="0"/>
              </a:rPr>
              <a:t>Framework</a:t>
            </a:r>
            <a:endParaRPr lang="vi-VN" sz="4000" dirty="0">
              <a:solidFill>
                <a:prstClr val="black"/>
              </a:solidFill>
              <a:latin typeface="Montserrat Medium" panose="00000600000000000000" pitchFamily="2" charset="0"/>
            </a:endParaRPr>
          </a:p>
          <a:p>
            <a:pPr marL="571500" lvl="0" indent="-571500" algn="just">
              <a:spcBef>
                <a:spcPts val="1200"/>
              </a:spcBef>
              <a:buFontTx/>
              <a:buChar char="-"/>
              <a:defRPr/>
            </a:pPr>
            <a:r>
              <a:rPr lang="vi-VN" sz="4000" dirty="0">
                <a:solidFill>
                  <a:prstClr val="black"/>
                </a:solidFill>
                <a:latin typeface="Montserrat Medium" panose="00000600000000000000" pitchFamily="2" charset="0"/>
              </a:rPr>
              <a:t>Cho phép kết nối với các cơ sở dữ liệu quan hệ, phi quan hệ</a:t>
            </a:r>
          </a:p>
          <a:p>
            <a:pPr marL="571500" lvl="0" indent="-571500" algn="just">
              <a:spcBef>
                <a:spcPts val="1200"/>
              </a:spcBef>
              <a:buFontTx/>
              <a:buChar char="-"/>
              <a:defRPr/>
            </a:pPr>
            <a:r>
              <a:rPr lang="vi-VN" sz="4000" dirty="0">
                <a:solidFill>
                  <a:prstClr val="black"/>
                </a:solidFill>
                <a:latin typeface="Montserrat Medium" panose="00000600000000000000" pitchFamily="2" charset="0"/>
              </a:rPr>
              <a:t>Hỗ trợ mô hình </a:t>
            </a:r>
            <a:r>
              <a:rPr lang="vi-VN" sz="4000" dirty="0" err="1">
                <a:solidFill>
                  <a:prstClr val="black"/>
                </a:solidFill>
                <a:latin typeface="Montserrat Medium" panose="00000600000000000000" pitchFamily="2" charset="0"/>
              </a:rPr>
              <a:t>Code-First</a:t>
            </a:r>
            <a:endParaRPr lang="vi-VN" sz="4000" dirty="0">
              <a:solidFill>
                <a:prstClr val="black"/>
              </a:solidFill>
              <a:latin typeface="Montserrat Medium" panose="00000600000000000000" pitchFamily="2" charset="0"/>
            </a:endParaRPr>
          </a:p>
          <a:p>
            <a:pPr marL="571500" lvl="0" indent="-571500" algn="just">
              <a:spcBef>
                <a:spcPts val="1200"/>
              </a:spcBef>
              <a:buFontTx/>
              <a:buChar char="-"/>
              <a:defRPr/>
            </a:pPr>
            <a:r>
              <a:rPr lang="vi-VN" sz="4000" dirty="0">
                <a:solidFill>
                  <a:prstClr val="black"/>
                </a:solidFill>
                <a:latin typeface="Montserrat Medium" panose="00000600000000000000" pitchFamily="2" charset="0"/>
              </a:rPr>
              <a:t>Cung cấp tính năng </a:t>
            </a:r>
            <a:r>
              <a:rPr lang="vi-VN" sz="4000" dirty="0" err="1">
                <a:solidFill>
                  <a:prstClr val="black"/>
                </a:solidFill>
                <a:latin typeface="Montserrat Medium" panose="00000600000000000000" pitchFamily="2" charset="0"/>
              </a:rPr>
              <a:t>Migrations</a:t>
            </a:r>
            <a:endParaRPr lang="vi-VN" sz="4000" dirty="0">
              <a:solidFill>
                <a:prstClr val="black"/>
              </a:solidFill>
              <a:latin typeface="Montserrat Medium" panose="00000600000000000000" pitchFamily="2" charset="0"/>
            </a:endParaRPr>
          </a:p>
        </p:txBody>
      </p:sp>
      <p:pic>
        <p:nvPicPr>
          <p:cNvPr id="8" name="Picture 7">
            <a:extLst>
              <a:ext uri="{FF2B5EF4-FFF2-40B4-BE49-F238E27FC236}">
                <a16:creationId xmlns:a16="http://schemas.microsoft.com/office/drawing/2014/main" id="{B37910BD-A66C-5BDF-A999-7E77A45544BC}"/>
              </a:ext>
            </a:extLst>
          </p:cNvPr>
          <p:cNvPicPr>
            <a:picLocks noChangeAspect="1"/>
          </p:cNvPicPr>
          <p:nvPr/>
        </p:nvPicPr>
        <p:blipFill>
          <a:blip r:embed="rId11">
            <a:extLst>
              <a:ext uri="{28A0092B-C50C-407E-A947-70E740481C1C}">
                <a14:useLocalDpi xmlns:a14="http://schemas.microsoft.com/office/drawing/2010/main" val="0"/>
              </a:ext>
            </a:extLst>
          </a:blip>
          <a:srcRect l="14079" t="-2969" r="15069" b="-4842"/>
          <a:stretch/>
        </p:blipFill>
        <p:spPr>
          <a:xfrm>
            <a:off x="11873174" y="4000500"/>
            <a:ext cx="5057253" cy="3817337"/>
          </a:xfrm>
          <a:prstGeom prst="rect">
            <a:avLst/>
          </a:prstGeom>
        </p:spPr>
      </p:pic>
    </p:spTree>
    <p:extLst>
      <p:ext uri="{BB962C8B-B14F-4D97-AF65-F5344CB8AC3E}">
        <p14:creationId xmlns:p14="http://schemas.microsoft.com/office/powerpoint/2010/main" val="1075303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3416C1A1-5C85-19C9-2E6F-D321ADF8BFD9}"/>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A021C56D-271D-9218-DE54-141125E3E677}"/>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D19A3985-20C4-0990-5622-9AB217D7FDE3}"/>
              </a:ext>
            </a:extLst>
          </p:cNvPr>
          <p:cNvSpPr/>
          <p:nvPr/>
        </p:nvSpPr>
        <p:spPr>
          <a:xfrm>
            <a:off x="-1600200" y="-6551230"/>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5D4A3DA2-440D-7A21-2862-1EEC618A6121}"/>
              </a:ext>
            </a:extLst>
          </p:cNvPr>
          <p:cNvSpPr/>
          <p:nvPr/>
        </p:nvSpPr>
        <p:spPr>
          <a:xfrm rot="150729">
            <a:off x="16576491" y="8302473"/>
            <a:ext cx="1909436" cy="1990368"/>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CC58EB0C-8A95-D3A2-E35A-FCA057FD9EC7}"/>
              </a:ext>
            </a:extLst>
          </p:cNvPr>
          <p:cNvSpPr/>
          <p:nvPr/>
        </p:nvSpPr>
        <p:spPr>
          <a:xfrm rot="928373">
            <a:off x="-130568" y="-402169"/>
            <a:ext cx="1529396" cy="1913575"/>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13493618-BEB1-CB27-8B49-63E2AD59BD7E}"/>
              </a:ext>
            </a:extLst>
          </p:cNvPr>
          <p:cNvSpPr/>
          <p:nvPr/>
        </p:nvSpPr>
        <p:spPr>
          <a:xfrm>
            <a:off x="16825370" y="-232730"/>
            <a:ext cx="1540028" cy="1651240"/>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F6E4191D-461A-141E-50AD-E5472E0FB393}"/>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CÔNG NGHỆ SỬ DỤNG</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5" name="TextBox 4">
            <a:extLst>
              <a:ext uri="{FF2B5EF4-FFF2-40B4-BE49-F238E27FC236}">
                <a16:creationId xmlns:a16="http://schemas.microsoft.com/office/drawing/2014/main" id="{C8EA4745-25A9-54CD-EA93-737C3B6DA881}"/>
              </a:ext>
            </a:extLst>
          </p:cNvPr>
          <p:cNvSpPr txBox="1"/>
          <p:nvPr/>
        </p:nvSpPr>
        <p:spPr>
          <a:xfrm>
            <a:off x="669153" y="1844814"/>
            <a:ext cx="16949684" cy="707886"/>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Model</a:t>
            </a:r>
            <a:r>
              <a:rPr kumimoji="0" lang="vi-VN" sz="4000" b="0" i="0" u="none"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 – </a:t>
            </a:r>
            <a:r>
              <a:rPr kumimoji="0" lang="vi-VN" sz="4000" b="0" i="0" u="none"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View</a:t>
            </a:r>
            <a:r>
              <a:rPr kumimoji="0" lang="vi-VN" sz="4000" b="0" i="0" u="none"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 – </a:t>
            </a:r>
            <a:r>
              <a:rPr kumimoji="0" lang="vi-VN" sz="4000" b="0" i="0" u="none"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ViewModel</a:t>
            </a:r>
            <a:r>
              <a:rPr kumimoji="0" lang="vi-VN" sz="4000" b="0" i="0" u="none" strike="noStrike" kern="1200" cap="none" spc="0" normalizeH="0" baseline="0" noProof="0" dirty="0">
                <a:ln>
                  <a:noFill/>
                </a:ln>
                <a:solidFill>
                  <a:srgbClr val="FF0000"/>
                </a:solidFill>
                <a:effectLst/>
                <a:uLnTx/>
                <a:uFillTx/>
                <a:latin typeface="Montserrat Medium" panose="00000600000000000000" pitchFamily="2" charset="0"/>
                <a:ea typeface="+mn-ea"/>
                <a:cs typeface="+mn-cs"/>
              </a:rPr>
              <a:t> </a:t>
            </a:r>
            <a:endParaRPr kumimoji="0" lang="en-US" sz="4000" b="0" i="0" u="none" strike="noStrike" kern="1200" cap="none" spc="0" normalizeH="0" baseline="0" noProof="0" dirty="0">
              <a:ln>
                <a:noFill/>
              </a:ln>
              <a:solidFill>
                <a:srgbClr val="FF0000"/>
              </a:solidFill>
              <a:effectLst/>
              <a:uLnTx/>
              <a:uFillTx/>
              <a:latin typeface="Montserrat Medium" panose="00000600000000000000" pitchFamily="2" charset="0"/>
              <a:ea typeface="+mn-ea"/>
              <a:cs typeface="+mn-cs"/>
            </a:endParaRPr>
          </a:p>
        </p:txBody>
      </p:sp>
      <p:sp>
        <p:nvSpPr>
          <p:cNvPr id="7" name="TextBox 6">
            <a:extLst>
              <a:ext uri="{FF2B5EF4-FFF2-40B4-BE49-F238E27FC236}">
                <a16:creationId xmlns:a16="http://schemas.microsoft.com/office/drawing/2014/main" id="{DC17D0F3-B3EE-F106-6426-4FC29A9B6D5E}"/>
              </a:ext>
            </a:extLst>
          </p:cNvPr>
          <p:cNvSpPr txBox="1"/>
          <p:nvPr/>
        </p:nvSpPr>
        <p:spPr>
          <a:xfrm>
            <a:off x="1254074" y="3009900"/>
            <a:ext cx="15814726" cy="1323439"/>
          </a:xfrm>
          <a:prstGeom prst="rect">
            <a:avLst/>
          </a:prstGeom>
          <a:noFill/>
        </p:spPr>
        <p:txBody>
          <a:bodyPr wrap="square" rtlCol="0">
            <a:spAutoFit/>
          </a:bodyPr>
          <a:lstStyle/>
          <a:p>
            <a:pPr lvl="0" algn="just">
              <a:spcBef>
                <a:spcPts val="1200"/>
              </a:spcBef>
              <a:defRPr/>
            </a:pPr>
            <a:r>
              <a:rPr lang="vi-VN" sz="4000" dirty="0">
                <a:solidFill>
                  <a:prstClr val="black"/>
                </a:solidFill>
                <a:latin typeface="Montserrat Medium" panose="00000600000000000000" pitchFamily="2" charset="0"/>
              </a:rPr>
              <a:t>Là một mẫu thiết kế chính cho phát triển các ứng dụng GUI dựa trên .NET</a:t>
            </a:r>
          </a:p>
        </p:txBody>
      </p:sp>
      <p:grpSp>
        <p:nvGrpSpPr>
          <p:cNvPr id="39" name="Group 38">
            <a:extLst>
              <a:ext uri="{FF2B5EF4-FFF2-40B4-BE49-F238E27FC236}">
                <a16:creationId xmlns:a16="http://schemas.microsoft.com/office/drawing/2014/main" id="{099BE7DA-6EC1-26A5-EFD4-B2C459EA2C5A}"/>
              </a:ext>
            </a:extLst>
          </p:cNvPr>
          <p:cNvGrpSpPr/>
          <p:nvPr/>
        </p:nvGrpSpPr>
        <p:grpSpPr>
          <a:xfrm>
            <a:off x="1473967" y="4798810"/>
            <a:ext cx="15211035" cy="2057400"/>
            <a:chOff x="1473967" y="4381500"/>
            <a:chExt cx="15211035" cy="2057400"/>
          </a:xfrm>
        </p:grpSpPr>
        <p:grpSp>
          <p:nvGrpSpPr>
            <p:cNvPr id="27" name="Group 26">
              <a:extLst>
                <a:ext uri="{FF2B5EF4-FFF2-40B4-BE49-F238E27FC236}">
                  <a16:creationId xmlns:a16="http://schemas.microsoft.com/office/drawing/2014/main" id="{5AD59B0D-6246-C05C-C64D-F98C7B92C575}"/>
                </a:ext>
              </a:extLst>
            </p:cNvPr>
            <p:cNvGrpSpPr/>
            <p:nvPr/>
          </p:nvGrpSpPr>
          <p:grpSpPr>
            <a:xfrm>
              <a:off x="1473967" y="4381500"/>
              <a:ext cx="15211035" cy="2057400"/>
              <a:chOff x="1473967" y="4381500"/>
              <a:chExt cx="15211035" cy="2057400"/>
            </a:xfrm>
          </p:grpSpPr>
          <p:sp>
            <p:nvSpPr>
              <p:cNvPr id="6" name="Rectangle: Rounded Corners 5">
                <a:extLst>
                  <a:ext uri="{FF2B5EF4-FFF2-40B4-BE49-F238E27FC236}">
                    <a16:creationId xmlns:a16="http://schemas.microsoft.com/office/drawing/2014/main" id="{79838D7F-DA8D-5854-C50F-C468EA46373A}"/>
                  </a:ext>
                </a:extLst>
              </p:cNvPr>
              <p:cNvSpPr/>
              <p:nvPr/>
            </p:nvSpPr>
            <p:spPr>
              <a:xfrm>
                <a:off x="1473967" y="4546816"/>
                <a:ext cx="2911642" cy="1323439"/>
              </a:xfrm>
              <a:prstGeom prst="round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3600" dirty="0" err="1">
                    <a:solidFill>
                      <a:sysClr val="windowText" lastClr="000000"/>
                    </a:solidFill>
                    <a:latin typeface="Montserrat Medium" panose="00000600000000000000" pitchFamily="2" charset="0"/>
                  </a:rPr>
                  <a:t>View</a:t>
                </a:r>
                <a:endParaRPr lang="en-US" sz="3600" dirty="0">
                  <a:solidFill>
                    <a:sysClr val="windowText" lastClr="000000"/>
                  </a:solidFill>
                  <a:latin typeface="Montserrat Medium" panose="00000600000000000000" pitchFamily="2" charset="0"/>
                </a:endParaRPr>
              </a:p>
            </p:txBody>
          </p:sp>
          <p:sp>
            <p:nvSpPr>
              <p:cNvPr id="9" name="Rectangle: Rounded Corners 8">
                <a:extLst>
                  <a:ext uri="{FF2B5EF4-FFF2-40B4-BE49-F238E27FC236}">
                    <a16:creationId xmlns:a16="http://schemas.microsoft.com/office/drawing/2014/main" id="{0A8ADBA1-9947-6D90-D5FE-426F92D58AAD}"/>
                  </a:ext>
                </a:extLst>
              </p:cNvPr>
              <p:cNvSpPr/>
              <p:nvPr/>
            </p:nvSpPr>
            <p:spPr>
              <a:xfrm>
                <a:off x="7118907" y="4546816"/>
                <a:ext cx="3416398" cy="1323439"/>
              </a:xfrm>
              <a:prstGeom prst="round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3600" dirty="0" err="1">
                    <a:solidFill>
                      <a:sysClr val="windowText" lastClr="000000"/>
                    </a:solidFill>
                    <a:latin typeface="Montserrat Medium" panose="00000600000000000000" pitchFamily="2" charset="0"/>
                  </a:rPr>
                  <a:t>ViewModel</a:t>
                </a:r>
                <a:endParaRPr lang="en-US" sz="3600" dirty="0">
                  <a:solidFill>
                    <a:sysClr val="windowText" lastClr="000000"/>
                  </a:solidFill>
                  <a:latin typeface="Montserrat Medium" panose="00000600000000000000" pitchFamily="2" charset="0"/>
                </a:endParaRPr>
              </a:p>
            </p:txBody>
          </p:sp>
          <p:sp>
            <p:nvSpPr>
              <p:cNvPr id="10" name="Rectangle: Rounded Corners 9">
                <a:extLst>
                  <a:ext uri="{FF2B5EF4-FFF2-40B4-BE49-F238E27FC236}">
                    <a16:creationId xmlns:a16="http://schemas.microsoft.com/office/drawing/2014/main" id="{C8805DA8-4577-7B88-8E2A-9ED4486EEA86}"/>
                  </a:ext>
                </a:extLst>
              </p:cNvPr>
              <p:cNvSpPr/>
              <p:nvPr/>
            </p:nvSpPr>
            <p:spPr>
              <a:xfrm>
                <a:off x="13268604" y="4546816"/>
                <a:ext cx="3416398" cy="1323439"/>
              </a:xfrm>
              <a:prstGeom prst="round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3600" dirty="0" err="1">
                    <a:solidFill>
                      <a:sysClr val="windowText" lastClr="000000"/>
                    </a:solidFill>
                    <a:latin typeface="Montserrat Medium" panose="00000600000000000000" pitchFamily="2" charset="0"/>
                  </a:rPr>
                  <a:t>Model</a:t>
                </a:r>
                <a:endParaRPr lang="en-US" sz="3600" dirty="0">
                  <a:solidFill>
                    <a:sysClr val="windowText" lastClr="000000"/>
                  </a:solidFill>
                  <a:latin typeface="Montserrat Medium" panose="00000600000000000000" pitchFamily="2" charset="0"/>
                </a:endParaRPr>
              </a:p>
            </p:txBody>
          </p:sp>
          <p:cxnSp>
            <p:nvCxnSpPr>
              <p:cNvPr id="13" name="Straight Arrow Connector 12">
                <a:extLst>
                  <a:ext uri="{FF2B5EF4-FFF2-40B4-BE49-F238E27FC236}">
                    <a16:creationId xmlns:a16="http://schemas.microsoft.com/office/drawing/2014/main" id="{8A307611-CF0F-7A25-D2FC-B77013A2CD92}"/>
                  </a:ext>
                </a:extLst>
              </p:cNvPr>
              <p:cNvCxnSpPr>
                <a:cxnSpLocks/>
              </p:cNvCxnSpPr>
              <p:nvPr/>
            </p:nvCxnSpPr>
            <p:spPr>
              <a:xfrm>
                <a:off x="4385609" y="4838700"/>
                <a:ext cx="2733298"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75A7F8-8896-2D42-CC9B-735E7A885450}"/>
                  </a:ext>
                </a:extLst>
              </p:cNvPr>
              <p:cNvCxnSpPr>
                <a:cxnSpLocks/>
              </p:cNvCxnSpPr>
              <p:nvPr/>
            </p:nvCxnSpPr>
            <p:spPr>
              <a:xfrm>
                <a:off x="10535305" y="4914900"/>
                <a:ext cx="2733299"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F7DDB4-3E85-5B55-C6E0-7BA6DB765F3C}"/>
                  </a:ext>
                </a:extLst>
              </p:cNvPr>
              <p:cNvSpPr txBox="1"/>
              <p:nvPr/>
            </p:nvSpPr>
            <p:spPr>
              <a:xfrm>
                <a:off x="4529145" y="4381500"/>
                <a:ext cx="3001407" cy="461665"/>
              </a:xfrm>
              <a:prstGeom prst="rect">
                <a:avLst/>
              </a:prstGeom>
              <a:noFill/>
            </p:spPr>
            <p:txBody>
              <a:bodyPr wrap="square" rtlCol="0">
                <a:spAutoFit/>
              </a:bodyPr>
              <a:lstStyle/>
              <a:p>
                <a:r>
                  <a:rPr lang="vi-VN" sz="2400" dirty="0" err="1">
                    <a:latin typeface="Montserrat Medium" panose="00000600000000000000" pitchFamily="2" charset="0"/>
                  </a:rPr>
                  <a:t>Data</a:t>
                </a:r>
                <a:r>
                  <a:rPr lang="vi-VN" sz="2400" dirty="0">
                    <a:latin typeface="Montserrat Medium" panose="00000600000000000000" pitchFamily="2" charset="0"/>
                  </a:rPr>
                  <a:t> </a:t>
                </a:r>
                <a:r>
                  <a:rPr lang="vi-VN" sz="2400" dirty="0" err="1">
                    <a:latin typeface="Montserrat Medium" panose="00000600000000000000" pitchFamily="2" charset="0"/>
                  </a:rPr>
                  <a:t>binding</a:t>
                </a:r>
                <a:endParaRPr lang="en-US" sz="2400" dirty="0">
                  <a:latin typeface="Montserrat Medium" panose="00000600000000000000" pitchFamily="2" charset="0"/>
                </a:endParaRPr>
              </a:p>
            </p:txBody>
          </p:sp>
          <p:sp>
            <p:nvSpPr>
              <p:cNvPr id="21" name="TextBox 20">
                <a:extLst>
                  <a:ext uri="{FF2B5EF4-FFF2-40B4-BE49-F238E27FC236}">
                    <a16:creationId xmlns:a16="http://schemas.microsoft.com/office/drawing/2014/main" id="{23BEA2C1-13E2-9FF6-14D9-72440E375381}"/>
                  </a:ext>
                </a:extLst>
              </p:cNvPr>
              <p:cNvSpPr txBox="1"/>
              <p:nvPr/>
            </p:nvSpPr>
            <p:spPr>
              <a:xfrm>
                <a:off x="4800600" y="4838700"/>
                <a:ext cx="3001407" cy="461665"/>
              </a:xfrm>
              <a:prstGeom prst="rect">
                <a:avLst/>
              </a:prstGeom>
              <a:noFill/>
            </p:spPr>
            <p:txBody>
              <a:bodyPr wrap="square" rtlCol="0">
                <a:spAutoFit/>
              </a:bodyPr>
              <a:lstStyle/>
              <a:p>
                <a:r>
                  <a:rPr lang="vi-VN" sz="2400" dirty="0" err="1">
                    <a:latin typeface="Montserrat Medium" panose="00000600000000000000" pitchFamily="2" charset="0"/>
                  </a:rPr>
                  <a:t>Command</a:t>
                </a:r>
                <a:endParaRPr lang="en-US" sz="2400" dirty="0">
                  <a:latin typeface="Montserrat Medium" panose="00000600000000000000" pitchFamily="2" charset="0"/>
                </a:endParaRPr>
              </a:p>
            </p:txBody>
          </p:sp>
          <p:sp>
            <p:nvSpPr>
              <p:cNvPr id="22" name="TextBox 21">
                <a:extLst>
                  <a:ext uri="{FF2B5EF4-FFF2-40B4-BE49-F238E27FC236}">
                    <a16:creationId xmlns:a16="http://schemas.microsoft.com/office/drawing/2014/main" id="{74CD697C-0E42-E057-50A4-E86601018386}"/>
                  </a:ext>
                </a:extLst>
              </p:cNvPr>
              <p:cNvSpPr txBox="1"/>
              <p:nvPr/>
            </p:nvSpPr>
            <p:spPr>
              <a:xfrm>
                <a:off x="11021345" y="4453235"/>
                <a:ext cx="3001407" cy="461665"/>
              </a:xfrm>
              <a:prstGeom prst="rect">
                <a:avLst/>
              </a:prstGeom>
              <a:noFill/>
            </p:spPr>
            <p:txBody>
              <a:bodyPr wrap="square" rtlCol="0">
                <a:spAutoFit/>
              </a:bodyPr>
              <a:lstStyle/>
              <a:p>
                <a:r>
                  <a:rPr lang="vi-VN" sz="2400" dirty="0">
                    <a:latin typeface="Montserrat Medium" panose="00000600000000000000" pitchFamily="2" charset="0"/>
                  </a:rPr>
                  <a:t>Cập nhật</a:t>
                </a:r>
                <a:endParaRPr lang="en-US" sz="2400" dirty="0">
                  <a:latin typeface="Montserrat Medium" panose="00000600000000000000" pitchFamily="2" charset="0"/>
                </a:endParaRPr>
              </a:p>
            </p:txBody>
          </p:sp>
          <p:sp>
            <p:nvSpPr>
              <p:cNvPr id="23" name="TextBox 22">
                <a:extLst>
                  <a:ext uri="{FF2B5EF4-FFF2-40B4-BE49-F238E27FC236}">
                    <a16:creationId xmlns:a16="http://schemas.microsoft.com/office/drawing/2014/main" id="{07737200-032B-0A99-1B80-4A2860CCD499}"/>
                  </a:ext>
                </a:extLst>
              </p:cNvPr>
              <p:cNvSpPr txBox="1"/>
              <p:nvPr/>
            </p:nvSpPr>
            <p:spPr>
              <a:xfrm>
                <a:off x="2079723" y="5977234"/>
                <a:ext cx="1730277" cy="461665"/>
              </a:xfrm>
              <a:prstGeom prst="rect">
                <a:avLst/>
              </a:prstGeom>
              <a:noFill/>
            </p:spPr>
            <p:txBody>
              <a:bodyPr wrap="square" rtlCol="0">
                <a:spAutoFit/>
              </a:bodyPr>
              <a:lstStyle/>
              <a:p>
                <a:r>
                  <a:rPr lang="vi-VN" sz="2400" dirty="0">
                    <a:latin typeface="Montserrat Medium" panose="00000600000000000000" pitchFamily="2" charset="0"/>
                  </a:rPr>
                  <a:t>Giao diện </a:t>
                </a:r>
                <a:endParaRPr lang="en-US" sz="2400" dirty="0">
                  <a:latin typeface="Montserrat Medium" panose="00000600000000000000" pitchFamily="2" charset="0"/>
                </a:endParaRPr>
              </a:p>
            </p:txBody>
          </p:sp>
          <p:sp>
            <p:nvSpPr>
              <p:cNvPr id="24" name="TextBox 23">
                <a:extLst>
                  <a:ext uri="{FF2B5EF4-FFF2-40B4-BE49-F238E27FC236}">
                    <a16:creationId xmlns:a16="http://schemas.microsoft.com/office/drawing/2014/main" id="{038E343A-062F-E13C-06D6-0416A8C97FFE}"/>
                  </a:ext>
                </a:extLst>
              </p:cNvPr>
              <p:cNvSpPr txBox="1"/>
              <p:nvPr/>
            </p:nvSpPr>
            <p:spPr>
              <a:xfrm>
                <a:off x="6331089" y="5977235"/>
                <a:ext cx="4992033" cy="461665"/>
              </a:xfrm>
              <a:prstGeom prst="rect">
                <a:avLst/>
              </a:prstGeom>
              <a:noFill/>
            </p:spPr>
            <p:txBody>
              <a:bodyPr wrap="square" rtlCol="0">
                <a:spAutoFit/>
              </a:bodyPr>
              <a:lstStyle/>
              <a:p>
                <a:r>
                  <a:rPr lang="vi-VN" sz="2400" dirty="0">
                    <a:latin typeface="Montserrat Medium" panose="00000600000000000000" pitchFamily="2" charset="0"/>
                  </a:rPr>
                  <a:t>Trung gian giữa </a:t>
                </a:r>
                <a:r>
                  <a:rPr lang="vi-VN" sz="2400" dirty="0" err="1">
                    <a:latin typeface="Montserrat Medium" panose="00000600000000000000" pitchFamily="2" charset="0"/>
                  </a:rPr>
                  <a:t>View</a:t>
                </a:r>
                <a:r>
                  <a:rPr lang="vi-VN" sz="2400" dirty="0">
                    <a:latin typeface="Montserrat Medium" panose="00000600000000000000" pitchFamily="2" charset="0"/>
                  </a:rPr>
                  <a:t> và </a:t>
                </a:r>
                <a:r>
                  <a:rPr lang="vi-VN" sz="2400" dirty="0" err="1">
                    <a:latin typeface="Montserrat Medium" panose="00000600000000000000" pitchFamily="2" charset="0"/>
                  </a:rPr>
                  <a:t>Model</a:t>
                </a:r>
                <a:endParaRPr lang="en-US" sz="2400" dirty="0">
                  <a:latin typeface="Montserrat Medium" panose="00000600000000000000" pitchFamily="2" charset="0"/>
                </a:endParaRPr>
              </a:p>
            </p:txBody>
          </p:sp>
          <p:sp>
            <p:nvSpPr>
              <p:cNvPr id="25" name="TextBox 24">
                <a:extLst>
                  <a:ext uri="{FF2B5EF4-FFF2-40B4-BE49-F238E27FC236}">
                    <a16:creationId xmlns:a16="http://schemas.microsoft.com/office/drawing/2014/main" id="{FE603858-6D13-ADFB-1509-E97D962875CD}"/>
                  </a:ext>
                </a:extLst>
              </p:cNvPr>
              <p:cNvSpPr txBox="1"/>
              <p:nvPr/>
            </p:nvSpPr>
            <p:spPr>
              <a:xfrm>
                <a:off x="14401800" y="5977234"/>
                <a:ext cx="1371600" cy="461665"/>
              </a:xfrm>
              <a:prstGeom prst="rect">
                <a:avLst/>
              </a:prstGeom>
              <a:noFill/>
            </p:spPr>
            <p:txBody>
              <a:bodyPr wrap="square" rtlCol="0">
                <a:spAutoFit/>
              </a:bodyPr>
              <a:lstStyle/>
              <a:p>
                <a:r>
                  <a:rPr lang="vi-VN" sz="2400" dirty="0">
                    <a:latin typeface="Montserrat Medium" panose="00000600000000000000" pitchFamily="2" charset="0"/>
                  </a:rPr>
                  <a:t>Dữ liệu</a:t>
                </a:r>
                <a:endParaRPr lang="en-US" sz="2400" dirty="0">
                  <a:latin typeface="Montserrat Medium" panose="00000600000000000000" pitchFamily="2" charset="0"/>
                </a:endParaRPr>
              </a:p>
            </p:txBody>
          </p:sp>
        </p:grpSp>
        <p:cxnSp>
          <p:nvCxnSpPr>
            <p:cNvPr id="30" name="Straight Arrow Connector 29">
              <a:extLst>
                <a:ext uri="{FF2B5EF4-FFF2-40B4-BE49-F238E27FC236}">
                  <a16:creationId xmlns:a16="http://schemas.microsoft.com/office/drawing/2014/main" id="{B1476F8A-82BE-2503-9F62-B43596D7251A}"/>
                </a:ext>
              </a:extLst>
            </p:cNvPr>
            <p:cNvCxnSpPr>
              <a:cxnSpLocks/>
            </p:cNvCxnSpPr>
            <p:nvPr/>
          </p:nvCxnSpPr>
          <p:spPr>
            <a:xfrm flipH="1">
              <a:off x="10535305" y="5600700"/>
              <a:ext cx="2733298"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D2D6F3-F43C-52D7-5D07-AD1CD4DC5381}"/>
                </a:ext>
              </a:extLst>
            </p:cNvPr>
            <p:cNvCxnSpPr>
              <a:cxnSpLocks/>
            </p:cNvCxnSpPr>
            <p:nvPr/>
          </p:nvCxnSpPr>
          <p:spPr>
            <a:xfrm flipH="1">
              <a:off x="4385609" y="5600700"/>
              <a:ext cx="2733298"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416F7581-45A2-070F-1A42-2EB18C3E7747}"/>
              </a:ext>
            </a:extLst>
          </p:cNvPr>
          <p:cNvSpPr txBox="1"/>
          <p:nvPr/>
        </p:nvSpPr>
        <p:spPr>
          <a:xfrm>
            <a:off x="1010644" y="7249061"/>
            <a:ext cx="15814726" cy="1323439"/>
          </a:xfrm>
          <a:prstGeom prst="rect">
            <a:avLst/>
          </a:prstGeom>
          <a:noFill/>
        </p:spPr>
        <p:txBody>
          <a:bodyPr wrap="square" rtlCol="0">
            <a:spAutoFit/>
          </a:bodyPr>
          <a:lstStyle/>
          <a:p>
            <a:pPr lvl="0" algn="just">
              <a:spcBef>
                <a:spcPts val="1200"/>
              </a:spcBef>
              <a:defRPr/>
            </a:pPr>
            <a:r>
              <a:rPr lang="vi-VN" sz="4000" dirty="0">
                <a:solidFill>
                  <a:prstClr val="black"/>
                </a:solidFill>
                <a:latin typeface="Montserrat Medium" panose="00000600000000000000" pitchFamily="2" charset="0"/>
                <a:sym typeface="Wingdings" panose="05000000000000000000" pitchFamily="2" charset="2"/>
              </a:rPr>
              <a:t> </a:t>
            </a:r>
            <a:r>
              <a:rPr lang="vi-VN" sz="4000" dirty="0">
                <a:solidFill>
                  <a:prstClr val="black"/>
                </a:solidFill>
                <a:latin typeface="Montserrat Medium" panose="00000600000000000000" pitchFamily="2" charset="0"/>
              </a:rPr>
              <a:t>Quản lý trạng thái UI hiệu quả thông qua cơ chế </a:t>
            </a:r>
            <a:r>
              <a:rPr lang="vi-VN" sz="4000" dirty="0" err="1">
                <a:solidFill>
                  <a:prstClr val="black"/>
                </a:solidFill>
                <a:latin typeface="Montserrat Medium" panose="00000600000000000000" pitchFamily="2" charset="0"/>
              </a:rPr>
              <a:t>Data</a:t>
            </a:r>
            <a:r>
              <a:rPr lang="vi-VN" sz="4000" dirty="0">
                <a:solidFill>
                  <a:prstClr val="black"/>
                </a:solidFill>
                <a:latin typeface="Montserrat Medium" panose="00000600000000000000" pitchFamily="2" charset="0"/>
              </a:rPr>
              <a:t> </a:t>
            </a:r>
            <a:r>
              <a:rPr lang="vi-VN" sz="4000" dirty="0" err="1">
                <a:solidFill>
                  <a:prstClr val="black"/>
                </a:solidFill>
                <a:latin typeface="Montserrat Medium" panose="00000600000000000000" pitchFamily="2" charset="0"/>
              </a:rPr>
              <a:t>Binding</a:t>
            </a:r>
            <a:r>
              <a:rPr lang="vi-VN" sz="4000" dirty="0">
                <a:solidFill>
                  <a:prstClr val="black"/>
                </a:solidFill>
                <a:latin typeface="Montserrat Medium" panose="00000600000000000000" pitchFamily="2" charset="0"/>
              </a:rPr>
              <a:t>, giảm sự phụ thuộc lẫn nhau giữa các phần</a:t>
            </a:r>
          </a:p>
        </p:txBody>
      </p:sp>
    </p:spTree>
    <p:extLst>
      <p:ext uri="{BB962C8B-B14F-4D97-AF65-F5344CB8AC3E}">
        <p14:creationId xmlns:p14="http://schemas.microsoft.com/office/powerpoint/2010/main" val="42754926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883EC4ED-CE7B-8F7E-4D44-0D9F084D6F2D}"/>
            </a:ext>
          </a:extLst>
        </p:cNvPr>
        <p:cNvGrpSpPr/>
        <p:nvPr/>
      </p:nvGrpSpPr>
      <p:grpSpPr>
        <a:xfrm>
          <a:off x="0" y="0"/>
          <a:ext cx="0" cy="0"/>
          <a:chOff x="0" y="0"/>
          <a:chExt cx="0" cy="0"/>
        </a:xfrm>
      </p:grpSpPr>
      <p:sp>
        <p:nvSpPr>
          <p:cNvPr id="4" name="!!Rectangle 24">
            <a:extLst>
              <a:ext uri="{FF2B5EF4-FFF2-40B4-BE49-F238E27FC236}">
                <a16:creationId xmlns:a16="http://schemas.microsoft.com/office/drawing/2014/main" id="{300AAD03-F5B0-1D2A-E1FD-364B32F1CCD5}"/>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A421E78E-992E-283E-49B7-99E49DB47D63}"/>
              </a:ext>
            </a:extLst>
          </p:cNvPr>
          <p:cNvSpPr/>
          <p:nvPr/>
        </p:nvSpPr>
        <p:spPr>
          <a:xfrm>
            <a:off x="-1600200" y="-6551230"/>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BF39B6C3-D633-6252-AAE9-A7A39CE68632}"/>
              </a:ext>
            </a:extLst>
          </p:cNvPr>
          <p:cNvSpPr/>
          <p:nvPr/>
        </p:nvSpPr>
        <p:spPr>
          <a:xfrm rot="150729">
            <a:off x="16576491" y="8302473"/>
            <a:ext cx="1909436" cy="1990368"/>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6947FB82-0540-1BD4-AAF7-F4A6362737B1}"/>
              </a:ext>
            </a:extLst>
          </p:cNvPr>
          <p:cNvSpPr/>
          <p:nvPr/>
        </p:nvSpPr>
        <p:spPr>
          <a:xfrm rot="928373">
            <a:off x="-130568" y="-402169"/>
            <a:ext cx="1529396" cy="1913575"/>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1F0F001A-A0A2-F553-3800-D5942A35A6F7}"/>
              </a:ext>
            </a:extLst>
          </p:cNvPr>
          <p:cNvSpPr/>
          <p:nvPr/>
        </p:nvSpPr>
        <p:spPr>
          <a:xfrm>
            <a:off x="16825370" y="-232730"/>
            <a:ext cx="1540028" cy="1651240"/>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2B7A58F5-AF17-97DC-365F-E1852113A570}"/>
              </a:ext>
            </a:extLst>
          </p:cNvPr>
          <p:cNvSpPr txBox="1"/>
          <p:nvPr/>
        </p:nvSpPr>
        <p:spPr>
          <a:xfrm>
            <a:off x="2909573" y="666986"/>
            <a:ext cx="12468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CÔNG NGHỆ SỬ DỤNG</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5" name="TextBox 4">
            <a:extLst>
              <a:ext uri="{FF2B5EF4-FFF2-40B4-BE49-F238E27FC236}">
                <a16:creationId xmlns:a16="http://schemas.microsoft.com/office/drawing/2014/main" id="{2C5A753E-98A1-C8B0-40F9-6D83DCC28732}"/>
              </a:ext>
            </a:extLst>
          </p:cNvPr>
          <p:cNvSpPr txBox="1"/>
          <p:nvPr/>
        </p:nvSpPr>
        <p:spPr>
          <a:xfrm>
            <a:off x="669153" y="1844814"/>
            <a:ext cx="16949684" cy="707886"/>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vi-VN" sz="4000" b="0" i="0" u="none" strike="noStrike" kern="1200" cap="none" spc="0" normalizeH="0" baseline="0" noProof="0" dirty="0" err="1">
                <a:ln>
                  <a:noFill/>
                </a:ln>
                <a:solidFill>
                  <a:srgbClr val="FF0000"/>
                </a:solidFill>
                <a:effectLst/>
                <a:uLnTx/>
                <a:uFillTx/>
                <a:latin typeface="Montserrat Medium" panose="00000600000000000000" pitchFamily="2" charset="0"/>
                <a:ea typeface="+mn-ea"/>
                <a:cs typeface="+mn-cs"/>
              </a:rPr>
              <a:t>Cloudinary</a:t>
            </a:r>
            <a:endParaRPr kumimoji="0" lang="en-US" sz="4000" b="0" i="0" u="none" strike="noStrike" kern="1200" cap="none" spc="0" normalizeH="0" baseline="0" noProof="0" dirty="0">
              <a:ln>
                <a:noFill/>
              </a:ln>
              <a:solidFill>
                <a:srgbClr val="FF0000"/>
              </a:solidFill>
              <a:effectLst/>
              <a:uLnTx/>
              <a:uFillTx/>
              <a:latin typeface="Montserrat Medium" panose="00000600000000000000" pitchFamily="2" charset="0"/>
              <a:ea typeface="+mn-ea"/>
              <a:cs typeface="+mn-cs"/>
            </a:endParaRPr>
          </a:p>
        </p:txBody>
      </p:sp>
      <p:pic>
        <p:nvPicPr>
          <p:cNvPr id="3" name="Picture 2" descr="How to Upload Images and Videos to Cloudinary in Your Node.js ...">
            <a:extLst>
              <a:ext uri="{FF2B5EF4-FFF2-40B4-BE49-F238E27FC236}">
                <a16:creationId xmlns:a16="http://schemas.microsoft.com/office/drawing/2014/main" id="{A33B76C3-3D56-2EBE-954F-BA54263DBE34}"/>
              </a:ext>
            </a:extLst>
          </p:cNvPr>
          <p:cNvPicPr>
            <a:picLocks noChangeAspect="1"/>
          </p:cNvPicPr>
          <p:nvPr/>
        </p:nvPicPr>
        <p:blipFill rotWithShape="1">
          <a:blip r:embed="rId11">
            <a:extLst>
              <a:ext uri="{28A0092B-C50C-407E-A947-70E740481C1C}">
                <a14:useLocalDpi xmlns:a14="http://schemas.microsoft.com/office/drawing/2010/main" val="0"/>
              </a:ext>
            </a:extLst>
          </a:blip>
          <a:srcRect l="14060" r="14473" b="6146"/>
          <a:stretch/>
        </p:blipFill>
        <p:spPr bwMode="auto">
          <a:xfrm>
            <a:off x="13202895" y="3983828"/>
            <a:ext cx="4300240" cy="3010167"/>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E4815EAD-61A5-972D-F4CD-AA2CCF06A5BB}"/>
              </a:ext>
            </a:extLst>
          </p:cNvPr>
          <p:cNvSpPr txBox="1"/>
          <p:nvPr/>
        </p:nvSpPr>
        <p:spPr>
          <a:xfrm>
            <a:off x="1002630" y="3398712"/>
            <a:ext cx="11798969" cy="5324535"/>
          </a:xfrm>
          <a:prstGeom prst="rect">
            <a:avLst/>
          </a:prstGeom>
          <a:noFill/>
        </p:spPr>
        <p:txBody>
          <a:bodyPr wrap="square" rtlCol="0">
            <a:spAutoFit/>
          </a:bodyPr>
          <a:lstStyle/>
          <a:p>
            <a:pPr marL="571500" lvl="0" indent="-571500" algn="just">
              <a:spcBef>
                <a:spcPts val="1200"/>
              </a:spcBef>
              <a:buFontTx/>
              <a:buChar char="-"/>
              <a:defRPr/>
            </a:pPr>
            <a:r>
              <a:rPr lang="vi-VN" sz="4000" dirty="0">
                <a:solidFill>
                  <a:prstClr val="black"/>
                </a:solidFill>
                <a:latin typeface="Montserrat Medium" panose="00000600000000000000" pitchFamily="2" charset="0"/>
              </a:rPr>
              <a:t>Là một nền tảng quản lý phương tiện truyền thông dựa trên nền tảng đám mây </a:t>
            </a:r>
          </a:p>
          <a:p>
            <a:pPr marL="571500" lvl="0" indent="-571500" algn="just">
              <a:spcBef>
                <a:spcPts val="1200"/>
              </a:spcBef>
              <a:buFontTx/>
              <a:buChar char="-"/>
              <a:defRPr/>
            </a:pPr>
            <a:r>
              <a:rPr lang="vi-VN" sz="4000" dirty="0">
                <a:solidFill>
                  <a:prstClr val="black"/>
                </a:solidFill>
                <a:latin typeface="Montserrat Medium" panose="00000600000000000000" pitchFamily="2" charset="0"/>
              </a:rPr>
              <a:t>Chức năng chính là lưu trữ hình ảnh, </a:t>
            </a:r>
            <a:r>
              <a:rPr lang="vi-VN" sz="4000" dirty="0" err="1">
                <a:solidFill>
                  <a:prstClr val="black"/>
                </a:solidFill>
                <a:latin typeface="Montserrat Medium" panose="00000600000000000000" pitchFamily="2" charset="0"/>
              </a:rPr>
              <a:t>video</a:t>
            </a:r>
            <a:r>
              <a:rPr lang="vi-VN" sz="4000" dirty="0">
                <a:solidFill>
                  <a:prstClr val="black"/>
                </a:solidFill>
                <a:latin typeface="Montserrat Medium" panose="00000600000000000000" pitchFamily="2" charset="0"/>
              </a:rPr>
              <a:t> và các tệp phương tiện khác một cách an toàn trên đám mây</a:t>
            </a:r>
          </a:p>
          <a:p>
            <a:pPr marL="571500" lvl="0" indent="-571500" algn="just">
              <a:spcBef>
                <a:spcPts val="1200"/>
              </a:spcBef>
              <a:buFontTx/>
              <a:buChar char="-"/>
              <a:defRPr/>
            </a:pPr>
            <a:r>
              <a:rPr lang="vi-VN" sz="4000" dirty="0">
                <a:solidFill>
                  <a:prstClr val="black"/>
                </a:solidFill>
                <a:latin typeface="Montserrat Medium" panose="00000600000000000000" pitchFamily="2" charset="0"/>
              </a:rPr>
              <a:t>Chỉnh sửa và biến đổi phương tiện trực tiếp thông qua API mà không cần đến phần mềm xử lý bên ngoài</a:t>
            </a:r>
          </a:p>
        </p:txBody>
      </p:sp>
    </p:spTree>
    <p:extLst>
      <p:ext uri="{BB962C8B-B14F-4D97-AF65-F5344CB8AC3E}">
        <p14:creationId xmlns:p14="http://schemas.microsoft.com/office/powerpoint/2010/main" val="28485920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4923738F-69FE-7314-F221-86B75FBA9D8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B6E571F-8331-B1F0-E100-67ECD3F8D3B2}"/>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7D2A88D-5ABC-2B9E-B20B-A19BA6BD823A}"/>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F0367E92-D8F4-AD3A-ED68-74D86B83F85D}"/>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CA342EAD-7CC2-984C-54C3-451229408111}"/>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reeform 18">
            <a:extLst>
              <a:ext uri="{FF2B5EF4-FFF2-40B4-BE49-F238E27FC236}">
                <a16:creationId xmlns:a16="http://schemas.microsoft.com/office/drawing/2014/main" id="{811F230F-C216-2F3F-651B-A7988AE1713E}"/>
              </a:ext>
            </a:extLst>
          </p:cNvPr>
          <p:cNvSpPr/>
          <p:nvPr/>
        </p:nvSpPr>
        <p:spPr>
          <a:xfrm rot="150729">
            <a:off x="16492147" y="8691219"/>
            <a:ext cx="1593291" cy="1538250"/>
          </a:xfrm>
          <a:custGeom>
            <a:avLst/>
            <a:gdLst/>
            <a:ahLst/>
            <a:cxnLst/>
            <a:rect l="l" t="t" r="r" b="b"/>
            <a:pathLst>
              <a:path w="1593291" h="1538250">
                <a:moveTo>
                  <a:pt x="0" y="0"/>
                </a:moveTo>
                <a:lnTo>
                  <a:pt x="1593291" y="0"/>
                </a:lnTo>
                <a:lnTo>
                  <a:pt x="1593291" y="1538250"/>
                </a:lnTo>
                <a:lnTo>
                  <a:pt x="0" y="15382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9">
            <a:extLst>
              <a:ext uri="{FF2B5EF4-FFF2-40B4-BE49-F238E27FC236}">
                <a16:creationId xmlns:a16="http://schemas.microsoft.com/office/drawing/2014/main" id="{E25A7D8B-9C31-0176-C537-905244FCE2A2}"/>
              </a:ext>
            </a:extLst>
          </p:cNvPr>
          <p:cNvSpPr/>
          <p:nvPr/>
        </p:nvSpPr>
        <p:spPr>
          <a:xfrm rot="928373">
            <a:off x="109206" y="166254"/>
            <a:ext cx="1212399" cy="1377726"/>
          </a:xfrm>
          <a:custGeom>
            <a:avLst/>
            <a:gdLst/>
            <a:ahLst/>
            <a:cxnLst/>
            <a:rect l="l" t="t" r="r" b="b"/>
            <a:pathLst>
              <a:path w="1212399" h="1377726">
                <a:moveTo>
                  <a:pt x="0" y="0"/>
                </a:moveTo>
                <a:lnTo>
                  <a:pt x="1212399" y="0"/>
                </a:lnTo>
                <a:lnTo>
                  <a:pt x="1212399" y="1377726"/>
                </a:lnTo>
                <a:lnTo>
                  <a:pt x="0" y="13777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a:extLst>
              <a:ext uri="{FF2B5EF4-FFF2-40B4-BE49-F238E27FC236}">
                <a16:creationId xmlns:a16="http://schemas.microsoft.com/office/drawing/2014/main" id="{10B10896-BD9B-71D2-5843-454000E490F7}"/>
              </a:ext>
            </a:extLst>
          </p:cNvPr>
          <p:cNvSpPr/>
          <p:nvPr/>
        </p:nvSpPr>
        <p:spPr>
          <a:xfrm>
            <a:off x="16459200" y="484962"/>
            <a:ext cx="1100083" cy="1100083"/>
          </a:xfrm>
          <a:custGeom>
            <a:avLst/>
            <a:gdLst/>
            <a:ahLst/>
            <a:cxnLst/>
            <a:rect l="l" t="t" r="r" b="b"/>
            <a:pathLst>
              <a:path w="1100083" h="1100083">
                <a:moveTo>
                  <a:pt x="0" y="0"/>
                </a:moveTo>
                <a:lnTo>
                  <a:pt x="1100083" y="0"/>
                </a:lnTo>
                <a:lnTo>
                  <a:pt x="1100083" y="1100083"/>
                </a:lnTo>
                <a:lnTo>
                  <a:pt x="0" y="11000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E5AA3324-B607-1B92-0AFF-032D1D3A755F}"/>
              </a:ext>
            </a:extLst>
          </p:cNvPr>
          <p:cNvSpPr txBox="1"/>
          <p:nvPr/>
        </p:nvSpPr>
        <p:spPr>
          <a:xfrm>
            <a:off x="1237989" y="2149585"/>
            <a:ext cx="15812019"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4000" dirty="0">
                <a:solidFill>
                  <a:prstClr val="black"/>
                </a:solidFill>
                <a:latin typeface="Montserrat Medium" panose="00000600000000000000" pitchFamily="2" charset="0"/>
              </a:rPr>
              <a:t>Phần mềm quản lý sổ tiết kiệm có hỗ trợ cả quản lý sổ tiết kiệm cá nhân và sổ tiết kiệm nhóm</a:t>
            </a:r>
            <a:endPar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grpSp>
        <p:nvGrpSpPr>
          <p:cNvPr id="17" name="Group 16">
            <a:extLst>
              <a:ext uri="{FF2B5EF4-FFF2-40B4-BE49-F238E27FC236}">
                <a16:creationId xmlns:a16="http://schemas.microsoft.com/office/drawing/2014/main" id="{AC4C4E36-000E-14E5-90F6-18F037C176AB}"/>
              </a:ext>
            </a:extLst>
          </p:cNvPr>
          <p:cNvGrpSpPr/>
          <p:nvPr/>
        </p:nvGrpSpPr>
        <p:grpSpPr>
          <a:xfrm>
            <a:off x="1521046" y="3924349"/>
            <a:ext cx="1831754" cy="1831754"/>
            <a:chOff x="2211280" y="3562207"/>
            <a:chExt cx="3696011" cy="3696011"/>
          </a:xfrm>
        </p:grpSpPr>
        <p:pic>
          <p:nvPicPr>
            <p:cNvPr id="6" name="Picture 5">
              <a:extLst>
                <a:ext uri="{FF2B5EF4-FFF2-40B4-BE49-F238E27FC236}">
                  <a16:creationId xmlns:a16="http://schemas.microsoft.com/office/drawing/2014/main" id="{0212357A-99FE-6341-6F48-8D6B1EB75F79}"/>
                </a:ext>
              </a:extLst>
            </p:cNvPr>
            <p:cNvPicPr>
              <a:picLocks noChangeAspect="1"/>
            </p:cNvPicPr>
            <p:nvPr/>
          </p:nvPicPr>
          <p:blipFill>
            <a:blip r:embed="rId11"/>
            <a:stretch>
              <a:fillRect/>
            </a:stretch>
          </p:blipFill>
          <p:spPr>
            <a:xfrm>
              <a:off x="2308166" y="3659093"/>
              <a:ext cx="3502239" cy="3502239"/>
            </a:xfrm>
            <a:prstGeom prst="rect">
              <a:avLst/>
            </a:prstGeom>
          </p:spPr>
        </p:pic>
        <p:sp>
          <p:nvSpPr>
            <p:cNvPr id="11" name="Rectangle: Rounded Corners 10">
              <a:extLst>
                <a:ext uri="{FF2B5EF4-FFF2-40B4-BE49-F238E27FC236}">
                  <a16:creationId xmlns:a16="http://schemas.microsoft.com/office/drawing/2014/main" id="{C40E4878-E20A-2A5A-39E6-1167602F2B8B}"/>
                </a:ext>
              </a:extLst>
            </p:cNvPr>
            <p:cNvSpPr/>
            <p:nvPr/>
          </p:nvSpPr>
          <p:spPr>
            <a:xfrm>
              <a:off x="2211280" y="3562207"/>
              <a:ext cx="3696011" cy="3696011"/>
            </a:xfrm>
            <a:prstGeom prst="roundRect">
              <a:avLst/>
            </a:prstGeom>
            <a:noFill/>
            <a:ln w="7620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43848E2-34B3-53A7-714F-EC7A83561478}"/>
              </a:ext>
            </a:extLst>
          </p:cNvPr>
          <p:cNvGrpSpPr/>
          <p:nvPr/>
        </p:nvGrpSpPr>
        <p:grpSpPr>
          <a:xfrm>
            <a:off x="1521046" y="6362651"/>
            <a:ext cx="1831754" cy="1831754"/>
            <a:chOff x="9781291" y="3863387"/>
            <a:chExt cx="3696011" cy="3696011"/>
          </a:xfrm>
        </p:grpSpPr>
        <p:pic>
          <p:nvPicPr>
            <p:cNvPr id="9" name="Picture 8">
              <a:extLst>
                <a:ext uri="{FF2B5EF4-FFF2-40B4-BE49-F238E27FC236}">
                  <a16:creationId xmlns:a16="http://schemas.microsoft.com/office/drawing/2014/main" id="{F95BA684-B9CA-D866-293F-CAB3E51B9950}"/>
                </a:ext>
              </a:extLst>
            </p:cNvPr>
            <p:cNvPicPr>
              <a:picLocks noChangeAspect="1"/>
            </p:cNvPicPr>
            <p:nvPr/>
          </p:nvPicPr>
          <p:blipFill>
            <a:blip r:embed="rId12"/>
            <a:stretch>
              <a:fillRect/>
            </a:stretch>
          </p:blipFill>
          <p:spPr>
            <a:xfrm>
              <a:off x="9832555" y="3914651"/>
              <a:ext cx="3593483" cy="3593483"/>
            </a:xfrm>
            <a:prstGeom prst="rect">
              <a:avLst/>
            </a:prstGeom>
          </p:spPr>
        </p:pic>
        <p:sp>
          <p:nvSpPr>
            <p:cNvPr id="14" name="Rectangle: Rounded Corners 13">
              <a:extLst>
                <a:ext uri="{FF2B5EF4-FFF2-40B4-BE49-F238E27FC236}">
                  <a16:creationId xmlns:a16="http://schemas.microsoft.com/office/drawing/2014/main" id="{0A6BB445-9F12-5775-5FE7-473C704C4009}"/>
                </a:ext>
              </a:extLst>
            </p:cNvPr>
            <p:cNvSpPr/>
            <p:nvPr/>
          </p:nvSpPr>
          <p:spPr>
            <a:xfrm>
              <a:off x="9781291" y="3863387"/>
              <a:ext cx="3696011" cy="3696011"/>
            </a:xfrm>
            <a:prstGeom prst="roundRect">
              <a:avLst/>
            </a:prstGeom>
            <a:noFill/>
            <a:ln w="7620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B1D8762C-12F1-D955-1829-E9DACDDEB19A}"/>
              </a:ext>
            </a:extLst>
          </p:cNvPr>
          <p:cNvSpPr txBox="1"/>
          <p:nvPr/>
        </p:nvSpPr>
        <p:spPr>
          <a:xfrm>
            <a:off x="3581400" y="3749814"/>
            <a:ext cx="15812019"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4000" b="1" dirty="0">
                <a:solidFill>
                  <a:schemeClr val="tx2">
                    <a:lumMod val="60000"/>
                    <a:lumOff val="40000"/>
                  </a:schemeClr>
                </a:solidFill>
                <a:latin typeface="Montserrat SemiBold" panose="020F0502020204030204" pitchFamily="2" charset="0"/>
              </a:rPr>
              <a:t>Cá nhân: </a:t>
            </a:r>
            <a:endParaRPr kumimoji="0" lang="en-US" sz="4000" b="1" i="0" u="none" strike="noStrike" kern="1200" cap="none" spc="0" normalizeH="0" baseline="0" noProof="0" dirty="0">
              <a:ln>
                <a:noFill/>
              </a:ln>
              <a:solidFill>
                <a:schemeClr val="tx2">
                  <a:lumMod val="60000"/>
                  <a:lumOff val="40000"/>
                </a:schemeClr>
              </a:solidFill>
              <a:effectLst/>
              <a:uLnTx/>
              <a:uFillTx/>
              <a:latin typeface="Montserrat SemiBold" panose="020F0502020204030204" pitchFamily="2" charset="0"/>
            </a:endParaRPr>
          </a:p>
        </p:txBody>
      </p:sp>
      <p:sp>
        <p:nvSpPr>
          <p:cNvPr id="22" name="TextBox 21">
            <a:extLst>
              <a:ext uri="{FF2B5EF4-FFF2-40B4-BE49-F238E27FC236}">
                <a16:creationId xmlns:a16="http://schemas.microsoft.com/office/drawing/2014/main" id="{3321E9D4-22EB-3D19-E27D-258D3C9D7520}"/>
              </a:ext>
            </a:extLst>
          </p:cNvPr>
          <p:cNvSpPr txBox="1"/>
          <p:nvPr/>
        </p:nvSpPr>
        <p:spPr>
          <a:xfrm>
            <a:off x="3466581" y="6210789"/>
            <a:ext cx="15812019"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4000" b="1" dirty="0">
                <a:solidFill>
                  <a:schemeClr val="tx2">
                    <a:lumMod val="60000"/>
                    <a:lumOff val="40000"/>
                  </a:schemeClr>
                </a:solidFill>
                <a:latin typeface="Montserrat SemiBold" panose="020F0502020204030204" pitchFamily="2" charset="0"/>
              </a:rPr>
              <a:t>Nhóm: </a:t>
            </a:r>
            <a:endParaRPr kumimoji="0" lang="en-US" sz="4000" b="1" i="0" u="none" strike="noStrike" kern="1200" cap="none" spc="0" normalizeH="0" baseline="0" noProof="0" dirty="0">
              <a:ln>
                <a:noFill/>
              </a:ln>
              <a:solidFill>
                <a:schemeClr val="tx2">
                  <a:lumMod val="60000"/>
                  <a:lumOff val="40000"/>
                </a:schemeClr>
              </a:solidFill>
              <a:effectLst/>
              <a:uLnTx/>
              <a:uFillTx/>
              <a:latin typeface="Montserrat SemiBold" panose="020F0502020204030204" pitchFamily="2" charset="0"/>
            </a:endParaRPr>
          </a:p>
        </p:txBody>
      </p:sp>
      <p:sp>
        <p:nvSpPr>
          <p:cNvPr id="23" name="TextBox 22">
            <a:extLst>
              <a:ext uri="{FF2B5EF4-FFF2-40B4-BE49-F238E27FC236}">
                <a16:creationId xmlns:a16="http://schemas.microsoft.com/office/drawing/2014/main" id="{2E08A1BE-6D59-7F9F-2C4D-9EB9BD94722F}"/>
              </a:ext>
            </a:extLst>
          </p:cNvPr>
          <p:cNvSpPr txBox="1"/>
          <p:nvPr/>
        </p:nvSpPr>
        <p:spPr>
          <a:xfrm>
            <a:off x="3466581" y="4381500"/>
            <a:ext cx="1581201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3600" dirty="0">
                <a:latin typeface="Montserrat Medium" panose="00000600000000000000" pitchFamily="2" charset="0"/>
              </a:rPr>
              <a:t>- Hiển thị chi tiết các thông tin của sổ tiết kiệm cá nhân</a:t>
            </a:r>
          </a:p>
          <a:p>
            <a:pPr marL="0" marR="0" lvl="0" indent="0" algn="just" defTabSz="914400" rtl="0" eaLnBrk="1" fontAlgn="auto" latinLnBrk="0" hangingPunct="1">
              <a:lnSpc>
                <a:spcPct val="100000"/>
              </a:lnSpc>
              <a:spcBef>
                <a:spcPts val="0"/>
              </a:spcBef>
              <a:spcAft>
                <a:spcPts val="0"/>
              </a:spcAft>
              <a:buClrTx/>
              <a:buSzTx/>
              <a:buFontTx/>
              <a:buNone/>
              <a:tabLst/>
              <a:defRPr/>
            </a:pPr>
            <a:r>
              <a:rPr lang="vi-VN" sz="3600" dirty="0">
                <a:latin typeface="Montserrat Medium" panose="00000600000000000000" pitchFamily="2" charset="0"/>
              </a:rPr>
              <a:t>- Cập nhật kịp thời thông tin biến động số dư</a:t>
            </a:r>
            <a:endParaRPr kumimoji="0" lang="en-US" sz="3600" i="0" u="none" strike="noStrike" kern="1200" cap="none" spc="0" normalizeH="0" baseline="0" noProof="0" dirty="0">
              <a:ln>
                <a:noFill/>
              </a:ln>
              <a:effectLst/>
              <a:uLnTx/>
              <a:uFillTx/>
              <a:latin typeface="Montserrat Medium" panose="00000600000000000000" pitchFamily="2" charset="0"/>
            </a:endParaRPr>
          </a:p>
        </p:txBody>
      </p:sp>
      <p:sp>
        <p:nvSpPr>
          <p:cNvPr id="24" name="TextBox 23">
            <a:extLst>
              <a:ext uri="{FF2B5EF4-FFF2-40B4-BE49-F238E27FC236}">
                <a16:creationId xmlns:a16="http://schemas.microsoft.com/office/drawing/2014/main" id="{53D9CA46-E37A-FCFF-A9AD-D7266C84BBB6}"/>
              </a:ext>
            </a:extLst>
          </p:cNvPr>
          <p:cNvSpPr txBox="1"/>
          <p:nvPr/>
        </p:nvSpPr>
        <p:spPr>
          <a:xfrm>
            <a:off x="3466581" y="6918675"/>
            <a:ext cx="15812019" cy="120032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vi-VN" sz="3600" dirty="0">
                <a:latin typeface="Montserrat Medium" panose="00000600000000000000" pitchFamily="2" charset="0"/>
              </a:rPr>
              <a:t>- Mỗi thành viên có vai trò cụ thể (trưởng nhóm, thành viên)</a:t>
            </a:r>
          </a:p>
          <a:p>
            <a:pPr algn="just"/>
            <a:r>
              <a:rPr kumimoji="0" lang="vi-VN" sz="3600" i="0" u="none" strike="noStrike" kern="1200" cap="none" spc="0" normalizeH="0" baseline="0" noProof="0" dirty="0">
                <a:ln>
                  <a:noFill/>
                </a:ln>
                <a:effectLst/>
                <a:uLnTx/>
                <a:uFillTx/>
                <a:latin typeface="Montserrat Medium" panose="00000600000000000000" pitchFamily="2" charset="0"/>
              </a:rPr>
              <a:t>- </a:t>
            </a:r>
            <a:r>
              <a:rPr lang="vi-VN" sz="3600" dirty="0">
                <a:latin typeface="Montserrat Medium" panose="00000600000000000000" pitchFamily="2" charset="0"/>
              </a:rPr>
              <a:t>Minh bạch các giao dịch giữa các thành viên</a:t>
            </a:r>
            <a:r>
              <a:rPr kumimoji="0" lang="vi-VN" sz="3600" i="0" u="none" strike="noStrike" kern="1200" cap="none" spc="0" normalizeH="0" baseline="0" noProof="0" dirty="0">
                <a:ln>
                  <a:noFill/>
                </a:ln>
                <a:effectLst/>
                <a:uLnTx/>
                <a:uFillTx/>
                <a:latin typeface="Montserrat Medium" panose="00000600000000000000" pitchFamily="2" charset="0"/>
              </a:rPr>
              <a:t> </a:t>
            </a:r>
            <a:endParaRPr kumimoji="0" lang="en-US" sz="3600" i="0" u="none" strike="noStrike" kern="1200" cap="none" spc="0" normalizeH="0" baseline="0" noProof="0" dirty="0">
              <a:ln>
                <a:noFill/>
              </a:ln>
              <a:effectLst/>
              <a:uLnTx/>
              <a:uFillTx/>
              <a:latin typeface="Montserrat Medium" panose="00000600000000000000" pitchFamily="2" charset="0"/>
            </a:endParaRPr>
          </a:p>
        </p:txBody>
      </p:sp>
      <p:sp>
        <p:nvSpPr>
          <p:cNvPr id="29" name="TextBox 28">
            <a:extLst>
              <a:ext uri="{FF2B5EF4-FFF2-40B4-BE49-F238E27FC236}">
                <a16:creationId xmlns:a16="http://schemas.microsoft.com/office/drawing/2014/main" id="{3F6179F2-2F53-D07C-36D9-9EF1115F3E7C}"/>
              </a:ext>
            </a:extLst>
          </p:cNvPr>
          <p:cNvSpPr txBox="1"/>
          <p:nvPr/>
        </p:nvSpPr>
        <p:spPr>
          <a:xfrm>
            <a:off x="4371350" y="669940"/>
            <a:ext cx="9545295" cy="1200329"/>
          </a:xfrm>
          <a:prstGeom prst="rect">
            <a:avLst/>
          </a:prstGeom>
          <a:noFill/>
        </p:spPr>
        <p:txBody>
          <a:bodyPr wrap="square" rtlCol="0">
            <a:spAutoFit/>
          </a:bodyPr>
          <a:lstStyle/>
          <a:p>
            <a:pPr algn="ctr"/>
            <a:r>
              <a:rPr lang="vi-VN" sz="7200" dirty="0">
                <a:latin typeface="Montserrat Bold" panose="00000800000000000000" charset="0"/>
              </a:rPr>
              <a:t>GIỚI THIỆU ĐỀ TÀI</a:t>
            </a:r>
            <a:endParaRPr lang="en-US" sz="7200" dirty="0">
              <a:latin typeface="Montserrat Bold" panose="00000800000000000000" charset="0"/>
            </a:endParaRPr>
          </a:p>
        </p:txBody>
      </p:sp>
    </p:spTree>
    <p:extLst>
      <p:ext uri="{BB962C8B-B14F-4D97-AF65-F5344CB8AC3E}">
        <p14:creationId xmlns:p14="http://schemas.microsoft.com/office/powerpoint/2010/main" val="17255743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5D9F1DDA-1956-D7E1-9ACC-526FD38064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3CD11B2-F2A3-0660-2561-8A9B03EA0B29}"/>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CA5F628-B30C-433D-1523-E8BE525F7D32}"/>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33767A1A-6F7E-04CE-348D-43685C622460}"/>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BEE479E1-F67A-E168-7045-1F0674FB5563}"/>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04275FC2-D55E-F7FA-42E9-0877D13FF7CE}"/>
              </a:ext>
            </a:extLst>
          </p:cNvPr>
          <p:cNvSpPr txBox="1"/>
          <p:nvPr/>
        </p:nvSpPr>
        <p:spPr>
          <a:xfrm>
            <a:off x="2183502" y="3327619"/>
            <a:ext cx="13920996" cy="3631763"/>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1200"/>
              </a:spcBef>
              <a:spcAft>
                <a:spcPts val="600"/>
              </a:spcAft>
              <a:buClrTx/>
              <a:buSzTx/>
              <a:buFontTx/>
              <a:buChar char="-"/>
              <a:tabLst/>
              <a:defRPr/>
            </a:pP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Đăng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ký</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tài</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khoản</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mới</a:t>
            </a:r>
            <a:endPar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a:p>
            <a:pPr marL="571500" marR="0" lvl="0" indent="-571500" algn="just" defTabSz="914400" rtl="0" eaLnBrk="1" fontAlgn="auto" latinLnBrk="0" hangingPunct="1">
              <a:lnSpc>
                <a:spcPct val="100000"/>
              </a:lnSpc>
              <a:spcBef>
                <a:spcPts val="1200"/>
              </a:spcBef>
              <a:spcAft>
                <a:spcPts val="600"/>
              </a:spcAft>
              <a:buClrTx/>
              <a:buSzTx/>
              <a:buFontTx/>
              <a:buChar char="-"/>
              <a:tabLst/>
              <a:defRPr/>
            </a:pPr>
            <a:r>
              <a:rPr lang="vi-VN" sz="4000" dirty="0">
                <a:solidFill>
                  <a:prstClr val="black"/>
                </a:solidFill>
                <a:latin typeface="Montserrat Medium" panose="00000600000000000000" pitchFamily="2" charset="0"/>
              </a:rPr>
              <a:t>Đ</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ăng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nhập</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dựa</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trên</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tên</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đăng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nhập</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và</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mật</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khẩu</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đã</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đăng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ký</a:t>
            </a:r>
            <a:endParaRPr lang="vi-VN" sz="4000" dirty="0">
              <a:solidFill>
                <a:prstClr val="black"/>
              </a:solidFill>
              <a:latin typeface="Montserrat Medium" panose="00000600000000000000" pitchFamily="2" charset="0"/>
            </a:endParaRPr>
          </a:p>
          <a:p>
            <a:pPr marL="571500" marR="0" lvl="0" indent="-571500" algn="just" defTabSz="914400" rtl="0" eaLnBrk="1" fontAlgn="auto" latinLnBrk="0" hangingPunct="1">
              <a:lnSpc>
                <a:spcPct val="100000"/>
              </a:lnSpc>
              <a:spcBef>
                <a:spcPts val="1200"/>
              </a:spcBef>
              <a:spcAft>
                <a:spcPts val="600"/>
              </a:spcAft>
              <a:buClrTx/>
              <a:buSzTx/>
              <a:buFontTx/>
              <a:buChar char="-"/>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L</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ấy</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lại</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mật</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khẩu</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nếu</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quên</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thông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qua email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đăng</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a:t>
            </a:r>
            <a:r>
              <a:rPr kumimoji="0" lang="en-US"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ký</a:t>
            </a:r>
            <a:r>
              <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a:t>
            </a:r>
          </a:p>
        </p:txBody>
      </p:sp>
      <p:sp>
        <p:nvSpPr>
          <p:cNvPr id="29" name="TextBox 28">
            <a:extLst>
              <a:ext uri="{FF2B5EF4-FFF2-40B4-BE49-F238E27FC236}">
                <a16:creationId xmlns:a16="http://schemas.microsoft.com/office/drawing/2014/main" id="{777217A9-0F7B-F96B-D327-C28C5891BB73}"/>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3E794131-66A9-C8B3-4C6C-A129B2AA4967}"/>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19">
            <a:extLst>
              <a:ext uri="{FF2B5EF4-FFF2-40B4-BE49-F238E27FC236}">
                <a16:creationId xmlns:a16="http://schemas.microsoft.com/office/drawing/2014/main" id="{618E3B79-E170-7A26-A7CC-B53FB55E5B7F}"/>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Arrow: Pentagon 7">
            <a:extLst>
              <a:ext uri="{FF2B5EF4-FFF2-40B4-BE49-F238E27FC236}">
                <a16:creationId xmlns:a16="http://schemas.microsoft.com/office/drawing/2014/main" id="{39C74D81-A698-D0DE-F784-AF6239399AD4}"/>
              </a:ext>
            </a:extLst>
          </p:cNvPr>
          <p:cNvSpPr/>
          <p:nvPr/>
        </p:nvSpPr>
        <p:spPr>
          <a:xfrm>
            <a:off x="533399" y="1830019"/>
            <a:ext cx="60198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vi-VN" sz="3600" b="1" dirty="0">
                <a:solidFill>
                  <a:schemeClr val="tx1"/>
                </a:solidFill>
                <a:latin typeface="Montserrat Medium" panose="00000600000000000000" pitchFamily="2" charset="0"/>
              </a:rPr>
              <a:t>1. Đăng nhập/Đăng ký</a:t>
            </a:r>
            <a:endParaRPr lang="en-US" sz="3600" b="1" dirty="0">
              <a:solidFill>
                <a:schemeClr val="tx1"/>
              </a:solidFill>
              <a:latin typeface="Montserrat Medium" panose="00000600000000000000" pitchFamily="2" charset="0"/>
            </a:endParaRPr>
          </a:p>
        </p:txBody>
      </p:sp>
    </p:spTree>
    <p:extLst>
      <p:ext uri="{BB962C8B-B14F-4D97-AF65-F5344CB8AC3E}">
        <p14:creationId xmlns:p14="http://schemas.microsoft.com/office/powerpoint/2010/main" val="42587456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A06A7ADA-2621-27CF-39FA-D69014B9B39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50C164-88D9-2731-9567-552DBD8E36D6}"/>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FE71DF7-9815-EE1A-FF4D-208CCB8816A3}"/>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3E27BF2C-7912-DE6B-451C-9AE8850E4355}"/>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FF83B602-F04A-0452-2FF0-3461A495EC06}"/>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E009303E-EEA7-71BB-7506-1DE1F945BA76}"/>
              </a:ext>
            </a:extLst>
          </p:cNvPr>
          <p:cNvSpPr txBox="1"/>
          <p:nvPr/>
        </p:nvSpPr>
        <p:spPr>
          <a:xfrm>
            <a:off x="2183500" y="2891029"/>
            <a:ext cx="13920996" cy="6401753"/>
          </a:xfrm>
          <a:prstGeom prst="rect">
            <a:avLst/>
          </a:prstGeom>
          <a:noFill/>
        </p:spPr>
        <p:txBody>
          <a:bodyPr wrap="square" rtlCol="0">
            <a:spAutoFit/>
          </a:bodyPr>
          <a:lstStyle/>
          <a:p>
            <a:pPr marL="571500" lvl="0" indent="-571500" algn="just">
              <a:spcBef>
                <a:spcPts val="1200"/>
              </a:spcBef>
              <a:buFontTx/>
              <a:buChar char="-"/>
            </a:pPr>
            <a:r>
              <a:rPr lang="vi-VN" sz="4000" dirty="0">
                <a:solidFill>
                  <a:prstClr val="black"/>
                </a:solidFill>
                <a:latin typeface="Montserrat Medium" panose="00000600000000000000" pitchFamily="2" charset="0"/>
              </a:rPr>
              <a:t>Tạo sổ tiết kiệm mới</a:t>
            </a:r>
          </a:p>
          <a:p>
            <a:pPr marL="571500" lvl="0" indent="-571500" algn="just">
              <a:spcBef>
                <a:spcPts val="1200"/>
              </a:spcBef>
              <a:buFontTx/>
              <a:buChar char="-"/>
            </a:pPr>
            <a:r>
              <a:rPr lang="vi-VN" sz="4000" dirty="0">
                <a:solidFill>
                  <a:prstClr val="black"/>
                </a:solidFill>
                <a:latin typeface="Montserrat Medium" panose="00000600000000000000" pitchFamily="2" charset="0"/>
              </a:rPr>
              <a:t>Tìm kiếm và tra cứu thông tin chi tiết của các sổ tiết kiệm</a:t>
            </a:r>
          </a:p>
          <a:p>
            <a:pPr marL="571500" lvl="0" indent="-571500" algn="just">
              <a:spcBef>
                <a:spcPts val="1200"/>
              </a:spcBef>
              <a:buFontTx/>
              <a:buChar char="-"/>
            </a:pPr>
            <a:r>
              <a:rPr lang="vi-VN" sz="4000" dirty="0">
                <a:solidFill>
                  <a:prstClr val="black"/>
                </a:solidFill>
                <a:latin typeface="Montserrat Medium" panose="00000600000000000000" pitchFamily="2" charset="0"/>
              </a:rPr>
              <a:t>Nạp thêm tiền vào sổ tiết kiệm, rút tiền từ sổ tiết kiệm</a:t>
            </a:r>
          </a:p>
          <a:p>
            <a:pPr marL="571500" lvl="0" indent="-571500" algn="just">
              <a:spcBef>
                <a:spcPts val="1200"/>
              </a:spcBef>
              <a:buFontTx/>
              <a:buChar char="-"/>
            </a:pPr>
            <a:r>
              <a:rPr lang="vi-VN" sz="4000" dirty="0">
                <a:solidFill>
                  <a:prstClr val="black"/>
                </a:solidFill>
                <a:latin typeface="Montserrat Medium" panose="00000600000000000000" pitchFamily="2" charset="0"/>
              </a:rPr>
              <a:t>Xem các lịch sử giao dịch/biến động số dư</a:t>
            </a:r>
          </a:p>
          <a:p>
            <a:pPr marL="571500" lvl="0" indent="-571500" algn="just">
              <a:spcBef>
                <a:spcPts val="1200"/>
              </a:spcBef>
              <a:buFontTx/>
              <a:buChar char="-"/>
            </a:pPr>
            <a:r>
              <a:rPr lang="vi-VN" sz="4000" dirty="0">
                <a:solidFill>
                  <a:prstClr val="black"/>
                </a:solidFill>
                <a:latin typeface="Montserrat Medium" panose="00000600000000000000" pitchFamily="2" charset="0"/>
              </a:rPr>
              <a:t>Chuyển tiền từ sổ tiết kiệm cá nhân sang sổ tiết kiệm cá nhân khác hoặc sang sổ tiết kiệm nhóm </a:t>
            </a:r>
          </a:p>
          <a:p>
            <a:pPr marL="571500" lvl="0" indent="-571500" algn="just">
              <a:spcBef>
                <a:spcPts val="1200"/>
              </a:spcBef>
              <a:buFontTx/>
              <a:buChar char="-"/>
            </a:pPr>
            <a:r>
              <a:rPr lang="vi-VN" sz="4000" dirty="0">
                <a:solidFill>
                  <a:prstClr val="black"/>
                </a:solidFill>
                <a:latin typeface="Montserrat Medium" panose="00000600000000000000" pitchFamily="2" charset="0"/>
              </a:rPr>
              <a:t>Xóa sổ tiết kiệm khi không còn gửi tiền</a:t>
            </a:r>
            <a:endPar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
        <p:nvSpPr>
          <p:cNvPr id="29" name="TextBox 28">
            <a:extLst>
              <a:ext uri="{FF2B5EF4-FFF2-40B4-BE49-F238E27FC236}">
                <a16:creationId xmlns:a16="http://schemas.microsoft.com/office/drawing/2014/main" id="{DA1C0391-BB95-6E95-71FA-44217EAF2B44}"/>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D5415BD5-09BE-D095-A636-9646613248F5}"/>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19">
            <a:extLst>
              <a:ext uri="{FF2B5EF4-FFF2-40B4-BE49-F238E27FC236}">
                <a16:creationId xmlns:a16="http://schemas.microsoft.com/office/drawing/2014/main" id="{13486130-8549-CCA2-74A1-E525BA4F10EA}"/>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rrow: Pentagon 7">
            <a:extLst>
              <a:ext uri="{FF2B5EF4-FFF2-40B4-BE49-F238E27FC236}">
                <a16:creationId xmlns:a16="http://schemas.microsoft.com/office/drawing/2014/main" id="{3B339C7C-FADD-B93E-3C2E-E2458F9A3CA9}"/>
              </a:ext>
            </a:extLst>
          </p:cNvPr>
          <p:cNvSpPr/>
          <p:nvPr/>
        </p:nvSpPr>
        <p:spPr>
          <a:xfrm>
            <a:off x="533399" y="1830019"/>
            <a:ext cx="80772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vi-VN" sz="3600" b="1" dirty="0">
                <a:solidFill>
                  <a:prstClr val="black"/>
                </a:solidFill>
                <a:latin typeface="Montserrat Medium" panose="00000600000000000000" pitchFamily="2" charset="0"/>
              </a:rPr>
              <a:t>2. Quản lý sổ tiết kiệm cá nhân</a:t>
            </a:r>
            <a:endParaRPr kumimoji="0" lang="en-US"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Tree>
    <p:extLst>
      <p:ext uri="{BB962C8B-B14F-4D97-AF65-F5344CB8AC3E}">
        <p14:creationId xmlns:p14="http://schemas.microsoft.com/office/powerpoint/2010/main" val="844000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7C7FBCD7-A446-EA38-16ED-CEBB4C43771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25DD67A-AB82-D1F2-2AB7-F02F711126F5}"/>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6950BFCD-BA7A-7C88-0723-F40E52AD6FF7}"/>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3A9E5B26-4754-E418-8C31-0D54D96158ED}"/>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519E9E80-8E07-ECF2-E136-1B06BACE9B72}"/>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DEE6DB3D-9C97-4F48-B7F0-1D68C6A67B2F}"/>
              </a:ext>
            </a:extLst>
          </p:cNvPr>
          <p:cNvSpPr txBox="1"/>
          <p:nvPr/>
        </p:nvSpPr>
        <p:spPr>
          <a:xfrm>
            <a:off x="1562097" y="3012252"/>
            <a:ext cx="15163802" cy="1323439"/>
          </a:xfrm>
          <a:prstGeom prst="rect">
            <a:avLst/>
          </a:prstGeom>
          <a:noFill/>
        </p:spPr>
        <p:txBody>
          <a:bodyPr wrap="square" rtlCol="0">
            <a:spAutoFit/>
          </a:bodyPr>
          <a:lstStyle/>
          <a:p>
            <a:pPr marR="0" lvl="0" algn="just" defTabSz="914400" rtl="0" eaLnBrk="1" fontAlgn="auto" latinLnBrk="0" hangingPunct="1">
              <a:lnSpc>
                <a:spcPct val="100000"/>
              </a:lnSpc>
              <a:spcBef>
                <a:spcPts val="1200"/>
              </a:spcBef>
              <a:spcAft>
                <a:spcPts val="0"/>
              </a:spcAft>
              <a:buClrTx/>
              <a:buSzTx/>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Hiển thị thông báo khi đến ngày đáo hạn cùng với chi tiết biến động số dư của lãi suất</a:t>
            </a:r>
            <a:endParaRPr kumimoji="0" lang="en-US"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
        <p:nvSpPr>
          <p:cNvPr id="29" name="TextBox 28">
            <a:extLst>
              <a:ext uri="{FF2B5EF4-FFF2-40B4-BE49-F238E27FC236}">
                <a16:creationId xmlns:a16="http://schemas.microsoft.com/office/drawing/2014/main" id="{CBEC12BF-EE3A-0A91-7344-0A75FCDA470D}"/>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CCA7FC5C-C716-A0B1-09D9-5ED5C8C07050}"/>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19">
            <a:extLst>
              <a:ext uri="{FF2B5EF4-FFF2-40B4-BE49-F238E27FC236}">
                <a16:creationId xmlns:a16="http://schemas.microsoft.com/office/drawing/2014/main" id="{E68F6671-3EC0-4DDE-7142-588DC89BCCE8}"/>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rrow: Pentagon 7">
            <a:extLst>
              <a:ext uri="{FF2B5EF4-FFF2-40B4-BE49-F238E27FC236}">
                <a16:creationId xmlns:a16="http://schemas.microsoft.com/office/drawing/2014/main" id="{FB22586F-E9F5-E39A-3BD7-45A9AB89BB6F}"/>
              </a:ext>
            </a:extLst>
          </p:cNvPr>
          <p:cNvSpPr/>
          <p:nvPr/>
        </p:nvSpPr>
        <p:spPr>
          <a:xfrm>
            <a:off x="533399" y="1830019"/>
            <a:ext cx="116586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vi-VN" sz="3600" b="1" dirty="0">
                <a:solidFill>
                  <a:prstClr val="black"/>
                </a:solidFill>
                <a:latin typeface="Montserrat Medium" panose="00000600000000000000" pitchFamily="2" charset="0"/>
              </a:rPr>
              <a:t>3</a:t>
            </a:r>
            <a:r>
              <a:rPr kumimoji="0" lang="vi-VN"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Quản lý thông báo của sổ tiết kiệm cá nhân</a:t>
            </a:r>
            <a:endParaRPr kumimoji="0" lang="en-US"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Tree>
    <p:extLst>
      <p:ext uri="{BB962C8B-B14F-4D97-AF65-F5344CB8AC3E}">
        <p14:creationId xmlns:p14="http://schemas.microsoft.com/office/powerpoint/2010/main" val="31891756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006C9434-A984-CFC9-DE09-A5C5266836B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9564E3F-105C-2F20-CD8C-D521DC25091C}"/>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0D382169-420F-D962-B8C4-FCF71E1FFE8D}"/>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EA5E21BD-15E9-01C7-7A3B-3572842683A3}"/>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56B1D6F4-F5D3-A804-CE94-7D87EA84CD75}"/>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117E1F5D-67C1-3E3F-708A-CF1FDB0114B9}"/>
              </a:ext>
            </a:extLst>
          </p:cNvPr>
          <p:cNvSpPr txBox="1"/>
          <p:nvPr/>
        </p:nvSpPr>
        <p:spPr>
          <a:xfrm>
            <a:off x="2224514" y="2775139"/>
            <a:ext cx="13830303" cy="6940361"/>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Tạo sổ tiết kiệm mới</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T</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ìm</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kiếm và tra cứu thông tin chi tiết của các sổ tiết kiệm</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N</a:t>
            </a:r>
            <a:r>
              <a:rPr kumimoji="0" lang="vi-VN" sz="4000" b="0" i="0" u="none" strike="noStrike" kern="1200" cap="none" spc="0" normalizeH="0" baseline="0" noProof="0" dirty="0" err="1">
                <a:ln>
                  <a:noFill/>
                </a:ln>
                <a:solidFill>
                  <a:prstClr val="black"/>
                </a:solidFill>
                <a:effectLst/>
                <a:uLnTx/>
                <a:uFillTx/>
                <a:latin typeface="Montserrat Medium" panose="00000600000000000000" pitchFamily="2" charset="0"/>
                <a:ea typeface="+mn-ea"/>
                <a:cs typeface="+mn-cs"/>
              </a:rPr>
              <a:t>ạp</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thêm tiền vào sổ tiết kiệm, rút tiền từ sổ tiết kiệm (phải có sự đồng ý của trưởng nhóm)</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X</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em các lịch sử giao dịch/biến động số dư</a:t>
            </a:r>
          </a:p>
          <a:p>
            <a:pPr marR="0" lvl="0" algn="just" defTabSz="914400" rtl="0" eaLnBrk="1" fontAlgn="auto" latinLnBrk="0" hangingPunct="1">
              <a:lnSpc>
                <a:spcPct val="100000"/>
              </a:lnSpc>
              <a:spcBef>
                <a:spcPts val="4200"/>
              </a:spcBef>
              <a:spcAft>
                <a:spcPts val="0"/>
              </a:spcAft>
              <a:buClrTx/>
              <a:buSzTx/>
              <a:tabLst/>
              <a:defRPr/>
            </a:pPr>
            <a:r>
              <a:rPr lang="vi-VN" sz="4000" u="sng" dirty="0">
                <a:solidFill>
                  <a:prstClr val="black"/>
                </a:solidFill>
                <a:latin typeface="Montserrat Medium" panose="00000600000000000000" pitchFamily="2" charset="0"/>
              </a:rPr>
              <a:t>Đối với trưởng nhóm:</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Rút tiền trực tiếp từ sổ tiết kiệm</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Xóa sổ tiết kiệm khi không còn gửi tiền</a:t>
            </a:r>
          </a:p>
        </p:txBody>
      </p:sp>
      <p:sp>
        <p:nvSpPr>
          <p:cNvPr id="29" name="TextBox 28">
            <a:extLst>
              <a:ext uri="{FF2B5EF4-FFF2-40B4-BE49-F238E27FC236}">
                <a16:creationId xmlns:a16="http://schemas.microsoft.com/office/drawing/2014/main" id="{C4914ABC-D0A3-3E21-4D5C-9EB9A9FFF758}"/>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0960ACF5-E5DB-B272-3289-9FC09EA06D92}"/>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19">
            <a:extLst>
              <a:ext uri="{FF2B5EF4-FFF2-40B4-BE49-F238E27FC236}">
                <a16:creationId xmlns:a16="http://schemas.microsoft.com/office/drawing/2014/main" id="{A2872264-E16E-6CFD-B0CC-288AFA32C968}"/>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rrow: Pentagon 7">
            <a:extLst>
              <a:ext uri="{FF2B5EF4-FFF2-40B4-BE49-F238E27FC236}">
                <a16:creationId xmlns:a16="http://schemas.microsoft.com/office/drawing/2014/main" id="{B05C940C-7135-0524-1EE8-E0C9546462C3}"/>
              </a:ext>
            </a:extLst>
          </p:cNvPr>
          <p:cNvSpPr/>
          <p:nvPr/>
        </p:nvSpPr>
        <p:spPr>
          <a:xfrm>
            <a:off x="533399" y="1830019"/>
            <a:ext cx="77724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vi-VN" sz="3600" b="1" dirty="0">
                <a:solidFill>
                  <a:prstClr val="black"/>
                </a:solidFill>
                <a:latin typeface="Montserrat Medium" panose="00000600000000000000" pitchFamily="2" charset="0"/>
              </a:rPr>
              <a:t>4</a:t>
            </a:r>
            <a:r>
              <a:rPr kumimoji="0" lang="vi-VN"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Quản lý sổ tiết kiệm nhóm</a:t>
            </a:r>
            <a:endParaRPr kumimoji="0" lang="en-US"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Tree>
    <p:extLst>
      <p:ext uri="{BB962C8B-B14F-4D97-AF65-F5344CB8AC3E}">
        <p14:creationId xmlns:p14="http://schemas.microsoft.com/office/powerpoint/2010/main" val="41180903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AC23BDF0-E0B7-DBE0-1821-569FB1A59CAC}"/>
            </a:ext>
          </a:extLst>
        </p:cNvPr>
        <p:cNvGrpSpPr/>
        <p:nvPr/>
      </p:nvGrpSpPr>
      <p:grpSpPr>
        <a:xfrm>
          <a:off x="0" y="0"/>
          <a:ext cx="0" cy="0"/>
          <a:chOff x="0" y="0"/>
          <a:chExt cx="0" cy="0"/>
        </a:xfrm>
      </p:grpSpPr>
      <p:sp>
        <p:nvSpPr>
          <p:cNvPr id="30" name="!!Rectangle 24">
            <a:extLst>
              <a:ext uri="{FF2B5EF4-FFF2-40B4-BE49-F238E27FC236}">
                <a16:creationId xmlns:a16="http://schemas.microsoft.com/office/drawing/2014/main" id="{46FB9A1D-79BC-6380-7866-A6DA9A045D90}"/>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reeform 2">
            <a:extLst>
              <a:ext uri="{FF2B5EF4-FFF2-40B4-BE49-F238E27FC236}">
                <a16:creationId xmlns:a16="http://schemas.microsoft.com/office/drawing/2014/main" id="{711ABE03-3D34-F412-09A6-C49E52092B28}"/>
              </a:ext>
            </a:extLst>
          </p:cNvPr>
          <p:cNvSpPr/>
          <p:nvPr/>
        </p:nvSpPr>
        <p:spPr>
          <a:xfrm>
            <a:off x="-2438400" y="-6438900"/>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2D095E9-0B8F-BFF3-AD83-C357CC590BC7}"/>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0B865F25-B5C2-8473-4704-C33033B12A1C}"/>
              </a:ext>
            </a:extLst>
          </p:cNvPr>
          <p:cNvSpPr txBox="1"/>
          <p:nvPr/>
        </p:nvSpPr>
        <p:spPr>
          <a:xfrm>
            <a:off x="2481670" y="7277100"/>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29" name="TextBox 28">
            <a:extLst>
              <a:ext uri="{FF2B5EF4-FFF2-40B4-BE49-F238E27FC236}">
                <a16:creationId xmlns:a16="http://schemas.microsoft.com/office/drawing/2014/main" id="{8F5991E2-1474-BCE9-E21A-894AFD354FFD}"/>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E80A9F56-57FA-86FF-55EF-B5A0AA3EE3C9}"/>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19">
            <a:extLst>
              <a:ext uri="{FF2B5EF4-FFF2-40B4-BE49-F238E27FC236}">
                <a16:creationId xmlns:a16="http://schemas.microsoft.com/office/drawing/2014/main" id="{FF84384F-12D2-70F5-A4A1-B65D6123684D}"/>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rrow: Pentagon 7">
            <a:extLst>
              <a:ext uri="{FF2B5EF4-FFF2-40B4-BE49-F238E27FC236}">
                <a16:creationId xmlns:a16="http://schemas.microsoft.com/office/drawing/2014/main" id="{FF80DFCF-F1E0-AE15-FDCF-29E4A3738535}"/>
              </a:ext>
            </a:extLst>
          </p:cNvPr>
          <p:cNvSpPr/>
          <p:nvPr/>
        </p:nvSpPr>
        <p:spPr>
          <a:xfrm>
            <a:off x="533399" y="1830019"/>
            <a:ext cx="111252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vi-VN" sz="3600" b="1" dirty="0">
                <a:solidFill>
                  <a:prstClr val="black"/>
                </a:solidFill>
                <a:latin typeface="Montserrat Medium" panose="00000600000000000000" pitchFamily="2" charset="0"/>
              </a:rPr>
              <a:t>5</a:t>
            </a:r>
            <a:r>
              <a:rPr kumimoji="0" lang="vi-VN"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 Quản lý thông báo của sổ tiết kiệm nhóm</a:t>
            </a:r>
            <a:endParaRPr kumimoji="0" lang="en-US"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
        <p:nvSpPr>
          <p:cNvPr id="10" name="Rectangle 9">
            <a:extLst>
              <a:ext uri="{FF2B5EF4-FFF2-40B4-BE49-F238E27FC236}">
                <a16:creationId xmlns:a16="http://schemas.microsoft.com/office/drawing/2014/main" id="{9C1C283B-FD16-C009-1090-0E1D58558447}"/>
              </a:ext>
            </a:extLst>
          </p:cNvPr>
          <p:cNvSpPr/>
          <p:nvPr/>
        </p:nvSpPr>
        <p:spPr>
          <a:xfrm>
            <a:off x="6362698" y="5078108"/>
            <a:ext cx="5562600" cy="1200330"/>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Thông báo nhóm</a:t>
            </a:r>
            <a:endParaRPr lang="en-US" sz="4000" dirty="0">
              <a:solidFill>
                <a:schemeClr val="tx1"/>
              </a:solidFill>
              <a:latin typeface="Montserrat Medium" panose="00000600000000000000" pitchFamily="2" charset="0"/>
            </a:endParaRPr>
          </a:p>
        </p:txBody>
      </p:sp>
      <p:sp>
        <p:nvSpPr>
          <p:cNvPr id="11" name="Oval 10">
            <a:extLst>
              <a:ext uri="{FF2B5EF4-FFF2-40B4-BE49-F238E27FC236}">
                <a16:creationId xmlns:a16="http://schemas.microsoft.com/office/drawing/2014/main" id="{F46C2349-A125-4589-EE79-83A614D260E4}"/>
              </a:ext>
            </a:extLst>
          </p:cNvPr>
          <p:cNvSpPr/>
          <p:nvPr/>
        </p:nvSpPr>
        <p:spPr>
          <a:xfrm>
            <a:off x="2224514" y="2857597"/>
            <a:ext cx="2971800" cy="1373581"/>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Nạp</a:t>
            </a:r>
            <a:endParaRPr lang="en-US" sz="4000" dirty="0">
              <a:solidFill>
                <a:schemeClr val="tx1"/>
              </a:solidFill>
              <a:latin typeface="Montserrat Medium" panose="00000600000000000000" pitchFamily="2" charset="0"/>
            </a:endParaRPr>
          </a:p>
        </p:txBody>
      </p:sp>
      <p:sp>
        <p:nvSpPr>
          <p:cNvPr id="12" name="Oval 11">
            <a:extLst>
              <a:ext uri="{FF2B5EF4-FFF2-40B4-BE49-F238E27FC236}">
                <a16:creationId xmlns:a16="http://schemas.microsoft.com/office/drawing/2014/main" id="{FAE8BE8F-0025-EF09-AD30-A95CB62DB721}"/>
              </a:ext>
            </a:extLst>
          </p:cNvPr>
          <p:cNvSpPr/>
          <p:nvPr/>
        </p:nvSpPr>
        <p:spPr>
          <a:xfrm>
            <a:off x="7676165" y="2400300"/>
            <a:ext cx="2971800" cy="1373581"/>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Rút</a:t>
            </a:r>
            <a:endParaRPr lang="en-US" sz="4000" dirty="0">
              <a:solidFill>
                <a:schemeClr val="tx1"/>
              </a:solidFill>
              <a:latin typeface="Montserrat Medium" panose="00000600000000000000" pitchFamily="2" charset="0"/>
            </a:endParaRPr>
          </a:p>
        </p:txBody>
      </p:sp>
      <p:sp>
        <p:nvSpPr>
          <p:cNvPr id="14" name="Oval 13">
            <a:extLst>
              <a:ext uri="{FF2B5EF4-FFF2-40B4-BE49-F238E27FC236}">
                <a16:creationId xmlns:a16="http://schemas.microsoft.com/office/drawing/2014/main" id="{4BC44424-C4E0-7A26-F7F7-BC49D47C55ED}"/>
              </a:ext>
            </a:extLst>
          </p:cNvPr>
          <p:cNvSpPr/>
          <p:nvPr/>
        </p:nvSpPr>
        <p:spPr>
          <a:xfrm>
            <a:off x="12816833" y="4739920"/>
            <a:ext cx="4529887" cy="1922684"/>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Trả lời </a:t>
            </a:r>
          </a:p>
          <a:p>
            <a:pPr algn="ctr"/>
            <a:r>
              <a:rPr lang="vi-VN" sz="4000" dirty="0">
                <a:solidFill>
                  <a:schemeClr val="tx1"/>
                </a:solidFill>
                <a:latin typeface="Montserrat Medium" panose="00000600000000000000" pitchFamily="2" charset="0"/>
              </a:rPr>
              <a:t>yêu cầu rút</a:t>
            </a:r>
            <a:endParaRPr lang="en-US" sz="4000" dirty="0">
              <a:solidFill>
                <a:schemeClr val="tx1"/>
              </a:solidFill>
              <a:latin typeface="Montserrat Medium" panose="00000600000000000000" pitchFamily="2" charset="0"/>
            </a:endParaRPr>
          </a:p>
        </p:txBody>
      </p:sp>
      <p:sp>
        <p:nvSpPr>
          <p:cNvPr id="15" name="Oval 14">
            <a:extLst>
              <a:ext uri="{FF2B5EF4-FFF2-40B4-BE49-F238E27FC236}">
                <a16:creationId xmlns:a16="http://schemas.microsoft.com/office/drawing/2014/main" id="{3B121D97-407B-024A-BDA9-361275C3ACEE}"/>
              </a:ext>
            </a:extLst>
          </p:cNvPr>
          <p:cNvSpPr/>
          <p:nvPr/>
        </p:nvSpPr>
        <p:spPr>
          <a:xfrm>
            <a:off x="12792770" y="2795645"/>
            <a:ext cx="4529887" cy="1373581"/>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Yêu cầu rút</a:t>
            </a:r>
            <a:endParaRPr lang="en-US" sz="4000" dirty="0">
              <a:solidFill>
                <a:schemeClr val="tx1"/>
              </a:solidFill>
              <a:latin typeface="Montserrat Medium" panose="00000600000000000000" pitchFamily="2" charset="0"/>
            </a:endParaRPr>
          </a:p>
        </p:txBody>
      </p:sp>
      <p:sp>
        <p:nvSpPr>
          <p:cNvPr id="16" name="Oval 15">
            <a:extLst>
              <a:ext uri="{FF2B5EF4-FFF2-40B4-BE49-F238E27FC236}">
                <a16:creationId xmlns:a16="http://schemas.microsoft.com/office/drawing/2014/main" id="{E3ADDFD4-8CF9-1B10-42B0-0B243247A4BC}"/>
              </a:ext>
            </a:extLst>
          </p:cNvPr>
          <p:cNvSpPr/>
          <p:nvPr/>
        </p:nvSpPr>
        <p:spPr>
          <a:xfrm>
            <a:off x="12479754" y="7203981"/>
            <a:ext cx="5274846" cy="1922684"/>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Mời tham gia</a:t>
            </a:r>
          </a:p>
          <a:p>
            <a:pPr algn="ctr"/>
            <a:r>
              <a:rPr lang="vi-VN" sz="4000" dirty="0">
                <a:solidFill>
                  <a:schemeClr val="tx1"/>
                </a:solidFill>
                <a:latin typeface="Montserrat Medium" panose="00000600000000000000" pitchFamily="2" charset="0"/>
              </a:rPr>
              <a:t>Sổ tiết kiệm</a:t>
            </a:r>
            <a:endParaRPr lang="en-US" sz="4000" dirty="0">
              <a:solidFill>
                <a:schemeClr val="tx1"/>
              </a:solidFill>
              <a:latin typeface="Montserrat Medium" panose="00000600000000000000" pitchFamily="2" charset="0"/>
            </a:endParaRPr>
          </a:p>
        </p:txBody>
      </p:sp>
      <p:sp>
        <p:nvSpPr>
          <p:cNvPr id="17" name="Oval 16">
            <a:extLst>
              <a:ext uri="{FF2B5EF4-FFF2-40B4-BE49-F238E27FC236}">
                <a16:creationId xmlns:a16="http://schemas.microsoft.com/office/drawing/2014/main" id="{B6819BED-1FD3-F3D9-3ECB-89D58F5495ED}"/>
              </a:ext>
            </a:extLst>
          </p:cNvPr>
          <p:cNvSpPr/>
          <p:nvPr/>
        </p:nvSpPr>
        <p:spPr>
          <a:xfrm>
            <a:off x="5962128" y="7594159"/>
            <a:ext cx="6420372" cy="2138096"/>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Trả lời </a:t>
            </a:r>
          </a:p>
          <a:p>
            <a:pPr algn="ctr"/>
            <a:r>
              <a:rPr lang="vi-VN" sz="4000" dirty="0">
                <a:solidFill>
                  <a:schemeClr val="tx1"/>
                </a:solidFill>
                <a:latin typeface="Montserrat Medium" panose="00000600000000000000" pitchFamily="2" charset="0"/>
              </a:rPr>
              <a:t>lời mời tham gia</a:t>
            </a:r>
          </a:p>
          <a:p>
            <a:pPr algn="ctr"/>
            <a:r>
              <a:rPr lang="vi-VN" sz="4000" dirty="0">
                <a:solidFill>
                  <a:schemeClr val="tx1"/>
                </a:solidFill>
                <a:latin typeface="Montserrat Medium" panose="00000600000000000000" pitchFamily="2" charset="0"/>
              </a:rPr>
              <a:t>Sổ tiết kiệm</a:t>
            </a:r>
            <a:endParaRPr lang="en-US" sz="4000" dirty="0">
              <a:solidFill>
                <a:schemeClr val="tx1"/>
              </a:solidFill>
              <a:latin typeface="Montserrat Medium" panose="00000600000000000000" pitchFamily="2" charset="0"/>
            </a:endParaRPr>
          </a:p>
        </p:txBody>
      </p:sp>
      <p:sp>
        <p:nvSpPr>
          <p:cNvPr id="18" name="Oval 17">
            <a:extLst>
              <a:ext uri="{FF2B5EF4-FFF2-40B4-BE49-F238E27FC236}">
                <a16:creationId xmlns:a16="http://schemas.microsoft.com/office/drawing/2014/main" id="{898D7FAD-1528-01F6-19C1-DABC3BCEB3EA}"/>
              </a:ext>
            </a:extLst>
          </p:cNvPr>
          <p:cNvSpPr/>
          <p:nvPr/>
        </p:nvSpPr>
        <p:spPr>
          <a:xfrm>
            <a:off x="1997521" y="7406565"/>
            <a:ext cx="2971800" cy="1373581"/>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Xóa</a:t>
            </a:r>
            <a:endParaRPr lang="en-US" sz="4000" dirty="0">
              <a:solidFill>
                <a:schemeClr val="tx1"/>
              </a:solidFill>
              <a:latin typeface="Montserrat Medium" panose="00000600000000000000" pitchFamily="2" charset="0"/>
            </a:endParaRPr>
          </a:p>
        </p:txBody>
      </p:sp>
      <p:sp>
        <p:nvSpPr>
          <p:cNvPr id="19" name="Oval 18">
            <a:extLst>
              <a:ext uri="{FF2B5EF4-FFF2-40B4-BE49-F238E27FC236}">
                <a16:creationId xmlns:a16="http://schemas.microsoft.com/office/drawing/2014/main" id="{73BEE2E3-8EF1-7008-09B0-0AFB64073723}"/>
              </a:ext>
            </a:extLst>
          </p:cNvPr>
          <p:cNvSpPr/>
          <p:nvPr/>
        </p:nvSpPr>
        <p:spPr>
          <a:xfrm>
            <a:off x="1444066" y="4946637"/>
            <a:ext cx="3364414" cy="1373581"/>
          </a:xfrm>
          <a:prstGeom prst="ellipse">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000" dirty="0">
                <a:solidFill>
                  <a:schemeClr val="tx1"/>
                </a:solidFill>
                <a:latin typeface="Montserrat Medium" panose="00000600000000000000" pitchFamily="2" charset="0"/>
              </a:rPr>
              <a:t>Đáo hạn</a:t>
            </a:r>
            <a:endParaRPr lang="en-US" sz="4000" dirty="0">
              <a:solidFill>
                <a:schemeClr val="tx1"/>
              </a:solidFill>
              <a:latin typeface="Montserrat Medium" panose="00000600000000000000" pitchFamily="2" charset="0"/>
            </a:endParaRPr>
          </a:p>
        </p:txBody>
      </p:sp>
      <p:cxnSp>
        <p:nvCxnSpPr>
          <p:cNvPr id="22" name="Straight Arrow Connector 21">
            <a:extLst>
              <a:ext uri="{FF2B5EF4-FFF2-40B4-BE49-F238E27FC236}">
                <a16:creationId xmlns:a16="http://schemas.microsoft.com/office/drawing/2014/main" id="{53ADC7BD-DA65-C3F0-AE60-2A81661A5ADD}"/>
              </a:ext>
            </a:extLst>
          </p:cNvPr>
          <p:cNvCxnSpPr>
            <a:cxnSpLocks/>
          </p:cNvCxnSpPr>
          <p:nvPr/>
        </p:nvCxnSpPr>
        <p:spPr>
          <a:xfrm flipH="1" flipV="1">
            <a:off x="4534111" y="3771900"/>
            <a:ext cx="2171489" cy="1306208"/>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C5CCFC-8C8A-9489-C113-AEEC185346CA}"/>
              </a:ext>
            </a:extLst>
          </p:cNvPr>
          <p:cNvCxnSpPr>
            <a:cxnSpLocks/>
            <a:stCxn id="10" idx="0"/>
          </p:cNvCxnSpPr>
          <p:nvPr/>
        </p:nvCxnSpPr>
        <p:spPr>
          <a:xfrm flipV="1">
            <a:off x="9143998" y="3544387"/>
            <a:ext cx="0" cy="1533721"/>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A4C264-E639-E72B-0008-6948990AAC75}"/>
              </a:ext>
            </a:extLst>
          </p:cNvPr>
          <p:cNvCxnSpPr>
            <a:cxnSpLocks/>
          </p:cNvCxnSpPr>
          <p:nvPr/>
        </p:nvCxnSpPr>
        <p:spPr>
          <a:xfrm flipV="1">
            <a:off x="11658600" y="3850846"/>
            <a:ext cx="1447800" cy="1292654"/>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10CB96A-B221-E148-A5CF-E93568619446}"/>
              </a:ext>
            </a:extLst>
          </p:cNvPr>
          <p:cNvCxnSpPr>
            <a:cxnSpLocks/>
            <a:stCxn id="10" idx="3"/>
          </p:cNvCxnSpPr>
          <p:nvPr/>
        </p:nvCxnSpPr>
        <p:spPr>
          <a:xfrm>
            <a:off x="11925298" y="5678273"/>
            <a:ext cx="1409702"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13DEC30-99E5-05D5-24B6-1F265DB2477E}"/>
              </a:ext>
            </a:extLst>
          </p:cNvPr>
          <p:cNvCxnSpPr>
            <a:cxnSpLocks/>
            <a:endCxn id="16" idx="1"/>
          </p:cNvCxnSpPr>
          <p:nvPr/>
        </p:nvCxnSpPr>
        <p:spPr>
          <a:xfrm>
            <a:off x="11658600" y="6278438"/>
            <a:ext cx="1593637" cy="1207114"/>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DB53D46-72D5-2F5C-0FDA-C5F6E29D439D}"/>
              </a:ext>
            </a:extLst>
          </p:cNvPr>
          <p:cNvCxnSpPr>
            <a:cxnSpLocks/>
            <a:stCxn id="10" idx="2"/>
            <a:endCxn id="17" idx="0"/>
          </p:cNvCxnSpPr>
          <p:nvPr/>
        </p:nvCxnSpPr>
        <p:spPr>
          <a:xfrm>
            <a:off x="9143998" y="6278438"/>
            <a:ext cx="28316" cy="1315721"/>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DA747B3-4198-916E-7441-1505610583CA}"/>
              </a:ext>
            </a:extLst>
          </p:cNvPr>
          <p:cNvCxnSpPr>
            <a:cxnSpLocks/>
            <a:endCxn id="18" idx="7"/>
          </p:cNvCxnSpPr>
          <p:nvPr/>
        </p:nvCxnSpPr>
        <p:spPr>
          <a:xfrm flipH="1">
            <a:off x="4534111" y="6278438"/>
            <a:ext cx="2247689" cy="1329283"/>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AC74926-B241-A8F6-84B0-40DEFCFBFE00}"/>
              </a:ext>
            </a:extLst>
          </p:cNvPr>
          <p:cNvCxnSpPr>
            <a:cxnSpLocks/>
            <a:stCxn id="10" idx="1"/>
          </p:cNvCxnSpPr>
          <p:nvPr/>
        </p:nvCxnSpPr>
        <p:spPr>
          <a:xfrm flipH="1">
            <a:off x="4534111" y="5678273"/>
            <a:ext cx="1828587"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7928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6344"/>
        </a:solidFill>
        <a:effectLst/>
      </p:bgPr>
    </p:bg>
    <p:spTree>
      <p:nvGrpSpPr>
        <p:cNvPr id="1" name="">
          <a:extLst>
            <a:ext uri="{FF2B5EF4-FFF2-40B4-BE49-F238E27FC236}">
              <a16:creationId xmlns:a16="http://schemas.microsoft.com/office/drawing/2014/main" id="{9BEA905D-2F70-FA92-70A8-345A6D20133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A5C0F34-7D98-FCF7-8C23-9BCF04441CAB}"/>
              </a:ext>
            </a:extLst>
          </p:cNvPr>
          <p:cNvSpPr/>
          <p:nvPr/>
        </p:nvSpPr>
        <p:spPr>
          <a:xfrm>
            <a:off x="-2456467" y="-6456965"/>
            <a:ext cx="23200930" cy="23200930"/>
          </a:xfrm>
          <a:custGeom>
            <a:avLst/>
            <a:gdLst/>
            <a:ahLst/>
            <a:cxnLst/>
            <a:rect l="l" t="t" r="r" b="b"/>
            <a:pathLst>
              <a:path w="23200930" h="23200930">
                <a:moveTo>
                  <a:pt x="0" y="0"/>
                </a:moveTo>
                <a:lnTo>
                  <a:pt x="23200930" y="0"/>
                </a:lnTo>
                <a:lnTo>
                  <a:pt x="23200930" y="23200930"/>
                </a:lnTo>
                <a:lnTo>
                  <a:pt x="0" y="23200930"/>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C288CB27-380C-E598-2C81-D1861BFD6B0A}"/>
              </a:ext>
            </a:extLst>
          </p:cNvPr>
          <p:cNvSpPr txBox="1"/>
          <p:nvPr/>
        </p:nvSpPr>
        <p:spPr>
          <a:xfrm>
            <a:off x="2449911" y="4574574"/>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endParaRPr>
          </a:p>
        </p:txBody>
      </p:sp>
      <p:sp>
        <p:nvSpPr>
          <p:cNvPr id="13" name="TextBox 13">
            <a:extLst>
              <a:ext uri="{FF2B5EF4-FFF2-40B4-BE49-F238E27FC236}">
                <a16:creationId xmlns:a16="http://schemas.microsoft.com/office/drawing/2014/main" id="{936DC62B-71E1-412B-B756-E672DD7AE0CD}"/>
              </a:ext>
            </a:extLst>
          </p:cNvPr>
          <p:cNvSpPr txBox="1"/>
          <p:nvPr/>
        </p:nvSpPr>
        <p:spPr>
          <a:xfrm>
            <a:off x="2449911" y="7232337"/>
            <a:ext cx="902889" cy="1007069"/>
          </a:xfrm>
          <a:prstGeom prst="rect">
            <a:avLst/>
          </a:prstGeom>
        </p:spPr>
        <p:txBody>
          <a:bodyPr lIns="50800" tIns="50800" rIns="50800" bIns="50800" rtlCol="0" anchor="ctr"/>
          <a:lstStyle/>
          <a:p>
            <a:pPr marL="0" marR="0" lvl="0" indent="0" algn="ctr"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76344"/>
                </a:solidFill>
                <a:effectLst/>
                <a:uLnTx/>
                <a:uFillTx/>
                <a:latin typeface="Balsamiq Sans"/>
                <a:ea typeface="Balsamiq Sans"/>
                <a:cs typeface="Balsamiq Sans"/>
                <a:sym typeface="Balsamiq Sans"/>
              </a:rPr>
              <a:t>3</a:t>
            </a:r>
          </a:p>
        </p:txBody>
      </p:sp>
      <p:sp>
        <p:nvSpPr>
          <p:cNvPr id="25" name="!!Rectangle 24">
            <a:extLst>
              <a:ext uri="{FF2B5EF4-FFF2-40B4-BE49-F238E27FC236}">
                <a16:creationId xmlns:a16="http://schemas.microsoft.com/office/drawing/2014/main" id="{003044EB-3493-22BF-4A46-BE9618F8E2F7}"/>
              </a:ext>
            </a:extLst>
          </p:cNvPr>
          <p:cNvSpPr/>
          <p:nvPr/>
        </p:nvSpPr>
        <p:spPr>
          <a:xfrm>
            <a:off x="669158" y="491108"/>
            <a:ext cx="16949685" cy="93047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A9641B7-06B4-F666-A1F8-2409D4F83451}"/>
              </a:ext>
            </a:extLst>
          </p:cNvPr>
          <p:cNvSpPr txBox="1"/>
          <p:nvPr/>
        </p:nvSpPr>
        <p:spPr>
          <a:xfrm>
            <a:off x="2228846" y="3109619"/>
            <a:ext cx="13830303" cy="2092881"/>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Cho phép xem thông tin cá nhân của người dùng</a:t>
            </a:r>
          </a:p>
          <a:p>
            <a:pPr marL="571500" marR="0" lvl="0" indent="-571500" algn="just" defTabSz="914400" rtl="0" eaLnBrk="1" fontAlgn="auto" latinLnBrk="0" hangingPunct="1">
              <a:lnSpc>
                <a:spcPct val="100000"/>
              </a:lnSpc>
              <a:spcBef>
                <a:spcPts val="1200"/>
              </a:spcBef>
              <a:spcAft>
                <a:spcPts val="0"/>
              </a:spcAft>
              <a:buClrTx/>
              <a:buSzTx/>
              <a:buFontTx/>
              <a:buChar char="-"/>
              <a:tabLst/>
              <a:defRPr/>
            </a:pPr>
            <a:r>
              <a:rPr lang="vi-VN" sz="4000" dirty="0">
                <a:solidFill>
                  <a:prstClr val="black"/>
                </a:solidFill>
                <a:latin typeface="Montserrat Medium" panose="00000600000000000000" pitchFamily="2" charset="0"/>
              </a:rPr>
              <a:t>T</a:t>
            </a:r>
            <a:r>
              <a:rPr kumimoji="0" lang="vi-VN" sz="4000" b="0"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hay đổi một số thông tin cá nhân, cập nhật ảnh đại diện</a:t>
            </a:r>
          </a:p>
        </p:txBody>
      </p:sp>
      <p:sp>
        <p:nvSpPr>
          <p:cNvPr id="29" name="TextBox 28">
            <a:extLst>
              <a:ext uri="{FF2B5EF4-FFF2-40B4-BE49-F238E27FC236}">
                <a16:creationId xmlns:a16="http://schemas.microsoft.com/office/drawing/2014/main" id="{FF53372E-566C-D3A4-118C-7F86A33345DF}"/>
              </a:ext>
            </a:extLst>
          </p:cNvPr>
          <p:cNvSpPr txBox="1"/>
          <p:nvPr/>
        </p:nvSpPr>
        <p:spPr>
          <a:xfrm>
            <a:off x="1385573" y="647700"/>
            <a:ext cx="1551685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rPr>
              <a:t>CÁC CHỨC NĂNG CỦA ĐỀ TÀI</a:t>
            </a:r>
            <a:endParaRPr kumimoji="0" lang="en-US" sz="7200" b="0" i="0" u="none" strike="noStrike" kern="1200" cap="none" spc="0" normalizeH="0" baseline="0" noProof="0" dirty="0">
              <a:ln>
                <a:noFill/>
              </a:ln>
              <a:solidFill>
                <a:prstClr val="black"/>
              </a:solidFill>
              <a:effectLst/>
              <a:uLnTx/>
              <a:uFillTx/>
              <a:latin typeface="Montserrat Bold" panose="00000800000000000000" charset="0"/>
              <a:ea typeface="+mn-ea"/>
              <a:cs typeface="+mn-cs"/>
            </a:endParaRPr>
          </a:p>
        </p:txBody>
      </p:sp>
      <p:sp>
        <p:nvSpPr>
          <p:cNvPr id="3" name="Freeform 18">
            <a:extLst>
              <a:ext uri="{FF2B5EF4-FFF2-40B4-BE49-F238E27FC236}">
                <a16:creationId xmlns:a16="http://schemas.microsoft.com/office/drawing/2014/main" id="{1BE67394-C54A-8E69-04F5-CF2F290D6BE4}"/>
              </a:ext>
            </a:extLst>
          </p:cNvPr>
          <p:cNvSpPr/>
          <p:nvPr/>
        </p:nvSpPr>
        <p:spPr>
          <a:xfrm rot="21165828">
            <a:off x="-1221378" y="-1396269"/>
            <a:ext cx="3295670" cy="2593612"/>
          </a:xfrm>
          <a:custGeom>
            <a:avLst/>
            <a:gdLst/>
            <a:ahLst/>
            <a:cxnLst/>
            <a:rect l="l" t="t" r="r" b="b"/>
            <a:pathLst>
              <a:path w="4628025" h="3727664">
                <a:moveTo>
                  <a:pt x="0" y="0"/>
                </a:moveTo>
                <a:lnTo>
                  <a:pt x="4628026" y="0"/>
                </a:lnTo>
                <a:lnTo>
                  <a:pt x="4628026" y="3727664"/>
                </a:lnTo>
                <a:lnTo>
                  <a:pt x="0" y="3727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19">
            <a:extLst>
              <a:ext uri="{FF2B5EF4-FFF2-40B4-BE49-F238E27FC236}">
                <a16:creationId xmlns:a16="http://schemas.microsoft.com/office/drawing/2014/main" id="{750599C8-7E34-0CA3-D8BE-445F1061257D}"/>
              </a:ext>
            </a:extLst>
          </p:cNvPr>
          <p:cNvSpPr/>
          <p:nvPr/>
        </p:nvSpPr>
        <p:spPr>
          <a:xfrm>
            <a:off x="15773400" y="8912624"/>
            <a:ext cx="2887219" cy="2217864"/>
          </a:xfrm>
          <a:custGeom>
            <a:avLst/>
            <a:gdLst/>
            <a:ahLst/>
            <a:cxnLst/>
            <a:rect l="l" t="t" r="r" b="b"/>
            <a:pathLst>
              <a:path w="3780872" h="2797846">
                <a:moveTo>
                  <a:pt x="0" y="0"/>
                </a:moveTo>
                <a:lnTo>
                  <a:pt x="3780872" y="0"/>
                </a:lnTo>
                <a:lnTo>
                  <a:pt x="3780872" y="2797846"/>
                </a:lnTo>
                <a:lnTo>
                  <a:pt x="0" y="279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rrow: Pentagon 7">
            <a:extLst>
              <a:ext uri="{FF2B5EF4-FFF2-40B4-BE49-F238E27FC236}">
                <a16:creationId xmlns:a16="http://schemas.microsoft.com/office/drawing/2014/main" id="{65FA8B7C-445B-CED0-590C-966F8464D05B}"/>
              </a:ext>
            </a:extLst>
          </p:cNvPr>
          <p:cNvSpPr/>
          <p:nvPr/>
        </p:nvSpPr>
        <p:spPr>
          <a:xfrm>
            <a:off x="533399" y="1830019"/>
            <a:ext cx="9448801" cy="816748"/>
          </a:xfrm>
          <a:prstGeom prst="homePlate">
            <a:avLst/>
          </a:prstGeom>
          <a:solidFill>
            <a:srgbClr val="98FE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rPr>
              <a:t>6. Quản </a:t>
            </a:r>
            <a:r>
              <a:rPr lang="vi-VN" sz="3600" b="1" dirty="0">
                <a:solidFill>
                  <a:prstClr val="black"/>
                </a:solidFill>
                <a:latin typeface="Montserrat Medium" panose="00000600000000000000" pitchFamily="2" charset="0"/>
              </a:rPr>
              <a:t>lý thông tin của người dùng</a:t>
            </a:r>
            <a:endParaRPr kumimoji="0" lang="en-US" sz="3600" b="1" i="0" u="none" strike="noStrike" kern="1200" cap="none" spc="0" normalizeH="0" baseline="0" noProof="0" dirty="0">
              <a:ln>
                <a:noFill/>
              </a:ln>
              <a:solidFill>
                <a:prstClr val="black"/>
              </a:solidFill>
              <a:effectLst/>
              <a:uLnTx/>
              <a:uFillTx/>
              <a:latin typeface="Montserrat Medium" panose="00000600000000000000" pitchFamily="2" charset="0"/>
              <a:ea typeface="+mn-ea"/>
              <a:cs typeface="+mn-cs"/>
            </a:endParaRPr>
          </a:p>
        </p:txBody>
      </p:sp>
    </p:spTree>
    <p:extLst>
      <p:ext uri="{BB962C8B-B14F-4D97-AF65-F5344CB8AC3E}">
        <p14:creationId xmlns:p14="http://schemas.microsoft.com/office/powerpoint/2010/main" val="1073167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830</TotalTime>
  <Words>1901</Words>
  <Application>Microsoft Office PowerPoint</Application>
  <PresentationFormat>Custom</PresentationFormat>
  <Paragraphs>449</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Balsamiq Sans</vt:lpstr>
      <vt:lpstr>Montserrat Medium</vt:lpstr>
      <vt:lpstr>Montserrat Bold</vt:lpstr>
      <vt:lpstr>Montserrat SemiBold</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dc:title>
  <cp:lastModifiedBy>Trương Đức Huy</cp:lastModifiedBy>
  <cp:revision>11</cp:revision>
  <dcterms:created xsi:type="dcterms:W3CDTF">2006-08-16T00:00:00Z</dcterms:created>
  <dcterms:modified xsi:type="dcterms:W3CDTF">2024-12-29T15:33:15Z</dcterms:modified>
  <dc:identifier>DAGaYIhG3OQ</dc:identifier>
</cp:coreProperties>
</file>