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0" r:id="rId4"/>
    <p:sldId id="263" r:id="rId5"/>
    <p:sldId id="295" r:id="rId6"/>
    <p:sldId id="296" r:id="rId7"/>
    <p:sldId id="265" r:id="rId8"/>
    <p:sldId id="363" r:id="rId9"/>
    <p:sldId id="358" r:id="rId10"/>
    <p:sldId id="360" r:id="rId11"/>
    <p:sldId id="359" r:id="rId12"/>
    <p:sldId id="361" r:id="rId13"/>
    <p:sldId id="362" r:id="rId14"/>
    <p:sldId id="294" r:id="rId1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an" initial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94660"/>
  </p:normalViewPr>
  <p:slideViewPr>
    <p:cSldViewPr snapToGrid="0">
      <p:cViewPr varScale="1">
        <p:scale>
          <a:sx n="77" d="100"/>
          <a:sy n="77" d="100"/>
        </p:scale>
        <p:origin x="6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13T21:57:25.073" idx="1">
    <p:pos x="7216" y="29"/>
    <p:text/>
  </p:cm>
  <p:cm authorId="1" dt="2023-04-13T21:58:44.279" idx="2">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endParaRPr lang="vi-VN"/>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vi-VN"/>
          </a:p>
        </p:txBody>
      </p:sp>
      <p:sp>
        <p:nvSpPr>
          <p:cNvPr id="4" name="Chỗ dành sẵn cho Ngày tháng 3"/>
          <p:cNvSpPr>
            <a:spLocks noGrp="1"/>
          </p:cNvSpPr>
          <p:nvPr>
            <p:ph type="dt" sz="half" idx="10"/>
          </p:nvPr>
        </p:nvSpPr>
        <p:spPr/>
        <p:txBody>
          <a:bodyPr/>
          <a:lstStyle/>
          <a:p>
            <a:fld id="{A576140D-55D8-4656-A2BA-C1FBACAB93ED}"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vi-VN"/>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gày tháng 3"/>
          <p:cNvSpPr>
            <a:spLocks noGrp="1"/>
          </p:cNvSpPr>
          <p:nvPr>
            <p:ph type="dt" sz="half" idx="10"/>
          </p:nvPr>
        </p:nvSpPr>
        <p:spPr/>
        <p:txBody>
          <a:bodyPr/>
          <a:lstStyle/>
          <a:p>
            <a:fld id="{A576140D-55D8-4656-A2BA-C1FBACAB93ED}"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endParaRPr lang="vi-VN"/>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gày tháng 3"/>
          <p:cNvSpPr>
            <a:spLocks noGrp="1"/>
          </p:cNvSpPr>
          <p:nvPr>
            <p:ph type="dt" sz="half" idx="10"/>
          </p:nvPr>
        </p:nvSpPr>
        <p:spPr/>
        <p:txBody>
          <a:bodyPr/>
          <a:lstStyle/>
          <a:p>
            <a:fld id="{A576140D-55D8-4656-A2BA-C1FBACAB93ED}"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vi-VN"/>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gày tháng 3"/>
          <p:cNvSpPr>
            <a:spLocks noGrp="1"/>
          </p:cNvSpPr>
          <p:nvPr>
            <p:ph type="dt" sz="half" idx="10"/>
          </p:nvPr>
        </p:nvSpPr>
        <p:spPr/>
        <p:txBody>
          <a:bodyPr/>
          <a:lstStyle/>
          <a:p>
            <a:fld id="{A576140D-55D8-4656-A2BA-C1FBACAB93ED}"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endParaRPr lang="vi-VN"/>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endParaRPr lang="vi-VN"/>
          </a:p>
        </p:txBody>
      </p:sp>
      <p:sp>
        <p:nvSpPr>
          <p:cNvPr id="4" name="Chỗ dành sẵn cho Ngày tháng 3"/>
          <p:cNvSpPr>
            <a:spLocks noGrp="1"/>
          </p:cNvSpPr>
          <p:nvPr>
            <p:ph type="dt" sz="half" idx="10"/>
          </p:nvPr>
        </p:nvSpPr>
        <p:spPr/>
        <p:txBody>
          <a:bodyPr/>
          <a:lstStyle/>
          <a:p>
            <a:fld id="{A576140D-55D8-4656-A2BA-C1FBACAB93ED}" type="datetimeFigureOut">
              <a:rPr lang="vi-VN" smtClean="0"/>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vi-VN"/>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5" name="Chỗ dành sẵn cho Ngày tháng 4"/>
          <p:cNvSpPr>
            <a:spLocks noGrp="1"/>
          </p:cNvSpPr>
          <p:nvPr>
            <p:ph type="dt" sz="half" idx="10"/>
          </p:nvPr>
        </p:nvSpPr>
        <p:spPr/>
        <p:txBody>
          <a:bodyPr/>
          <a:lstStyle/>
          <a:p>
            <a:fld id="{A576140D-55D8-4656-A2BA-C1FBACAB93ED}" type="datetimeFigureOut">
              <a:rPr lang="vi-VN" smtClean="0"/>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endParaRPr lang="vi-VN"/>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7" name="Chỗ dành sẵn cho Ngày tháng 6"/>
          <p:cNvSpPr>
            <a:spLocks noGrp="1"/>
          </p:cNvSpPr>
          <p:nvPr>
            <p:ph type="dt" sz="half" idx="10"/>
          </p:nvPr>
        </p:nvSpPr>
        <p:spPr/>
        <p:txBody>
          <a:bodyPr/>
          <a:lstStyle/>
          <a:p>
            <a:fld id="{A576140D-55D8-4656-A2BA-C1FBACAB93ED}" type="datetimeFigureOut">
              <a:rPr lang="vi-VN" smtClean="0"/>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vi-VN"/>
          </a:p>
        </p:txBody>
      </p:sp>
      <p:sp>
        <p:nvSpPr>
          <p:cNvPr id="3" name="Chỗ dành sẵn cho Ngày tháng 2"/>
          <p:cNvSpPr>
            <a:spLocks noGrp="1"/>
          </p:cNvSpPr>
          <p:nvPr>
            <p:ph type="dt" sz="half" idx="10"/>
          </p:nvPr>
        </p:nvSpPr>
        <p:spPr/>
        <p:txBody>
          <a:bodyPr/>
          <a:lstStyle/>
          <a:p>
            <a:fld id="{A576140D-55D8-4656-A2BA-C1FBACAB93ED}" type="datetimeFigureOut">
              <a:rPr lang="vi-VN" smtClean="0"/>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A576140D-55D8-4656-A2BA-C1FBACAB93ED}" type="datetimeFigureOut">
              <a:rPr lang="vi-VN" smtClean="0"/>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vi-VN"/>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endParaRPr lang="vi-VN"/>
          </a:p>
        </p:txBody>
      </p:sp>
      <p:sp>
        <p:nvSpPr>
          <p:cNvPr id="5" name="Chỗ dành sẵn cho Ngày tháng 4"/>
          <p:cNvSpPr>
            <a:spLocks noGrp="1"/>
          </p:cNvSpPr>
          <p:nvPr>
            <p:ph type="dt" sz="half" idx="10"/>
          </p:nvPr>
        </p:nvSpPr>
        <p:spPr/>
        <p:txBody>
          <a:bodyPr/>
          <a:lstStyle/>
          <a:p>
            <a:fld id="{A576140D-55D8-4656-A2BA-C1FBACAB93ED}" type="datetimeFigureOut">
              <a:rPr lang="vi-VN" smtClean="0"/>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vi-VN"/>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endParaRPr lang="vi-VN"/>
          </a:p>
        </p:txBody>
      </p:sp>
      <p:sp>
        <p:nvSpPr>
          <p:cNvPr id="5" name="Chỗ dành sẵn cho Ngày tháng 4"/>
          <p:cNvSpPr>
            <a:spLocks noGrp="1"/>
          </p:cNvSpPr>
          <p:nvPr>
            <p:ph type="dt" sz="half" idx="10"/>
          </p:nvPr>
        </p:nvSpPr>
        <p:spPr/>
        <p:txBody>
          <a:bodyPr/>
          <a:lstStyle/>
          <a:p>
            <a:fld id="{A576140D-55D8-4656-A2BA-C1FBACAB93ED}" type="datetimeFigureOut">
              <a:rPr lang="vi-VN" smtClean="0"/>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2D8FF066-BE61-466E-A056-F303266D6CB6}"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vi-VN"/>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6140D-55D8-4656-A2BA-C1FBACAB93ED}" type="datetimeFigureOut">
              <a:rPr lang="vi-VN" smtClean="0"/>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FF066-BE61-466E-A056-F303266D6CB6}"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1"/>
          <a:srcRect r="10571" b="-1"/>
          <a:stretch>
            <a:fillRect/>
          </a:stretch>
        </p:blipFill>
        <p:spPr>
          <a:xfrm>
            <a:off x="3523488" y="10"/>
            <a:ext cx="8668512" cy="6857990"/>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p:cNvSpPr>
            <a:spLocks noGrp="1"/>
          </p:cNvSpPr>
          <p:nvPr>
            <p:ph type="title"/>
          </p:nvPr>
        </p:nvSpPr>
        <p:spPr>
          <a:xfrm>
            <a:off x="478155" y="1122680"/>
            <a:ext cx="4618990" cy="3204210"/>
          </a:xfrm>
        </p:spPr>
        <p:txBody>
          <a:bodyPr vert="horz" lIns="91440" tIns="45720" rIns="91440" bIns="45720" rtlCol="0" anchor="b">
            <a:normAutofit/>
          </a:bodyPr>
          <a:lstStyle/>
          <a:p>
            <a:r>
              <a:rPr lang="en-US" sz="4800" dirty="0" err="1">
                <a:latin typeface="Times New Roman" panose="02020603050405020304" pitchFamily="18" charset="0"/>
                <a:cs typeface="Times New Roman" panose="02020603050405020304" pitchFamily="18" charset="0"/>
              </a:rPr>
              <a:t>Lớp</a:t>
            </a:r>
            <a:r>
              <a:rPr lang="en-US" sz="4800" dirty="0">
                <a:latin typeface="Times New Roman" panose="02020603050405020304" pitchFamily="18" charset="0"/>
                <a:cs typeface="Times New Roman" panose="02020603050405020304" pitchFamily="18" charset="0"/>
              </a:rPr>
              <a:t>: 09CNPM 03</a:t>
            </a:r>
            <a:br>
              <a:rPr lang="en-US" sz="4800" dirty="0"/>
            </a:br>
            <a:endParaRPr lang="en-US" sz="4800" dirty="0"/>
          </a:p>
        </p:txBody>
      </p:sp>
      <p:sp>
        <p:nvSpPr>
          <p:cNvPr id="3" name="Chỗ dành sẵn cho Văn bản 2"/>
          <p:cNvSpPr>
            <a:spLocks noGrp="1"/>
          </p:cNvSpPr>
          <p:nvPr>
            <p:ph type="body" idx="1"/>
          </p:nvPr>
        </p:nvSpPr>
        <p:spPr>
          <a:xfrm>
            <a:off x="477981" y="4090457"/>
            <a:ext cx="4734100" cy="2141859"/>
          </a:xfrm>
        </p:spPr>
        <p:txBody>
          <a:bodyPr vert="horz" lIns="91440" tIns="45720" rIns="91440" bIns="45720" rtlCol="0">
            <a:normAutofit/>
          </a:bodyPr>
          <a:lstStyle/>
          <a:p>
            <a:pPr>
              <a:spcAft>
                <a:spcPts val="600"/>
              </a:spcAft>
            </a:pPr>
            <a:r>
              <a:rPr lang="en-US" b="1" dirty="0" err="1">
                <a:solidFill>
                  <a:schemeClr val="tx1"/>
                </a:solidFill>
              </a:rPr>
              <a:t>Nguyễn</a:t>
            </a:r>
            <a:r>
              <a:rPr lang="en-US" b="1" dirty="0">
                <a:solidFill>
                  <a:schemeClr val="tx1"/>
                </a:solidFill>
              </a:rPr>
              <a:t> Minh </a:t>
            </a:r>
            <a:r>
              <a:rPr lang="en-US" b="1" dirty="0" err="1">
                <a:solidFill>
                  <a:schemeClr val="tx1"/>
                </a:solidFill>
              </a:rPr>
              <a:t>Thuận</a:t>
            </a:r>
            <a:r>
              <a:rPr lang="en-US" b="1" dirty="0">
                <a:solidFill>
                  <a:schemeClr val="tx1"/>
                </a:solidFill>
              </a:rPr>
              <a:t> - 0950080141</a:t>
            </a:r>
            <a:endParaRPr lang="en-US" b="1" dirty="0">
              <a:solidFill>
                <a:schemeClr val="tx1"/>
              </a:solidFill>
            </a:endParaRPr>
          </a:p>
          <a:p>
            <a:pPr>
              <a:spcAft>
                <a:spcPts val="600"/>
              </a:spcAft>
            </a:pPr>
            <a:endParaRPr lang="en-US" sz="1600" dirty="0">
              <a:solidFill>
                <a:schemeClr val="tx1"/>
              </a:solidFill>
            </a:endParaRPr>
          </a:p>
          <a:p>
            <a:pPr>
              <a:spcAft>
                <a:spcPts val="600"/>
              </a:spcAft>
            </a:pPr>
            <a:endParaRPr lang="en-US" sz="1600" dirty="0">
              <a:solidFill>
                <a:schemeClr val="tx1"/>
              </a:solidFill>
            </a:endParaRPr>
          </a:p>
          <a:p>
            <a:endParaRPr lang="en-US" sz="1600" dirty="0">
              <a:solidFill>
                <a:schemeClr val="tx1"/>
              </a:solidFill>
            </a:endParaRPr>
          </a:p>
        </p:txBody>
      </p:sp>
      <p:sp>
        <p:nvSpPr>
          <p:cNvPr id="22" name="Rectangle 2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Box 3"/>
          <p:cNvSpPr txBox="1"/>
          <p:nvPr/>
        </p:nvSpPr>
        <p:spPr>
          <a:xfrm>
            <a:off x="3653155" y="379730"/>
            <a:ext cx="4885055" cy="829945"/>
          </a:xfrm>
          <a:prstGeom prst="rect">
            <a:avLst/>
          </a:prstGeom>
          <a:noFill/>
        </p:spPr>
        <p:txBody>
          <a:bodyPr wrap="square" rtlCol="0">
            <a:spAutoFit/>
          </a:bodyPr>
          <a:p>
            <a:pPr algn="ctr"/>
            <a:r>
              <a:rPr lang="en-US" sz="4800" b="1" dirty="0" err="1">
                <a:latin typeface="Arial" panose="020B0604020202020204" pitchFamily="34" charset="0"/>
                <a:cs typeface="Arial" panose="020B0604020202020204" pitchFamily="34" charset="0"/>
                <a:sym typeface="+mn-ea"/>
              </a:rPr>
              <a:t>Báo</a:t>
            </a:r>
            <a:r>
              <a:rPr lang="en-US" sz="4800" b="1" dirty="0">
                <a:latin typeface="Arial" panose="020B0604020202020204" pitchFamily="34" charset="0"/>
                <a:cs typeface="Arial" panose="020B0604020202020204" pitchFamily="34" charset="0"/>
                <a:sym typeface="+mn-ea"/>
              </a:rPr>
              <a:t> </a:t>
            </a:r>
            <a:r>
              <a:rPr lang="en-US" sz="4800" b="1" dirty="0" err="1">
                <a:latin typeface="Arial" panose="020B0604020202020204" pitchFamily="34" charset="0"/>
                <a:cs typeface="Arial" panose="020B0604020202020204" pitchFamily="34" charset="0"/>
                <a:sym typeface="+mn-ea"/>
              </a:rPr>
              <a:t>cáo</a:t>
            </a:r>
            <a:r>
              <a:rPr lang="en-US" sz="2800" b="1" dirty="0">
                <a:latin typeface="Arial" panose="020B0604020202020204" pitchFamily="34" charset="0"/>
                <a:cs typeface="Arial" panose="020B0604020202020204" pitchFamily="34" charset="0"/>
                <a:sym typeface="+mn-ea"/>
              </a:rPr>
              <a:t> </a:t>
            </a:r>
            <a:endParaRPr lang="en-US" sz="280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Ảnh có chứa bầu trời đêm&#10;&#10;Mô tả được tạo tự động"/>
          <p:cNvPicPr>
            <a:picLocks noChangeAspect="1"/>
          </p:cNvPicPr>
          <p:nvPr/>
        </p:nvPicPr>
        <p:blipFill rotWithShape="1">
          <a:blip r:embed="rId1">
            <a:alphaModFix amt="45000"/>
          </a:blip>
          <a:srcRect t="8907"/>
          <a:stretch>
            <a:fillRect/>
          </a:stretch>
        </p:blipFill>
        <p:spPr>
          <a:xfrm>
            <a:off x="20" y="10"/>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838200" y="365125"/>
            <a:ext cx="10989310" cy="5843270"/>
          </a:xfrm>
          <a:prstGeom prst="rect">
            <a:avLst/>
          </a:prstGeom>
          <a:noFill/>
          <a:ln w="9525" cap="sq" cmpd="sng" algn="ctr">
            <a:solidFill>
              <a:schemeClr val="tx1">
                <a:lumMod val="75000"/>
                <a:lumOff val="25000"/>
              </a:schemeClr>
            </a:solidFill>
            <a:prstDash val="solid"/>
            <a:miter lim="800000"/>
          </a:ln>
          <a:effectLst>
            <a:softEdge rad="0"/>
          </a:effectLst>
        </p:spPr>
      </p:sp>
      <p:pic>
        <p:nvPicPr>
          <p:cNvPr id="8" name="Picture 5"/>
          <p:cNvPicPr>
            <a:picLocks noChangeAspect="1"/>
          </p:cNvPicPr>
          <p:nvPr>
            <p:ph idx="1"/>
          </p:nvPr>
        </p:nvPicPr>
        <p:blipFill>
          <a:blip r:embed="rId2"/>
          <a:stretch>
            <a:fillRect/>
          </a:stretch>
        </p:blipFill>
        <p:spPr>
          <a:xfrm>
            <a:off x="1300480" y="839470"/>
            <a:ext cx="9591040" cy="4894580"/>
          </a:xfrm>
          <a:prstGeom prst="rect">
            <a:avLst/>
          </a:prstGeom>
          <a:noFill/>
          <a:ln w="12700">
            <a:solidFill>
              <a:srgbClr val="DDE2E6"/>
            </a:solidFill>
          </a:ln>
        </p:spPr>
      </p:pic>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Ảnh có chứa bầu trời đêm&#10;&#10;Mô tả được tạo tự động"/>
          <p:cNvPicPr>
            <a:picLocks noChangeAspect="1"/>
          </p:cNvPicPr>
          <p:nvPr/>
        </p:nvPicPr>
        <p:blipFill rotWithShape="1">
          <a:blip r:embed="rId1">
            <a:alphaModFix amt="45000"/>
          </a:blip>
          <a:srcRect t="8907"/>
          <a:stretch>
            <a:fillRect/>
          </a:stretch>
        </p:blipFill>
        <p:spPr>
          <a:xfrm>
            <a:off x="20" y="10"/>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838200" y="365125"/>
            <a:ext cx="10989310" cy="5843270"/>
          </a:xfrm>
          <a:prstGeom prst="rect">
            <a:avLst/>
          </a:prstGeom>
          <a:noFill/>
          <a:ln w="9525" cap="sq" cmpd="sng" algn="ctr">
            <a:solidFill>
              <a:schemeClr val="tx1">
                <a:lumMod val="75000"/>
                <a:lumOff val="25000"/>
              </a:schemeClr>
            </a:solidFill>
            <a:prstDash val="solid"/>
            <a:miter lim="800000"/>
          </a:ln>
          <a:effectLst>
            <a:softEdge rad="0"/>
          </a:effectLst>
        </p:spPr>
      </p:sp>
      <p:pic>
        <p:nvPicPr>
          <p:cNvPr id="3" name="Picture 6"/>
          <p:cNvPicPr>
            <a:picLocks noChangeAspect="1"/>
          </p:cNvPicPr>
          <p:nvPr>
            <p:ph idx="1"/>
          </p:nvPr>
        </p:nvPicPr>
        <p:blipFill>
          <a:blip r:embed="rId2"/>
          <a:stretch>
            <a:fillRect/>
          </a:stretch>
        </p:blipFill>
        <p:spPr>
          <a:xfrm>
            <a:off x="1509395" y="899160"/>
            <a:ext cx="9173210" cy="4775200"/>
          </a:xfrm>
          <a:prstGeom prst="rect">
            <a:avLst/>
          </a:prstGeom>
          <a:noFill/>
          <a:ln w="12700">
            <a:solidFill>
              <a:schemeClr val="tx1"/>
            </a:solidFill>
          </a:ln>
        </p:spPr>
      </p:pic>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Ảnh có chứa bầu trời đêm&#10;&#10;Mô tả được tạo tự động"/>
          <p:cNvPicPr>
            <a:picLocks noChangeAspect="1"/>
          </p:cNvPicPr>
          <p:nvPr/>
        </p:nvPicPr>
        <p:blipFill rotWithShape="1">
          <a:blip r:embed="rId1">
            <a:alphaModFix amt="45000"/>
          </a:blip>
          <a:srcRect t="8907"/>
          <a:stretch>
            <a:fillRect/>
          </a:stretch>
        </p:blipFill>
        <p:spPr>
          <a:xfrm>
            <a:off x="20" y="10"/>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838200" y="365125"/>
            <a:ext cx="10989310" cy="5843270"/>
          </a:xfrm>
          <a:prstGeom prst="rect">
            <a:avLst/>
          </a:prstGeom>
          <a:noFill/>
          <a:ln w="9525" cap="sq" cmpd="sng" algn="ctr">
            <a:solidFill>
              <a:schemeClr val="tx1">
                <a:lumMod val="75000"/>
                <a:lumOff val="25000"/>
              </a:schemeClr>
            </a:solidFill>
            <a:prstDash val="solid"/>
            <a:miter lim="800000"/>
          </a:ln>
          <a:effectLst>
            <a:softEdge rad="0"/>
          </a:effectLst>
        </p:spPr>
      </p:sp>
      <p:pic>
        <p:nvPicPr>
          <p:cNvPr id="8" name="Picture 5"/>
          <p:cNvPicPr>
            <a:picLocks noChangeAspect="1"/>
          </p:cNvPicPr>
          <p:nvPr>
            <p:ph idx="1"/>
          </p:nvPr>
        </p:nvPicPr>
        <p:blipFill>
          <a:blip r:embed="rId2"/>
          <a:stretch>
            <a:fillRect/>
          </a:stretch>
        </p:blipFill>
        <p:spPr>
          <a:xfrm>
            <a:off x="1300480" y="839470"/>
            <a:ext cx="9591040" cy="4894580"/>
          </a:xfrm>
          <a:prstGeom prst="rect">
            <a:avLst/>
          </a:prstGeom>
          <a:noFill/>
          <a:ln w="12700">
            <a:solidFill>
              <a:srgbClr val="DDE2E6"/>
            </a:solidFill>
          </a:ln>
        </p:spPr>
      </p:pic>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9"/>
          <p:cNvSpPr>
            <a:spLocks noGrp="1" noRot="1" noChangeAspect="1" noMove="1" noResize="1" noEditPoints="1" noAdjustHandles="1" noChangeArrowheads="1" noChangeShapeType="1" noTextEdit="1"/>
          </p:cNvSpPr>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a:spLocks noGrp="1" noRot="1" noChangeAspect="1" noMove="1" noResize="1" noEditPoints="1" noAdjustHandles="1" noChangeArrowheads="1" noChangeShapeType="1" noTextEdit="1"/>
          </p:cNvSpPr>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p:cNvSpPr>
            <a:spLocks noGrp="1" noRot="1" noChangeAspect="1" noMove="1" noResize="1" noEditPoints="1" noAdjustHandles="1" noChangeArrowheads="1" noChangeShapeType="1" noTextEdit="1"/>
          </p:cNvSpPr>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p:cNvSpPr>
            <a:spLocks noGrp="1" noRot="1" noChangeAspect="1" noMove="1" noResize="1" noEditPoints="1" noAdjustHandles="1" noChangeArrowheads="1" noChangeShapeType="1" noTextEdit="1"/>
          </p:cNvSpPr>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2" name="Freeform: Shape 21"/>
          <p:cNvSpPr>
            <a:spLocks noGrp="1" noRot="1" noChangeAspect="1" noMove="1" noResize="1" noEditPoints="1" noAdjustHandles="1" noChangeArrowheads="1" noChangeShapeType="1" noTextEdit="1"/>
          </p:cNvSpPr>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p:cNvSpPr>
            <a:spLocks noGrp="1" noRot="1" noChangeAspect="1" noMove="1" noResize="1" noEditPoints="1" noAdjustHandles="1" noChangeArrowheads="1" noChangeShapeType="1" noTextEdit="1"/>
          </p:cNvSpPr>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êu đề 1"/>
          <p:cNvSpPr>
            <a:spLocks noGrp="1"/>
          </p:cNvSpPr>
          <p:nvPr>
            <p:ph type="title"/>
          </p:nvPr>
        </p:nvSpPr>
        <p:spPr>
          <a:xfrm>
            <a:off x="2874238" y="2490098"/>
            <a:ext cx="6461901" cy="2150719"/>
          </a:xfrm>
          <a:noFill/>
        </p:spPr>
        <p:txBody>
          <a:bodyPr vert="horz" lIns="91440" tIns="45720" rIns="91440" bIns="45720" rtlCol="0" anchor="ctr">
            <a:normAutofit fontScale="90000"/>
          </a:bodyPr>
          <a:lstStyle/>
          <a:p>
            <a:pPr algn="ctr"/>
            <a:r>
              <a:rPr lang="en-US" sz="4800" b="1" kern="1200" dirty="0">
                <a:solidFill>
                  <a:srgbClr val="080808"/>
                </a:solidFill>
                <a:latin typeface="Times New Roman" panose="02020603050405020304" pitchFamily="18" charset="0"/>
                <a:cs typeface="Times New Roman" panose="02020603050405020304" pitchFamily="18" charset="0"/>
              </a:rPr>
              <a:t>CẢM ƠN THẦY VÀ CÁC BẠN ĐÃ LẮNG NGHE !</a:t>
            </a:r>
            <a:br>
              <a:rPr lang="en-US" sz="3600" b="1"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26" name="Freeform: Shape 25"/>
          <p:cNvSpPr>
            <a:spLocks noGrp="1" noRot="1" noChangeAspect="1" noMove="1" noResize="1" noEditPoints="1" noAdjustHandles="1" noChangeArrowheads="1" noChangeShapeType="1" noTextEdit="1"/>
          </p:cNvSpPr>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p:cNvSpPr>
            <a:spLocks noGrp="1" noRot="1" noChangeAspect="1" noMove="1" noResize="1" noEditPoints="1" noAdjustHandles="1" noChangeArrowheads="1" noChangeShapeType="1" noTextEdit="1"/>
          </p:cNvSpPr>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3048" y="55245"/>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a:off x="0" y="55245"/>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a:grpSpLocks noGrp="1" noRot="1" noChangeAspect="1" noMove="1" noResize="1" noUngrp="1"/>
          </p:cNvGrpSpPr>
          <p:nvPr/>
        </p:nvGrpSpPr>
        <p:grpSpPr>
          <a:xfrm>
            <a:off x="1" y="2130665"/>
            <a:ext cx="12048729" cy="4093306"/>
            <a:chOff x="1" y="2075420"/>
            <a:chExt cx="12048729" cy="4093306"/>
          </a:xfrm>
        </p:grpSpPr>
        <p:sp>
          <p:nvSpPr>
            <p:cNvPr id="23" name="Oval 22"/>
            <p:cNvSpPr/>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p:cNvSpPr>
            <a:spLocks noGrp="1" noRot="1" noChangeAspect="1" noMove="1" noResize="1" noEditPoints="1" noAdjustHandles="1" noChangeArrowheads="1" noChangeShapeType="1" noTextEdit="1"/>
          </p:cNvSpPr>
          <p:nvPr/>
        </p:nvSpPr>
        <p:spPr>
          <a:xfrm rot="16200000">
            <a:off x="10438146" y="1097850"/>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a:grpSpLocks noGrp="1" noRot="1" noChangeAspect="1" noMove="1" noResize="1" noUngrp="1"/>
          </p:cNvGrpSpPr>
          <p:nvPr/>
        </p:nvGrpSpPr>
        <p:grpSpPr>
          <a:xfrm>
            <a:off x="11259539" y="372823"/>
            <a:ext cx="548640" cy="549007"/>
            <a:chOff x="7029447" y="3514725"/>
            <a:chExt cx="1285875" cy="549007"/>
          </a:xfrm>
        </p:grpSpPr>
        <p:cxnSp>
          <p:nvCxnSpPr>
            <p:cNvPr id="33" name="Straight Connector 32"/>
            <p:cNvCxnSpPr/>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8" name="Rectangle 37"/>
          <p:cNvSpPr>
            <a:spLocks noGrp="1" noRot="1" noChangeAspect="1" noMove="1" noResize="1" noEditPoints="1" noAdjustHandles="1" noChangeArrowheads="1" noChangeShapeType="1" noTextEdit="1"/>
          </p:cNvSpPr>
          <p:nvPr/>
        </p:nvSpPr>
        <p:spPr>
          <a:xfrm rot="10800000">
            <a:off x="1167764" y="46548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a:grpSpLocks noGrp="1" noRot="1" noChangeAspect="1" noMove="1" noResize="1" noUngrp="1"/>
          </p:cNvGrpSpPr>
          <p:nvPr/>
        </p:nvGrpSpPr>
        <p:grpSpPr>
          <a:xfrm rot="5400000">
            <a:off x="616345" y="5995805"/>
            <a:ext cx="1285875" cy="549007"/>
            <a:chOff x="7029447" y="3514725"/>
            <a:chExt cx="1285875" cy="549007"/>
          </a:xfrm>
        </p:grpSpPr>
        <p:cxnSp>
          <p:nvCxnSpPr>
            <p:cNvPr id="41" name="Straight Connector 40"/>
            <p:cNvCxnSpPr/>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p:cNvPicPr>
            <a:picLocks noChangeAspect="1"/>
          </p:cNvPicPr>
          <p:nvPr/>
        </p:nvPicPr>
        <p:blipFill rotWithShape="1">
          <a:blip r:embed="rId1">
            <a:alphaModFix amt="25000"/>
            <a:duotone>
              <a:prstClr val="black"/>
              <a:schemeClr val="bg1">
                <a:tint val="45000"/>
                <a:satMod val="400000"/>
              </a:schemeClr>
            </a:duotone>
          </a:blip>
          <a:srcRect t="15077" b="336"/>
          <a:stretch>
            <a:fillRect/>
          </a:stretch>
        </p:blipFill>
        <p:spPr>
          <a:xfrm>
            <a:off x="748233" y="476588"/>
            <a:ext cx="10691215" cy="6013845"/>
          </a:xfrm>
          <a:prstGeom prst="rect">
            <a:avLst/>
          </a:prstGeom>
        </p:spPr>
      </p:pic>
      <p:sp>
        <p:nvSpPr>
          <p:cNvPr id="2" name="TextBox 1"/>
          <p:cNvSpPr txBox="1"/>
          <p:nvPr/>
        </p:nvSpPr>
        <p:spPr>
          <a:xfrm>
            <a:off x="5636712" y="2754604"/>
            <a:ext cx="914400" cy="914400"/>
          </a:xfrm>
          <a:prstGeom prst="rect">
            <a:avLst/>
          </a:prstGeom>
          <a:noFill/>
        </p:spPr>
        <p:txBody>
          <a:bodyPr wrap="square" rtlCol="0">
            <a:spAutoFit/>
          </a:bodyPr>
          <a:lstStyle/>
          <a:p>
            <a:endParaRPr lang="en-US"/>
          </a:p>
        </p:txBody>
      </p:sp>
      <p:sp>
        <p:nvSpPr>
          <p:cNvPr id="6" name="Text Box 5"/>
          <p:cNvSpPr txBox="1"/>
          <p:nvPr/>
        </p:nvSpPr>
        <p:spPr>
          <a:xfrm>
            <a:off x="3263265" y="1016000"/>
            <a:ext cx="5123180" cy="629920"/>
          </a:xfrm>
          <a:prstGeom prst="rect">
            <a:avLst/>
          </a:prstGeom>
          <a:noFill/>
        </p:spPr>
        <p:txBody>
          <a:bodyPr wrap="square" rtlCol="0">
            <a:spAutoFit/>
          </a:bodyPr>
          <a:p>
            <a:pPr algn="ctr"/>
            <a:r>
              <a:rPr lang="en-US" sz="3500">
                <a:solidFill>
                  <a:schemeClr val="bg1"/>
                </a:solidFill>
                <a:latin typeface="Arial" panose="020B0604020202020204" pitchFamily="34" charset="0"/>
                <a:cs typeface="Arial" panose="020B0604020202020204" pitchFamily="34" charset="0"/>
              </a:rPr>
              <a:t>Phạm vi dự án</a:t>
            </a:r>
            <a:endParaRPr lang="en-US" sz="3500">
              <a:solidFill>
                <a:schemeClr val="bg1"/>
              </a:solidFill>
              <a:latin typeface="Arial" panose="020B0604020202020204" pitchFamily="34" charset="0"/>
              <a:cs typeface="Arial" panose="020B0604020202020204" pitchFamily="34" charset="0"/>
            </a:endParaRPr>
          </a:p>
        </p:txBody>
      </p:sp>
      <p:sp>
        <p:nvSpPr>
          <p:cNvPr id="7" name="Text Box 6"/>
          <p:cNvSpPr txBox="1"/>
          <p:nvPr/>
        </p:nvSpPr>
        <p:spPr>
          <a:xfrm>
            <a:off x="1821180" y="1967230"/>
            <a:ext cx="8326120" cy="4154170"/>
          </a:xfrm>
          <a:prstGeom prst="rect">
            <a:avLst/>
          </a:prstGeom>
          <a:noFill/>
        </p:spPr>
        <p:txBody>
          <a:bodyPr wrap="square" rtlCol="0">
            <a:spAutoFit/>
          </a:bodyPr>
          <a:p>
            <a:r>
              <a:rPr lang="en-US" sz="2400">
                <a:solidFill>
                  <a:schemeClr val="bg1"/>
                </a:solidFill>
                <a:latin typeface="Arial" panose="020B0604020202020204" pitchFamily="34" charset="0"/>
                <a:cs typeface="Arial" panose="020B0604020202020204" pitchFamily="34" charset="0"/>
                <a:sym typeface="+mn-ea"/>
              </a:rPr>
              <a:t>- Những việc chưa làm được</a:t>
            </a:r>
            <a:endParaRPr lang="en-US" sz="2400">
              <a:solidFill>
                <a:schemeClr val="bg1"/>
              </a:solidFill>
              <a:latin typeface="Arial" panose="020B0604020202020204" pitchFamily="34" charset="0"/>
              <a:cs typeface="Arial" panose="020B0604020202020204" pitchFamily="34" charset="0"/>
              <a:sym typeface="+mn-ea"/>
            </a:endParaRPr>
          </a:p>
          <a:p>
            <a:r>
              <a:rPr lang="en-US" sz="2400">
                <a:solidFill>
                  <a:schemeClr val="bg1"/>
                </a:solidFill>
                <a:latin typeface="Arial" panose="020B0604020202020204" pitchFamily="34" charset="0"/>
                <a:cs typeface="Arial" panose="020B0604020202020204" pitchFamily="34" charset="0"/>
                <a:sym typeface="+mn-ea"/>
              </a:rPr>
              <a:t>+ Giao diện của trang web và những chức năng của trang                     	web hiện đang có như thanh tìm kiếm để tìm kiếm 	những sản phẩm muốn tìm. </a:t>
            </a:r>
            <a:endParaRPr lang="en-US" sz="2400">
              <a:solidFill>
                <a:schemeClr val="bg1"/>
              </a:solidFill>
              <a:latin typeface="Arial" panose="020B0604020202020204" pitchFamily="34" charset="0"/>
              <a:cs typeface="Arial" panose="020B0604020202020204" pitchFamily="34" charset="0"/>
              <a:sym typeface="+mn-ea"/>
            </a:endParaRPr>
          </a:p>
          <a:p>
            <a:r>
              <a:rPr lang="en-US" sz="2400">
                <a:solidFill>
                  <a:schemeClr val="bg1"/>
                </a:solidFill>
                <a:latin typeface="Arial" panose="020B0604020202020204" pitchFamily="34" charset="0"/>
                <a:cs typeface="Arial" panose="020B0604020202020204" pitchFamily="34" charset="0"/>
                <a:sym typeface="+mn-ea"/>
              </a:rPr>
              <a:t>+ Danh mục giỏ hàng khi nhấn vào mua sản phẩm, sản 	phẩm sẽ chuyển giỏ hàng và sẽ hiện ra tên giá của 	sản phẩm đang có trong giỏ hàng.</a:t>
            </a:r>
            <a:endParaRPr lang="en-US" sz="2400">
              <a:solidFill>
                <a:schemeClr val="bg1"/>
              </a:solidFill>
              <a:latin typeface="Arial" panose="020B0604020202020204" pitchFamily="34" charset="0"/>
              <a:cs typeface="Arial" panose="020B0604020202020204" pitchFamily="34" charset="0"/>
              <a:sym typeface="+mn-ea"/>
            </a:endParaRPr>
          </a:p>
          <a:p>
            <a:r>
              <a:rPr lang="en-US" sz="2400">
                <a:solidFill>
                  <a:schemeClr val="bg1"/>
                </a:solidFill>
                <a:latin typeface="Arial" panose="020B0604020202020204" pitchFamily="34" charset="0"/>
                <a:cs typeface="Arial" panose="020B0604020202020204" pitchFamily="34" charset="0"/>
                <a:sym typeface="+mn-ea"/>
              </a:rPr>
              <a:t>+ Đăng ký Tài khoản và đăng nhập tài khoản dành cho 	khách hàng muốn mua hàng.</a:t>
            </a:r>
            <a:endParaRPr lang="en-US" sz="2400">
              <a:solidFill>
                <a:schemeClr val="bg1"/>
              </a:solidFill>
              <a:latin typeface="Arial" panose="020B0604020202020204" pitchFamily="34" charset="0"/>
              <a:cs typeface="Arial" panose="020B0604020202020204" pitchFamily="34" charset="0"/>
              <a:sym typeface="+mn-ea"/>
            </a:endParaRPr>
          </a:p>
          <a:p>
            <a:r>
              <a:rPr lang="en-US" sz="2400">
                <a:solidFill>
                  <a:schemeClr val="bg1"/>
                </a:solidFill>
                <a:latin typeface="Arial" panose="020B0604020202020204" pitchFamily="34" charset="0"/>
                <a:cs typeface="Arial" panose="020B0604020202020204" pitchFamily="34" charset="0"/>
                <a:sym typeface="+mn-ea"/>
              </a:rPr>
              <a:t>+ Trang admin dành cho nhà chủ sở hữu gồm thêm, xóa, 	sửa, giá của sản phẩm trên trang web.</a:t>
            </a:r>
            <a:endParaRPr lang="en-US" sz="2400">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0"/>
          <p:cNvGrpSpPr>
            <a:grpSpLocks noGrp="1" noRot="1" noChangeAspect="1" noMove="1" noResize="1" noUngrp="1"/>
          </p:cNvGrpSpPr>
          <p:nvPr/>
        </p:nvGrpSpPr>
        <p:grpSpPr>
          <a:xfrm>
            <a:off x="10477969" y="4641753"/>
            <a:ext cx="1128382" cy="847206"/>
            <a:chOff x="8183879" y="1000124"/>
            <a:chExt cx="1562267" cy="1172973"/>
          </a:xfrm>
        </p:grpSpPr>
        <p:sp>
          <p:nvSpPr>
            <p:cNvPr id="12" name="Freeform 5"/>
            <p:cNvSpPr/>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lstStyle/>
            <a:p>
              <a:endParaRPr lang="en-US"/>
            </a:p>
          </p:txBody>
        </p:sp>
        <p:sp>
          <p:nvSpPr>
            <p:cNvPr id="13" name="Freeform 5"/>
            <p:cNvSpPr/>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lstStyle/>
            <a:p>
              <a:endParaRPr lang="en-US"/>
            </a:p>
          </p:txBody>
        </p:sp>
      </p:grpSp>
      <p:sp>
        <p:nvSpPr>
          <p:cNvPr id="2" name="Text Box 1"/>
          <p:cNvSpPr txBox="1"/>
          <p:nvPr/>
        </p:nvSpPr>
        <p:spPr>
          <a:xfrm>
            <a:off x="1945005" y="1191260"/>
            <a:ext cx="8301355" cy="4892675"/>
          </a:xfrm>
          <a:prstGeom prst="rect">
            <a:avLst/>
          </a:prstGeom>
          <a:noFill/>
        </p:spPr>
        <p:txBody>
          <a:bodyPr wrap="square" rtlCol="0">
            <a:spAutoFit/>
          </a:bodyPr>
          <a:p>
            <a:endParaRPr lang="en-US" sz="2400">
              <a:latin typeface="Arial" panose="020B0604020202020204" pitchFamily="34" charset="0"/>
              <a:cs typeface="Arial" panose="020B0604020202020204" pitchFamily="34" charset="0"/>
            </a:endParaRPr>
          </a:p>
          <a:p>
            <a:r>
              <a:rPr lang="en-US" sz="2400" b="1">
                <a:latin typeface="Arial" panose="020B0604020202020204" pitchFamily="34" charset="0"/>
                <a:cs typeface="Arial" panose="020B0604020202020204" pitchFamily="34" charset="0"/>
              </a:rPr>
              <a:t>Những việc làm được gồm:</a:t>
            </a:r>
            <a:endParaRPr lang="en-US" sz="2400" b="1">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Như là những chức năng của trang web</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Thêm sản phẩm.</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Xóa sản phẩm.</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Thanh tìm kiếm sản phẩm.</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Giỏ hàng.</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Đăng ký và đăng nhập.</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Trang admin.</a:t>
            </a:r>
            <a:endParaRPr lang="en-US" sz="2400">
              <a:latin typeface="Arial" panose="020B0604020202020204" pitchFamily="34" charset="0"/>
              <a:cs typeface="Arial" panose="020B0604020202020204" pitchFamily="34" charset="0"/>
            </a:endParaRPr>
          </a:p>
          <a:p>
            <a:r>
              <a:rPr lang="en-US" sz="2400" b="1">
                <a:latin typeface="Arial" panose="020B0604020202020204" pitchFamily="34" charset="0"/>
                <a:cs typeface="Arial" panose="020B0604020202020204" pitchFamily="34" charset="0"/>
              </a:rPr>
              <a:t>Những Việc không làm được:</a:t>
            </a:r>
            <a:endParaRPr lang="en-US" sz="2400" b="1">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Trang web hiện còn nhiều lỗi còn nhiều yêu cầu và chức năng chưa đạt được như là quản lý kho hàng, trang sản phẩm và hình thức thanh toán</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63015" y="781050"/>
            <a:ext cx="9427210" cy="4892675"/>
          </a:xfrm>
          <a:prstGeom prst="rect">
            <a:avLst/>
          </a:prstGeom>
          <a:noFill/>
        </p:spPr>
        <p:txBody>
          <a:bodyPr wrap="square" rtlCol="0">
            <a:spAutoFit/>
          </a:bodyPr>
          <a:p>
            <a:r>
              <a:rPr lang="en-US" sz="2400" b="1">
                <a:latin typeface="Arial" panose="020B0604020202020204" pitchFamily="34" charset="0"/>
                <a:cs typeface="Arial" panose="020B0604020202020204" pitchFamily="34" charset="0"/>
              </a:rPr>
              <a:t>3.Hướng phát triển.</a:t>
            </a:r>
            <a:endParaRPr lang="en-US" sz="2400" b="1">
              <a:latin typeface="Arial" panose="020B0604020202020204" pitchFamily="34" charset="0"/>
              <a:cs typeface="Arial" panose="020B0604020202020204" pitchFamily="34" charset="0"/>
            </a:endParaRPr>
          </a:p>
          <a:p>
            <a:r>
              <a:rPr lang="en-US" sz="2400" b="1">
                <a:latin typeface="Arial" panose="020B0604020202020204" pitchFamily="34" charset="0"/>
                <a:cs typeface="Arial" panose="020B0604020202020204" pitchFamily="34" charset="0"/>
              </a:rPr>
              <a:t>1.Nội dung của trang web</a:t>
            </a:r>
            <a:endParaRPr lang="en-US" sz="2400" b="1">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Một nội dung tốt đảm bảo cung cấp giá trị đến cho người dùng, nội dung làm cho người đọc cảm thấy hứng thú mang lại giá trị nhiều nhất.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Một nội dung tốt cung cấp cho người dùng tất cả các thông tin mà người dùng quan tâm như: hình ảnh sản phẩm, giá cả, nguồn gốc xuất xứ</a:t>
            </a:r>
            <a:endParaRPr lang="en-US" sz="2400">
              <a:latin typeface="Arial" panose="020B0604020202020204" pitchFamily="34" charset="0"/>
              <a:cs typeface="Arial" panose="020B0604020202020204" pitchFamily="34" charset="0"/>
            </a:endParaRPr>
          </a:p>
          <a:p>
            <a:r>
              <a:rPr lang="en-US" sz="2400" b="1">
                <a:latin typeface="Arial" panose="020B0604020202020204" pitchFamily="34" charset="0"/>
                <a:cs typeface="Arial" panose="020B0604020202020204" pitchFamily="34" charset="0"/>
              </a:rPr>
              <a:t>2.Thiết kế trang web</a:t>
            </a:r>
            <a:endParaRPr lang="en-US" sz="2400" b="1">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Một trang web chuẩn là tạo sự chuyên nghiệp và tăng mức độ nhận diện thượng hiệu. Khi bạn phát triển một website đúng tiêu chuẩn ngay từ đầu sẽ tăng lưu lượng truy cập tự nhiên từ các công cụ tìm kiếm.</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88135" y="396875"/>
            <a:ext cx="9015730" cy="5584825"/>
          </a:xfrm>
          <a:prstGeom prst="rect">
            <a:avLst/>
          </a:prstGeom>
          <a:noFill/>
        </p:spPr>
        <p:txBody>
          <a:bodyPr wrap="square" rtlCol="0">
            <a:spAutoFit/>
          </a:bodyPr>
          <a:p>
            <a:r>
              <a:rPr lang="en-US" sz="2100" b="1">
                <a:latin typeface="Arial" panose="020B0604020202020204" pitchFamily="34" charset="0"/>
                <a:cs typeface="Arial" panose="020B0604020202020204" pitchFamily="34" charset="0"/>
              </a:rPr>
              <a:t>3.Cập nhật website thường xuyên</a:t>
            </a:r>
            <a:endParaRPr lang="en-US" sz="2100" b="1">
              <a:latin typeface="Arial" panose="020B0604020202020204" pitchFamily="34" charset="0"/>
              <a:cs typeface="Arial" panose="020B0604020202020204" pitchFamily="34" charset="0"/>
            </a:endParaRPr>
          </a:p>
          <a:p>
            <a:r>
              <a:rPr lang="en-US" sz="2100">
                <a:latin typeface="Arial" panose="020B0604020202020204" pitchFamily="34" charset="0"/>
                <a:cs typeface="Arial" panose="020B0604020202020204" pitchFamily="34" charset="0"/>
              </a:rPr>
              <a:t>- Khi phát triển website một trong những yếu tố quan trọng để lấy được lòng tin khách hàng là chính là cập nhật website thường xuyên. Điều này chứng tỏ với khách hàng răng website vẫn duy trì hoạt động ổn định và đang tin cậy hơn nhiều so với website khách.</a:t>
            </a:r>
            <a:endParaRPr lang="en-US" sz="2100">
              <a:latin typeface="Arial" panose="020B0604020202020204" pitchFamily="34" charset="0"/>
              <a:cs typeface="Arial" panose="020B0604020202020204" pitchFamily="34" charset="0"/>
            </a:endParaRPr>
          </a:p>
          <a:p>
            <a:r>
              <a:rPr lang="en-US" sz="2100" b="1">
                <a:latin typeface="Arial" panose="020B0604020202020204" pitchFamily="34" charset="0"/>
                <a:cs typeface="Arial" panose="020B0604020202020204" pitchFamily="34" charset="0"/>
              </a:rPr>
              <a:t>4.Chú trọng tương tác với khách hàng</a:t>
            </a:r>
            <a:endParaRPr lang="en-US" sz="2100" b="1">
              <a:latin typeface="Arial" panose="020B0604020202020204" pitchFamily="34" charset="0"/>
              <a:cs typeface="Arial" panose="020B0604020202020204" pitchFamily="34" charset="0"/>
            </a:endParaRPr>
          </a:p>
          <a:p>
            <a:r>
              <a:rPr lang="en-US" sz="2100">
                <a:latin typeface="Arial" panose="020B0604020202020204" pitchFamily="34" charset="0"/>
                <a:cs typeface="Arial" panose="020B0604020202020204" pitchFamily="34" charset="0"/>
              </a:rPr>
              <a:t>- Chăm sóc khách hàng dễ dàng gây dựng lòng tin với khách hàng tạo cảm giác thoải mái cho khách hàng trong thời gian mua hàng. Từ đó giúp mở rộng những mô hình kinh doanh lớn hơn cho doanh nghiệp.</a:t>
            </a:r>
            <a:endParaRPr lang="en-US" sz="2100">
              <a:latin typeface="Arial" panose="020B0604020202020204" pitchFamily="34" charset="0"/>
              <a:cs typeface="Arial" panose="020B0604020202020204" pitchFamily="34" charset="0"/>
            </a:endParaRPr>
          </a:p>
          <a:p>
            <a:r>
              <a:rPr lang="en-US" sz="2100" b="1">
                <a:latin typeface="Arial" panose="020B0604020202020204" pitchFamily="34" charset="0"/>
                <a:cs typeface="Arial" panose="020B0604020202020204" pitchFamily="34" charset="0"/>
                <a:sym typeface="+mn-ea"/>
              </a:rPr>
              <a:t>5.Chỉnh chu đến từng hình ảnh</a:t>
            </a:r>
            <a:endParaRPr lang="en-US" sz="2100" b="1">
              <a:latin typeface="Arial" panose="020B0604020202020204" pitchFamily="34" charset="0"/>
              <a:cs typeface="Arial" panose="020B0604020202020204" pitchFamily="34" charset="0"/>
            </a:endParaRPr>
          </a:p>
          <a:p>
            <a:r>
              <a:rPr lang="en-US" sz="2100">
                <a:latin typeface="Arial" panose="020B0604020202020204" pitchFamily="34" charset="0"/>
                <a:cs typeface="Arial" panose="020B0604020202020204" pitchFamily="34" charset="0"/>
                <a:sym typeface="+mn-ea"/>
              </a:rPr>
              <a:t>- Chỉ cần nhìn vào hình ảnh của website người dùng có thể đánh giá được sự chuyên nghiệp của doanh nghiệp từ đó tăng uy tín trong mắt khách hàng.</a:t>
            </a:r>
            <a:endParaRPr lang="en-US" sz="2100">
              <a:latin typeface="Arial" panose="020B0604020202020204" pitchFamily="34" charset="0"/>
              <a:cs typeface="Arial" panose="020B0604020202020204" pitchFamily="34" charset="0"/>
            </a:endParaRPr>
          </a:p>
          <a:p>
            <a:r>
              <a:rPr lang="en-US" sz="2100">
                <a:latin typeface="Arial" panose="020B0604020202020204" pitchFamily="34" charset="0"/>
                <a:cs typeface="Arial" panose="020B0604020202020204" pitchFamily="34" charset="0"/>
                <a:sym typeface="+mn-ea"/>
              </a:rPr>
              <a:t>- Nó cũng giúp người dùng dễ dàng hơn trong việc nắm bắt và ghi nhớ thông tin. Do vậy, thay vì tạo nhiều văn bản, bạn có thể cung cấp cho người dùng một hình ảnh, gif, video hoặc đồ thị.</a:t>
            </a:r>
            <a:endParaRPr lang="en-US" sz="2100">
              <a:latin typeface="Arial" panose="020B0604020202020204" pitchFamily="34" charset="0"/>
              <a:cs typeface="Arial" panose="020B0604020202020204" pitchFamily="34" charset="0"/>
            </a:endParaRPr>
          </a:p>
          <a:p>
            <a:endParaRPr lang="en-US" sz="210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Ảnh có chứa bầu trời đêm&#10;&#10;Mô tả được tạo tự động"/>
          <p:cNvPicPr>
            <a:picLocks noChangeAspect="1"/>
          </p:cNvPicPr>
          <p:nvPr/>
        </p:nvPicPr>
        <p:blipFill rotWithShape="1">
          <a:blip r:embed="rId1">
            <a:alphaModFix amt="45000"/>
          </a:blip>
          <a:srcRect t="8907"/>
          <a:stretch>
            <a:fillRect/>
          </a:stretch>
        </p:blipFill>
        <p:spPr>
          <a:xfrm>
            <a:off x="20" y="10"/>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838200" y="365125"/>
            <a:ext cx="10989310" cy="5843270"/>
          </a:xfrm>
          <a:prstGeom prst="rect">
            <a:avLst/>
          </a:prstGeom>
          <a:noFill/>
          <a:ln w="9525" cap="sq" cmpd="sng" algn="ctr">
            <a:solidFill>
              <a:schemeClr val="tx1">
                <a:lumMod val="75000"/>
                <a:lumOff val="25000"/>
              </a:schemeClr>
            </a:solidFill>
            <a:prstDash val="solid"/>
            <a:miter lim="800000"/>
          </a:ln>
          <a:effectLst>
            <a:softEdge rad="0"/>
          </a:effectLst>
        </p:spPr>
      </p:sp>
      <p:pic>
        <p:nvPicPr>
          <p:cNvPr id="4" name="Content Placeholder 3"/>
          <p:cNvPicPr>
            <a:picLocks noChangeAspect="1"/>
          </p:cNvPicPr>
          <p:nvPr>
            <p:ph idx="1"/>
          </p:nvPr>
        </p:nvPicPr>
        <p:blipFill>
          <a:blip r:embed="rId2"/>
          <a:stretch>
            <a:fillRect/>
          </a:stretch>
        </p:blipFill>
        <p:spPr>
          <a:xfrm>
            <a:off x="1475105" y="897255"/>
            <a:ext cx="9242425" cy="4778375"/>
          </a:xfrm>
          <a:prstGeom prst="rect">
            <a:avLst/>
          </a:prstGeom>
          <a:noFill/>
          <a:ln w="9525">
            <a:solidFill>
              <a:schemeClr val="tx1"/>
            </a:solidFill>
          </a:ln>
        </p:spPr>
      </p:pic>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Ảnh có chứa bầu trời đêm&#10;&#10;Mô tả được tạo tự động"/>
          <p:cNvPicPr>
            <a:picLocks noChangeAspect="1"/>
          </p:cNvPicPr>
          <p:nvPr/>
        </p:nvPicPr>
        <p:blipFill rotWithShape="1">
          <a:blip r:embed="rId1">
            <a:alphaModFix amt="45000"/>
          </a:blip>
          <a:srcRect t="8907"/>
          <a:stretch>
            <a:fillRect/>
          </a:stretch>
        </p:blipFill>
        <p:spPr>
          <a:xfrm>
            <a:off x="20" y="10"/>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838200" y="365125"/>
            <a:ext cx="10989310" cy="5843270"/>
          </a:xfrm>
          <a:prstGeom prst="rect">
            <a:avLst/>
          </a:prstGeom>
          <a:noFill/>
          <a:ln w="9525" cap="sq" cmpd="sng" algn="ctr">
            <a:solidFill>
              <a:schemeClr val="tx1">
                <a:lumMod val="75000"/>
                <a:lumOff val="25000"/>
              </a:schemeClr>
            </a:solidFill>
            <a:prstDash val="solid"/>
            <a:miter lim="800000"/>
          </a:ln>
          <a:effectLst>
            <a:softEdge rad="0"/>
          </a:effectLst>
        </p:spPr>
      </p:sp>
      <p:pic>
        <p:nvPicPr>
          <p:cNvPr id="10" name="Picture 7"/>
          <p:cNvPicPr>
            <a:picLocks noChangeAspect="1"/>
          </p:cNvPicPr>
          <p:nvPr>
            <p:ph idx="1"/>
          </p:nvPr>
        </p:nvPicPr>
        <p:blipFill>
          <a:blip r:embed="rId2"/>
          <a:stretch>
            <a:fillRect/>
          </a:stretch>
        </p:blipFill>
        <p:spPr>
          <a:xfrm>
            <a:off x="1334135" y="699770"/>
            <a:ext cx="9996805" cy="5173345"/>
          </a:xfrm>
          <a:prstGeom prst="rect">
            <a:avLst/>
          </a:prstGeom>
          <a:noFill/>
          <a:ln w="12700">
            <a:solidFill>
              <a:schemeClr val="tx1"/>
            </a:solidFill>
          </a:ln>
        </p:spPr>
      </p:pic>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Ảnh có chứa bầu trời đêm&#10;&#10;Mô tả được tạo tự động"/>
          <p:cNvPicPr>
            <a:picLocks noChangeAspect="1"/>
          </p:cNvPicPr>
          <p:nvPr/>
        </p:nvPicPr>
        <p:blipFill rotWithShape="1">
          <a:blip r:embed="rId1">
            <a:alphaModFix amt="45000"/>
          </a:blip>
          <a:srcRect t="8907"/>
          <a:stretch>
            <a:fillRect/>
          </a:stretch>
        </p:blipFill>
        <p:spPr>
          <a:xfrm>
            <a:off x="-185400" y="10"/>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838200" y="365125"/>
            <a:ext cx="10989310" cy="5843270"/>
          </a:xfrm>
          <a:prstGeom prst="rect">
            <a:avLst/>
          </a:prstGeom>
          <a:noFill/>
          <a:ln w="9525" cap="sq" cmpd="sng" algn="ctr">
            <a:solidFill>
              <a:schemeClr val="tx1">
                <a:lumMod val="75000"/>
                <a:lumOff val="25000"/>
              </a:schemeClr>
            </a:solidFill>
            <a:prstDash val="solid"/>
            <a:miter lim="800000"/>
          </a:ln>
          <a:effectLst>
            <a:softEdge rad="0"/>
          </a:effectLst>
        </p:spPr>
      </p:sp>
      <p:pic>
        <p:nvPicPr>
          <p:cNvPr id="3" name="Content Placeholder 2"/>
          <p:cNvPicPr>
            <a:picLocks noChangeAspect="1"/>
          </p:cNvPicPr>
          <p:nvPr>
            <p:ph idx="1"/>
          </p:nvPr>
        </p:nvPicPr>
        <p:blipFill>
          <a:blip r:embed="rId2"/>
          <a:stretch>
            <a:fillRect/>
          </a:stretch>
        </p:blipFill>
        <p:spPr>
          <a:xfrm>
            <a:off x="1453515" y="808990"/>
            <a:ext cx="9747250" cy="502856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Ảnh có chứa bầu trời đêm&#10;&#10;Mô tả được tạo tự động"/>
          <p:cNvPicPr>
            <a:picLocks noChangeAspect="1"/>
          </p:cNvPicPr>
          <p:nvPr/>
        </p:nvPicPr>
        <p:blipFill rotWithShape="1">
          <a:blip r:embed="rId1">
            <a:alphaModFix amt="45000"/>
          </a:blip>
          <a:srcRect t="8907"/>
          <a:stretch>
            <a:fillRect/>
          </a:stretch>
        </p:blipFill>
        <p:spPr>
          <a:xfrm>
            <a:off x="20" y="10"/>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838200" y="365125"/>
            <a:ext cx="10989310" cy="5843270"/>
          </a:xfrm>
          <a:prstGeom prst="rect">
            <a:avLst/>
          </a:prstGeom>
          <a:noFill/>
          <a:ln w="9525" cap="sq" cmpd="sng" algn="ctr">
            <a:solidFill>
              <a:schemeClr val="tx1">
                <a:lumMod val="75000"/>
                <a:lumOff val="25000"/>
              </a:schemeClr>
            </a:solidFill>
            <a:prstDash val="solid"/>
            <a:miter lim="800000"/>
          </a:ln>
          <a:effectLst>
            <a:softEdge rad="0"/>
          </a:effectLst>
        </p:spPr>
      </p:sp>
      <p:pic>
        <p:nvPicPr>
          <p:cNvPr id="3" name="Picture 4"/>
          <p:cNvPicPr>
            <a:picLocks noChangeAspect="1"/>
          </p:cNvPicPr>
          <p:nvPr>
            <p:ph idx="1"/>
          </p:nvPr>
        </p:nvPicPr>
        <p:blipFill>
          <a:blip r:embed="rId2"/>
          <a:stretch>
            <a:fillRect/>
          </a:stretch>
        </p:blipFill>
        <p:spPr>
          <a:xfrm>
            <a:off x="1570355" y="727710"/>
            <a:ext cx="9525635" cy="4853940"/>
          </a:xfrm>
          <a:prstGeom prst="rect">
            <a:avLst/>
          </a:prstGeom>
          <a:noFill/>
          <a:ln w="12700">
            <a:solidFill>
              <a:schemeClr val="tx1"/>
            </a:solidFill>
          </a:ln>
        </p:spPr>
      </p:pic>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2336</Words>
  <Application>WPS Presentation</Application>
  <PresentationFormat>Widescreen</PresentationFormat>
  <Paragraphs>46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Calibri</vt:lpstr>
      <vt:lpstr>Times New Roman</vt:lpstr>
      <vt:lpstr>Calibri</vt:lpstr>
      <vt:lpstr>Calibri Light</vt:lpstr>
      <vt:lpstr>Microsoft YaHei</vt:lpstr>
      <vt:lpstr>Arial Unicode MS</vt:lpstr>
      <vt:lpstr>Chủ đề Office</vt:lpstr>
      <vt:lpstr>Lớp: 09CNPM 4 </vt:lpstr>
      <vt:lpstr>PowerPoint 演示文稿</vt:lpstr>
      <vt:lpstr>PowerPoint 演示文稿</vt:lpstr>
      <vt:lpstr>PowerPoint 演示文稿</vt:lpstr>
      <vt:lpstr>PowerPoint 演示文稿</vt:lpstr>
      <vt:lpstr>CHƯƠNG I: TỔNG QUAN </vt:lpstr>
      <vt:lpstr>PowerPoint 演示文稿</vt:lpstr>
      <vt:lpstr>PowerPoint 演示文稿</vt:lpstr>
      <vt:lpstr>PowerPoint 演示文稿</vt:lpstr>
      <vt:lpstr>PowerPoint 演示文稿</vt:lpstr>
      <vt:lpstr>PowerPoint 演示文稿</vt:lpstr>
      <vt:lpstr>PowerPoint 演示文稿</vt:lpstr>
      <vt:lpstr>CẢM ƠN THẦY VÀ CÁC BẠN ĐÃ LẮNG NGHE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HỌC: CÔNG NGHỆ DỮ LIỆU LỚN</dc:title>
  <dc:creator>Tiên Đặng</dc:creator>
  <cp:lastModifiedBy>thuan</cp:lastModifiedBy>
  <cp:revision>17</cp:revision>
  <dcterms:created xsi:type="dcterms:W3CDTF">2023-01-10T13:08:00Z</dcterms:created>
  <dcterms:modified xsi:type="dcterms:W3CDTF">2023-04-14T01:47:07Z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E95767AE9F1243DBB8DD45BB0326F6E3</vt:lpwstr>
  </property>
  <property fmtid="{D5CDD505-2E9C-101B-9397-08002B2CF9AE}" pid="3" name="KSOProductBuildVer">
    <vt:lpwstr>1033-11.2.0.11516</vt:lpwstr>
  </property>
</Properties>
</file>