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8" r:id="rId5"/>
    <p:sldId id="267" r:id="rId6"/>
    <p:sldId id="260" r:id="rId7"/>
    <p:sldId id="261" r:id="rId8"/>
    <p:sldId id="266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AB0"/>
    <a:srgbClr val="FD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C0F23-DA5D-4368-9F98-78F39F6C4F58}" v="3" dt="2025-05-19T13:13:1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7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57F9-70B5-5E67-4948-01757FB16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1CAD5-D363-E14E-5464-210A5285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43EB-48AE-B95E-EE88-09F6C57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0D2F-2D18-AF22-7524-2FB87A6C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DA7F-C128-77B8-CF24-CC7319AD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0298-9F01-71E8-3F14-EEFDAE82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51A97-1B62-37D2-FEDB-F206B65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6448-8D24-C293-DE34-7460BA72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04E5-8622-A89E-37B2-E4A95F3B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6902-1FFA-CB78-AA3D-D7100E9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BC142-79DF-E366-48FC-40027FC40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14E81-3D52-FD92-7524-31AA56B7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EDAB-9F28-F326-70F6-2D86682B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691D-F404-48C6-99BD-51FF727B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57E0-27C7-20EE-34E7-96DF5FE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0028-5904-6F07-BD10-55597E13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E54B-ED1B-8C8F-F64E-E12D0ACD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657B-C43A-EC9B-3B24-08A4086A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9ACA-40C8-8041-236C-A555A38D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E583-D11D-2144-4B75-9FAAE72B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E1F4-89E6-0664-77E3-61031ECB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2AB9-D8E3-8364-3D8D-8840A4BD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6EF1-C523-3D43-C03F-81E9708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BEB1-D38F-3BE7-2CD5-E812B7D5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CEAC-0FFC-8A4C-87FE-6C0EC2D7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E900-F589-A012-C9C4-F521F1C6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8FD8-91BD-0CA3-D1F5-8F4253839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EFAC-C889-DF86-DB0E-4DAFD541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B6386-31FA-6D72-D6D0-0EF3110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360A-6692-2AA4-3A6F-D2437E6B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D89C-E35C-A35D-5591-136EB21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CA1-9144-2A82-4EC1-9261BD0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9438E-547B-33B3-5A2A-3C7FA454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C1860-8023-5A33-E204-201F88EC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8342C-4F7F-6C0B-DDC7-75845535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16B56-1F44-3EEA-C31B-A575B9D1D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A967D-874A-52B9-7598-DDDC73D7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68BB2-B6BF-A7B8-163F-3275AA88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2C0DF-ED33-9CFA-DB03-B860B29F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A505-ECC9-68DE-ED76-C32C60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BF331-FB8A-E749-0FC9-36A9B4E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8621-AC25-C310-ECC0-7A85AA2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14C83-A73A-AAB6-C468-B35C2E7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BA26-E574-F543-64C6-A3EE6EE2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10531-84B7-A6D6-E98A-4F0CED64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E582-5729-D57F-EBC4-B62CD836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B02A-135C-C422-D272-C6F848E5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31C-86EE-5D54-C599-346B9058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3A5B9-35CD-7DB0-2F74-45D6D636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2316-A295-47A8-AC12-27831E0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7DF1-D6B2-8CB9-4283-4DC0CEBE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E917-35C0-A7D8-91A7-B84FC12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F686-33D2-7805-0F01-9EF369A5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2E2AF-B17F-DFAF-0E2D-E8E0621F6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9E88-330C-0C7F-5179-71F42FE2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A743-7BC7-34F5-425C-F107B27A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D979-1DA3-D1A0-CCF9-2BEDFEF8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AC56-0B58-5BDA-F8E9-1E178569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0FCE9-CB84-AC30-915E-B5CD977E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C8D2-3E65-BD85-C133-EC438840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8B9-EFC2-6B94-8B22-554C1464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C5069-EA39-471A-8754-6D00B0DFC44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6F72-B695-662C-B8B0-6999C54B0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A218-151F-C71F-282A-C54BC027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679AB52A-82E9-F18A-94A8-BEDCDF881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r="8179"/>
          <a:stretch>
            <a:fillRect/>
          </a:stretch>
        </p:blipFill>
        <p:spPr>
          <a:xfrm>
            <a:off x="643467" y="225910"/>
            <a:ext cx="10905066" cy="3898112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2AB55CDB-D31E-C422-DBEF-45A18BB3D6F8}"/>
              </a:ext>
            </a:extLst>
          </p:cNvPr>
          <p:cNvSpPr/>
          <p:nvPr/>
        </p:nvSpPr>
        <p:spPr>
          <a:xfrm>
            <a:off x="643467" y="4894217"/>
            <a:ext cx="10905066" cy="1254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SALES TRENDS AND CUSTOMER BEHAVIOR</a:t>
            </a:r>
          </a:p>
        </p:txBody>
      </p:sp>
    </p:spTree>
    <p:extLst>
      <p:ext uri="{BB962C8B-B14F-4D97-AF65-F5344CB8AC3E}">
        <p14:creationId xmlns:p14="http://schemas.microsoft.com/office/powerpoint/2010/main" val="127210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A67C3D-6D28-4C64-81F8-295FC9396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5F595145-82DA-08C5-119D-FA113271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r="8179"/>
          <a:stretch>
            <a:fillRect/>
          </a:stretch>
        </p:blipFill>
        <p:spPr>
          <a:xfrm>
            <a:off x="2664294" y="-1"/>
            <a:ext cx="9526226" cy="3405188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283919-7E00-4FC2-BFC9-3F56E5880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4294" y="0"/>
            <a:ext cx="1953741" cy="3405188"/>
          </a:xfrm>
          <a:custGeom>
            <a:avLst/>
            <a:gdLst>
              <a:gd name="connsiteX0" fmla="*/ 340960 w 1953741"/>
              <a:gd name="connsiteY0" fmla="*/ 0 h 3405188"/>
              <a:gd name="connsiteX1" fmla="*/ 0 w 1953741"/>
              <a:gd name="connsiteY1" fmla="*/ 0 h 3405188"/>
              <a:gd name="connsiteX2" fmla="*/ 0 w 1953741"/>
              <a:gd name="connsiteY2" fmla="*/ 1 h 3405188"/>
              <a:gd name="connsiteX3" fmla="*/ 121075 w 1953741"/>
              <a:gd name="connsiteY3" fmla="*/ 1 h 3405188"/>
              <a:gd name="connsiteX4" fmla="*/ 143661 w 1953741"/>
              <a:gd name="connsiteY4" fmla="*/ 14998 h 3405188"/>
              <a:gd name="connsiteX5" fmla="*/ 1771120 w 1953741"/>
              <a:gd name="connsiteY5" fmla="*/ 3337396 h 3405188"/>
              <a:gd name="connsiteX6" fmla="*/ 1772750 w 1953741"/>
              <a:gd name="connsiteY6" fmla="*/ 3405188 h 3405188"/>
              <a:gd name="connsiteX7" fmla="*/ 1953741 w 1953741"/>
              <a:gd name="connsiteY7" fmla="*/ 3405188 h 3405188"/>
              <a:gd name="connsiteX8" fmla="*/ 1937324 w 1953741"/>
              <a:gd name="connsiteY8" fmla="*/ 3058183 h 3405188"/>
              <a:gd name="connsiteX9" fmla="*/ 363084 w 1953741"/>
              <a:gd name="connsiteY9" fmla="*/ 14997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3741" h="3405188">
                <a:moveTo>
                  <a:pt x="340960" y="0"/>
                </a:moveTo>
                <a:lnTo>
                  <a:pt x="0" y="0"/>
                </a:lnTo>
                <a:lnTo>
                  <a:pt x="0" y="1"/>
                </a:lnTo>
                <a:lnTo>
                  <a:pt x="121075" y="1"/>
                </a:lnTo>
                <a:lnTo>
                  <a:pt x="143661" y="14998"/>
                </a:lnTo>
                <a:cubicBezTo>
                  <a:pt x="1126713" y="708414"/>
                  <a:pt x="1702933" y="1928214"/>
                  <a:pt x="1771120" y="3337396"/>
                </a:cubicBezTo>
                <a:lnTo>
                  <a:pt x="1772750" y="3405188"/>
                </a:lnTo>
                <a:lnTo>
                  <a:pt x="1953741" y="3405188"/>
                </a:lnTo>
                <a:lnTo>
                  <a:pt x="1937324" y="3058183"/>
                </a:lnTo>
                <a:cubicBezTo>
                  <a:pt x="1813464" y="1767912"/>
                  <a:pt x="1261851" y="662186"/>
                  <a:pt x="36308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1EF24478-91D5-EA00-87E4-9E00359C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83" r="-1" b="26182"/>
          <a:stretch>
            <a:fillRect/>
          </a:stretch>
        </p:blipFill>
        <p:spPr>
          <a:xfrm>
            <a:off x="2660676" y="3452815"/>
            <a:ext cx="9531324" cy="3405185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217FF4A-5EDF-43B7-90EE-BDD9F1E9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0676" y="3452813"/>
            <a:ext cx="2740990" cy="3405187"/>
          </a:xfrm>
          <a:custGeom>
            <a:avLst/>
            <a:gdLst>
              <a:gd name="connsiteX0" fmla="*/ 2737014 w 2740990"/>
              <a:gd name="connsiteY0" fmla="*/ 0 h 3405187"/>
              <a:gd name="connsiteX1" fmla="*/ 2550901 w 2740990"/>
              <a:gd name="connsiteY1" fmla="*/ 0 h 3405187"/>
              <a:gd name="connsiteX2" fmla="*/ 2554960 w 2740990"/>
              <a:gd name="connsiteY2" fmla="*/ 168844 h 3405187"/>
              <a:gd name="connsiteX3" fmla="*/ 641512 w 2740990"/>
              <a:gd name="connsiteY3" fmla="*/ 2922002 h 3405187"/>
              <a:gd name="connsiteX4" fmla="*/ 114085 w 2740990"/>
              <a:gd name="connsiteY4" fmla="*/ 3327787 h 3405187"/>
              <a:gd name="connsiteX5" fmla="*/ 0 w 2740990"/>
              <a:gd name="connsiteY5" fmla="*/ 3405187 h 3405187"/>
              <a:gd name="connsiteX6" fmla="*/ 24734 w 2740990"/>
              <a:gd name="connsiteY6" fmla="*/ 3405187 h 3405187"/>
              <a:gd name="connsiteX7" fmla="*/ 238236 w 2740990"/>
              <a:gd name="connsiteY7" fmla="*/ 3405187 h 3405187"/>
              <a:gd name="connsiteX8" fmla="*/ 349992 w 2740990"/>
              <a:gd name="connsiteY8" fmla="*/ 3327786 h 3405187"/>
              <a:gd name="connsiteX9" fmla="*/ 866640 w 2740990"/>
              <a:gd name="connsiteY9" fmla="*/ 2922001 h 3405187"/>
              <a:gd name="connsiteX10" fmla="*/ 2740990 w 2740990"/>
              <a:gd name="connsiteY10" fmla="*/ 168843 h 340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990" h="3405187">
                <a:moveTo>
                  <a:pt x="2737014" y="0"/>
                </a:moveTo>
                <a:lnTo>
                  <a:pt x="2550901" y="0"/>
                </a:lnTo>
                <a:lnTo>
                  <a:pt x="2554960" y="168844"/>
                </a:lnTo>
                <a:cubicBezTo>
                  <a:pt x="2554960" y="1516319"/>
                  <a:pt x="1606862" y="2150027"/>
                  <a:pt x="641512" y="2922002"/>
                </a:cubicBezTo>
                <a:cubicBezTo>
                  <a:pt x="465716" y="3062585"/>
                  <a:pt x="291530" y="3200296"/>
                  <a:pt x="114085" y="3327787"/>
                </a:cubicBezTo>
                <a:lnTo>
                  <a:pt x="0" y="3405187"/>
                </a:lnTo>
                <a:lnTo>
                  <a:pt x="24734" y="3405187"/>
                </a:lnTo>
                <a:lnTo>
                  <a:pt x="238236" y="3405187"/>
                </a:lnTo>
                <a:lnTo>
                  <a:pt x="349992" y="3327786"/>
                </a:lnTo>
                <a:cubicBezTo>
                  <a:pt x="523810" y="3200295"/>
                  <a:pt x="694437" y="3062584"/>
                  <a:pt x="866640" y="2922001"/>
                </a:cubicBezTo>
                <a:cubicBezTo>
                  <a:pt x="1812265" y="2150026"/>
                  <a:pt x="2740990" y="1516318"/>
                  <a:pt x="2740990" y="16884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: Rounded Corners 1" descr="sale&#10;">
            <a:extLst>
              <a:ext uri="{FF2B5EF4-FFF2-40B4-BE49-F238E27FC236}">
                <a16:creationId xmlns:a16="http://schemas.microsoft.com/office/drawing/2014/main" id="{7508C490-4E0B-5439-E565-2E4DF9ED187F}"/>
              </a:ext>
            </a:extLst>
          </p:cNvPr>
          <p:cNvSpPr/>
          <p:nvPr/>
        </p:nvSpPr>
        <p:spPr>
          <a:xfrm>
            <a:off x="113706" y="5721695"/>
            <a:ext cx="3049314" cy="742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39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17069" y="117199"/>
            <a:ext cx="6723366" cy="2221051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165463" y="2690948"/>
            <a:ext cx="5042263" cy="11408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E5ED-0941-8A5D-96CA-F864401967DD}"/>
              </a:ext>
            </a:extLst>
          </p:cNvPr>
          <p:cNvSpPr txBox="1"/>
          <p:nvPr/>
        </p:nvSpPr>
        <p:spPr>
          <a:xfrm>
            <a:off x="5852160" y="1300205"/>
            <a:ext cx="5529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Olist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is a Brazilian e-commerce platform that connects small and medium-sized businesses to customers across Brazil.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platform operates as a marketplace, where merchants can list their products and services and customers can browse and purchase them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dataset has information of 100k orders from 2016 to 2018 made at multiple marketplaces in Brazil.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With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multiple dimensions: from order status, price, payment and freight performance to customer location, product attributes and finally reviews written by customers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18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104099" y="156982"/>
            <a:ext cx="6723366" cy="2221051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6382233" y="438392"/>
            <a:ext cx="5085148" cy="558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F7593-2D39-5D2E-A61D-FEF31DC1CB4D}"/>
              </a:ext>
            </a:extLst>
          </p:cNvPr>
          <p:cNvSpPr txBox="1"/>
          <p:nvPr/>
        </p:nvSpPr>
        <p:spPr>
          <a:xfrm>
            <a:off x="6331266" y="1134374"/>
            <a:ext cx="57566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Identify top 5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product_catergory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state has most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Identified peak sales periods and trends by day, week, and month.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Visualized repeat purchase behavior and retention rates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Performed RFM segmentation to group customers into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Provide actionable recommendations for increasing retention and repeat customer rate</a:t>
            </a:r>
          </a:p>
          <a:p>
            <a:endParaRPr lang="en-US" sz="2000" dirty="0"/>
          </a:p>
        </p:txBody>
      </p:sp>
      <p:sp>
        <p:nvSpPr>
          <p:cNvPr id="2" name="Rectangle: Rounded Corners 1" descr="sale&#10;">
            <a:extLst>
              <a:ext uri="{FF2B5EF4-FFF2-40B4-BE49-F238E27FC236}">
                <a16:creationId xmlns:a16="http://schemas.microsoft.com/office/drawing/2014/main" id="{B159AA23-C93B-965B-0DE4-807F1477775F}"/>
              </a:ext>
            </a:extLst>
          </p:cNvPr>
          <p:cNvSpPr/>
          <p:nvPr/>
        </p:nvSpPr>
        <p:spPr>
          <a:xfrm>
            <a:off x="58091" y="2657640"/>
            <a:ext cx="5085148" cy="5583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FD0C1-F79F-34C4-14D3-C3026EF38553}"/>
              </a:ext>
            </a:extLst>
          </p:cNvPr>
          <p:cNvSpPr txBox="1"/>
          <p:nvPr/>
        </p:nvSpPr>
        <p:spPr>
          <a:xfrm>
            <a:off x="104099" y="3249283"/>
            <a:ext cx="52212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Identify top product category and state by sale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Analyze sales trends over time to identify seasonality, growth patterns, and sales fluctuations.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Uncover insights to help improve customer retention, marketing targeting, and sales strategy.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Segment customers based on purchasing habits and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Discover customer behavior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38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142C-7B2D-D90D-4BAA-1BC6EE9A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D2648F-4F8F-DF99-89E2-1940FC690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946936" cy="6858000"/>
          </a:xfrm>
        </p:spPr>
      </p:pic>
    </p:spTree>
    <p:extLst>
      <p:ext uri="{BB962C8B-B14F-4D97-AF65-F5344CB8AC3E}">
        <p14:creationId xmlns:p14="http://schemas.microsoft.com/office/powerpoint/2010/main" val="76274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-2329436" y="5712128"/>
            <a:ext cx="3931515" cy="1373543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201796" y="99139"/>
            <a:ext cx="5042263" cy="8152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E5ED-0941-8A5D-96CA-F864401967DD}"/>
              </a:ext>
            </a:extLst>
          </p:cNvPr>
          <p:cNvSpPr txBox="1"/>
          <p:nvPr/>
        </p:nvSpPr>
        <p:spPr>
          <a:xfrm>
            <a:off x="799344" y="1300205"/>
            <a:ext cx="10582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328"/>
                </a:solidFill>
                <a:latin typeface="-apple-system"/>
              </a:rPr>
              <a:t> R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evenue and total order number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inscreased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year by year</a:t>
            </a:r>
          </a:p>
          <a:p>
            <a:pPr algn="l"/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Through the year,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Nov,Dec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Jan are the month have most sales</a:t>
            </a:r>
          </a:p>
          <a:p>
            <a:pPr algn="l"/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Orders placed in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monday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tuesday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bring more revenue than other days in week. Whiles, afternoon and late night also bring more revenue than other time in a day</a:t>
            </a:r>
          </a:p>
          <a:p>
            <a:pPr algn="l"/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Top 5 states have highest revenue : SP, RJ, MG, RS, PR, </a:t>
            </a:r>
          </a:p>
          <a:p>
            <a:pPr algn="l"/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Bed_bad_table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health_beauty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Sport_lesure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, computer accessories,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watch_gift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these product groups have highest revenue and demand in this period.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Most revenue is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contribued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by new customer (about 99%)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90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3A3D-6F84-5A88-AD3B-FBDD207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9F0FBA-A6CE-CE9E-9FC3-ED1C760D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6" y="0"/>
            <a:ext cx="11858624" cy="6858000"/>
          </a:xfrm>
        </p:spPr>
      </p:pic>
    </p:spTree>
    <p:extLst>
      <p:ext uri="{BB962C8B-B14F-4D97-AF65-F5344CB8AC3E}">
        <p14:creationId xmlns:p14="http://schemas.microsoft.com/office/powerpoint/2010/main" val="23674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62A0-2D45-2C7F-0BA3-68DDE44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graph">
            <a:extLst>
              <a:ext uri="{FF2B5EF4-FFF2-40B4-BE49-F238E27FC236}">
                <a16:creationId xmlns:a16="http://schemas.microsoft.com/office/drawing/2014/main" id="{1EFEFF84-81F5-A0C9-0D58-D4B4CCD4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108"/>
            <a:ext cx="12192000" cy="6970215"/>
          </a:xfrm>
        </p:spPr>
      </p:pic>
    </p:spTree>
    <p:extLst>
      <p:ext uri="{BB962C8B-B14F-4D97-AF65-F5344CB8AC3E}">
        <p14:creationId xmlns:p14="http://schemas.microsoft.com/office/powerpoint/2010/main" val="5474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0" y="74810"/>
            <a:ext cx="3796879" cy="1069704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3986564" y="0"/>
            <a:ext cx="5042263" cy="9787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Customer behaviors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E5ED-0941-8A5D-96CA-F864401967DD}"/>
              </a:ext>
            </a:extLst>
          </p:cNvPr>
          <p:cNvSpPr txBox="1"/>
          <p:nvPr/>
        </p:nvSpPr>
        <p:spPr>
          <a:xfrm>
            <a:off x="143316" y="1550242"/>
            <a:ext cx="11905367" cy="512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Majority order has 5 start rate (average 4.16)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Many customer located in SP, RJ, MG, RS, PR but most of them buy one order only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Customer in 5 these states RR, RJ, CE, MA, PI are top 5 states which have highest repeat customer rate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Customer prefer to buy these product in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olist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Bed_bad_table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Sport_lesure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, furniture decor,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health_beauty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, houseware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Customer prefer to use credit card to pay order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Most Customer pays once for the order.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Buyer tend to buy product in late night or afternoon, on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monday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Tuesday.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Retention decline over the time with low rate in all cohort month.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customer buy more item in order will have higher rate to buy more.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Customer tend to give higher score review if shipping time is shorter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68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7463424" y="90108"/>
            <a:ext cx="4728576" cy="1562076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112457" y="265722"/>
            <a:ext cx="4199151" cy="647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Recommendation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E5ED-0941-8A5D-96CA-F864401967DD}"/>
              </a:ext>
            </a:extLst>
          </p:cNvPr>
          <p:cNvSpPr txBox="1"/>
          <p:nvPr/>
        </p:nvSpPr>
        <p:spPr>
          <a:xfrm>
            <a:off x="464060" y="2226755"/>
            <a:ext cx="101877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Customize promotion for customer type depending on type of product which that type of customer interest in each state. Focus on 5 states has the highest revenue/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solds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5 states have  highest average per order (state customer willing to pay more in each order)</a:t>
            </a:r>
          </a:p>
          <a:p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Retention Programs: We can send email with coupon for second order,  cross-sell base on type the most selling product in customer state and product in the last orders. </a:t>
            </a:r>
          </a:p>
          <a:p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Marketing email should be sent in afternoon or late night since this time customer active the most.</a:t>
            </a:r>
          </a:p>
          <a:p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ake a combo product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24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585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ADLaM Display</vt:lpstr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Celina Phung</dc:creator>
  <cp:lastModifiedBy>Celina Phung</cp:lastModifiedBy>
  <cp:revision>3</cp:revision>
  <dcterms:created xsi:type="dcterms:W3CDTF">2025-05-19T09:20:18Z</dcterms:created>
  <dcterms:modified xsi:type="dcterms:W3CDTF">2025-05-20T03:40:42Z</dcterms:modified>
</cp:coreProperties>
</file>