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78" r:id="rId4"/>
    <p:sldId id="264" r:id="rId5"/>
    <p:sldId id="265" r:id="rId6"/>
    <p:sldId id="291" r:id="rId7"/>
    <p:sldId id="258" r:id="rId8"/>
    <p:sldId id="270" r:id="rId9"/>
    <p:sldId id="271" r:id="rId10"/>
    <p:sldId id="272" r:id="rId11"/>
    <p:sldId id="294" r:id="rId12"/>
    <p:sldId id="289" r:id="rId13"/>
    <p:sldId id="260" r:id="rId14"/>
    <p:sldId id="261" r:id="rId15"/>
    <p:sldId id="273" r:id="rId16"/>
    <p:sldId id="274" r:id="rId17"/>
    <p:sldId id="268" r:id="rId18"/>
    <p:sldId id="288" r:id="rId19"/>
    <p:sldId id="292" r:id="rId20"/>
    <p:sldId id="282" r:id="rId21"/>
    <p:sldId id="293" r:id="rId22"/>
    <p:sldId id="283" r:id="rId23"/>
    <p:sldId id="284" r:id="rId24"/>
    <p:sldId id="285" r:id="rId25"/>
    <p:sldId id="287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AB0"/>
    <a:srgbClr val="FDF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C0F23-DA5D-4368-9F98-78F39F6C4F58}" v="3" dt="2025-05-19T13:13:18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>
        <p:scale>
          <a:sx n="74" d="100"/>
          <a:sy n="74" d="100"/>
        </p:scale>
        <p:origin x="72" y="2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57F9-70B5-5E67-4948-01757FB16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1CAD5-D363-E14E-5464-210A5285E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43EB-48AE-B95E-EE88-09F6C577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0D2F-2D18-AF22-7524-2FB87A6C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DA7F-C128-77B8-CF24-CC7319AD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3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0298-9F01-71E8-3F14-EEFDAE82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51A97-1B62-37D2-FEDB-F206B650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96448-8D24-C293-DE34-7460BA72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04E5-8622-A89E-37B2-E4A95F3B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E6902-1FFA-CB78-AA3D-D7100E9E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6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BC142-79DF-E366-48FC-40027FC40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14E81-3D52-FD92-7524-31AA56B7E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AEDAB-9F28-F326-70F6-2D86682B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B691D-F404-48C6-99BD-51FF727B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657E0-27C7-20EE-34E7-96DF5FE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9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0028-5904-6F07-BD10-55597E138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E54B-ED1B-8C8F-F64E-E12D0ACD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C657B-C43A-EC9B-3B24-08A4086A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79ACA-40C8-8041-236C-A555A38D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5E583-D11D-2144-4B75-9FAAE72B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E1F4-89E6-0664-77E3-61031ECB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D2AB9-D8E3-8364-3D8D-8840A4BDA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6EF1-C523-3D43-C03F-81E97081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4BEB1-D38F-3BE7-2CD5-E812B7D5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8CEAC-0FFC-8A4C-87FE-6C0EC2D7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6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E900-F589-A012-C9C4-F521F1C6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8FD8-91BD-0CA3-D1F5-8F4253839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9EFAC-C889-DF86-DB0E-4DAFD5418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B6386-31FA-6D72-D6D0-0EF31105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B360A-6692-2AA4-3A6F-D2437E6B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BD89C-E35C-A35D-5591-136EB21D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4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ACA1-9144-2A82-4EC1-9261BD05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9438E-547B-33B3-5A2A-3C7FA4542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C1860-8023-5A33-E204-201F88ECA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8342C-4F7F-6C0B-DDC7-758455359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16B56-1F44-3EEA-C31B-A575B9D1D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A967D-874A-52B9-7598-DDDC73D7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68BB2-B6BF-A7B8-163F-3275AA88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2C0DF-ED33-9CFA-DB03-B860B29F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A505-ECC9-68DE-ED76-C32C60D3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BF331-FB8A-E749-0FC9-36A9B4EC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38621-AC25-C310-ECC0-7A85AA2A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14C83-A73A-AAB6-C468-B35C2E79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8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1BA26-E574-F543-64C6-A3EE6EE2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10531-84B7-A6D6-E98A-4F0CED64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AE582-5729-D57F-EBC4-B62CD836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B02A-135C-C422-D272-C6F848E5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E31C-86EE-5D54-C599-346B90582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3A5B9-35CD-7DB0-2F74-45D6D636A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D2316-A295-47A8-AC12-27831E08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7DF1-D6B2-8CB9-4283-4DC0CEBE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E917-35C0-A7D8-91A7-B84FC126A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F686-33D2-7805-0F01-9EF369A5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2E2AF-B17F-DFAF-0E2D-E8E0621F6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59E88-330C-0C7F-5179-71F42FE22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0A743-7BC7-34F5-425C-F107B27A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C5069-EA39-471A-8754-6D00B0DFC44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0D979-1DA3-D1A0-CCF9-2BEDFEF8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8AC56-0B58-5BDA-F8E9-1E178569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4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0FCE9-CB84-AC30-915E-B5CD977E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CC8D2-3E65-BD85-C133-EC4388406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78B9-EFC2-6B94-8B22-554C14644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BC5069-EA39-471A-8754-6D00B0DFC44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6F72-B695-662C-B8B0-6999C54B0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A218-151F-C71F-282A-C54BC0275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111EB-294E-4002-9890-CA655B1D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3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679AB52A-82E9-F18A-94A8-BEDCDF881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3" r="8179"/>
          <a:stretch>
            <a:fillRect/>
          </a:stretch>
        </p:blipFill>
        <p:spPr>
          <a:xfrm>
            <a:off x="1339331" y="0"/>
            <a:ext cx="9115884" cy="3258553"/>
          </a:xfrm>
          <a:prstGeom prst="rect">
            <a:avLst/>
          </a:prstGeom>
        </p:spPr>
      </p:pic>
      <p:sp>
        <p:nvSpPr>
          <p:cNvPr id="5" name="Rectangle: Rounded Corners 4" descr="sale&#10;">
            <a:extLst>
              <a:ext uri="{FF2B5EF4-FFF2-40B4-BE49-F238E27FC236}">
                <a16:creationId xmlns:a16="http://schemas.microsoft.com/office/drawing/2014/main" id="{2AB55CDB-D31E-C422-DBEF-45A18BB3D6F8}"/>
              </a:ext>
            </a:extLst>
          </p:cNvPr>
          <p:cNvSpPr/>
          <p:nvPr/>
        </p:nvSpPr>
        <p:spPr>
          <a:xfrm>
            <a:off x="444740" y="3675017"/>
            <a:ext cx="10905066" cy="125403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SALES TRENDS AND CUSTOMER BEHAVIOR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F904F44-3F51-0D2E-CF71-F0104E985250}"/>
              </a:ext>
            </a:extLst>
          </p:cNvPr>
          <p:cNvSpPr txBox="1"/>
          <p:nvPr/>
        </p:nvSpPr>
        <p:spPr>
          <a:xfrm>
            <a:off x="1951487" y="5161837"/>
            <a:ext cx="9020355" cy="655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</a:t>
            </a:r>
            <a:r>
              <a:rPr lang="en-US" sz="36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Phung </a:t>
            </a:r>
            <a:r>
              <a:rPr lang="en-US" sz="3600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</a:t>
            </a:r>
            <a:r>
              <a:rPr lang="en-US" sz="3600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Minh Thuan </a:t>
            </a:r>
            <a:endParaRPr lang="en-US" sz="360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127210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5DDD10B5-EF98-B4A7-1BB4-09CC141CFF21}"/>
              </a:ext>
            </a:extLst>
          </p:cNvPr>
          <p:cNvSpPr txBox="1">
            <a:spLocks/>
          </p:cNvSpPr>
          <p:nvPr/>
        </p:nvSpPr>
        <p:spPr>
          <a:xfrm rot="10800000" flipV="1">
            <a:off x="361468" y="38859"/>
            <a:ext cx="5515155" cy="6198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599"/>
              </a:lnSpc>
            </a:pPr>
            <a:r>
              <a:rPr lang="en-US" sz="2400" b="1" dirty="0">
                <a:solidFill>
                  <a:srgbClr val="0020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caused the increase in sales ?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ED27E559-E7E5-B73E-30D8-7C5C916C46B2}"/>
              </a:ext>
            </a:extLst>
          </p:cNvPr>
          <p:cNvSpPr txBox="1">
            <a:spLocks/>
          </p:cNvSpPr>
          <p:nvPr/>
        </p:nvSpPr>
        <p:spPr>
          <a:xfrm rot="10800000" flipV="1">
            <a:off x="850297" y="368541"/>
            <a:ext cx="6355634" cy="5994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(2018 vs 2017)</a:t>
            </a:r>
          </a:p>
          <a:p>
            <a:endParaRPr lang="en-US" sz="2200" b="1" dirty="0"/>
          </a:p>
          <a:p>
            <a:r>
              <a:rPr lang="en-US" sz="2200" b="1" dirty="0"/>
              <a:t> </a:t>
            </a:r>
            <a:r>
              <a:rPr lang="en-US" sz="2200" b="1" dirty="0">
                <a:solidFill>
                  <a:srgbClr val="002060"/>
                </a:solidFill>
              </a:rPr>
              <a:t>Product Catalog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2060"/>
                </a:solidFill>
              </a:rPr>
              <a:t>+2</a:t>
            </a:r>
            <a:r>
              <a:rPr lang="en-US" sz="2200" b="1" dirty="0"/>
              <a:t>0.22%, </a:t>
            </a:r>
            <a:r>
              <a:rPr lang="en-US" sz="2200" dirty="0"/>
              <a:t>reaching 20,090 products</a:t>
            </a:r>
          </a:p>
          <a:p>
            <a:endParaRPr lang="en-US" sz="2200" dirty="0"/>
          </a:p>
          <a:p>
            <a:endParaRPr lang="en-US" sz="2200" b="1" dirty="0"/>
          </a:p>
          <a:p>
            <a:r>
              <a:rPr lang="en-US" sz="2200" b="1" dirty="0"/>
              <a:t> </a:t>
            </a:r>
            <a:r>
              <a:rPr lang="en-US" sz="2200" b="1" dirty="0">
                <a:solidFill>
                  <a:srgbClr val="002060"/>
                </a:solidFill>
              </a:rPr>
              <a:t>Items Sold</a:t>
            </a:r>
            <a:r>
              <a:rPr lang="en-US" sz="2200" b="1" dirty="0"/>
              <a:t>:</a:t>
            </a:r>
            <a:r>
              <a:rPr lang="en-US" sz="2200" dirty="0"/>
              <a:t> ~60K </a:t>
            </a:r>
            <a:r>
              <a:rPr lang="en-US" sz="2200" b="1" dirty="0">
                <a:solidFill>
                  <a:srgbClr val="002060"/>
                </a:solidFill>
              </a:rPr>
              <a:t>(+22.45% </a:t>
            </a:r>
            <a:r>
              <a:rPr lang="en-US" sz="2200" dirty="0"/>
              <a:t>from 49K)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 </a:t>
            </a:r>
            <a:r>
              <a:rPr lang="en-US" sz="2200" b="1" dirty="0">
                <a:solidFill>
                  <a:srgbClr val="002060"/>
                </a:solidFill>
              </a:rPr>
              <a:t>New Customers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b="1" dirty="0"/>
              <a:t>+21.21%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 </a:t>
            </a:r>
            <a:r>
              <a:rPr lang="en-US" sz="2200" b="1" dirty="0">
                <a:solidFill>
                  <a:srgbClr val="002060"/>
                </a:solidFill>
              </a:rPr>
              <a:t>Top Growing Categories:</a:t>
            </a:r>
          </a:p>
          <a:p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/>
              <a:t>Health &amp; Beauty:</a:t>
            </a:r>
            <a:r>
              <a:rPr lang="en-US" sz="2200" dirty="0"/>
              <a:t> +</a:t>
            </a:r>
            <a:r>
              <a:rPr lang="en-US" sz="2200" b="1" dirty="0">
                <a:solidFill>
                  <a:srgbClr val="002060"/>
                </a:solidFill>
              </a:rPr>
              <a:t>61.03% </a:t>
            </a:r>
            <a:r>
              <a:rPr lang="en-US" sz="2200" dirty="0"/>
              <a:t>products, </a:t>
            </a:r>
            <a:r>
              <a:rPr lang="en-US" sz="2200" b="1" dirty="0">
                <a:solidFill>
                  <a:srgbClr val="002060"/>
                </a:solidFill>
              </a:rPr>
              <a:t>+62.93% </a:t>
            </a:r>
            <a:r>
              <a:rPr lang="en-US" sz="2200" dirty="0"/>
              <a:t>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/>
              <a:t>Bed, Bath &amp; Table: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2060"/>
                </a:solidFill>
              </a:rPr>
              <a:t>+17.69% </a:t>
            </a:r>
            <a:r>
              <a:rPr lang="en-US" sz="2200" dirty="0"/>
              <a:t>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/>
              <a:t>Computer Accessories: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2060"/>
                </a:solidFill>
              </a:rPr>
              <a:t>+12.44% </a:t>
            </a:r>
            <a:r>
              <a:rPr lang="en-US" sz="2200" dirty="0"/>
              <a:t>products, </a:t>
            </a:r>
            <a:r>
              <a:rPr lang="en-US" sz="2200" b="1" dirty="0">
                <a:solidFill>
                  <a:srgbClr val="002060"/>
                </a:solidFill>
              </a:rPr>
              <a:t>+53.84% </a:t>
            </a:r>
            <a:r>
              <a:rPr lang="en-US" sz="2200" dirty="0"/>
              <a:t>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 (Avg Product Growth:</a:t>
            </a:r>
            <a:r>
              <a:rPr lang="en-US" sz="2200" dirty="0"/>
              <a:t> Only +1.1%)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A896C6-9BD2-F027-CD72-558B6C5D0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784" y="4112893"/>
            <a:ext cx="1760630" cy="1456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6B2C9F-E900-CF6A-2D5F-3C60CA089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721" y="315755"/>
            <a:ext cx="2740756" cy="114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CBF46A-53AD-D3AB-98D9-A28D93619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721" y="2113418"/>
            <a:ext cx="2727415" cy="1252323"/>
          </a:xfrm>
          <a:prstGeom prst="rect">
            <a:avLst/>
          </a:prstGeom>
        </p:spPr>
      </p:pic>
      <p:grpSp>
        <p:nvGrpSpPr>
          <p:cNvPr id="2" name="Group 6">
            <a:extLst>
              <a:ext uri="{FF2B5EF4-FFF2-40B4-BE49-F238E27FC236}">
                <a16:creationId xmlns:a16="http://schemas.microsoft.com/office/drawing/2014/main" id="{490FC0F2-8D45-E163-140E-A6345E036A49}"/>
              </a:ext>
            </a:extLst>
          </p:cNvPr>
          <p:cNvGrpSpPr/>
          <p:nvPr/>
        </p:nvGrpSpPr>
        <p:grpSpPr>
          <a:xfrm>
            <a:off x="479125" y="1274278"/>
            <a:ext cx="247290" cy="224286"/>
            <a:chOff x="0" y="0"/>
            <a:chExt cx="812800" cy="812800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id="{153FC143-AA28-5B98-1634-09BC85C7AA9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C23E668F-A97B-AA0E-3581-037E6885257E}"/>
                </a:ext>
              </a:extLst>
            </p:cNvPr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100" dirty="0"/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6208856E-16FF-FEDC-4FEC-FF7D7C71E273}"/>
              </a:ext>
            </a:extLst>
          </p:cNvPr>
          <p:cNvGrpSpPr/>
          <p:nvPr/>
        </p:nvGrpSpPr>
        <p:grpSpPr>
          <a:xfrm>
            <a:off x="479125" y="2207235"/>
            <a:ext cx="247290" cy="224286"/>
            <a:chOff x="0" y="0"/>
            <a:chExt cx="812800" cy="812800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38E6DBA-8107-7087-F680-C490B1447D9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B7100917-7E04-30DB-113E-36348BE72BCB}"/>
                </a:ext>
              </a:extLst>
            </p:cNvPr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100" dirty="0"/>
            </a:p>
          </p:txBody>
        </p:sp>
      </p:grpSp>
      <p:grpSp>
        <p:nvGrpSpPr>
          <p:cNvPr id="14" name="Group 6">
            <a:extLst>
              <a:ext uri="{FF2B5EF4-FFF2-40B4-BE49-F238E27FC236}">
                <a16:creationId xmlns:a16="http://schemas.microsoft.com/office/drawing/2014/main" id="{EF2F9D35-97AD-D4C5-8113-25D15D9B5148}"/>
              </a:ext>
            </a:extLst>
          </p:cNvPr>
          <p:cNvGrpSpPr/>
          <p:nvPr/>
        </p:nvGrpSpPr>
        <p:grpSpPr>
          <a:xfrm>
            <a:off x="479125" y="2788520"/>
            <a:ext cx="247290" cy="224286"/>
            <a:chOff x="0" y="0"/>
            <a:chExt cx="812800" cy="812800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FB1BAC6-EC19-C86A-C9BE-DA7363BC4C0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6B269D50-43DC-D0DC-D3E1-B5CF2DC1AE87}"/>
                </a:ext>
              </a:extLst>
            </p:cNvPr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100" dirty="0"/>
            </a:p>
          </p:txBody>
        </p:sp>
      </p:grpSp>
      <p:grpSp>
        <p:nvGrpSpPr>
          <p:cNvPr id="18" name="Group 6">
            <a:extLst>
              <a:ext uri="{FF2B5EF4-FFF2-40B4-BE49-F238E27FC236}">
                <a16:creationId xmlns:a16="http://schemas.microsoft.com/office/drawing/2014/main" id="{1BE0BDAE-9C89-0666-04D3-5BEC117B0E74}"/>
              </a:ext>
            </a:extLst>
          </p:cNvPr>
          <p:cNvGrpSpPr/>
          <p:nvPr/>
        </p:nvGrpSpPr>
        <p:grpSpPr>
          <a:xfrm>
            <a:off x="479125" y="3365741"/>
            <a:ext cx="247290" cy="224286"/>
            <a:chOff x="0" y="0"/>
            <a:chExt cx="812800" cy="812800"/>
          </a:xfrm>
        </p:grpSpPr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4D32281-01E3-8A9C-F1FE-47233D3876F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982A4F3D-B8C0-FF55-F0C4-01CF7E8D11AE}"/>
                </a:ext>
              </a:extLst>
            </p:cNvPr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662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44290" y="36719"/>
            <a:ext cx="2057400" cy="4748443"/>
            <a:chOff x="0" y="0"/>
            <a:chExt cx="812800" cy="1875928"/>
          </a:xfrm>
          <a:solidFill>
            <a:srgbClr val="00206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875928"/>
            </a:xfrm>
            <a:custGeom>
              <a:avLst/>
              <a:gdLst/>
              <a:ahLst/>
              <a:cxnLst/>
              <a:rect l="l" t="t" r="r" b="b"/>
              <a:pathLst>
                <a:path w="812800" h="1875928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1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E890EA0-57F4-DA00-C8CC-6DC8AB08D09E}"/>
              </a:ext>
            </a:extLst>
          </p:cNvPr>
          <p:cNvSpPr txBox="1"/>
          <p:nvPr/>
        </p:nvSpPr>
        <p:spPr>
          <a:xfrm>
            <a:off x="3216488" y="579521"/>
            <a:ext cx="893696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/>
              <a:t>Olist</a:t>
            </a:r>
            <a:r>
              <a:rPr lang="en-US" sz="2400" dirty="0"/>
              <a:t> successfully increased its revenue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Peak seasons – end of year Nov, Dec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Promoting and increase </a:t>
            </a:r>
            <a:r>
              <a:rPr lang="en-US" sz="2400" dirty="0" err="1"/>
              <a:t>recognization</a:t>
            </a:r>
            <a:r>
              <a:rPr lang="en-US" sz="2400" dirty="0"/>
              <a:t> for To 5 best </a:t>
            </a:r>
            <a:r>
              <a:rPr lang="en-US" sz="2400" dirty="0" err="1"/>
              <a:t>sellings</a:t>
            </a:r>
            <a:r>
              <a:rPr lang="en-US" sz="2400" dirty="0"/>
              <a:t> </a:t>
            </a:r>
            <a:r>
              <a:rPr lang="en-US" sz="2400" dirty="0" err="1"/>
              <a:t>bed_bad_table</a:t>
            </a:r>
            <a:r>
              <a:rPr lang="en-US" sz="2400" dirty="0"/>
              <a:t>, </a:t>
            </a:r>
            <a:r>
              <a:rPr lang="en-US" sz="2400" dirty="0" err="1"/>
              <a:t>heath_beauty</a:t>
            </a:r>
            <a:r>
              <a:rPr lang="en-US" sz="2400" dirty="0"/>
              <a:t>, </a:t>
            </a:r>
            <a:r>
              <a:rPr lang="en-US" sz="2400" dirty="0" err="1"/>
              <a:t>sport_leisure</a:t>
            </a:r>
            <a:r>
              <a:rPr lang="en-US" sz="2400" dirty="0"/>
              <a:t>, furniture décor, computer accessories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Optimize sales through peak time of day in late evening and afternoon and in Monday and Tuesday in weekday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Campaign, good service and .. Need to be added in SP, RJ, MG, RS, PR to maximize sales. 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Product diversification</a:t>
            </a:r>
          </a:p>
        </p:txBody>
      </p:sp>
      <p:grpSp>
        <p:nvGrpSpPr>
          <p:cNvPr id="27" name="Group 6">
            <a:extLst>
              <a:ext uri="{FF2B5EF4-FFF2-40B4-BE49-F238E27FC236}">
                <a16:creationId xmlns:a16="http://schemas.microsoft.com/office/drawing/2014/main" id="{7B1B0D80-7E35-0467-5A70-9D935516DACE}"/>
              </a:ext>
            </a:extLst>
          </p:cNvPr>
          <p:cNvGrpSpPr/>
          <p:nvPr/>
        </p:nvGrpSpPr>
        <p:grpSpPr>
          <a:xfrm>
            <a:off x="3024676" y="600483"/>
            <a:ext cx="460709" cy="460709"/>
            <a:chOff x="0" y="0"/>
            <a:chExt cx="812800" cy="812800"/>
          </a:xfrm>
          <a:solidFill>
            <a:srgbClr val="002060"/>
          </a:solidFill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92307036-A058-5845-F173-90E7BC2C7A1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9" name="TextBox 8">
              <a:extLst>
                <a:ext uri="{FF2B5EF4-FFF2-40B4-BE49-F238E27FC236}">
                  <a16:creationId xmlns:a16="http://schemas.microsoft.com/office/drawing/2014/main" id="{7FCB210E-6806-89AC-DECC-5328764F4BAC}"/>
                </a:ext>
              </a:extLst>
            </p:cNvPr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100" dirty="0"/>
            </a:p>
          </p:txBody>
        </p:sp>
      </p:grpSp>
      <p:sp>
        <p:nvSpPr>
          <p:cNvPr id="30" name="Freeform 7">
            <a:extLst>
              <a:ext uri="{FF2B5EF4-FFF2-40B4-BE49-F238E27FC236}">
                <a16:creationId xmlns:a16="http://schemas.microsoft.com/office/drawing/2014/main" id="{5AE41BCE-146B-BC26-659A-8837DAB151E5}"/>
              </a:ext>
            </a:extLst>
          </p:cNvPr>
          <p:cNvSpPr/>
          <p:nvPr/>
        </p:nvSpPr>
        <p:spPr>
          <a:xfrm>
            <a:off x="3024675" y="3527595"/>
            <a:ext cx="460709" cy="46070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812800" y="406400"/>
                </a:moveTo>
                <a:lnTo>
                  <a:pt x="406400" y="0"/>
                </a:lnTo>
                <a:lnTo>
                  <a:pt x="406400" y="203200"/>
                </a:lnTo>
                <a:lnTo>
                  <a:pt x="0" y="203200"/>
                </a:lnTo>
                <a:lnTo>
                  <a:pt x="0" y="609600"/>
                </a:lnTo>
                <a:lnTo>
                  <a:pt x="406400" y="609600"/>
                </a:lnTo>
                <a:lnTo>
                  <a:pt x="406400" y="812800"/>
                </a:lnTo>
                <a:lnTo>
                  <a:pt x="812800" y="406400"/>
                </a:lnTo>
                <a:close/>
              </a:path>
            </a:pathLst>
          </a:custGeom>
          <a:solidFill>
            <a:srgbClr val="002060"/>
          </a:solidFill>
        </p:spPr>
        <p:txBody>
          <a:bodyPr/>
          <a:lstStyle/>
          <a:p>
            <a:endParaRPr lang="en-US" sz="1100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DC3312C1-7DCC-6F71-BA05-56BF31EC9D57}"/>
              </a:ext>
            </a:extLst>
          </p:cNvPr>
          <p:cNvSpPr/>
          <p:nvPr/>
        </p:nvSpPr>
        <p:spPr>
          <a:xfrm>
            <a:off x="3024676" y="1343877"/>
            <a:ext cx="460709" cy="46070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812800" y="406400"/>
                </a:moveTo>
                <a:lnTo>
                  <a:pt x="406400" y="0"/>
                </a:lnTo>
                <a:lnTo>
                  <a:pt x="406400" y="203200"/>
                </a:lnTo>
                <a:lnTo>
                  <a:pt x="0" y="203200"/>
                </a:lnTo>
                <a:lnTo>
                  <a:pt x="0" y="609600"/>
                </a:lnTo>
                <a:lnTo>
                  <a:pt x="406400" y="609600"/>
                </a:lnTo>
                <a:lnTo>
                  <a:pt x="406400" y="812800"/>
                </a:lnTo>
                <a:lnTo>
                  <a:pt x="812800" y="406400"/>
                </a:lnTo>
                <a:close/>
              </a:path>
            </a:pathLst>
          </a:custGeom>
          <a:solidFill>
            <a:srgbClr val="002060"/>
          </a:solidFill>
        </p:spPr>
        <p:txBody>
          <a:bodyPr/>
          <a:lstStyle/>
          <a:p>
            <a:endParaRPr lang="en-US" sz="11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CB720-DBAD-CC3B-723D-0FA459087133}"/>
              </a:ext>
            </a:extLst>
          </p:cNvPr>
          <p:cNvSpPr txBox="1"/>
          <p:nvPr/>
        </p:nvSpPr>
        <p:spPr>
          <a:xfrm>
            <a:off x="5542472" y="2639876"/>
            <a:ext cx="375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</a:p>
        </p:txBody>
      </p:sp>
      <p:sp>
        <p:nvSpPr>
          <p:cNvPr id="2" name="Freeform 7">
            <a:extLst>
              <a:ext uri="{FF2B5EF4-FFF2-40B4-BE49-F238E27FC236}">
                <a16:creationId xmlns:a16="http://schemas.microsoft.com/office/drawing/2014/main" id="{4F99A40D-1B01-8399-349F-12C12C752750}"/>
              </a:ext>
            </a:extLst>
          </p:cNvPr>
          <p:cNvSpPr/>
          <p:nvPr/>
        </p:nvSpPr>
        <p:spPr>
          <a:xfrm>
            <a:off x="3024676" y="2087271"/>
            <a:ext cx="460709" cy="46070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812800" y="406400"/>
                </a:moveTo>
                <a:lnTo>
                  <a:pt x="406400" y="0"/>
                </a:lnTo>
                <a:lnTo>
                  <a:pt x="406400" y="203200"/>
                </a:lnTo>
                <a:lnTo>
                  <a:pt x="0" y="203200"/>
                </a:lnTo>
                <a:lnTo>
                  <a:pt x="0" y="609600"/>
                </a:lnTo>
                <a:lnTo>
                  <a:pt x="406400" y="609600"/>
                </a:lnTo>
                <a:lnTo>
                  <a:pt x="406400" y="812800"/>
                </a:lnTo>
                <a:lnTo>
                  <a:pt x="812800" y="406400"/>
                </a:lnTo>
                <a:close/>
              </a:path>
            </a:pathLst>
          </a:custGeom>
          <a:solidFill>
            <a:srgbClr val="002060"/>
          </a:solidFill>
        </p:spPr>
        <p:txBody>
          <a:bodyPr/>
          <a:lstStyle/>
          <a:p>
            <a:endParaRPr lang="en-US" sz="1100"/>
          </a:p>
        </p:txBody>
      </p:sp>
      <p:pic>
        <p:nvPicPr>
          <p:cNvPr id="12" name="Picture 11" descr="A hand holding a graph and coin&#10;&#10;AI-generated content may be incorrect.">
            <a:extLst>
              <a:ext uri="{FF2B5EF4-FFF2-40B4-BE49-F238E27FC236}">
                <a16:creationId xmlns:a16="http://schemas.microsoft.com/office/drawing/2014/main" id="{803F61B5-52CE-0F93-09F2-945D4D5E8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6" y="4103480"/>
            <a:ext cx="2893601" cy="2893601"/>
          </a:xfrm>
          <a:prstGeom prst="rect">
            <a:avLst/>
          </a:prstGeom>
        </p:spPr>
      </p:pic>
      <p:sp>
        <p:nvSpPr>
          <p:cNvPr id="14" name="Freeform 7">
            <a:extLst>
              <a:ext uri="{FF2B5EF4-FFF2-40B4-BE49-F238E27FC236}">
                <a16:creationId xmlns:a16="http://schemas.microsoft.com/office/drawing/2014/main" id="{3862138E-CC30-CAA4-99BF-5AAB824395EE}"/>
              </a:ext>
            </a:extLst>
          </p:cNvPr>
          <p:cNvSpPr/>
          <p:nvPr/>
        </p:nvSpPr>
        <p:spPr>
          <a:xfrm>
            <a:off x="3024675" y="4668851"/>
            <a:ext cx="460709" cy="46070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812800" y="406400"/>
                </a:moveTo>
                <a:lnTo>
                  <a:pt x="406400" y="0"/>
                </a:lnTo>
                <a:lnTo>
                  <a:pt x="406400" y="203200"/>
                </a:lnTo>
                <a:lnTo>
                  <a:pt x="0" y="203200"/>
                </a:lnTo>
                <a:lnTo>
                  <a:pt x="0" y="609600"/>
                </a:lnTo>
                <a:lnTo>
                  <a:pt x="406400" y="609600"/>
                </a:lnTo>
                <a:lnTo>
                  <a:pt x="406400" y="812800"/>
                </a:lnTo>
                <a:lnTo>
                  <a:pt x="812800" y="406400"/>
                </a:lnTo>
                <a:close/>
              </a:path>
            </a:pathLst>
          </a:custGeom>
          <a:solidFill>
            <a:srgbClr val="002060"/>
          </a:solidFill>
        </p:spPr>
        <p:txBody>
          <a:bodyPr/>
          <a:lstStyle/>
          <a:p>
            <a:endParaRPr lang="en-US" sz="1100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848350B-2709-9CB1-7DFB-DE8AE3505615}"/>
              </a:ext>
            </a:extLst>
          </p:cNvPr>
          <p:cNvSpPr/>
          <p:nvPr/>
        </p:nvSpPr>
        <p:spPr>
          <a:xfrm>
            <a:off x="3024987" y="5643962"/>
            <a:ext cx="460709" cy="46070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812800" y="406400"/>
                </a:moveTo>
                <a:lnTo>
                  <a:pt x="406400" y="0"/>
                </a:lnTo>
                <a:lnTo>
                  <a:pt x="406400" y="203200"/>
                </a:lnTo>
                <a:lnTo>
                  <a:pt x="0" y="203200"/>
                </a:lnTo>
                <a:lnTo>
                  <a:pt x="0" y="609600"/>
                </a:lnTo>
                <a:lnTo>
                  <a:pt x="406400" y="609600"/>
                </a:lnTo>
                <a:lnTo>
                  <a:pt x="406400" y="812800"/>
                </a:lnTo>
                <a:lnTo>
                  <a:pt x="812800" y="406400"/>
                </a:lnTo>
                <a:close/>
              </a:path>
            </a:pathLst>
          </a:custGeom>
          <a:solidFill>
            <a:srgbClr val="002060"/>
          </a:solidFill>
        </p:spPr>
        <p:txBody>
          <a:bodyPr/>
          <a:lstStyle/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9166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0" cy="5744962"/>
            <a:chOff x="0" y="0"/>
            <a:chExt cx="4816593" cy="2269615"/>
          </a:xfrm>
          <a:solidFill>
            <a:srgbClr val="00206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69615"/>
            </a:xfrm>
            <a:custGeom>
              <a:avLst/>
              <a:gdLst/>
              <a:ahLst/>
              <a:cxnLst/>
              <a:rect l="l" t="t" r="r" b="b"/>
              <a:pathLst>
                <a:path w="4816592" h="2269615">
                  <a:moveTo>
                    <a:pt x="0" y="0"/>
                  </a:moveTo>
                  <a:lnTo>
                    <a:pt x="4816592" y="0"/>
                  </a:lnTo>
                  <a:lnTo>
                    <a:pt x="4816592" y="2269615"/>
                  </a:lnTo>
                  <a:lnTo>
                    <a:pt x="0" y="2269615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30771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77413" y="1779073"/>
            <a:ext cx="7374136" cy="2747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1"/>
              </a:lnSpc>
            </a:pPr>
            <a:r>
              <a:rPr lang="en-US" sz="8000" dirty="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Customer Behaviors</a:t>
            </a:r>
          </a:p>
        </p:txBody>
      </p:sp>
      <p:sp>
        <p:nvSpPr>
          <p:cNvPr id="6" name="Freeform 6"/>
          <p:cNvSpPr/>
          <p:nvPr/>
        </p:nvSpPr>
        <p:spPr>
          <a:xfrm>
            <a:off x="820519" y="1716411"/>
            <a:ext cx="119703" cy="2743200"/>
          </a:xfrm>
          <a:custGeom>
            <a:avLst/>
            <a:gdLst/>
            <a:ahLst/>
            <a:cxnLst/>
            <a:rect l="l" t="t" r="r" b="b"/>
            <a:pathLst>
              <a:path w="179555" h="4114800">
                <a:moveTo>
                  <a:pt x="0" y="0"/>
                </a:moveTo>
                <a:lnTo>
                  <a:pt x="179554" y="0"/>
                </a:lnTo>
                <a:lnTo>
                  <a:pt x="1795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0192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3A3D-6F84-5A88-AD3B-FBDD2072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9F0FBA-A6CE-CE9E-9FC3-ED1C760DC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86" y="0"/>
            <a:ext cx="11858624" cy="6858000"/>
          </a:xfrm>
        </p:spPr>
      </p:pic>
    </p:spTree>
    <p:extLst>
      <p:ext uri="{BB962C8B-B14F-4D97-AF65-F5344CB8AC3E}">
        <p14:creationId xmlns:p14="http://schemas.microsoft.com/office/powerpoint/2010/main" val="236749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62A0-2D45-2C7F-0BA3-68DDE440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graph">
            <a:extLst>
              <a:ext uri="{FF2B5EF4-FFF2-40B4-BE49-F238E27FC236}">
                <a16:creationId xmlns:a16="http://schemas.microsoft.com/office/drawing/2014/main" id="{1EFEFF84-81F5-A0C9-0D58-D4B4CCD4A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108"/>
            <a:ext cx="12192000" cy="6970215"/>
          </a:xfrm>
        </p:spPr>
      </p:pic>
    </p:spTree>
    <p:extLst>
      <p:ext uri="{BB962C8B-B14F-4D97-AF65-F5344CB8AC3E}">
        <p14:creationId xmlns:p14="http://schemas.microsoft.com/office/powerpoint/2010/main" val="54748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4C88F2C7-6F26-652D-E1A3-8429E85F9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4" r="2599" b="-1"/>
          <a:stretch>
            <a:fillRect/>
          </a:stretch>
        </p:blipFill>
        <p:spPr>
          <a:xfrm>
            <a:off x="0" y="1"/>
            <a:ext cx="4613316" cy="152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7F508E-B9A1-23E6-4D20-8D5E77AE8014}"/>
              </a:ext>
            </a:extLst>
          </p:cNvPr>
          <p:cNvSpPr txBox="1"/>
          <p:nvPr/>
        </p:nvSpPr>
        <p:spPr>
          <a:xfrm>
            <a:off x="5313872" y="438835"/>
            <a:ext cx="6429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High Satisfaction</a:t>
            </a:r>
            <a:r>
              <a:rPr lang="en-US" b="1" dirty="0"/>
              <a:t>:</a:t>
            </a:r>
            <a:r>
              <a:rPr lang="en-US" dirty="0"/>
              <a:t> Most orders rated 5 stars, but </a:t>
            </a:r>
            <a:r>
              <a:rPr lang="en-US" dirty="0">
                <a:solidFill>
                  <a:srgbClr val="002060"/>
                </a:solidFill>
              </a:rPr>
              <a:t>repeat rate is low (~3.5%)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43BE7-B86A-8639-B04C-42465DAC6391}"/>
              </a:ext>
            </a:extLst>
          </p:cNvPr>
          <p:cNvSpPr txBox="1"/>
          <p:nvPr/>
        </p:nvSpPr>
        <p:spPr>
          <a:xfrm>
            <a:off x="5313873" y="1291796"/>
            <a:ext cx="6647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Top Locations:</a:t>
            </a:r>
            <a:r>
              <a:rPr lang="en-US" dirty="0"/>
              <a:t> SP, RJ, MG, RS, PR = most buyers (low repeat); RR, RJ, CE, MA, PI = highest repeat rate &amp; higher order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5C907-7573-9D9A-7D5D-270CD6F83E08}"/>
              </a:ext>
            </a:extLst>
          </p:cNvPr>
          <p:cNvSpPr txBox="1"/>
          <p:nvPr/>
        </p:nvSpPr>
        <p:spPr>
          <a:xfrm>
            <a:off x="5313872" y="55662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Top Product Categories:</a:t>
            </a:r>
            <a:r>
              <a:rPr lang="en-US" dirty="0"/>
              <a:t> </a:t>
            </a:r>
            <a:r>
              <a:rPr lang="en-US" dirty="0" err="1"/>
              <a:t>Bed_bath_table</a:t>
            </a:r>
            <a:r>
              <a:rPr lang="en-US" dirty="0"/>
              <a:t>, </a:t>
            </a:r>
            <a:r>
              <a:rPr lang="en-US" dirty="0" err="1"/>
              <a:t>Sport_leisure</a:t>
            </a:r>
            <a:r>
              <a:rPr lang="en-US" dirty="0"/>
              <a:t>, </a:t>
            </a:r>
            <a:r>
              <a:rPr lang="en-US" dirty="0" err="1"/>
              <a:t>Furniture_decor</a:t>
            </a:r>
            <a:r>
              <a:rPr lang="en-US" dirty="0"/>
              <a:t>, </a:t>
            </a:r>
            <a:r>
              <a:rPr lang="en-US" dirty="0" err="1"/>
              <a:t>Health_beauty</a:t>
            </a:r>
            <a:r>
              <a:rPr lang="en-US" dirty="0"/>
              <a:t>, Housewares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3927A3-67D6-BF58-D3CF-CE6476742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8" y="4826630"/>
            <a:ext cx="4659894" cy="18489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8482BB-BA2A-43FB-B2B6-88525B033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872" y="2272889"/>
            <a:ext cx="4825042" cy="22531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BDC015-5464-9B69-AA19-D2C7AC9F6813}"/>
              </a:ext>
            </a:extLst>
          </p:cNvPr>
          <p:cNvSpPr txBox="1"/>
          <p:nvPr/>
        </p:nvSpPr>
        <p:spPr>
          <a:xfrm>
            <a:off x="0" y="2805983"/>
            <a:ext cx="51758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Payment Preference: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credit card </a:t>
            </a:r>
            <a:r>
              <a:rPr lang="en-US" dirty="0"/>
              <a:t>is used the most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65D05C4-6D0E-93F9-6C6E-24073FD10A20}"/>
              </a:ext>
            </a:extLst>
          </p:cNvPr>
          <p:cNvGrpSpPr/>
          <p:nvPr/>
        </p:nvGrpSpPr>
        <p:grpSpPr>
          <a:xfrm rot="16200000">
            <a:off x="8733474" y="-1030572"/>
            <a:ext cx="72373" cy="6382490"/>
            <a:chOff x="0" y="0"/>
            <a:chExt cx="812800" cy="1875928"/>
          </a:xfrm>
          <a:solidFill>
            <a:srgbClr val="002060"/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EADC485-6A08-5345-6448-2263EF4E5E79}"/>
                </a:ext>
              </a:extLst>
            </p:cNvPr>
            <p:cNvSpPr/>
            <p:nvPr/>
          </p:nvSpPr>
          <p:spPr>
            <a:xfrm>
              <a:off x="0" y="0"/>
              <a:ext cx="812800" cy="1875928"/>
            </a:xfrm>
            <a:custGeom>
              <a:avLst/>
              <a:gdLst/>
              <a:ahLst/>
              <a:cxnLst/>
              <a:rect l="l" t="t" r="r" b="b"/>
              <a:pathLst>
                <a:path w="812800" h="1875928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F11226-033D-8F90-2ADF-76F0E1455EC8}"/>
                </a:ext>
              </a:extLst>
            </p:cNvPr>
            <p:cNvSpPr txBox="1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100"/>
            </a:p>
          </p:txBody>
        </p:sp>
      </p:grpSp>
      <p:grpSp>
        <p:nvGrpSpPr>
          <p:cNvPr id="8" name="Group 3">
            <a:extLst>
              <a:ext uri="{FF2B5EF4-FFF2-40B4-BE49-F238E27FC236}">
                <a16:creationId xmlns:a16="http://schemas.microsoft.com/office/drawing/2014/main" id="{4E330FD9-DC4D-7834-9CF7-D20D7E137D81}"/>
              </a:ext>
            </a:extLst>
          </p:cNvPr>
          <p:cNvGrpSpPr/>
          <p:nvPr/>
        </p:nvGrpSpPr>
        <p:grpSpPr>
          <a:xfrm rot="16200000">
            <a:off x="2652147" y="2042544"/>
            <a:ext cx="69425" cy="5116006"/>
            <a:chOff x="0" y="0"/>
            <a:chExt cx="812800" cy="1875928"/>
          </a:xfrm>
          <a:solidFill>
            <a:srgbClr val="002060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BEFFAB3F-CB38-4ADD-49AE-0117AE5914E6}"/>
                </a:ext>
              </a:extLst>
            </p:cNvPr>
            <p:cNvSpPr/>
            <p:nvPr/>
          </p:nvSpPr>
          <p:spPr>
            <a:xfrm>
              <a:off x="0" y="0"/>
              <a:ext cx="812800" cy="1875928"/>
            </a:xfrm>
            <a:custGeom>
              <a:avLst/>
              <a:gdLst/>
              <a:ahLst/>
              <a:cxnLst/>
              <a:rect l="l" t="t" r="r" b="b"/>
              <a:pathLst>
                <a:path w="812800" h="1875928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51437D-CE84-70EF-FAE6-7EB752DE6EF9}"/>
                </a:ext>
              </a:extLst>
            </p:cNvPr>
            <p:cNvSpPr txBox="1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100"/>
            </a:p>
          </p:txBody>
        </p:sp>
      </p:grpSp>
    </p:spTree>
    <p:extLst>
      <p:ext uri="{BB962C8B-B14F-4D97-AF65-F5344CB8AC3E}">
        <p14:creationId xmlns:p14="http://schemas.microsoft.com/office/powerpoint/2010/main" val="4028866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4C88F2C7-6F26-652D-E1A3-8429E85F9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4" r="2599" b="-1"/>
          <a:stretch>
            <a:fillRect/>
          </a:stretch>
        </p:blipFill>
        <p:spPr>
          <a:xfrm>
            <a:off x="0" y="1"/>
            <a:ext cx="4613316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0A7692-3044-FD74-EB7C-675D7E3FF1BF}"/>
              </a:ext>
            </a:extLst>
          </p:cNvPr>
          <p:cNvSpPr txBox="1"/>
          <p:nvPr/>
        </p:nvSpPr>
        <p:spPr>
          <a:xfrm>
            <a:off x="115019" y="2912731"/>
            <a:ext cx="513559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 Buying Behavior: Prefer to shop </a:t>
            </a:r>
            <a:r>
              <a:rPr lang="en-US" sz="2000" b="1" dirty="0">
                <a:solidFill>
                  <a:srgbClr val="002060"/>
                </a:solidFill>
              </a:rPr>
              <a:t>Mon–Tue</a:t>
            </a:r>
            <a:r>
              <a:rPr lang="en-US" dirty="0"/>
              <a:t>, in </a:t>
            </a:r>
            <a:r>
              <a:rPr lang="en-US" sz="2000" b="1" dirty="0">
                <a:solidFill>
                  <a:srgbClr val="002060"/>
                </a:solidFill>
              </a:rPr>
              <a:t>late night or afternoon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dirty="0"/>
              <a:t>✅ </a:t>
            </a:r>
            <a:r>
              <a:rPr lang="en-US" sz="2000" b="1" dirty="0">
                <a:solidFill>
                  <a:srgbClr val="002060"/>
                </a:solidFill>
              </a:rPr>
              <a:t>Faster Delivery = Better Reviews</a:t>
            </a:r>
            <a:r>
              <a:rPr lang="en-US" dirty="0"/>
              <a:t>: Delivery time  affects review scores (</a:t>
            </a:r>
            <a:r>
              <a:rPr lang="en-US" sz="2000" b="1" dirty="0">
                <a:solidFill>
                  <a:srgbClr val="002060"/>
                </a:solidFill>
              </a:rPr>
              <a:t>Correlation -0.33)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E459E-32B5-DB05-E68C-681D3AFDC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222" y="1036188"/>
            <a:ext cx="5693294" cy="4785624"/>
          </a:xfrm>
          <a:prstGeom prst="rect">
            <a:avLst/>
          </a:prstGeom>
        </p:spPr>
      </p:pic>
      <p:grpSp>
        <p:nvGrpSpPr>
          <p:cNvPr id="2" name="Group 3">
            <a:extLst>
              <a:ext uri="{FF2B5EF4-FFF2-40B4-BE49-F238E27FC236}">
                <a16:creationId xmlns:a16="http://schemas.microsoft.com/office/drawing/2014/main" id="{49D84303-0078-0534-A15B-63F13D9F4C7A}"/>
              </a:ext>
            </a:extLst>
          </p:cNvPr>
          <p:cNvGrpSpPr/>
          <p:nvPr/>
        </p:nvGrpSpPr>
        <p:grpSpPr>
          <a:xfrm>
            <a:off x="5635453" y="1073369"/>
            <a:ext cx="63732" cy="4748443"/>
            <a:chOff x="0" y="0"/>
            <a:chExt cx="812800" cy="1875928"/>
          </a:xfrm>
          <a:solidFill>
            <a:srgbClr val="002060"/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B4C9109-74BE-270A-BF08-BD8BA90F11BA}"/>
                </a:ext>
              </a:extLst>
            </p:cNvPr>
            <p:cNvSpPr/>
            <p:nvPr/>
          </p:nvSpPr>
          <p:spPr>
            <a:xfrm>
              <a:off x="0" y="0"/>
              <a:ext cx="812800" cy="1875928"/>
            </a:xfrm>
            <a:custGeom>
              <a:avLst/>
              <a:gdLst/>
              <a:ahLst/>
              <a:cxnLst/>
              <a:rect l="l" t="t" r="r" b="b"/>
              <a:pathLst>
                <a:path w="812800" h="1875928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85E32A07-2079-5E6B-EAB1-26F939A895E6}"/>
                </a:ext>
              </a:extLst>
            </p:cNvPr>
            <p:cNvSpPr txBox="1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100"/>
            </a:p>
          </p:txBody>
        </p:sp>
      </p:grpSp>
    </p:spTree>
    <p:extLst>
      <p:ext uri="{BB962C8B-B14F-4D97-AF65-F5344CB8AC3E}">
        <p14:creationId xmlns:p14="http://schemas.microsoft.com/office/powerpoint/2010/main" val="2974722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4C88F2C7-6F26-652D-E1A3-8429E85F9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4" r="2599" b="-1"/>
          <a:stretch>
            <a:fillRect/>
          </a:stretch>
        </p:blipFill>
        <p:spPr>
          <a:xfrm>
            <a:off x="7411236" y="44100"/>
            <a:ext cx="4728576" cy="1562076"/>
          </a:xfrm>
          <a:prstGeom prst="rect">
            <a:avLst/>
          </a:prstGeom>
        </p:spPr>
      </p:pic>
      <p:sp>
        <p:nvSpPr>
          <p:cNvPr id="5" name="Rectangle: Rounded Corners 4" descr="sale&#10;">
            <a:extLst>
              <a:ext uri="{FF2B5EF4-FFF2-40B4-BE49-F238E27FC236}">
                <a16:creationId xmlns:a16="http://schemas.microsoft.com/office/drawing/2014/main" id="{3F1C6AFC-485C-6A24-1174-C0639813B91F}"/>
              </a:ext>
            </a:extLst>
          </p:cNvPr>
          <p:cNvSpPr/>
          <p:nvPr/>
        </p:nvSpPr>
        <p:spPr>
          <a:xfrm>
            <a:off x="112457" y="265722"/>
            <a:ext cx="4199151" cy="64781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Customer Segments</a:t>
            </a:r>
            <a:endParaRPr lang="en-US" sz="32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16410F-B845-6314-3EF3-3BF5D45C0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8" y="982318"/>
            <a:ext cx="5514726" cy="3198899"/>
          </a:xfrm>
          <a:prstGeom prst="rect">
            <a:avLst/>
          </a:prstGeom>
        </p:spPr>
      </p:pic>
      <p:pic>
        <p:nvPicPr>
          <p:cNvPr id="10" name="Picture 9" descr="A group of people with arrows pointing to each other&#10;&#10;AI-generated content may be incorrect.">
            <a:extLst>
              <a:ext uri="{FF2B5EF4-FFF2-40B4-BE49-F238E27FC236}">
                <a16:creationId xmlns:a16="http://schemas.microsoft.com/office/drawing/2014/main" id="{C8B3D75E-A46B-6856-FF79-265A0D43F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58" y="3268706"/>
            <a:ext cx="5933985" cy="334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40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0" cy="5744962"/>
            <a:chOff x="0" y="0"/>
            <a:chExt cx="4816593" cy="2269615"/>
          </a:xfrm>
          <a:solidFill>
            <a:srgbClr val="00206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69615"/>
            </a:xfrm>
            <a:custGeom>
              <a:avLst/>
              <a:gdLst/>
              <a:ahLst/>
              <a:cxnLst/>
              <a:rect l="l" t="t" r="r" b="b"/>
              <a:pathLst>
                <a:path w="4816592" h="2269615">
                  <a:moveTo>
                    <a:pt x="0" y="0"/>
                  </a:moveTo>
                  <a:lnTo>
                    <a:pt x="4816592" y="0"/>
                  </a:lnTo>
                  <a:lnTo>
                    <a:pt x="4816592" y="2269615"/>
                  </a:lnTo>
                  <a:lnTo>
                    <a:pt x="0" y="2269615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30771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77745" y="2319661"/>
            <a:ext cx="7374136" cy="1348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1"/>
              </a:lnSpc>
            </a:pPr>
            <a:r>
              <a:rPr lang="en-US" sz="8000" dirty="0" err="1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Recommedations</a:t>
            </a:r>
            <a:endParaRPr lang="en-US" sz="8000" dirty="0">
              <a:solidFill>
                <a:srgbClr val="FFFFFF"/>
              </a:solidFill>
              <a:latin typeface="Eastman Grotesque"/>
              <a:ea typeface="Eastman Grotesque"/>
              <a:cs typeface="Eastman Grotesque"/>
              <a:sym typeface="Eastman Grotesqu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820519" y="1716411"/>
            <a:ext cx="119703" cy="2743200"/>
          </a:xfrm>
          <a:custGeom>
            <a:avLst/>
            <a:gdLst/>
            <a:ahLst/>
            <a:cxnLst/>
            <a:rect l="l" t="t" r="r" b="b"/>
            <a:pathLst>
              <a:path w="179555" h="4114800">
                <a:moveTo>
                  <a:pt x="0" y="0"/>
                </a:moveTo>
                <a:lnTo>
                  <a:pt x="179554" y="0"/>
                </a:lnTo>
                <a:lnTo>
                  <a:pt x="1795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5635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26520"/>
            <a:ext cx="12192000" cy="5744962"/>
            <a:chOff x="0" y="0"/>
            <a:chExt cx="4816593" cy="2269615"/>
          </a:xfrm>
          <a:solidFill>
            <a:srgbClr val="00206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69615"/>
            </a:xfrm>
            <a:custGeom>
              <a:avLst/>
              <a:gdLst/>
              <a:ahLst/>
              <a:cxnLst/>
              <a:rect l="l" t="t" r="r" b="b"/>
              <a:pathLst>
                <a:path w="4816592" h="2269615">
                  <a:moveTo>
                    <a:pt x="0" y="0"/>
                  </a:moveTo>
                  <a:lnTo>
                    <a:pt x="4816592" y="0"/>
                  </a:lnTo>
                  <a:lnTo>
                    <a:pt x="4816592" y="2269615"/>
                  </a:lnTo>
                  <a:lnTo>
                    <a:pt x="0" y="2269615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30771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40305" y="1790574"/>
            <a:ext cx="9831176" cy="4220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01"/>
              </a:lnSpc>
            </a:pPr>
            <a:r>
              <a:rPr lang="en-US" sz="8000" b="1" dirty="0">
                <a:solidFill>
                  <a:schemeClr val="bg1"/>
                </a:solidFill>
                <a:latin typeface="-apple-system"/>
              </a:rPr>
              <a:t>Recommendation</a:t>
            </a:r>
          </a:p>
          <a:p>
            <a:pPr>
              <a:lnSpc>
                <a:spcPts val="11201"/>
              </a:lnSpc>
            </a:pPr>
            <a:r>
              <a:rPr lang="en-US" sz="4800" b="1" i="0" dirty="0">
                <a:solidFill>
                  <a:schemeClr val="bg1"/>
                </a:solidFill>
                <a:effectLst/>
                <a:latin typeface="-apple-system"/>
              </a:rPr>
              <a:t>General for all segments</a:t>
            </a:r>
          </a:p>
          <a:p>
            <a:pPr>
              <a:lnSpc>
                <a:spcPts val="11201"/>
              </a:lnSpc>
            </a:pPr>
            <a:endParaRPr lang="en-US" sz="8000" dirty="0">
              <a:solidFill>
                <a:srgbClr val="FFFFFF"/>
              </a:solidFill>
              <a:latin typeface="Eastman Grotesque"/>
              <a:ea typeface="Eastman Grotesque"/>
              <a:cs typeface="Eastman Grotesque"/>
              <a:sym typeface="Eastman Grotesqu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820519" y="1716411"/>
            <a:ext cx="119703" cy="2743200"/>
          </a:xfrm>
          <a:custGeom>
            <a:avLst/>
            <a:gdLst/>
            <a:ahLst/>
            <a:cxnLst/>
            <a:rect l="l" t="t" r="r" b="b"/>
            <a:pathLst>
              <a:path w="179555" h="4114800">
                <a:moveTo>
                  <a:pt x="0" y="0"/>
                </a:moveTo>
                <a:lnTo>
                  <a:pt x="179554" y="0"/>
                </a:lnTo>
                <a:lnTo>
                  <a:pt x="1795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9518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5400000">
            <a:off x="5067300" y="-3207360"/>
            <a:ext cx="2057400" cy="4748443"/>
            <a:chOff x="0" y="0"/>
            <a:chExt cx="812800" cy="1875928"/>
          </a:xfrm>
          <a:solidFill>
            <a:srgbClr val="00206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875928"/>
            </a:xfrm>
            <a:custGeom>
              <a:avLst/>
              <a:gdLst/>
              <a:ahLst/>
              <a:cxnLst/>
              <a:rect l="l" t="t" r="r" b="b"/>
              <a:pathLst>
                <a:path w="812800" h="1875928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648730" y="433917"/>
            <a:ext cx="2894542" cy="433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33"/>
              </a:lnSpc>
              <a:spcBef>
                <a:spcPct val="0"/>
              </a:spcBef>
            </a:pPr>
            <a:r>
              <a:rPr lang="en-US" sz="2666" b="1" dirty="0">
                <a:solidFill>
                  <a:srgbClr val="73737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 of contents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9334" y="1506833"/>
            <a:ext cx="10261107" cy="49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SALES TRENDS AND CUSTOMER BEHAVIOR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7017C2-ACE7-B5B4-1081-3D24B044CBA2}"/>
              </a:ext>
            </a:extLst>
          </p:cNvPr>
          <p:cNvSpPr txBox="1"/>
          <p:nvPr/>
        </p:nvSpPr>
        <p:spPr>
          <a:xfrm>
            <a:off x="4255699" y="2720196"/>
            <a:ext cx="45202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Overview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Sales Trend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Customer Behavior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/>
              <a:t>Recommedation</a:t>
            </a: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944290" y="36719"/>
            <a:ext cx="2057400" cy="4748443"/>
            <a:chOff x="0" y="0"/>
            <a:chExt cx="812800" cy="1875928"/>
          </a:xfrm>
          <a:solidFill>
            <a:srgbClr val="00206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875928"/>
            </a:xfrm>
            <a:custGeom>
              <a:avLst/>
              <a:gdLst/>
              <a:ahLst/>
              <a:cxnLst/>
              <a:rect l="l" t="t" r="r" b="b"/>
              <a:pathLst>
                <a:path w="812800" h="1875928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10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887436" y="303228"/>
            <a:ext cx="460709" cy="460709"/>
            <a:chOff x="0" y="0"/>
            <a:chExt cx="812800" cy="812800"/>
          </a:xfrm>
          <a:solidFill>
            <a:srgbClr val="002060"/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100" dirty="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498327" y="159480"/>
            <a:ext cx="9154051" cy="646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20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Promote Early Week</a:t>
            </a:r>
            <a:r>
              <a:rPr lang="en-US" sz="3200" b="1" dirty="0">
                <a:latin typeface="Canva Sans Bold"/>
                <a:ea typeface="Canva Sans Bold"/>
                <a:cs typeface="Canva Sans Bold"/>
                <a:sym typeface="Canva Sans Bold"/>
              </a:rPr>
              <a:t>: 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Run campaigns on Mondays &amp; Tuesdays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697EA73E-B72D-402B-2497-91DE0E3B3480}"/>
              </a:ext>
            </a:extLst>
          </p:cNvPr>
          <p:cNvSpPr txBox="1"/>
          <p:nvPr/>
        </p:nvSpPr>
        <p:spPr>
          <a:xfrm>
            <a:off x="3492576" y="1392235"/>
            <a:ext cx="10870707" cy="666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2060"/>
                </a:solidFill>
              </a:rPr>
              <a:t>Speed Up Delivery</a:t>
            </a:r>
            <a:r>
              <a:rPr lang="en-US" sz="3200" b="1" dirty="0"/>
              <a:t>:</a:t>
            </a:r>
            <a:r>
              <a:rPr lang="en-US" sz="3200" dirty="0"/>
              <a:t> </a:t>
            </a:r>
            <a:r>
              <a:rPr lang="en-US" sz="2400" dirty="0"/>
              <a:t>Faster shipping boosts review scores</a:t>
            </a:r>
            <a:endParaRPr lang="en-US" sz="2400" dirty="0">
              <a:solidFill>
                <a:srgbClr val="FB85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BB062A70-EDB6-37C4-010A-6C576894FC02}"/>
              </a:ext>
            </a:extLst>
          </p:cNvPr>
          <p:cNvSpPr txBox="1"/>
          <p:nvPr/>
        </p:nvSpPr>
        <p:spPr>
          <a:xfrm>
            <a:off x="1163652" y="2217797"/>
            <a:ext cx="10703930" cy="1379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2060"/>
                </a:solidFill>
              </a:rPr>
              <a:t>Personalized Marketing</a:t>
            </a:r>
            <a:r>
              <a:rPr lang="en-US" sz="3200" b="1" dirty="0"/>
              <a:t>: </a:t>
            </a:r>
            <a:r>
              <a:rPr lang="en-US" sz="2400" dirty="0"/>
              <a:t>Recommend top or related products and deals based on purchase history &amp; active shopping times</a:t>
            </a:r>
            <a:r>
              <a:rPr lang="en-US" sz="3200" dirty="0"/>
              <a:t>.</a:t>
            </a:r>
            <a:endParaRPr lang="en-US" sz="2400" dirty="0">
              <a:solidFill>
                <a:srgbClr val="FB85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873653D5-0236-80EA-BA80-C0EEE3BFB2DA}"/>
              </a:ext>
            </a:extLst>
          </p:cNvPr>
          <p:cNvSpPr txBox="1"/>
          <p:nvPr/>
        </p:nvSpPr>
        <p:spPr>
          <a:xfrm>
            <a:off x="1163652" y="3470760"/>
            <a:ext cx="10073899" cy="1379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2060"/>
                </a:solidFill>
              </a:rPr>
              <a:t>Year-End Pus</a:t>
            </a:r>
            <a:r>
              <a:rPr lang="en-US" sz="3200" b="1" u="sng" dirty="0">
                <a:solidFill>
                  <a:srgbClr val="002060"/>
                </a:solidFill>
              </a:rPr>
              <a:t>h</a:t>
            </a:r>
            <a:r>
              <a:rPr lang="en-US" sz="3200" b="1" u="sng" dirty="0"/>
              <a:t>:</a:t>
            </a:r>
            <a:r>
              <a:rPr lang="en-US" sz="3200" u="sng" dirty="0"/>
              <a:t> </a:t>
            </a:r>
            <a:r>
              <a:rPr lang="en-US" sz="2400" dirty="0"/>
              <a:t>Maximize sales with promotions in </a:t>
            </a:r>
            <a:r>
              <a:rPr lang="en-US" sz="2400" b="1" dirty="0"/>
              <a:t>November &amp; December</a:t>
            </a:r>
            <a:endParaRPr lang="en-US" sz="2400" dirty="0">
              <a:solidFill>
                <a:srgbClr val="FB85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890EA0-57F4-DA00-C8CC-6DC8AB08D09E}"/>
              </a:ext>
            </a:extLst>
          </p:cNvPr>
          <p:cNvSpPr txBox="1"/>
          <p:nvPr/>
        </p:nvSpPr>
        <p:spPr>
          <a:xfrm>
            <a:off x="1163652" y="5169311"/>
            <a:ext cx="61783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Encourage Bulk Orders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2400" dirty="0"/>
              <a:t>Cross-sell to increase items per order.</a:t>
            </a:r>
          </a:p>
        </p:txBody>
      </p:sp>
      <p:grpSp>
        <p:nvGrpSpPr>
          <p:cNvPr id="24" name="Group 6">
            <a:extLst>
              <a:ext uri="{FF2B5EF4-FFF2-40B4-BE49-F238E27FC236}">
                <a16:creationId xmlns:a16="http://schemas.microsoft.com/office/drawing/2014/main" id="{BC9460A6-B822-1856-DCB0-22993C116835}"/>
              </a:ext>
            </a:extLst>
          </p:cNvPr>
          <p:cNvGrpSpPr/>
          <p:nvPr/>
        </p:nvGrpSpPr>
        <p:grpSpPr>
          <a:xfrm>
            <a:off x="2887436" y="1620773"/>
            <a:ext cx="460709" cy="460709"/>
            <a:chOff x="0" y="0"/>
            <a:chExt cx="812800" cy="812800"/>
          </a:xfrm>
          <a:solidFill>
            <a:srgbClr val="002060"/>
          </a:solidFill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9D1186A-CBDE-02BA-EC0A-B3CA447AA91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6" name="TextBox 8">
              <a:extLst>
                <a:ext uri="{FF2B5EF4-FFF2-40B4-BE49-F238E27FC236}">
                  <a16:creationId xmlns:a16="http://schemas.microsoft.com/office/drawing/2014/main" id="{08A69384-C3C2-DF9A-C1B5-94F257368E94}"/>
                </a:ext>
              </a:extLst>
            </p:cNvPr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100" dirty="0"/>
            </a:p>
          </p:txBody>
        </p:sp>
      </p:grpSp>
      <p:grpSp>
        <p:nvGrpSpPr>
          <p:cNvPr id="27" name="Group 6">
            <a:extLst>
              <a:ext uri="{FF2B5EF4-FFF2-40B4-BE49-F238E27FC236}">
                <a16:creationId xmlns:a16="http://schemas.microsoft.com/office/drawing/2014/main" id="{7B1B0D80-7E35-0467-5A70-9D935516DACE}"/>
              </a:ext>
            </a:extLst>
          </p:cNvPr>
          <p:cNvGrpSpPr/>
          <p:nvPr/>
        </p:nvGrpSpPr>
        <p:grpSpPr>
          <a:xfrm>
            <a:off x="420707" y="2385721"/>
            <a:ext cx="460709" cy="460709"/>
            <a:chOff x="0" y="0"/>
            <a:chExt cx="812800" cy="812800"/>
          </a:xfrm>
          <a:solidFill>
            <a:srgbClr val="002060"/>
          </a:solidFill>
        </p:grpSpPr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92307036-A058-5845-F173-90E7BC2C7A1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29" name="TextBox 8">
              <a:extLst>
                <a:ext uri="{FF2B5EF4-FFF2-40B4-BE49-F238E27FC236}">
                  <a16:creationId xmlns:a16="http://schemas.microsoft.com/office/drawing/2014/main" id="{7FCB210E-6806-89AC-DECC-5328764F4BAC}"/>
                </a:ext>
              </a:extLst>
            </p:cNvPr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100" dirty="0"/>
            </a:p>
          </p:txBody>
        </p:sp>
      </p:grpSp>
      <p:sp>
        <p:nvSpPr>
          <p:cNvPr id="30" name="Freeform 7">
            <a:extLst>
              <a:ext uri="{FF2B5EF4-FFF2-40B4-BE49-F238E27FC236}">
                <a16:creationId xmlns:a16="http://schemas.microsoft.com/office/drawing/2014/main" id="{5AE41BCE-146B-BC26-659A-8837DAB151E5}"/>
              </a:ext>
            </a:extLst>
          </p:cNvPr>
          <p:cNvSpPr/>
          <p:nvPr/>
        </p:nvSpPr>
        <p:spPr>
          <a:xfrm>
            <a:off x="420707" y="5185655"/>
            <a:ext cx="460709" cy="46070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812800" y="406400"/>
                </a:moveTo>
                <a:lnTo>
                  <a:pt x="406400" y="0"/>
                </a:lnTo>
                <a:lnTo>
                  <a:pt x="406400" y="203200"/>
                </a:lnTo>
                <a:lnTo>
                  <a:pt x="0" y="203200"/>
                </a:lnTo>
                <a:lnTo>
                  <a:pt x="0" y="609600"/>
                </a:lnTo>
                <a:lnTo>
                  <a:pt x="406400" y="609600"/>
                </a:lnTo>
                <a:lnTo>
                  <a:pt x="406400" y="812800"/>
                </a:lnTo>
                <a:lnTo>
                  <a:pt x="812800" y="406400"/>
                </a:lnTo>
                <a:close/>
              </a:path>
            </a:pathLst>
          </a:custGeom>
          <a:solidFill>
            <a:srgbClr val="002060"/>
          </a:solidFill>
        </p:spPr>
        <p:txBody>
          <a:bodyPr/>
          <a:lstStyle/>
          <a:p>
            <a:endParaRPr lang="en-US" sz="1100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DC3312C1-7DCC-6F71-BA05-56BF31EC9D57}"/>
              </a:ext>
            </a:extLst>
          </p:cNvPr>
          <p:cNvSpPr/>
          <p:nvPr/>
        </p:nvSpPr>
        <p:spPr>
          <a:xfrm>
            <a:off x="391913" y="3699824"/>
            <a:ext cx="460709" cy="46070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812800" y="406400"/>
                </a:moveTo>
                <a:lnTo>
                  <a:pt x="406400" y="0"/>
                </a:lnTo>
                <a:lnTo>
                  <a:pt x="406400" y="203200"/>
                </a:lnTo>
                <a:lnTo>
                  <a:pt x="0" y="203200"/>
                </a:lnTo>
                <a:lnTo>
                  <a:pt x="0" y="609600"/>
                </a:lnTo>
                <a:lnTo>
                  <a:pt x="406400" y="609600"/>
                </a:lnTo>
                <a:lnTo>
                  <a:pt x="406400" y="812800"/>
                </a:lnTo>
                <a:lnTo>
                  <a:pt x="812800" y="406400"/>
                </a:lnTo>
                <a:close/>
              </a:path>
            </a:pathLst>
          </a:custGeom>
          <a:solidFill>
            <a:srgbClr val="002060"/>
          </a:solidFill>
        </p:spPr>
        <p:txBody>
          <a:bodyPr/>
          <a:lstStyle/>
          <a:p>
            <a:endParaRPr lang="en-US" sz="11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CB720-DBAD-CC3B-723D-0FA459087133}"/>
              </a:ext>
            </a:extLst>
          </p:cNvPr>
          <p:cNvSpPr txBox="1"/>
          <p:nvPr/>
        </p:nvSpPr>
        <p:spPr>
          <a:xfrm>
            <a:off x="5542472" y="2639876"/>
            <a:ext cx="375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</a:t>
            </a:r>
          </a:p>
        </p:txBody>
      </p:sp>
      <p:pic>
        <p:nvPicPr>
          <p:cNvPr id="35" name="Picture 34" descr="A cardboard box on a hand truck&#10;&#10;AI-generated content may be incorrect.">
            <a:extLst>
              <a:ext uri="{FF2B5EF4-FFF2-40B4-BE49-F238E27FC236}">
                <a16:creationId xmlns:a16="http://schemas.microsoft.com/office/drawing/2014/main" id="{C3E11733-BD83-7EE7-04C0-1D01906DD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883" y="4166256"/>
            <a:ext cx="4613643" cy="2599018"/>
          </a:xfrm>
          <a:prstGeom prst="rect">
            <a:avLst/>
          </a:prstGeom>
        </p:spPr>
      </p:pic>
      <p:pic>
        <p:nvPicPr>
          <p:cNvPr id="37" name="Picture 36" descr="A cartoon of a person holding a megaphone">
            <a:extLst>
              <a:ext uri="{FF2B5EF4-FFF2-40B4-BE49-F238E27FC236}">
                <a16:creationId xmlns:a16="http://schemas.microsoft.com/office/drawing/2014/main" id="{F218E1D6-3E1E-3035-AEAE-67F94666A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" y="-25946"/>
            <a:ext cx="2659148" cy="2417225"/>
          </a:xfrm>
          <a:prstGeom prst="rect">
            <a:avLst/>
          </a:prstGeom>
        </p:spPr>
      </p:pic>
      <p:pic>
        <p:nvPicPr>
          <p:cNvPr id="39" name="Picture 38" descr="A cartoon of a person riding a scooter&#10;&#10;AI-generated content may be incorrect.">
            <a:extLst>
              <a:ext uri="{FF2B5EF4-FFF2-40B4-BE49-F238E27FC236}">
                <a16:creationId xmlns:a16="http://schemas.microsoft.com/office/drawing/2014/main" id="{4A11FF40-0CBE-53DA-B791-94136AD83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606" y="5226371"/>
            <a:ext cx="2057399" cy="20573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26520"/>
            <a:ext cx="12192000" cy="5744962"/>
            <a:chOff x="0" y="0"/>
            <a:chExt cx="4816593" cy="2269615"/>
          </a:xfrm>
          <a:solidFill>
            <a:srgbClr val="00206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69615"/>
            </a:xfrm>
            <a:custGeom>
              <a:avLst/>
              <a:gdLst/>
              <a:ahLst/>
              <a:cxnLst/>
              <a:rect l="l" t="t" r="r" b="b"/>
              <a:pathLst>
                <a:path w="4816592" h="2269615">
                  <a:moveTo>
                    <a:pt x="0" y="0"/>
                  </a:moveTo>
                  <a:lnTo>
                    <a:pt x="4816592" y="0"/>
                  </a:lnTo>
                  <a:lnTo>
                    <a:pt x="4816592" y="2269615"/>
                  </a:lnTo>
                  <a:lnTo>
                    <a:pt x="0" y="2269615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30771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40305" y="1790574"/>
            <a:ext cx="9831176" cy="4220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01"/>
              </a:lnSpc>
            </a:pPr>
            <a:r>
              <a:rPr lang="en-US" sz="8000" dirty="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Recommendation</a:t>
            </a:r>
          </a:p>
          <a:p>
            <a:pPr>
              <a:lnSpc>
                <a:spcPts val="11201"/>
              </a:lnSpc>
            </a:pPr>
            <a:r>
              <a:rPr lang="en-US" sz="3600" b="1" i="0" dirty="0">
                <a:solidFill>
                  <a:schemeClr val="bg1"/>
                </a:solidFill>
                <a:effectLst/>
                <a:latin typeface="-apple-system"/>
              </a:rPr>
              <a:t>Personalize Marketing for each customer segments</a:t>
            </a:r>
          </a:p>
          <a:p>
            <a:pPr>
              <a:lnSpc>
                <a:spcPts val="11201"/>
              </a:lnSpc>
            </a:pPr>
            <a:endParaRPr lang="en-US" sz="8000" dirty="0">
              <a:solidFill>
                <a:srgbClr val="FFFFFF"/>
              </a:solidFill>
              <a:latin typeface="Eastman Grotesque"/>
              <a:ea typeface="Eastman Grotesque"/>
              <a:cs typeface="Eastman Grotesque"/>
              <a:sym typeface="Eastman Grotesqu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820519" y="1716411"/>
            <a:ext cx="119703" cy="2743200"/>
          </a:xfrm>
          <a:custGeom>
            <a:avLst/>
            <a:gdLst/>
            <a:ahLst/>
            <a:cxnLst/>
            <a:rect l="l" t="t" r="r" b="b"/>
            <a:pathLst>
              <a:path w="179555" h="4114800">
                <a:moveTo>
                  <a:pt x="0" y="0"/>
                </a:moveTo>
                <a:lnTo>
                  <a:pt x="179554" y="0"/>
                </a:lnTo>
                <a:lnTo>
                  <a:pt x="1795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9018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873653D5-0236-80EA-BA80-C0EEE3BFB2DA}"/>
              </a:ext>
            </a:extLst>
          </p:cNvPr>
          <p:cNvSpPr txBox="1"/>
          <p:nvPr/>
        </p:nvSpPr>
        <p:spPr>
          <a:xfrm>
            <a:off x="509203" y="469405"/>
            <a:ext cx="7940975" cy="6229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💎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Upsell High-End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 Recommend luxury or complementary products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💳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Flexible Payments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 Offer extended installment options</a:t>
            </a:r>
          </a:p>
        </p:txBody>
      </p:sp>
      <p:pic>
        <p:nvPicPr>
          <p:cNvPr id="12" name="Picture 11" descr="A person holding up a trophy&#10;&#10;AI-generated content may be incorrect.">
            <a:extLst>
              <a:ext uri="{FF2B5EF4-FFF2-40B4-BE49-F238E27FC236}">
                <a16:creationId xmlns:a16="http://schemas.microsoft.com/office/drawing/2014/main" id="{6FB0ACE8-D785-E5A8-12E2-C6A755685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869" y="643468"/>
            <a:ext cx="2545005" cy="2545005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3498327" y="159480"/>
            <a:ext cx="9154051" cy="619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endParaRPr lang="en-US" sz="2400" dirty="0"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CB720-DBAD-CC3B-723D-0FA459087133}"/>
              </a:ext>
            </a:extLst>
          </p:cNvPr>
          <p:cNvSpPr txBox="1"/>
          <p:nvPr/>
        </p:nvSpPr>
        <p:spPr>
          <a:xfrm>
            <a:off x="5542472" y="2639876"/>
            <a:ext cx="375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 </a:t>
            </a:r>
            <a:endParaRPr lang="en-US" sz="1600"/>
          </a:p>
        </p:txBody>
      </p:sp>
      <p:grpSp>
        <p:nvGrpSpPr>
          <p:cNvPr id="3" name="Group 3"/>
          <p:cNvGrpSpPr/>
          <p:nvPr/>
        </p:nvGrpSpPr>
        <p:grpSpPr>
          <a:xfrm>
            <a:off x="9064248" y="3605088"/>
            <a:ext cx="1120247" cy="2638022"/>
            <a:chOff x="0" y="-38100"/>
            <a:chExt cx="812800" cy="1914028"/>
          </a:xfrm>
          <a:solidFill>
            <a:srgbClr val="00206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875928"/>
            </a:xfrm>
            <a:custGeom>
              <a:avLst/>
              <a:gdLst/>
              <a:ahLst/>
              <a:cxnLst/>
              <a:rect l="l" t="t" r="r" b="b"/>
              <a:pathLst>
                <a:path w="812800" h="1875928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1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534C952-98BF-1CC1-0ABD-77F1A74D5561}"/>
              </a:ext>
            </a:extLst>
          </p:cNvPr>
          <p:cNvSpPr txBox="1"/>
          <p:nvPr/>
        </p:nvSpPr>
        <p:spPr>
          <a:xfrm>
            <a:off x="8760853" y="6319722"/>
            <a:ext cx="1727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Champion</a:t>
            </a:r>
          </a:p>
        </p:txBody>
      </p:sp>
    </p:spTree>
    <p:extLst>
      <p:ext uri="{BB962C8B-B14F-4D97-AF65-F5344CB8AC3E}">
        <p14:creationId xmlns:p14="http://schemas.microsoft.com/office/powerpoint/2010/main" val="220088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498327" y="159480"/>
            <a:ext cx="9154051" cy="619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endParaRPr lang="en-US" sz="2400" dirty="0"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CB720-DBAD-CC3B-723D-0FA459087133}"/>
              </a:ext>
            </a:extLst>
          </p:cNvPr>
          <p:cNvSpPr txBox="1"/>
          <p:nvPr/>
        </p:nvSpPr>
        <p:spPr>
          <a:xfrm>
            <a:off x="5542472" y="2639876"/>
            <a:ext cx="375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 </a:t>
            </a:r>
            <a:endParaRPr lang="en-US" sz="1600"/>
          </a:p>
        </p:txBody>
      </p:sp>
      <p:grpSp>
        <p:nvGrpSpPr>
          <p:cNvPr id="3" name="Group 3"/>
          <p:cNvGrpSpPr/>
          <p:nvPr/>
        </p:nvGrpSpPr>
        <p:grpSpPr>
          <a:xfrm>
            <a:off x="9449561" y="2707941"/>
            <a:ext cx="1120247" cy="2638022"/>
            <a:chOff x="0" y="-38100"/>
            <a:chExt cx="812800" cy="1914028"/>
          </a:xfrm>
          <a:solidFill>
            <a:srgbClr val="00206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875928"/>
            </a:xfrm>
            <a:custGeom>
              <a:avLst/>
              <a:gdLst/>
              <a:ahLst/>
              <a:cxnLst/>
              <a:rect l="l" t="t" r="r" b="b"/>
              <a:pathLst>
                <a:path w="812800" h="1875928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1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F71FDA9-0197-0992-9AB2-602918EB132F}"/>
              </a:ext>
            </a:extLst>
          </p:cNvPr>
          <p:cNvSpPr txBox="1"/>
          <p:nvPr/>
        </p:nvSpPr>
        <p:spPr>
          <a:xfrm>
            <a:off x="8908211" y="5519229"/>
            <a:ext cx="2460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Loyal Customer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0D785B-EC68-D409-7020-CA8877F2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98" y="2375471"/>
            <a:ext cx="86830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🛍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Boost Cart Value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bundles or tiered discounts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gold badge with black text&#10;&#10;AI-generated content may be incorrect.">
            <a:extLst>
              <a:ext uri="{FF2B5EF4-FFF2-40B4-BE49-F238E27FC236}">
                <a16:creationId xmlns:a16="http://schemas.microsoft.com/office/drawing/2014/main" id="{1C0DC0FA-28D9-972E-66E5-2217D797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112" y="193"/>
            <a:ext cx="2460369" cy="24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95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498327" y="159480"/>
            <a:ext cx="9154051" cy="619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endParaRPr lang="en-US" sz="2400" dirty="0"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CB720-DBAD-CC3B-723D-0FA459087133}"/>
              </a:ext>
            </a:extLst>
          </p:cNvPr>
          <p:cNvSpPr txBox="1"/>
          <p:nvPr/>
        </p:nvSpPr>
        <p:spPr>
          <a:xfrm>
            <a:off x="5542472" y="2639876"/>
            <a:ext cx="375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 </a:t>
            </a:r>
            <a:endParaRPr lang="en-US" sz="1600"/>
          </a:p>
        </p:txBody>
      </p:sp>
      <p:grpSp>
        <p:nvGrpSpPr>
          <p:cNvPr id="3" name="Group 3"/>
          <p:cNvGrpSpPr/>
          <p:nvPr/>
        </p:nvGrpSpPr>
        <p:grpSpPr>
          <a:xfrm>
            <a:off x="9449561" y="2707941"/>
            <a:ext cx="1120247" cy="2638022"/>
            <a:chOff x="0" y="-38100"/>
            <a:chExt cx="812800" cy="1914028"/>
          </a:xfrm>
          <a:solidFill>
            <a:srgbClr val="00206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875928"/>
            </a:xfrm>
            <a:custGeom>
              <a:avLst/>
              <a:gdLst/>
              <a:ahLst/>
              <a:cxnLst/>
              <a:rect l="l" t="t" r="r" b="b"/>
              <a:pathLst>
                <a:path w="812800" h="1875928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1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F71FDA9-0197-0992-9AB2-602918EB132F}"/>
              </a:ext>
            </a:extLst>
          </p:cNvPr>
          <p:cNvSpPr txBox="1"/>
          <p:nvPr/>
        </p:nvSpPr>
        <p:spPr>
          <a:xfrm>
            <a:off x="8751400" y="5547983"/>
            <a:ext cx="2516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New Customers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744A294-5752-3733-533A-2956D23D3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64" y="2183563"/>
            <a:ext cx="823440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💎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Upsell High-End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</a:rPr>
              <a:t> Recommend luxury or complementary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blue icon with a plus sign&#10;&#10;AI-generated content may be incorrect.">
            <a:extLst>
              <a:ext uri="{FF2B5EF4-FFF2-40B4-BE49-F238E27FC236}">
                <a16:creationId xmlns:a16="http://schemas.microsoft.com/office/drawing/2014/main" id="{0394FD48-FBD3-828D-65C1-A8B033C28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746" y="329583"/>
            <a:ext cx="20478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95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498327" y="159480"/>
            <a:ext cx="9154051" cy="619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endParaRPr lang="en-US" sz="2400" dirty="0"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8CB720-DBAD-CC3B-723D-0FA459087133}"/>
              </a:ext>
            </a:extLst>
          </p:cNvPr>
          <p:cNvSpPr txBox="1"/>
          <p:nvPr/>
        </p:nvSpPr>
        <p:spPr>
          <a:xfrm>
            <a:off x="5542472" y="2639876"/>
            <a:ext cx="3752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 </a:t>
            </a:r>
            <a:endParaRPr lang="en-US" sz="1600"/>
          </a:p>
        </p:txBody>
      </p:sp>
      <p:grpSp>
        <p:nvGrpSpPr>
          <p:cNvPr id="3" name="Group 3"/>
          <p:cNvGrpSpPr/>
          <p:nvPr/>
        </p:nvGrpSpPr>
        <p:grpSpPr>
          <a:xfrm>
            <a:off x="9449561" y="2707941"/>
            <a:ext cx="1120247" cy="2638022"/>
            <a:chOff x="0" y="-38100"/>
            <a:chExt cx="812800" cy="1914028"/>
          </a:xfrm>
          <a:solidFill>
            <a:srgbClr val="00206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875928"/>
            </a:xfrm>
            <a:custGeom>
              <a:avLst/>
              <a:gdLst/>
              <a:ahLst/>
              <a:cxnLst/>
              <a:rect l="l" t="t" r="r" b="b"/>
              <a:pathLst>
                <a:path w="812800" h="1875928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1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F71FDA9-0197-0992-9AB2-602918EB132F}"/>
              </a:ext>
            </a:extLst>
          </p:cNvPr>
          <p:cNvSpPr txBox="1"/>
          <p:nvPr/>
        </p:nvSpPr>
        <p:spPr>
          <a:xfrm>
            <a:off x="8180544" y="5480286"/>
            <a:ext cx="4008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Low Value and Risk</a:t>
            </a:r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62C50E3-E0E7-A517-8073-9E1ABAA68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03" y="363449"/>
            <a:ext cx="2210169" cy="221016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5765C50-1BA9-9884-21B2-DA4AE9D68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75" y="1220039"/>
            <a:ext cx="755098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Post-Purchase Care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Follow up with satisfaction surveys to increase review 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600" b="1" dirty="0">
                <a:solidFill>
                  <a:srgbClr val="002060"/>
                </a:solidFill>
              </a:rPr>
              <a:t>Offer Expedited shipping Options with voucher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38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A67C3D-6D28-4C64-81F8-295FC9396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5F595145-82DA-08C5-119D-FA113271D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3" r="8179"/>
          <a:stretch>
            <a:fillRect/>
          </a:stretch>
        </p:blipFill>
        <p:spPr>
          <a:xfrm>
            <a:off x="2664294" y="-1"/>
            <a:ext cx="9526226" cy="3405188"/>
          </a:xfrm>
          <a:custGeom>
            <a:avLst/>
            <a:gdLst/>
            <a:ahLst/>
            <a:cxnLst/>
            <a:rect l="l" t="t" r="r" b="b"/>
            <a:pathLst>
              <a:path w="9526226" h="3405188">
                <a:moveTo>
                  <a:pt x="1617925" y="0"/>
                </a:moveTo>
                <a:lnTo>
                  <a:pt x="2711158" y="0"/>
                </a:lnTo>
                <a:lnTo>
                  <a:pt x="3027357" y="0"/>
                </a:lnTo>
                <a:lnTo>
                  <a:pt x="3491324" y="0"/>
                </a:lnTo>
                <a:lnTo>
                  <a:pt x="5200853" y="0"/>
                </a:lnTo>
                <a:lnTo>
                  <a:pt x="9526226" y="0"/>
                </a:lnTo>
                <a:lnTo>
                  <a:pt x="9526226" y="3405188"/>
                </a:lnTo>
                <a:lnTo>
                  <a:pt x="0" y="3405188"/>
                </a:lnTo>
                <a:lnTo>
                  <a:pt x="1596" y="3337395"/>
                </a:lnTo>
                <a:cubicBezTo>
                  <a:pt x="68390" y="1928213"/>
                  <a:pt x="632836" y="708413"/>
                  <a:pt x="1595801" y="1499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283919-7E00-4FC2-BFC9-3F56E5880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64294" y="0"/>
            <a:ext cx="1953741" cy="3405188"/>
          </a:xfrm>
          <a:custGeom>
            <a:avLst/>
            <a:gdLst>
              <a:gd name="connsiteX0" fmla="*/ 340960 w 1953741"/>
              <a:gd name="connsiteY0" fmla="*/ 0 h 3405188"/>
              <a:gd name="connsiteX1" fmla="*/ 0 w 1953741"/>
              <a:gd name="connsiteY1" fmla="*/ 0 h 3405188"/>
              <a:gd name="connsiteX2" fmla="*/ 0 w 1953741"/>
              <a:gd name="connsiteY2" fmla="*/ 1 h 3405188"/>
              <a:gd name="connsiteX3" fmla="*/ 121075 w 1953741"/>
              <a:gd name="connsiteY3" fmla="*/ 1 h 3405188"/>
              <a:gd name="connsiteX4" fmla="*/ 143661 w 1953741"/>
              <a:gd name="connsiteY4" fmla="*/ 14998 h 3405188"/>
              <a:gd name="connsiteX5" fmla="*/ 1771120 w 1953741"/>
              <a:gd name="connsiteY5" fmla="*/ 3337396 h 3405188"/>
              <a:gd name="connsiteX6" fmla="*/ 1772750 w 1953741"/>
              <a:gd name="connsiteY6" fmla="*/ 3405188 h 3405188"/>
              <a:gd name="connsiteX7" fmla="*/ 1953741 w 1953741"/>
              <a:gd name="connsiteY7" fmla="*/ 3405188 h 3405188"/>
              <a:gd name="connsiteX8" fmla="*/ 1937324 w 1953741"/>
              <a:gd name="connsiteY8" fmla="*/ 3058183 h 3405188"/>
              <a:gd name="connsiteX9" fmla="*/ 363084 w 1953741"/>
              <a:gd name="connsiteY9" fmla="*/ 14997 h 340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3741" h="3405188">
                <a:moveTo>
                  <a:pt x="340960" y="0"/>
                </a:moveTo>
                <a:lnTo>
                  <a:pt x="0" y="0"/>
                </a:lnTo>
                <a:lnTo>
                  <a:pt x="0" y="1"/>
                </a:lnTo>
                <a:lnTo>
                  <a:pt x="121075" y="1"/>
                </a:lnTo>
                <a:lnTo>
                  <a:pt x="143661" y="14998"/>
                </a:lnTo>
                <a:cubicBezTo>
                  <a:pt x="1126713" y="708414"/>
                  <a:pt x="1702933" y="1928214"/>
                  <a:pt x="1771120" y="3337396"/>
                </a:cubicBezTo>
                <a:lnTo>
                  <a:pt x="1772750" y="3405188"/>
                </a:lnTo>
                <a:lnTo>
                  <a:pt x="1953741" y="3405188"/>
                </a:lnTo>
                <a:lnTo>
                  <a:pt x="1937324" y="3058183"/>
                </a:lnTo>
                <a:cubicBezTo>
                  <a:pt x="1813464" y="1767912"/>
                  <a:pt x="1261851" y="662186"/>
                  <a:pt x="36308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A white and blue room with blue sky&#10;&#10;AI-generated content may be incorrect.">
            <a:extLst>
              <a:ext uri="{FF2B5EF4-FFF2-40B4-BE49-F238E27FC236}">
                <a16:creationId xmlns:a16="http://schemas.microsoft.com/office/drawing/2014/main" id="{1EF24478-91D5-EA00-87E4-9E00359C5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183" r="-1" b="26182"/>
          <a:stretch>
            <a:fillRect/>
          </a:stretch>
        </p:blipFill>
        <p:spPr>
          <a:xfrm>
            <a:off x="2660676" y="3452815"/>
            <a:ext cx="9531324" cy="3405185"/>
          </a:xfrm>
          <a:custGeom>
            <a:avLst/>
            <a:gdLst/>
            <a:ahLst/>
            <a:cxnLst/>
            <a:rect l="l" t="t" r="r" b="b"/>
            <a:pathLst>
              <a:path w="9531324" h="3405187">
                <a:moveTo>
                  <a:pt x="3977" y="0"/>
                </a:moveTo>
                <a:lnTo>
                  <a:pt x="9531324" y="0"/>
                </a:lnTo>
                <a:lnTo>
                  <a:pt x="9531324" y="3405187"/>
                </a:lnTo>
                <a:lnTo>
                  <a:pt x="5205951" y="3405187"/>
                </a:lnTo>
                <a:lnTo>
                  <a:pt x="3496422" y="3405187"/>
                </a:lnTo>
                <a:lnTo>
                  <a:pt x="3032455" y="3405187"/>
                </a:lnTo>
                <a:lnTo>
                  <a:pt x="2716256" y="3405187"/>
                </a:lnTo>
                <a:lnTo>
                  <a:pt x="2502754" y="3405187"/>
                </a:lnTo>
                <a:lnTo>
                  <a:pt x="2390998" y="3327786"/>
                </a:lnTo>
                <a:cubicBezTo>
                  <a:pt x="2217180" y="3200295"/>
                  <a:pt x="2046553" y="3062584"/>
                  <a:pt x="1874350" y="2922001"/>
                </a:cubicBezTo>
                <a:cubicBezTo>
                  <a:pt x="928725" y="2150026"/>
                  <a:pt x="0" y="1516318"/>
                  <a:pt x="0" y="168843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217FF4A-5EDF-43B7-90EE-BDD9F1E9E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60676" y="3452813"/>
            <a:ext cx="2740990" cy="3405187"/>
          </a:xfrm>
          <a:custGeom>
            <a:avLst/>
            <a:gdLst>
              <a:gd name="connsiteX0" fmla="*/ 2737014 w 2740990"/>
              <a:gd name="connsiteY0" fmla="*/ 0 h 3405187"/>
              <a:gd name="connsiteX1" fmla="*/ 2550901 w 2740990"/>
              <a:gd name="connsiteY1" fmla="*/ 0 h 3405187"/>
              <a:gd name="connsiteX2" fmla="*/ 2554960 w 2740990"/>
              <a:gd name="connsiteY2" fmla="*/ 168844 h 3405187"/>
              <a:gd name="connsiteX3" fmla="*/ 641512 w 2740990"/>
              <a:gd name="connsiteY3" fmla="*/ 2922002 h 3405187"/>
              <a:gd name="connsiteX4" fmla="*/ 114085 w 2740990"/>
              <a:gd name="connsiteY4" fmla="*/ 3327787 h 3405187"/>
              <a:gd name="connsiteX5" fmla="*/ 0 w 2740990"/>
              <a:gd name="connsiteY5" fmla="*/ 3405187 h 3405187"/>
              <a:gd name="connsiteX6" fmla="*/ 24734 w 2740990"/>
              <a:gd name="connsiteY6" fmla="*/ 3405187 h 3405187"/>
              <a:gd name="connsiteX7" fmla="*/ 238236 w 2740990"/>
              <a:gd name="connsiteY7" fmla="*/ 3405187 h 3405187"/>
              <a:gd name="connsiteX8" fmla="*/ 349992 w 2740990"/>
              <a:gd name="connsiteY8" fmla="*/ 3327786 h 3405187"/>
              <a:gd name="connsiteX9" fmla="*/ 866640 w 2740990"/>
              <a:gd name="connsiteY9" fmla="*/ 2922001 h 3405187"/>
              <a:gd name="connsiteX10" fmla="*/ 2740990 w 2740990"/>
              <a:gd name="connsiteY10" fmla="*/ 168843 h 340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0990" h="3405187">
                <a:moveTo>
                  <a:pt x="2737014" y="0"/>
                </a:moveTo>
                <a:lnTo>
                  <a:pt x="2550901" y="0"/>
                </a:lnTo>
                <a:lnTo>
                  <a:pt x="2554960" y="168844"/>
                </a:lnTo>
                <a:cubicBezTo>
                  <a:pt x="2554960" y="1516319"/>
                  <a:pt x="1606862" y="2150027"/>
                  <a:pt x="641512" y="2922002"/>
                </a:cubicBezTo>
                <a:cubicBezTo>
                  <a:pt x="465716" y="3062585"/>
                  <a:pt x="291530" y="3200296"/>
                  <a:pt x="114085" y="3327787"/>
                </a:cubicBezTo>
                <a:lnTo>
                  <a:pt x="0" y="3405187"/>
                </a:lnTo>
                <a:lnTo>
                  <a:pt x="24734" y="3405187"/>
                </a:lnTo>
                <a:lnTo>
                  <a:pt x="238236" y="3405187"/>
                </a:lnTo>
                <a:lnTo>
                  <a:pt x="349992" y="3327786"/>
                </a:lnTo>
                <a:cubicBezTo>
                  <a:pt x="523810" y="3200295"/>
                  <a:pt x="694437" y="3062584"/>
                  <a:pt x="866640" y="2922001"/>
                </a:cubicBezTo>
                <a:cubicBezTo>
                  <a:pt x="1812265" y="2150026"/>
                  <a:pt x="2740990" y="1516318"/>
                  <a:pt x="2740990" y="168843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ectangle: Rounded Corners 1" descr="sale&#10;">
            <a:extLst>
              <a:ext uri="{FF2B5EF4-FFF2-40B4-BE49-F238E27FC236}">
                <a16:creationId xmlns:a16="http://schemas.microsoft.com/office/drawing/2014/main" id="{7508C490-4E0B-5439-E565-2E4DF9ED187F}"/>
              </a:ext>
            </a:extLst>
          </p:cNvPr>
          <p:cNvSpPr/>
          <p:nvPr/>
        </p:nvSpPr>
        <p:spPr>
          <a:xfrm>
            <a:off x="-112338" y="-356558"/>
            <a:ext cx="2098500" cy="74014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2397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0" cy="5744962"/>
            <a:chOff x="0" y="0"/>
            <a:chExt cx="4816593" cy="2269615"/>
          </a:xfrm>
          <a:solidFill>
            <a:srgbClr val="00206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69615"/>
            </a:xfrm>
            <a:custGeom>
              <a:avLst/>
              <a:gdLst/>
              <a:ahLst/>
              <a:cxnLst/>
              <a:rect l="l" t="t" r="r" b="b"/>
              <a:pathLst>
                <a:path w="4816592" h="2269615">
                  <a:moveTo>
                    <a:pt x="0" y="0"/>
                  </a:moveTo>
                  <a:lnTo>
                    <a:pt x="4816592" y="0"/>
                  </a:lnTo>
                  <a:lnTo>
                    <a:pt x="4816592" y="2269615"/>
                  </a:lnTo>
                  <a:lnTo>
                    <a:pt x="0" y="2269615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30771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77745" y="2319661"/>
            <a:ext cx="7374136" cy="1310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1"/>
              </a:lnSpc>
            </a:pPr>
            <a:r>
              <a:rPr lang="en-US" sz="8000" dirty="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Overview</a:t>
            </a:r>
          </a:p>
        </p:txBody>
      </p:sp>
      <p:sp>
        <p:nvSpPr>
          <p:cNvPr id="6" name="Freeform 6"/>
          <p:cNvSpPr/>
          <p:nvPr/>
        </p:nvSpPr>
        <p:spPr>
          <a:xfrm>
            <a:off x="820519" y="1716411"/>
            <a:ext cx="119703" cy="2743200"/>
          </a:xfrm>
          <a:custGeom>
            <a:avLst/>
            <a:gdLst/>
            <a:ahLst/>
            <a:cxnLst/>
            <a:rect l="l" t="t" r="r" b="b"/>
            <a:pathLst>
              <a:path w="179555" h="4114800">
                <a:moveTo>
                  <a:pt x="0" y="0"/>
                </a:moveTo>
                <a:lnTo>
                  <a:pt x="179554" y="0"/>
                </a:lnTo>
                <a:lnTo>
                  <a:pt x="1795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4C88F2C7-6F26-652D-E1A3-8429E85F9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4" r="2599" b="-1"/>
          <a:stretch>
            <a:fillRect/>
          </a:stretch>
        </p:blipFill>
        <p:spPr>
          <a:xfrm>
            <a:off x="17069" y="117199"/>
            <a:ext cx="6723366" cy="2221051"/>
          </a:xfrm>
          <a:prstGeom prst="rect">
            <a:avLst/>
          </a:prstGeom>
        </p:spPr>
      </p:pic>
      <p:sp>
        <p:nvSpPr>
          <p:cNvPr id="5" name="Rectangle: Rounded Corners 4" descr="sale&#10;">
            <a:extLst>
              <a:ext uri="{FF2B5EF4-FFF2-40B4-BE49-F238E27FC236}">
                <a16:creationId xmlns:a16="http://schemas.microsoft.com/office/drawing/2014/main" id="{3F1C6AFC-485C-6A24-1174-C0639813B91F}"/>
              </a:ext>
            </a:extLst>
          </p:cNvPr>
          <p:cNvSpPr/>
          <p:nvPr/>
        </p:nvSpPr>
        <p:spPr>
          <a:xfrm>
            <a:off x="165463" y="2690948"/>
            <a:ext cx="5042263" cy="114082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CE5ED-0941-8A5D-96CA-F864401967DD}"/>
              </a:ext>
            </a:extLst>
          </p:cNvPr>
          <p:cNvSpPr txBox="1"/>
          <p:nvPr/>
        </p:nvSpPr>
        <p:spPr>
          <a:xfrm>
            <a:off x="5852160" y="1300205"/>
            <a:ext cx="55299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Olist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is a Brazilian e-commerce platform that connects small and medium-sized businesses to customers across Brazil.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The platform operates as a marketplace, where merchants can list their products and services and customers can browse and purchase them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The dataset has information of 100k orders from 2016 to 2018 made at multiple marketplaces in Brazil. </a:t>
            </a:r>
            <a:r>
              <a:rPr lang="en-US" sz="2000" dirty="0">
                <a:solidFill>
                  <a:srgbClr val="1F2328"/>
                </a:solidFill>
                <a:latin typeface="-apple-system"/>
              </a:rPr>
              <a:t>With 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multiple dimensions: from order status, price, payment and freight performance to customer location, product attributes and finally reviews written by customers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018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person sitting in front of a building&#10;&#10;AI-generated content may be incorrect.">
            <a:extLst>
              <a:ext uri="{FF2B5EF4-FFF2-40B4-BE49-F238E27FC236}">
                <a16:creationId xmlns:a16="http://schemas.microsoft.com/office/drawing/2014/main" id="{4C88F2C7-6F26-652D-E1A3-8429E85F9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4" r="2599" b="-1"/>
          <a:stretch>
            <a:fillRect/>
          </a:stretch>
        </p:blipFill>
        <p:spPr>
          <a:xfrm>
            <a:off x="104099" y="156982"/>
            <a:ext cx="6723366" cy="2221051"/>
          </a:xfrm>
          <a:prstGeom prst="rect">
            <a:avLst/>
          </a:prstGeom>
        </p:spPr>
      </p:pic>
      <p:sp>
        <p:nvSpPr>
          <p:cNvPr id="2" name="Rectangle: Rounded Corners 1" descr="sale&#10;">
            <a:extLst>
              <a:ext uri="{FF2B5EF4-FFF2-40B4-BE49-F238E27FC236}">
                <a16:creationId xmlns:a16="http://schemas.microsoft.com/office/drawing/2014/main" id="{B159AA23-C93B-965B-0DE4-807F1477775F}"/>
              </a:ext>
            </a:extLst>
          </p:cNvPr>
          <p:cNvSpPr/>
          <p:nvPr/>
        </p:nvSpPr>
        <p:spPr>
          <a:xfrm>
            <a:off x="6338121" y="1267507"/>
            <a:ext cx="5085148" cy="55833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Purpose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FD0C1-F79F-34C4-14D3-C3026EF38553}"/>
              </a:ext>
            </a:extLst>
          </p:cNvPr>
          <p:cNvSpPr txBox="1"/>
          <p:nvPr/>
        </p:nvSpPr>
        <p:spPr>
          <a:xfrm>
            <a:off x="6201994" y="2378033"/>
            <a:ext cx="52212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Analyze sales trends over time to identify seasonality, growth patterns</a:t>
            </a:r>
          </a:p>
          <a:p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Identify top product category and state by sales</a:t>
            </a:r>
          </a:p>
          <a:p>
            <a:pPr algn="l"/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Discover customer behavior, Uncover insights to help improve customer retention, marketing targeting</a:t>
            </a:r>
          </a:p>
          <a:p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Segment customers based on purchasing habits and engagement.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438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0" cy="5744962"/>
            <a:chOff x="0" y="0"/>
            <a:chExt cx="4816593" cy="2269615"/>
          </a:xfrm>
          <a:solidFill>
            <a:srgbClr val="00206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69615"/>
            </a:xfrm>
            <a:custGeom>
              <a:avLst/>
              <a:gdLst/>
              <a:ahLst/>
              <a:cxnLst/>
              <a:rect l="l" t="t" r="r" b="b"/>
              <a:pathLst>
                <a:path w="4816592" h="2269615">
                  <a:moveTo>
                    <a:pt x="0" y="0"/>
                  </a:moveTo>
                  <a:lnTo>
                    <a:pt x="4816592" y="0"/>
                  </a:lnTo>
                  <a:lnTo>
                    <a:pt x="4816592" y="2269615"/>
                  </a:lnTo>
                  <a:lnTo>
                    <a:pt x="0" y="2269615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307715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77745" y="2319661"/>
            <a:ext cx="7374136" cy="1310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1"/>
              </a:lnSpc>
            </a:pPr>
            <a:r>
              <a:rPr lang="en-US" sz="8000" dirty="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Sales Trend</a:t>
            </a:r>
          </a:p>
        </p:txBody>
      </p:sp>
      <p:sp>
        <p:nvSpPr>
          <p:cNvPr id="6" name="Freeform 6"/>
          <p:cNvSpPr/>
          <p:nvPr/>
        </p:nvSpPr>
        <p:spPr>
          <a:xfrm>
            <a:off x="820519" y="1716411"/>
            <a:ext cx="119703" cy="2743200"/>
          </a:xfrm>
          <a:custGeom>
            <a:avLst/>
            <a:gdLst/>
            <a:ahLst/>
            <a:cxnLst/>
            <a:rect l="l" t="t" r="r" b="b"/>
            <a:pathLst>
              <a:path w="179555" h="4114800">
                <a:moveTo>
                  <a:pt x="0" y="0"/>
                </a:moveTo>
                <a:lnTo>
                  <a:pt x="179554" y="0"/>
                </a:lnTo>
                <a:lnTo>
                  <a:pt x="1795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14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142C-7B2D-D90D-4BAA-1BC6EE9A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D4CB2-A586-4DC7-0160-E95D4A71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468BF-8B26-FFB6-17CF-8A024D920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9"/>
            <a:ext cx="12228231" cy="683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4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 descr="sale&#10;">
            <a:extLst>
              <a:ext uri="{FF2B5EF4-FFF2-40B4-BE49-F238E27FC236}">
                <a16:creationId xmlns:a16="http://schemas.microsoft.com/office/drawing/2014/main" id="{CB20E0A4-E814-9148-5DD4-3B0A7CFF9979}"/>
              </a:ext>
            </a:extLst>
          </p:cNvPr>
          <p:cNvSpPr/>
          <p:nvPr/>
        </p:nvSpPr>
        <p:spPr>
          <a:xfrm rot="5400000">
            <a:off x="2480514" y="3837949"/>
            <a:ext cx="330679" cy="570942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8B3E8AD-639C-41D7-3ECB-882BDDE8DE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0800000" flipV="1">
            <a:off x="580845" y="582261"/>
            <a:ext cx="5515155" cy="2044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Revenue </a:t>
            </a:r>
            <a:r>
              <a:rPr lang="en-US" sz="2400" b="1" dirty="0">
                <a:solidFill>
                  <a:srgbClr val="0020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increased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 year over year, with a sharp surge in </a:t>
            </a:r>
            <a:r>
              <a:rPr lang="en-US" sz="2400" b="1" dirty="0">
                <a:solidFill>
                  <a:srgbClr val="0020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2018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. And peak</a:t>
            </a:r>
            <a:r>
              <a:rPr lang="en-US" sz="2400" dirty="0">
                <a:solidFill>
                  <a:srgbClr val="0020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 Nov and Dec 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(according 2017 data)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C1C96E-AED1-2C8F-EB0F-EBECEA1E5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9" y="3336314"/>
            <a:ext cx="4399472" cy="2899043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32ABDC03-9F15-CB17-BD93-115DF101FABE}"/>
              </a:ext>
            </a:extLst>
          </p:cNvPr>
          <p:cNvSpPr txBox="1">
            <a:spLocks/>
          </p:cNvSpPr>
          <p:nvPr/>
        </p:nvSpPr>
        <p:spPr>
          <a:xfrm rot="10800000" flipV="1">
            <a:off x="6096000" y="4446682"/>
            <a:ext cx="5515155" cy="13379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599"/>
              </a:lnSpc>
            </a:pP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Highest revenue on </a:t>
            </a:r>
            <a:r>
              <a:rPr lang="en-US" sz="2400" b="1" dirty="0">
                <a:solidFill>
                  <a:srgbClr val="0020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Monday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Tuesday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 and on </a:t>
            </a:r>
            <a:r>
              <a:rPr lang="en-US" sz="2400" b="1" dirty="0">
                <a:solidFill>
                  <a:srgbClr val="0020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Late evening 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afternoon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6D5984-4E97-2984-7347-0595BA5BA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46" y="71401"/>
            <a:ext cx="5107239" cy="2787041"/>
          </a:xfrm>
          <a:prstGeom prst="rect">
            <a:avLst/>
          </a:prstGeom>
        </p:spPr>
      </p:pic>
      <p:grpSp>
        <p:nvGrpSpPr>
          <p:cNvPr id="11" name="Group 3">
            <a:extLst>
              <a:ext uri="{FF2B5EF4-FFF2-40B4-BE49-F238E27FC236}">
                <a16:creationId xmlns:a16="http://schemas.microsoft.com/office/drawing/2014/main" id="{974A796F-7FA4-8B64-1631-F87536063E96}"/>
              </a:ext>
            </a:extLst>
          </p:cNvPr>
          <p:cNvGrpSpPr/>
          <p:nvPr/>
        </p:nvGrpSpPr>
        <p:grpSpPr>
          <a:xfrm rot="16200000" flipH="1">
            <a:off x="3004035" y="24691"/>
            <a:ext cx="45719" cy="5804663"/>
            <a:chOff x="0" y="0"/>
            <a:chExt cx="812800" cy="1875928"/>
          </a:xfrm>
          <a:solidFill>
            <a:srgbClr val="002060"/>
          </a:solidFill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AC670A50-FF53-5406-B5A4-C250EC229543}"/>
                </a:ext>
              </a:extLst>
            </p:cNvPr>
            <p:cNvSpPr/>
            <p:nvPr/>
          </p:nvSpPr>
          <p:spPr>
            <a:xfrm>
              <a:off x="0" y="0"/>
              <a:ext cx="812800" cy="1875928"/>
            </a:xfrm>
            <a:custGeom>
              <a:avLst/>
              <a:gdLst/>
              <a:ahLst/>
              <a:cxnLst/>
              <a:rect l="l" t="t" r="r" b="b"/>
              <a:pathLst>
                <a:path w="812800" h="1875928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086F69FC-D0E0-79EF-FD5E-B8540E11F9DD}"/>
                </a:ext>
              </a:extLst>
            </p:cNvPr>
            <p:cNvSpPr txBox="1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100"/>
            </a:p>
          </p:txBody>
        </p:sp>
      </p:grpSp>
    </p:spTree>
    <p:extLst>
      <p:ext uri="{BB962C8B-B14F-4D97-AF65-F5344CB8AC3E}">
        <p14:creationId xmlns:p14="http://schemas.microsoft.com/office/powerpoint/2010/main" val="210183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AFE22-5346-4C56-755C-CAF4217E1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848" y="625683"/>
            <a:ext cx="4669276" cy="27432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4B305-1B09-BA4A-6186-8D9150CE2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071" y="3626980"/>
            <a:ext cx="4708833" cy="2589858"/>
          </a:xfrm>
          <a:prstGeom prst="rect">
            <a:avLst/>
          </a:prstGeom>
        </p:spPr>
      </p:pic>
      <p:sp>
        <p:nvSpPr>
          <p:cNvPr id="14" name="TextBox 6">
            <a:extLst>
              <a:ext uri="{FF2B5EF4-FFF2-40B4-BE49-F238E27FC236}">
                <a16:creationId xmlns:a16="http://schemas.microsoft.com/office/drawing/2014/main" id="{08AB4C01-8A3D-7C3C-E805-CAFB12126F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0800000" flipV="1">
            <a:off x="119928" y="608925"/>
            <a:ext cx="5515155" cy="2056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Total all products in top 5 increased items sold. </a:t>
            </a:r>
            <a:r>
              <a:rPr lang="en-US" sz="2400" b="1" dirty="0" err="1">
                <a:solidFill>
                  <a:srgbClr val="0020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Health_beauty</a:t>
            </a:r>
            <a:r>
              <a:rPr lang="en-US" sz="2400" b="1" dirty="0">
                <a:solidFill>
                  <a:srgbClr val="0020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is observed the rapid increase and become top 1 in 2018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0DBF22C9-1BED-C658-C445-0AFBDFAA221F}"/>
              </a:ext>
            </a:extLst>
          </p:cNvPr>
          <p:cNvSpPr txBox="1">
            <a:spLocks/>
          </p:cNvSpPr>
          <p:nvPr/>
        </p:nvSpPr>
        <p:spPr>
          <a:xfrm rot="10800000" flipV="1">
            <a:off x="344084" y="4144083"/>
            <a:ext cx="5515155" cy="13379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599"/>
              </a:lnSpc>
            </a:pPr>
            <a:r>
              <a:rPr lang="en-US" sz="2400" b="1" dirty="0">
                <a:solidFill>
                  <a:srgbClr val="0020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 account for </a:t>
            </a:r>
            <a:r>
              <a:rPr lang="en-US" sz="2400" b="1" dirty="0">
                <a:solidFill>
                  <a:srgbClr val="0020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highest </a:t>
            </a:r>
            <a:r>
              <a:rPr lang="en-US" sz="2400" b="1" dirty="0" err="1">
                <a:solidFill>
                  <a:srgbClr val="0020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solds</a:t>
            </a:r>
            <a:r>
              <a:rPr lang="en-US" sz="2400" dirty="0">
                <a:latin typeface="Canva Sans Bold"/>
                <a:ea typeface="Canva Sans Bold"/>
                <a:cs typeface="Canva Sans Bold"/>
                <a:sym typeface="Canva Sans Bold"/>
              </a:rPr>
              <a:t>. Only five state but account </a:t>
            </a:r>
            <a:r>
              <a:rPr lang="en-US" sz="2400" b="1" dirty="0">
                <a:solidFill>
                  <a:srgbClr val="0020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 half of total revenue </a:t>
            </a:r>
          </a:p>
        </p:txBody>
      </p:sp>
      <p:sp>
        <p:nvSpPr>
          <p:cNvPr id="16" name="Rectangle: Rounded Corners 15" descr="sale&#10;">
            <a:extLst>
              <a:ext uri="{FF2B5EF4-FFF2-40B4-BE49-F238E27FC236}">
                <a16:creationId xmlns:a16="http://schemas.microsoft.com/office/drawing/2014/main" id="{3AF21A7B-8D11-8FA7-6DF8-3A0AF0B79A7A}"/>
              </a:ext>
            </a:extLst>
          </p:cNvPr>
          <p:cNvSpPr/>
          <p:nvPr/>
        </p:nvSpPr>
        <p:spPr>
          <a:xfrm rot="5400000">
            <a:off x="9197523" y="3852325"/>
            <a:ext cx="301925" cy="57094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8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680</Words>
  <Application>Microsoft Office PowerPoint</Application>
  <PresentationFormat>Widescreen</PresentationFormat>
  <Paragraphs>100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Meiryo</vt:lpstr>
      <vt:lpstr>ADLaM Display</vt:lpstr>
      <vt:lpstr>-apple-system</vt:lpstr>
      <vt:lpstr>Aptos</vt:lpstr>
      <vt:lpstr>Aptos Display</vt:lpstr>
      <vt:lpstr>Arial</vt:lpstr>
      <vt:lpstr>Calibri</vt:lpstr>
      <vt:lpstr>Canva Sans</vt:lpstr>
      <vt:lpstr>Canva Sans Bold</vt:lpstr>
      <vt:lpstr>Eastman Grotesque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Revenue increased year over year, with a sharp surge in 2018. And peak at Nov and Dec (according 2017 data)</vt:lpstr>
      <vt:lpstr>Total all products in top 5 increased items sold. Health_beauty is observed the rapid increase and become top 1 in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Celina Phung</dc:creator>
  <cp:lastModifiedBy>Celina Phung</cp:lastModifiedBy>
  <cp:revision>16</cp:revision>
  <dcterms:created xsi:type="dcterms:W3CDTF">2025-05-19T09:20:18Z</dcterms:created>
  <dcterms:modified xsi:type="dcterms:W3CDTF">2025-05-24T06:41:45Z</dcterms:modified>
</cp:coreProperties>
</file>