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78" r:id="rId4"/>
    <p:sldId id="264" r:id="rId5"/>
    <p:sldId id="265" r:id="rId6"/>
    <p:sldId id="291" r:id="rId7"/>
    <p:sldId id="258" r:id="rId8"/>
    <p:sldId id="269" r:id="rId9"/>
    <p:sldId id="270" r:id="rId10"/>
    <p:sldId id="271" r:id="rId11"/>
    <p:sldId id="272" r:id="rId12"/>
    <p:sldId id="289" r:id="rId13"/>
    <p:sldId id="260" r:id="rId14"/>
    <p:sldId id="261" r:id="rId15"/>
    <p:sldId id="273" r:id="rId16"/>
    <p:sldId id="274" r:id="rId17"/>
    <p:sldId id="268" r:id="rId18"/>
    <p:sldId id="288" r:id="rId19"/>
    <p:sldId id="292" r:id="rId20"/>
    <p:sldId id="282" r:id="rId21"/>
    <p:sldId id="293" r:id="rId22"/>
    <p:sldId id="283" r:id="rId23"/>
    <p:sldId id="284" r:id="rId24"/>
    <p:sldId id="285" r:id="rId25"/>
    <p:sldId id="286" r:id="rId26"/>
    <p:sldId id="287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AB0"/>
    <a:srgbClr val="FD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C0F23-DA5D-4368-9F98-78F39F6C4F58}" v="3" dt="2025-05-19T13:13:18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57F9-70B5-5E67-4948-01757FB16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1CAD5-D363-E14E-5464-210A5285E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43EB-48AE-B95E-EE88-09F6C577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0D2F-2D18-AF22-7524-2FB87A6C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DA7F-C128-77B8-CF24-CC7319AD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0298-9F01-71E8-3F14-EEFDAE82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51A97-1B62-37D2-FEDB-F206B65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6448-8D24-C293-DE34-7460BA72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04E5-8622-A89E-37B2-E4A95F3B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6902-1FFA-CB78-AA3D-D7100E9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BC142-79DF-E366-48FC-40027FC40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14E81-3D52-FD92-7524-31AA56B7E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EDAB-9F28-F326-70F6-2D86682B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691D-F404-48C6-99BD-51FF727B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57E0-27C7-20EE-34E7-96DF5FE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0028-5904-6F07-BD10-55597E13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E54B-ED1B-8C8F-F64E-E12D0ACD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657B-C43A-EC9B-3B24-08A4086A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9ACA-40C8-8041-236C-A555A38D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5E583-D11D-2144-4B75-9FAAE72B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E1F4-89E6-0664-77E3-61031ECB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2AB9-D8E3-8364-3D8D-8840A4BD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6EF1-C523-3D43-C03F-81E9708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BEB1-D38F-3BE7-2CD5-E812B7D5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CEAC-0FFC-8A4C-87FE-6C0EC2D7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E900-F589-A012-C9C4-F521F1C6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8FD8-91BD-0CA3-D1F5-8F4253839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EFAC-C889-DF86-DB0E-4DAFD541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B6386-31FA-6D72-D6D0-0EF3110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B360A-6692-2AA4-3A6F-D2437E6B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BD89C-E35C-A35D-5591-136EB21D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ACA1-9144-2A82-4EC1-9261BD0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9438E-547B-33B3-5A2A-3C7FA454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C1860-8023-5A33-E204-201F88EC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8342C-4F7F-6C0B-DDC7-75845535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16B56-1F44-3EEA-C31B-A575B9D1D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A967D-874A-52B9-7598-DDDC73D7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68BB2-B6BF-A7B8-163F-3275AA88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2C0DF-ED33-9CFA-DB03-B860B29F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A505-ECC9-68DE-ED76-C32C60D3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BF331-FB8A-E749-0FC9-36A9B4E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8621-AC25-C310-ECC0-7A85AA2A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14C83-A73A-AAB6-C468-B35C2E7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BA26-E574-F543-64C6-A3EE6EE2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10531-84B7-A6D6-E98A-4F0CED64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E582-5729-D57F-EBC4-B62CD836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B02A-135C-C422-D272-C6F848E5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31C-86EE-5D54-C599-346B9058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3A5B9-35CD-7DB0-2F74-45D6D636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2316-A295-47A8-AC12-27831E0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7DF1-D6B2-8CB9-4283-4DC0CEBE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E917-35C0-A7D8-91A7-B84FC126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F686-33D2-7805-0F01-9EF369A5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2E2AF-B17F-DFAF-0E2D-E8E0621F6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59E88-330C-0C7F-5179-71F42FE22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A743-7BC7-34F5-425C-F107B27A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0D979-1DA3-D1A0-CCF9-2BEDFEF8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AC56-0B58-5BDA-F8E9-1E178569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0FCE9-CB84-AC30-915E-B5CD977E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C8D2-3E65-BD85-C133-EC438840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8B9-EFC2-6B94-8B22-554C14644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C5069-EA39-471A-8754-6D00B0DFC44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6F72-B695-662C-B8B0-6999C54B0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A218-151F-C71F-282A-C54BC027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3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679AB52A-82E9-F18A-94A8-BEDCDF881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3" r="8179"/>
          <a:stretch>
            <a:fillRect/>
          </a:stretch>
        </p:blipFill>
        <p:spPr>
          <a:xfrm>
            <a:off x="1339331" y="0"/>
            <a:ext cx="9115884" cy="3258553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2AB55CDB-D31E-C422-DBEF-45A18BB3D6F8}"/>
              </a:ext>
            </a:extLst>
          </p:cNvPr>
          <p:cNvSpPr/>
          <p:nvPr/>
        </p:nvSpPr>
        <p:spPr>
          <a:xfrm>
            <a:off x="444740" y="3675017"/>
            <a:ext cx="10905066" cy="125403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SALES TRENDS AND CUSTOMER BEHAVIOR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F904F44-3F51-0D2E-CF71-F0104E985250}"/>
              </a:ext>
            </a:extLst>
          </p:cNvPr>
          <p:cNvSpPr txBox="1"/>
          <p:nvPr/>
        </p:nvSpPr>
        <p:spPr>
          <a:xfrm>
            <a:off x="1951487" y="5161837"/>
            <a:ext cx="9020355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  <a:r>
              <a:rPr lang="en-US" sz="36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Phung </a:t>
            </a:r>
            <a:r>
              <a:rPr lang="en-US" sz="3600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</a:t>
            </a:r>
            <a:r>
              <a:rPr lang="en-US" sz="36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Minh Thuan </a:t>
            </a:r>
            <a:endParaRPr lang="en-US" sz="36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127210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AFE22-5346-4C56-755C-CAF4217E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848" y="625683"/>
            <a:ext cx="4669276" cy="2743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4B305-1B09-BA4A-6186-8D9150CE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1" y="3626980"/>
            <a:ext cx="4708833" cy="2589858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08AB4C01-8A3D-7C3C-E805-CAFB12126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800000" flipV="1">
            <a:off x="119928" y="255463"/>
            <a:ext cx="5515155" cy="2763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Total all products in top 5 increased items sold. </a:t>
            </a:r>
            <a:r>
              <a:rPr lang="en-US" sz="2400" b="1" dirty="0" err="1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Health_beauty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is observed the rapid increase and become top 1 in 2018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DBF22C9-1BED-C658-C445-0AFBDFAA221F}"/>
              </a:ext>
            </a:extLst>
          </p:cNvPr>
          <p:cNvSpPr txBox="1">
            <a:spLocks/>
          </p:cNvSpPr>
          <p:nvPr/>
        </p:nvSpPr>
        <p:spPr>
          <a:xfrm rot="10800000" flipV="1">
            <a:off x="344084" y="3790621"/>
            <a:ext cx="5515155" cy="20449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599"/>
              </a:lnSpc>
            </a:pP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 account for 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highest </a:t>
            </a:r>
            <a:r>
              <a:rPr lang="en-US" sz="2400" b="1" dirty="0" err="1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solds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. Only five state but account 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 half of total revenue </a:t>
            </a:r>
          </a:p>
        </p:txBody>
      </p:sp>
      <p:sp>
        <p:nvSpPr>
          <p:cNvPr id="16" name="Rectangle: Rounded Corners 15" descr="sale&#10;">
            <a:extLst>
              <a:ext uri="{FF2B5EF4-FFF2-40B4-BE49-F238E27FC236}">
                <a16:creationId xmlns:a16="http://schemas.microsoft.com/office/drawing/2014/main" id="{3AF21A7B-8D11-8FA7-6DF8-3A0AF0B79A7A}"/>
              </a:ext>
            </a:extLst>
          </p:cNvPr>
          <p:cNvSpPr/>
          <p:nvPr/>
        </p:nvSpPr>
        <p:spPr>
          <a:xfrm rot="5400000">
            <a:off x="9197523" y="3852325"/>
            <a:ext cx="301925" cy="5709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8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DDD10B5-EF98-B4A7-1BB4-09CC141CFF21}"/>
              </a:ext>
            </a:extLst>
          </p:cNvPr>
          <p:cNvSpPr txBox="1">
            <a:spLocks/>
          </p:cNvSpPr>
          <p:nvPr/>
        </p:nvSpPr>
        <p:spPr>
          <a:xfrm rot="10800000" flipV="1">
            <a:off x="361468" y="44470"/>
            <a:ext cx="5515155" cy="6086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599"/>
              </a:lnSpc>
            </a:pPr>
            <a:r>
              <a:rPr lang="en-US" sz="2400" b="1" dirty="0">
                <a:latin typeface="Canva Sans Bold"/>
                <a:ea typeface="Canva Sans Bold"/>
                <a:cs typeface="Canva Sans Bold"/>
                <a:sym typeface="Canva Sans Bold"/>
              </a:rPr>
              <a:t>What caused the increase in sales ?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D27E559-E7E5-B73E-30D8-7C5C916C46B2}"/>
              </a:ext>
            </a:extLst>
          </p:cNvPr>
          <p:cNvSpPr txBox="1">
            <a:spLocks/>
          </p:cNvSpPr>
          <p:nvPr/>
        </p:nvSpPr>
        <p:spPr>
          <a:xfrm rot="10800000" flipV="1">
            <a:off x="850297" y="368541"/>
            <a:ext cx="6355634" cy="5994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(2018 vs 2017)</a:t>
            </a:r>
          </a:p>
          <a:p>
            <a:endParaRPr lang="en-US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🛍 </a:t>
            </a:r>
            <a:r>
              <a:rPr lang="en-US" sz="2200" b="1" dirty="0">
                <a:solidFill>
                  <a:srgbClr val="00B0F0"/>
                </a:solidFill>
              </a:rPr>
              <a:t>Product Catalog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F0"/>
                </a:solidFill>
              </a:rPr>
              <a:t>+</a:t>
            </a:r>
            <a:r>
              <a:rPr lang="en-US" sz="2200" b="1" dirty="0"/>
              <a:t>20.22%, </a:t>
            </a:r>
            <a:r>
              <a:rPr lang="en-US" sz="2200" dirty="0"/>
              <a:t>reaching 20,090 products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📦 </a:t>
            </a:r>
            <a:r>
              <a:rPr lang="en-US" sz="2200" b="1" dirty="0">
                <a:solidFill>
                  <a:srgbClr val="00B0F0"/>
                </a:solidFill>
              </a:rPr>
              <a:t>Items Sold</a:t>
            </a:r>
            <a:r>
              <a:rPr lang="en-US" sz="2200" b="1" dirty="0"/>
              <a:t>:</a:t>
            </a:r>
            <a:r>
              <a:rPr lang="en-US" sz="2200" dirty="0"/>
              <a:t> ~60K </a:t>
            </a:r>
            <a:r>
              <a:rPr lang="en-US" sz="2200" b="1" dirty="0">
                <a:solidFill>
                  <a:srgbClr val="00B0F0"/>
                </a:solidFill>
              </a:rPr>
              <a:t>(+22.45% </a:t>
            </a:r>
            <a:r>
              <a:rPr lang="en-US" sz="2200" dirty="0"/>
              <a:t>from 49K)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👥 </a:t>
            </a:r>
            <a:r>
              <a:rPr lang="en-US" sz="2200" b="1" dirty="0">
                <a:solidFill>
                  <a:srgbClr val="00B0F0"/>
                </a:solidFill>
              </a:rPr>
              <a:t>New Customers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b="1" dirty="0"/>
              <a:t>+21.21%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🔥 </a:t>
            </a:r>
            <a:r>
              <a:rPr lang="en-US" sz="2200" b="1" dirty="0">
                <a:solidFill>
                  <a:srgbClr val="00B0F0"/>
                </a:solidFill>
              </a:rPr>
              <a:t>Top Growing Categories:</a:t>
            </a:r>
          </a:p>
          <a:p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Health &amp; Beauty:</a:t>
            </a:r>
            <a:r>
              <a:rPr lang="en-US" sz="2200" dirty="0"/>
              <a:t> +</a:t>
            </a:r>
            <a:r>
              <a:rPr lang="en-US" sz="2200" b="1" dirty="0">
                <a:solidFill>
                  <a:srgbClr val="00B0F0"/>
                </a:solidFill>
              </a:rPr>
              <a:t>61.03%</a:t>
            </a:r>
            <a:r>
              <a:rPr lang="en-US" sz="2200" dirty="0"/>
              <a:t> products, </a:t>
            </a:r>
            <a:r>
              <a:rPr lang="en-US" sz="2200" b="1" dirty="0">
                <a:solidFill>
                  <a:srgbClr val="00B0F0"/>
                </a:solidFill>
              </a:rPr>
              <a:t>+62.93% </a:t>
            </a:r>
            <a:r>
              <a:rPr lang="en-US" sz="2200" dirty="0"/>
              <a:t>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Bed, Bath &amp; Table: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B0F0"/>
                </a:solidFill>
              </a:rPr>
              <a:t>+17.69% </a:t>
            </a:r>
            <a:r>
              <a:rPr lang="en-US" sz="2200" dirty="0"/>
              <a:t>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Computer Accessories: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B0F0"/>
                </a:solidFill>
              </a:rPr>
              <a:t>+12.44% </a:t>
            </a:r>
            <a:r>
              <a:rPr lang="en-US" sz="2200" dirty="0"/>
              <a:t>products, </a:t>
            </a:r>
            <a:r>
              <a:rPr lang="en-US" sz="2200" dirty="0">
                <a:solidFill>
                  <a:srgbClr val="00B0F0"/>
                </a:solidFill>
              </a:rPr>
              <a:t>+53.84% </a:t>
            </a:r>
            <a:r>
              <a:rPr lang="en-US" sz="2200" dirty="0"/>
              <a:t>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 (Avg Product Growth:</a:t>
            </a:r>
            <a:r>
              <a:rPr lang="en-US" sz="2200" dirty="0"/>
              <a:t> Only +1.1%)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896C6-9BD2-F027-CD72-558B6C5D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84" y="4112893"/>
            <a:ext cx="1760630" cy="1456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B2C9F-E900-CF6A-2D5F-3C60CA089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721" y="315755"/>
            <a:ext cx="2740756" cy="114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BF46A-53AD-D3AB-98D9-A28D93619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721" y="2113418"/>
            <a:ext cx="2727415" cy="1252323"/>
          </a:xfrm>
          <a:prstGeom prst="rect">
            <a:avLst/>
          </a:prstGeom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490FC0F2-8D45-E163-140E-A6345E036A49}"/>
              </a:ext>
            </a:extLst>
          </p:cNvPr>
          <p:cNvGrpSpPr/>
          <p:nvPr/>
        </p:nvGrpSpPr>
        <p:grpSpPr>
          <a:xfrm>
            <a:off x="479125" y="1274278"/>
            <a:ext cx="247290" cy="224286"/>
            <a:chOff x="0" y="0"/>
            <a:chExt cx="812800" cy="812800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153FC143-AA28-5B98-1634-09BC85C7AA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C23E668F-A97B-AA0E-3581-037E6885257E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6208856E-16FF-FEDC-4FEC-FF7D7C71E273}"/>
              </a:ext>
            </a:extLst>
          </p:cNvPr>
          <p:cNvGrpSpPr/>
          <p:nvPr/>
        </p:nvGrpSpPr>
        <p:grpSpPr>
          <a:xfrm>
            <a:off x="479125" y="2207235"/>
            <a:ext cx="247290" cy="224286"/>
            <a:chOff x="0" y="0"/>
            <a:chExt cx="812800" cy="81280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38E6DBA-8107-7087-F680-C490B1447D9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B7100917-7E04-30DB-113E-36348BE72BCB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EF2F9D35-97AD-D4C5-8113-25D15D9B5148}"/>
              </a:ext>
            </a:extLst>
          </p:cNvPr>
          <p:cNvGrpSpPr/>
          <p:nvPr/>
        </p:nvGrpSpPr>
        <p:grpSpPr>
          <a:xfrm>
            <a:off x="479125" y="2788520"/>
            <a:ext cx="247290" cy="224286"/>
            <a:chOff x="0" y="0"/>
            <a:chExt cx="812800" cy="812800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FB1BAC6-EC19-C86A-C9BE-DA7363BC4C0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6B269D50-43DC-D0DC-D3E1-B5CF2DC1AE87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1BE0BDAE-9C89-0666-04D3-5BEC117B0E74}"/>
              </a:ext>
            </a:extLst>
          </p:cNvPr>
          <p:cNvGrpSpPr/>
          <p:nvPr/>
        </p:nvGrpSpPr>
        <p:grpSpPr>
          <a:xfrm>
            <a:off x="479125" y="3365741"/>
            <a:ext cx="247290" cy="224286"/>
            <a:chOff x="0" y="0"/>
            <a:chExt cx="812800" cy="812800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4D32281-01E3-8A9C-F1FE-47233D3876F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982A4F3D-B8C0-FF55-F0C4-01CF7E8D11AE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62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7413" y="1779073"/>
            <a:ext cx="7374136" cy="2747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Customer Behaviors</a:t>
            </a: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192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3A3D-6F84-5A88-AD3B-FBDD2072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9F0FBA-A6CE-CE9E-9FC3-ED1C760D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6" y="0"/>
            <a:ext cx="11858624" cy="6858000"/>
          </a:xfrm>
        </p:spPr>
      </p:pic>
    </p:spTree>
    <p:extLst>
      <p:ext uri="{BB962C8B-B14F-4D97-AF65-F5344CB8AC3E}">
        <p14:creationId xmlns:p14="http://schemas.microsoft.com/office/powerpoint/2010/main" val="236749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62A0-2D45-2C7F-0BA3-68DDE44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graph">
            <a:extLst>
              <a:ext uri="{FF2B5EF4-FFF2-40B4-BE49-F238E27FC236}">
                <a16:creationId xmlns:a16="http://schemas.microsoft.com/office/drawing/2014/main" id="{1EFEFF84-81F5-A0C9-0D58-D4B4CCD4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108"/>
            <a:ext cx="12192000" cy="6970215"/>
          </a:xfrm>
        </p:spPr>
      </p:pic>
    </p:spTree>
    <p:extLst>
      <p:ext uri="{BB962C8B-B14F-4D97-AF65-F5344CB8AC3E}">
        <p14:creationId xmlns:p14="http://schemas.microsoft.com/office/powerpoint/2010/main" val="54748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0" y="1"/>
            <a:ext cx="4613316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7F508E-B9A1-23E6-4D20-8D5E77AE8014}"/>
              </a:ext>
            </a:extLst>
          </p:cNvPr>
          <p:cNvSpPr txBox="1"/>
          <p:nvPr/>
        </p:nvSpPr>
        <p:spPr>
          <a:xfrm>
            <a:off x="5313872" y="438835"/>
            <a:ext cx="6429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High Satisfaction</a:t>
            </a:r>
            <a:r>
              <a:rPr lang="en-US" b="1" dirty="0"/>
              <a:t>:</a:t>
            </a:r>
            <a:r>
              <a:rPr lang="en-US" dirty="0"/>
              <a:t> Most orders rated 5 stars, but </a:t>
            </a:r>
            <a:r>
              <a:rPr lang="en-US" dirty="0">
                <a:solidFill>
                  <a:srgbClr val="00B0F0"/>
                </a:solidFill>
              </a:rPr>
              <a:t>repeat rate is low</a:t>
            </a:r>
            <a:r>
              <a:rPr lang="en-US" dirty="0"/>
              <a:t> (~3.5%)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43BE7-B86A-8639-B04C-42465DAC6391}"/>
              </a:ext>
            </a:extLst>
          </p:cNvPr>
          <p:cNvSpPr txBox="1"/>
          <p:nvPr/>
        </p:nvSpPr>
        <p:spPr>
          <a:xfrm>
            <a:off x="5313873" y="1291796"/>
            <a:ext cx="6647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Locations:</a:t>
            </a:r>
            <a:r>
              <a:rPr lang="en-US" dirty="0"/>
              <a:t> SP, RJ, MG, RS, PR = most buyers (low repeat); RR, RJ, CE, MA, PI = highest repeat rate &amp; higher order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5C907-7573-9D9A-7D5D-270CD6F83E08}"/>
              </a:ext>
            </a:extLst>
          </p:cNvPr>
          <p:cNvSpPr txBox="1"/>
          <p:nvPr/>
        </p:nvSpPr>
        <p:spPr>
          <a:xfrm>
            <a:off x="5313872" y="55662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Product Categories:</a:t>
            </a:r>
            <a:r>
              <a:rPr lang="en-US" dirty="0"/>
              <a:t> </a:t>
            </a:r>
            <a:r>
              <a:rPr lang="en-US" dirty="0" err="1"/>
              <a:t>Bed_bath_table</a:t>
            </a:r>
            <a:r>
              <a:rPr lang="en-US" dirty="0"/>
              <a:t>, </a:t>
            </a:r>
            <a:r>
              <a:rPr lang="en-US" dirty="0" err="1"/>
              <a:t>Sport_leisure</a:t>
            </a:r>
            <a:r>
              <a:rPr lang="en-US" dirty="0"/>
              <a:t>, </a:t>
            </a:r>
            <a:r>
              <a:rPr lang="en-US" dirty="0" err="1"/>
              <a:t>Furniture_decor</a:t>
            </a:r>
            <a:r>
              <a:rPr lang="en-US" dirty="0"/>
              <a:t>, </a:t>
            </a:r>
            <a:r>
              <a:rPr lang="en-US" dirty="0" err="1"/>
              <a:t>Health_beauty</a:t>
            </a:r>
            <a:r>
              <a:rPr lang="en-US" dirty="0"/>
              <a:t>, Housewares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3927A3-67D6-BF58-D3CF-CE647674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8" y="4826630"/>
            <a:ext cx="4659894" cy="1848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8482BB-BA2A-43FB-B2B6-88525B033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872" y="2394177"/>
            <a:ext cx="4825042" cy="25592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BDC015-5464-9B69-AA19-D2C7AC9F6813}"/>
              </a:ext>
            </a:extLst>
          </p:cNvPr>
          <p:cNvSpPr txBox="1"/>
          <p:nvPr/>
        </p:nvSpPr>
        <p:spPr>
          <a:xfrm>
            <a:off x="46009" y="34891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Payment Preference: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credit card </a:t>
            </a:r>
            <a:r>
              <a:rPr lang="en-US" dirty="0"/>
              <a:t>is used the most</a:t>
            </a:r>
          </a:p>
        </p:txBody>
      </p:sp>
    </p:spTree>
    <p:extLst>
      <p:ext uri="{BB962C8B-B14F-4D97-AF65-F5344CB8AC3E}">
        <p14:creationId xmlns:p14="http://schemas.microsoft.com/office/powerpoint/2010/main" val="402886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0" y="1"/>
            <a:ext cx="4613316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A7692-3044-FD74-EB7C-675D7E3FF1BF}"/>
              </a:ext>
            </a:extLst>
          </p:cNvPr>
          <p:cNvSpPr txBox="1"/>
          <p:nvPr/>
        </p:nvSpPr>
        <p:spPr>
          <a:xfrm>
            <a:off x="115019" y="2912731"/>
            <a:ext cx="51355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Buying Behavior: Prefer to shop </a:t>
            </a:r>
            <a:r>
              <a:rPr lang="en-US" b="1" dirty="0">
                <a:solidFill>
                  <a:srgbClr val="00B0F0"/>
                </a:solidFill>
              </a:rPr>
              <a:t>Mon–Tue</a:t>
            </a:r>
            <a:r>
              <a:rPr lang="en-US" dirty="0"/>
              <a:t>, in </a:t>
            </a:r>
            <a:r>
              <a:rPr lang="en-US" b="1" dirty="0">
                <a:solidFill>
                  <a:srgbClr val="00B0F0"/>
                </a:solidFill>
              </a:rPr>
              <a:t>late night or afternoon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dirty="0"/>
              <a:t>✅ </a:t>
            </a:r>
            <a:r>
              <a:rPr lang="en-US" b="1" dirty="0">
                <a:solidFill>
                  <a:srgbClr val="00B0F0"/>
                </a:solidFill>
              </a:rPr>
              <a:t>More Items = More Retention</a:t>
            </a:r>
            <a:r>
              <a:rPr lang="en-US" dirty="0"/>
              <a:t>: Higher repeat rate with larger order sizes (Corr 0.7)</a:t>
            </a:r>
          </a:p>
          <a:p>
            <a:endParaRPr lang="en-US" dirty="0"/>
          </a:p>
          <a:p>
            <a:r>
              <a:rPr lang="en-US" dirty="0"/>
              <a:t>✅ </a:t>
            </a:r>
            <a:r>
              <a:rPr lang="en-US" b="1" dirty="0">
                <a:solidFill>
                  <a:srgbClr val="00B0F0"/>
                </a:solidFill>
              </a:rPr>
              <a:t>Faster Delivery = Better Reviews</a:t>
            </a:r>
            <a:r>
              <a:rPr lang="en-US" dirty="0"/>
              <a:t>: Delivery time  affects review scores (</a:t>
            </a:r>
            <a:r>
              <a:rPr lang="en-US" b="1" dirty="0">
                <a:solidFill>
                  <a:srgbClr val="00B0F0"/>
                </a:solidFill>
              </a:rPr>
              <a:t>Correlation -0.33)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E459E-32B5-DB05-E68C-681D3AFD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19" y="1563839"/>
            <a:ext cx="5693294" cy="47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7411237" y="-249198"/>
            <a:ext cx="4728576" cy="1562076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112457" y="265722"/>
            <a:ext cx="4199151" cy="6478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Customer Segments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6410F-B845-6314-3EF3-3BF5D45C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" y="982318"/>
            <a:ext cx="5514726" cy="3198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169779-519B-FE75-D8BC-B05B9FA4E1D8}"/>
              </a:ext>
            </a:extLst>
          </p:cNvPr>
          <p:cNvSpPr txBox="1"/>
          <p:nvPr/>
        </p:nvSpPr>
        <p:spPr>
          <a:xfrm>
            <a:off x="6142435" y="3041346"/>
            <a:ext cx="5997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</a:rPr>
              <a:t>Loyal Customers: </a:t>
            </a:r>
            <a:r>
              <a:rPr lang="en-US" dirty="0"/>
              <a:t>These customers are </a:t>
            </a:r>
            <a:r>
              <a:rPr lang="en-US" b="1" dirty="0">
                <a:solidFill>
                  <a:srgbClr val="00B0F0"/>
                </a:solidFill>
              </a:rPr>
              <a:t>consistent buyers </a:t>
            </a:r>
            <a:r>
              <a:rPr lang="en-US" dirty="0"/>
              <a:t>and fairly recent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40E97-5A43-E509-BE56-4D7222896860}"/>
              </a:ext>
            </a:extLst>
          </p:cNvPr>
          <p:cNvSpPr txBox="1"/>
          <p:nvPr/>
        </p:nvSpPr>
        <p:spPr>
          <a:xfrm>
            <a:off x="6278426" y="16544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Champions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: These are the best customers. Customers who </a:t>
            </a:r>
            <a:r>
              <a:rPr lang="en-US" b="1" dirty="0">
                <a:solidFill>
                  <a:srgbClr val="00B0F0"/>
                </a:solidFill>
              </a:rPr>
              <a:t>bought very recently </a:t>
            </a:r>
            <a:r>
              <a:rPr lang="en-US" dirty="0"/>
              <a:t>(high Recency score) and </a:t>
            </a:r>
            <a:r>
              <a:rPr lang="en-US" b="1" dirty="0">
                <a:solidFill>
                  <a:srgbClr val="00B0F0"/>
                </a:solidFill>
              </a:rPr>
              <a:t>spend a lot </a:t>
            </a:r>
            <a:r>
              <a:rPr lang="en-US" dirty="0"/>
              <a:t>(high Monetary score)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76D2F-ED4D-1D5F-E562-EBB523361A1F}"/>
              </a:ext>
            </a:extLst>
          </p:cNvPr>
          <p:cNvSpPr txBox="1"/>
          <p:nvPr/>
        </p:nvSpPr>
        <p:spPr>
          <a:xfrm>
            <a:off x="5394386" y="3891322"/>
            <a:ext cx="6797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</a:rPr>
              <a:t>New Customers</a:t>
            </a:r>
            <a:r>
              <a:rPr lang="en-US" dirty="0"/>
              <a:t>: These customers </a:t>
            </a:r>
            <a:r>
              <a:rPr lang="en-US" b="1" dirty="0">
                <a:solidFill>
                  <a:srgbClr val="00B0F0"/>
                </a:solidFill>
              </a:rPr>
              <a:t>just made their first or second </a:t>
            </a:r>
            <a:r>
              <a:rPr lang="en-US" dirty="0"/>
              <a:t>purchase and become loyal with good engagement.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A794C-FF5B-7488-9E1F-1ADA3DE7ECE7}"/>
              </a:ext>
            </a:extLst>
          </p:cNvPr>
          <p:cNvSpPr txBox="1"/>
          <p:nvPr/>
        </p:nvSpPr>
        <p:spPr>
          <a:xfrm>
            <a:off x="4767532" y="4984479"/>
            <a:ext cx="742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</a:rPr>
              <a:t>At Risk </a:t>
            </a:r>
            <a:r>
              <a:rPr lang="en-US" dirty="0"/>
              <a:t>: These customers </a:t>
            </a:r>
            <a:r>
              <a:rPr lang="en-US" b="1" dirty="0">
                <a:solidFill>
                  <a:srgbClr val="00B0F0"/>
                </a:solidFill>
              </a:rPr>
              <a:t>used to be active </a:t>
            </a:r>
            <a:r>
              <a:rPr lang="en-US" dirty="0"/>
              <a:t>but haven’t returned lately. They need attention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BC63A-754A-85A2-5DDE-BF885337CE0E}"/>
              </a:ext>
            </a:extLst>
          </p:cNvPr>
          <p:cNvSpPr txBox="1"/>
          <p:nvPr/>
        </p:nvSpPr>
        <p:spPr>
          <a:xfrm>
            <a:off x="3968151" y="5875682"/>
            <a:ext cx="6360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B0F0"/>
                </a:solidFill>
              </a:rPr>
              <a:t>Low-Value</a:t>
            </a:r>
            <a:r>
              <a:rPr lang="en-US" dirty="0"/>
              <a:t>: These customers don’t contribute much currently or </a:t>
            </a:r>
            <a:r>
              <a:rPr lang="en-US" b="1" dirty="0">
                <a:solidFill>
                  <a:srgbClr val="00B0F0"/>
                </a:solidFill>
              </a:rPr>
              <a:t>are inactive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24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77745" y="2319661"/>
            <a:ext cx="7374136" cy="2747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Actionable Plans</a:t>
            </a: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63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2652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0305" y="1790574"/>
            <a:ext cx="9831176" cy="422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Actionable Plans</a:t>
            </a:r>
          </a:p>
          <a:p>
            <a:pPr>
              <a:lnSpc>
                <a:spcPts val="11201"/>
              </a:lnSpc>
            </a:pPr>
            <a:r>
              <a:rPr lang="en-US" sz="4800" b="1" i="0" dirty="0">
                <a:solidFill>
                  <a:schemeClr val="bg1"/>
                </a:solidFill>
                <a:effectLst/>
                <a:latin typeface="-apple-system"/>
              </a:rPr>
              <a:t>General for all segments</a:t>
            </a:r>
          </a:p>
          <a:p>
            <a:pPr>
              <a:lnSpc>
                <a:spcPts val="11201"/>
              </a:lnSpc>
            </a:pPr>
            <a:endParaRPr lang="en-US" sz="8000" dirty="0">
              <a:solidFill>
                <a:srgbClr val="FFFFFF"/>
              </a:solidFill>
              <a:latin typeface="Eastman Grotesque"/>
              <a:ea typeface="Eastman Grotesque"/>
              <a:cs typeface="Eastman Grotesque"/>
              <a:sym typeface="Eastman Grotesqu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951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5400000">
            <a:off x="5067300" y="-3207360"/>
            <a:ext cx="2057400" cy="4748443"/>
            <a:chOff x="0" y="0"/>
            <a:chExt cx="812800" cy="18759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648730" y="433917"/>
            <a:ext cx="2894542" cy="43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3"/>
              </a:lnSpc>
              <a:spcBef>
                <a:spcPct val="0"/>
              </a:spcBef>
            </a:pPr>
            <a:r>
              <a:rPr lang="en-US" sz="2666" b="1" dirty="0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of 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9334" y="1506833"/>
            <a:ext cx="10261107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SALES TRENDS AND CUSTOMER BEHAVIOR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7017C2-ACE7-B5B4-1081-3D24B044CBA2}"/>
              </a:ext>
            </a:extLst>
          </p:cNvPr>
          <p:cNvSpPr txBox="1"/>
          <p:nvPr/>
        </p:nvSpPr>
        <p:spPr>
          <a:xfrm>
            <a:off x="4255699" y="2720196"/>
            <a:ext cx="45202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Overview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Sales Trend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Customer Behavior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Action plans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44290" y="36719"/>
            <a:ext cx="2057400" cy="4748443"/>
            <a:chOff x="0" y="0"/>
            <a:chExt cx="812800" cy="18759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87436" y="303228"/>
            <a:ext cx="460709" cy="46070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498327" y="159480"/>
            <a:ext cx="9154051" cy="1326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Promote Early Week</a:t>
            </a:r>
            <a:r>
              <a:rPr lang="en-US" sz="3200" b="1" dirty="0">
                <a:latin typeface="Canva Sans Bold"/>
                <a:ea typeface="Canva Sans Bold"/>
                <a:cs typeface="Canva Sans Bold"/>
                <a:sym typeface="Canva Sans Bold"/>
              </a:rPr>
              <a:t>: 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Run campaigns on Mondays &amp; Tuesdays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697EA73E-B72D-402B-2497-91DE0E3B3480}"/>
              </a:ext>
            </a:extLst>
          </p:cNvPr>
          <p:cNvSpPr txBox="1"/>
          <p:nvPr/>
        </p:nvSpPr>
        <p:spPr>
          <a:xfrm>
            <a:off x="3492576" y="1392235"/>
            <a:ext cx="10870707" cy="666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B0F0"/>
                </a:solidFill>
              </a:rPr>
              <a:t>Speed Up Delivery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en-US" sz="2400" dirty="0"/>
              <a:t>Faster shipping boosts review scores</a:t>
            </a:r>
            <a:endParaRPr lang="en-US" sz="2400" dirty="0">
              <a:solidFill>
                <a:srgbClr val="FB85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BB062A70-EDB6-37C4-010A-6C576894FC02}"/>
              </a:ext>
            </a:extLst>
          </p:cNvPr>
          <p:cNvSpPr txBox="1"/>
          <p:nvPr/>
        </p:nvSpPr>
        <p:spPr>
          <a:xfrm>
            <a:off x="1163652" y="2217797"/>
            <a:ext cx="10703930" cy="1379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B0F0"/>
                </a:solidFill>
              </a:rPr>
              <a:t>Personalized Marketing</a:t>
            </a:r>
            <a:r>
              <a:rPr lang="en-US" sz="3200" b="1" dirty="0"/>
              <a:t>: </a:t>
            </a:r>
            <a:r>
              <a:rPr lang="en-US" sz="2400" dirty="0"/>
              <a:t>Recommend top or related products and deals based on purchase history &amp; active shopping times</a:t>
            </a:r>
            <a:r>
              <a:rPr lang="en-US" sz="3200" dirty="0"/>
              <a:t>.</a:t>
            </a:r>
            <a:endParaRPr lang="en-US" sz="2400" dirty="0">
              <a:solidFill>
                <a:srgbClr val="FB85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873653D5-0236-80EA-BA80-C0EEE3BFB2DA}"/>
              </a:ext>
            </a:extLst>
          </p:cNvPr>
          <p:cNvSpPr txBox="1"/>
          <p:nvPr/>
        </p:nvSpPr>
        <p:spPr>
          <a:xfrm>
            <a:off x="1163652" y="3470760"/>
            <a:ext cx="10073899" cy="1379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B0F0"/>
                </a:solidFill>
              </a:rPr>
              <a:t>Year-End Pus</a:t>
            </a:r>
            <a:r>
              <a:rPr lang="en-US" sz="3200" b="1" u="sng" dirty="0">
                <a:solidFill>
                  <a:srgbClr val="00B0F0"/>
                </a:solidFill>
              </a:rPr>
              <a:t>h</a:t>
            </a:r>
            <a:r>
              <a:rPr lang="en-US" sz="3200" b="1" u="sng" dirty="0"/>
              <a:t>:</a:t>
            </a:r>
            <a:r>
              <a:rPr lang="en-US" sz="3200" u="sng" dirty="0"/>
              <a:t> </a:t>
            </a:r>
            <a:r>
              <a:rPr lang="en-US" sz="2400" dirty="0"/>
              <a:t>Maximize sales with promotions in </a:t>
            </a:r>
            <a:r>
              <a:rPr lang="en-US" sz="2400" b="1" dirty="0"/>
              <a:t>November &amp; December</a:t>
            </a:r>
            <a:endParaRPr lang="en-US" sz="2400" dirty="0">
              <a:solidFill>
                <a:srgbClr val="FB85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890EA0-57F4-DA00-C8CC-6DC8AB08D09E}"/>
              </a:ext>
            </a:extLst>
          </p:cNvPr>
          <p:cNvSpPr txBox="1"/>
          <p:nvPr/>
        </p:nvSpPr>
        <p:spPr>
          <a:xfrm>
            <a:off x="1163652" y="5169311"/>
            <a:ext cx="61783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Encourage Bulk Orders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2400" dirty="0"/>
              <a:t>Cross-sell to increase items per order and retention</a:t>
            </a:r>
          </a:p>
        </p:txBody>
      </p:sp>
      <p:grpSp>
        <p:nvGrpSpPr>
          <p:cNvPr id="24" name="Group 6">
            <a:extLst>
              <a:ext uri="{FF2B5EF4-FFF2-40B4-BE49-F238E27FC236}">
                <a16:creationId xmlns:a16="http://schemas.microsoft.com/office/drawing/2014/main" id="{BC9460A6-B822-1856-DCB0-22993C116835}"/>
              </a:ext>
            </a:extLst>
          </p:cNvPr>
          <p:cNvGrpSpPr/>
          <p:nvPr/>
        </p:nvGrpSpPr>
        <p:grpSpPr>
          <a:xfrm>
            <a:off x="2887436" y="1620773"/>
            <a:ext cx="460709" cy="460709"/>
            <a:chOff x="0" y="0"/>
            <a:chExt cx="812800" cy="812800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9D1186A-CBDE-02BA-EC0A-B3CA447AA9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08A69384-C3C2-DF9A-C1B5-94F257368E94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grpSp>
        <p:nvGrpSpPr>
          <p:cNvPr id="27" name="Group 6">
            <a:extLst>
              <a:ext uri="{FF2B5EF4-FFF2-40B4-BE49-F238E27FC236}">
                <a16:creationId xmlns:a16="http://schemas.microsoft.com/office/drawing/2014/main" id="{7B1B0D80-7E35-0467-5A70-9D935516DACE}"/>
              </a:ext>
            </a:extLst>
          </p:cNvPr>
          <p:cNvGrpSpPr/>
          <p:nvPr/>
        </p:nvGrpSpPr>
        <p:grpSpPr>
          <a:xfrm>
            <a:off x="420707" y="2410941"/>
            <a:ext cx="460709" cy="460709"/>
            <a:chOff x="0" y="0"/>
            <a:chExt cx="812800" cy="812800"/>
          </a:xfrm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2307036-A058-5845-F173-90E7BC2C7A1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7FCB210E-6806-89AC-DECC-5328764F4BAC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sp>
        <p:nvSpPr>
          <p:cNvPr id="30" name="Freeform 7">
            <a:extLst>
              <a:ext uri="{FF2B5EF4-FFF2-40B4-BE49-F238E27FC236}">
                <a16:creationId xmlns:a16="http://schemas.microsoft.com/office/drawing/2014/main" id="{5AE41BCE-146B-BC26-659A-8837DAB151E5}"/>
              </a:ext>
            </a:extLst>
          </p:cNvPr>
          <p:cNvSpPr/>
          <p:nvPr/>
        </p:nvSpPr>
        <p:spPr>
          <a:xfrm>
            <a:off x="420707" y="5185655"/>
            <a:ext cx="460709" cy="46070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FFDB4F"/>
          </a:solidFill>
        </p:spPr>
        <p:txBody>
          <a:bodyPr/>
          <a:lstStyle/>
          <a:p>
            <a:endParaRPr lang="en-US" sz="1100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C3312C1-7DCC-6F71-BA05-56BF31EC9D57}"/>
              </a:ext>
            </a:extLst>
          </p:cNvPr>
          <p:cNvSpPr/>
          <p:nvPr/>
        </p:nvSpPr>
        <p:spPr>
          <a:xfrm>
            <a:off x="391913" y="3699824"/>
            <a:ext cx="460709" cy="46070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FFDB4F"/>
          </a:solidFill>
        </p:spPr>
        <p:txBody>
          <a:bodyPr/>
          <a:lstStyle/>
          <a:p>
            <a:endParaRPr lang="en-US" sz="11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</a:p>
        </p:txBody>
      </p:sp>
      <p:pic>
        <p:nvPicPr>
          <p:cNvPr id="35" name="Picture 34" descr="A cardboard box on a hand truck&#10;&#10;AI-generated content may be incorrect.">
            <a:extLst>
              <a:ext uri="{FF2B5EF4-FFF2-40B4-BE49-F238E27FC236}">
                <a16:creationId xmlns:a16="http://schemas.microsoft.com/office/drawing/2014/main" id="{C3E11733-BD83-7EE7-04C0-1D01906D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83" y="4166256"/>
            <a:ext cx="4613643" cy="2599018"/>
          </a:xfrm>
          <a:prstGeom prst="rect">
            <a:avLst/>
          </a:prstGeom>
        </p:spPr>
      </p:pic>
      <p:pic>
        <p:nvPicPr>
          <p:cNvPr id="37" name="Picture 36" descr="A cartoon of a person holding a megaphone">
            <a:extLst>
              <a:ext uri="{FF2B5EF4-FFF2-40B4-BE49-F238E27FC236}">
                <a16:creationId xmlns:a16="http://schemas.microsoft.com/office/drawing/2014/main" id="{F218E1D6-3E1E-3035-AEAE-67F94666A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" y="-25946"/>
            <a:ext cx="2659148" cy="2417225"/>
          </a:xfrm>
          <a:prstGeom prst="rect">
            <a:avLst/>
          </a:prstGeom>
        </p:spPr>
      </p:pic>
      <p:pic>
        <p:nvPicPr>
          <p:cNvPr id="39" name="Picture 38" descr="A cartoon of a person riding a scooter&#10;&#10;AI-generated content may be incorrect.">
            <a:extLst>
              <a:ext uri="{FF2B5EF4-FFF2-40B4-BE49-F238E27FC236}">
                <a16:creationId xmlns:a16="http://schemas.microsoft.com/office/drawing/2014/main" id="{4A11FF40-0CBE-53DA-B791-94136AD83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605" y="5226370"/>
            <a:ext cx="2057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2652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0305" y="1790574"/>
            <a:ext cx="9831176" cy="3338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Actionable Plans</a:t>
            </a:r>
          </a:p>
          <a:p>
            <a:pPr algn="l"/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Personalize Marketing for each customer segments</a:t>
            </a:r>
          </a:p>
          <a:p>
            <a:pPr>
              <a:lnSpc>
                <a:spcPts val="11201"/>
              </a:lnSpc>
            </a:pPr>
            <a:endParaRPr lang="en-US" sz="8000" dirty="0">
              <a:solidFill>
                <a:srgbClr val="FFFFFF"/>
              </a:solidFill>
              <a:latin typeface="Eastman Grotesque"/>
              <a:ea typeface="Eastman Grotesque"/>
              <a:cs typeface="Eastman Grotesque"/>
              <a:sym typeface="Eastman Grotesqu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901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873653D5-0236-80EA-BA80-C0EEE3BFB2DA}"/>
              </a:ext>
            </a:extLst>
          </p:cNvPr>
          <p:cNvSpPr txBox="1"/>
          <p:nvPr/>
        </p:nvSpPr>
        <p:spPr>
          <a:xfrm>
            <a:off x="509203" y="469405"/>
            <a:ext cx="7940975" cy="6229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💎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Upsell High-End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 Recommend luxury or complementary products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💳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Flexible Payments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 Offer extended installment options</a:t>
            </a:r>
          </a:p>
        </p:txBody>
      </p:sp>
      <p:pic>
        <p:nvPicPr>
          <p:cNvPr id="12" name="Picture 11" descr="A person holding up a trophy&#10;&#10;AI-generated content may be incorrect.">
            <a:extLst>
              <a:ext uri="{FF2B5EF4-FFF2-40B4-BE49-F238E27FC236}">
                <a16:creationId xmlns:a16="http://schemas.microsoft.com/office/drawing/2014/main" id="{6FB0ACE8-D785-E5A8-12E2-C6A75568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69" y="643468"/>
            <a:ext cx="2545005" cy="254500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498327" y="159480"/>
            <a:ext cx="9154051" cy="619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2400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endParaRPr lang="en-US" sz="1600"/>
          </a:p>
        </p:txBody>
      </p:sp>
      <p:grpSp>
        <p:nvGrpSpPr>
          <p:cNvPr id="3" name="Group 3"/>
          <p:cNvGrpSpPr/>
          <p:nvPr/>
        </p:nvGrpSpPr>
        <p:grpSpPr>
          <a:xfrm>
            <a:off x="9064248" y="3605088"/>
            <a:ext cx="1120247" cy="2638022"/>
            <a:chOff x="0" y="-38100"/>
            <a:chExt cx="812800" cy="19140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34C952-98BF-1CC1-0ABD-77F1A74D5561}"/>
              </a:ext>
            </a:extLst>
          </p:cNvPr>
          <p:cNvSpPr txBox="1"/>
          <p:nvPr/>
        </p:nvSpPr>
        <p:spPr>
          <a:xfrm>
            <a:off x="8760853" y="6319722"/>
            <a:ext cx="172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Champion</a:t>
            </a:r>
          </a:p>
        </p:txBody>
      </p:sp>
    </p:spTree>
    <p:extLst>
      <p:ext uri="{BB962C8B-B14F-4D97-AF65-F5344CB8AC3E}">
        <p14:creationId xmlns:p14="http://schemas.microsoft.com/office/powerpoint/2010/main" val="22008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98327" y="159480"/>
            <a:ext cx="9154051" cy="619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2400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endParaRPr lang="en-US" sz="1600"/>
          </a:p>
        </p:txBody>
      </p:sp>
      <p:grpSp>
        <p:nvGrpSpPr>
          <p:cNvPr id="3" name="Group 3"/>
          <p:cNvGrpSpPr/>
          <p:nvPr/>
        </p:nvGrpSpPr>
        <p:grpSpPr>
          <a:xfrm>
            <a:off x="9449561" y="2707941"/>
            <a:ext cx="1120247" cy="2638022"/>
            <a:chOff x="0" y="-38100"/>
            <a:chExt cx="812800" cy="19140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71FDA9-0197-0992-9AB2-602918EB132F}"/>
              </a:ext>
            </a:extLst>
          </p:cNvPr>
          <p:cNvSpPr txBox="1"/>
          <p:nvPr/>
        </p:nvSpPr>
        <p:spPr>
          <a:xfrm>
            <a:off x="8908211" y="5519229"/>
            <a:ext cx="2460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Loyal Customer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0D785B-EC68-D409-7020-CA8877F2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98" y="1821473"/>
            <a:ext cx="86830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🚚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Faster Delivery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satisfaction and review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🛍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Boost Cart Value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bundles or tiered discounts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gold badge with black text&#10;&#10;AI-generated content may be incorrect.">
            <a:extLst>
              <a:ext uri="{FF2B5EF4-FFF2-40B4-BE49-F238E27FC236}">
                <a16:creationId xmlns:a16="http://schemas.microsoft.com/office/drawing/2014/main" id="{1C0DC0FA-28D9-972E-66E5-2217D797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12" y="193"/>
            <a:ext cx="2460369" cy="24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9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98327" y="159480"/>
            <a:ext cx="9154051" cy="619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2400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endParaRPr lang="en-US" sz="1600"/>
          </a:p>
        </p:txBody>
      </p:sp>
      <p:grpSp>
        <p:nvGrpSpPr>
          <p:cNvPr id="3" name="Group 3"/>
          <p:cNvGrpSpPr/>
          <p:nvPr/>
        </p:nvGrpSpPr>
        <p:grpSpPr>
          <a:xfrm>
            <a:off x="9449561" y="2707941"/>
            <a:ext cx="1120247" cy="2638022"/>
            <a:chOff x="0" y="-38100"/>
            <a:chExt cx="812800" cy="19140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71FDA9-0197-0992-9AB2-602918EB132F}"/>
              </a:ext>
            </a:extLst>
          </p:cNvPr>
          <p:cNvSpPr txBox="1"/>
          <p:nvPr/>
        </p:nvSpPr>
        <p:spPr>
          <a:xfrm>
            <a:off x="8751400" y="5547983"/>
            <a:ext cx="251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New Customers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44A294-5752-3733-533A-2956D23D3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4" y="2183563"/>
            <a:ext cx="82344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💎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Upsell High-End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 Recommend luxury or complementary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blue icon with a plus sign&#10;&#10;AI-generated content may be incorrect.">
            <a:extLst>
              <a:ext uri="{FF2B5EF4-FFF2-40B4-BE49-F238E27FC236}">
                <a16:creationId xmlns:a16="http://schemas.microsoft.com/office/drawing/2014/main" id="{0394FD48-FBD3-828D-65C1-A8B033C28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746" y="329583"/>
            <a:ext cx="2047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98327" y="159480"/>
            <a:ext cx="9154051" cy="619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2400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endParaRPr lang="en-US" sz="1600"/>
          </a:p>
        </p:txBody>
      </p:sp>
      <p:grpSp>
        <p:nvGrpSpPr>
          <p:cNvPr id="3" name="Group 3"/>
          <p:cNvGrpSpPr/>
          <p:nvPr/>
        </p:nvGrpSpPr>
        <p:grpSpPr>
          <a:xfrm>
            <a:off x="9449561" y="2707941"/>
            <a:ext cx="1120247" cy="2638022"/>
            <a:chOff x="0" y="-38100"/>
            <a:chExt cx="812800" cy="19140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71FDA9-0197-0992-9AB2-602918EB132F}"/>
              </a:ext>
            </a:extLst>
          </p:cNvPr>
          <p:cNvSpPr txBox="1"/>
          <p:nvPr/>
        </p:nvSpPr>
        <p:spPr>
          <a:xfrm>
            <a:off x="9320743" y="5532798"/>
            <a:ext cx="1657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At risk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35FDFF-5385-3D7E-7448-F8C829577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98" y="2286494"/>
            <a:ext cx="768987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🚚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Improve Delivery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Faster, more reliable shipping to regain trust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62C50E3-E0E7-A517-8073-9E1ABAA6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03" y="363449"/>
            <a:ext cx="2210169" cy="221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60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98327" y="159480"/>
            <a:ext cx="9154051" cy="619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2400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endParaRPr lang="en-US" sz="1600"/>
          </a:p>
        </p:txBody>
      </p:sp>
      <p:grpSp>
        <p:nvGrpSpPr>
          <p:cNvPr id="3" name="Group 3"/>
          <p:cNvGrpSpPr/>
          <p:nvPr/>
        </p:nvGrpSpPr>
        <p:grpSpPr>
          <a:xfrm>
            <a:off x="9449561" y="2707941"/>
            <a:ext cx="1120247" cy="2638022"/>
            <a:chOff x="0" y="-38100"/>
            <a:chExt cx="812800" cy="19140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71FDA9-0197-0992-9AB2-602918EB132F}"/>
              </a:ext>
            </a:extLst>
          </p:cNvPr>
          <p:cNvSpPr txBox="1"/>
          <p:nvPr/>
        </p:nvSpPr>
        <p:spPr>
          <a:xfrm>
            <a:off x="8894903" y="5532798"/>
            <a:ext cx="2083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Low Value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62C50E3-E0E7-A517-8073-9E1ABAA6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03" y="363449"/>
            <a:ext cx="2210169" cy="221016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5765C50-1BA9-9884-21B2-DA4AE9D6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75" y="1220039"/>
            <a:ext cx="75509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Post-Purchase Care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Follow up with satisfaction surveys to increase review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600" b="1" dirty="0">
                <a:solidFill>
                  <a:srgbClr val="00B0F0"/>
                </a:solidFill>
              </a:rPr>
              <a:t>Offer Expedited shipping Options with voucher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38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A67C3D-6D28-4C64-81F8-295FC9396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5F595145-82DA-08C5-119D-FA113271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3" r="8179"/>
          <a:stretch>
            <a:fillRect/>
          </a:stretch>
        </p:blipFill>
        <p:spPr>
          <a:xfrm>
            <a:off x="2664294" y="-1"/>
            <a:ext cx="9526226" cy="3405188"/>
          </a:xfrm>
          <a:custGeom>
            <a:avLst/>
            <a:gdLst/>
            <a:ahLst/>
            <a:cxnLst/>
            <a:rect l="l" t="t" r="r" b="b"/>
            <a:pathLst>
              <a:path w="9526226" h="3405188">
                <a:moveTo>
                  <a:pt x="1617925" y="0"/>
                </a:moveTo>
                <a:lnTo>
                  <a:pt x="2711158" y="0"/>
                </a:lnTo>
                <a:lnTo>
                  <a:pt x="3027357" y="0"/>
                </a:lnTo>
                <a:lnTo>
                  <a:pt x="3491324" y="0"/>
                </a:lnTo>
                <a:lnTo>
                  <a:pt x="5200853" y="0"/>
                </a:lnTo>
                <a:lnTo>
                  <a:pt x="9526226" y="0"/>
                </a:lnTo>
                <a:lnTo>
                  <a:pt x="9526226" y="3405188"/>
                </a:lnTo>
                <a:lnTo>
                  <a:pt x="0" y="3405188"/>
                </a:lnTo>
                <a:lnTo>
                  <a:pt x="1596" y="3337395"/>
                </a:lnTo>
                <a:cubicBezTo>
                  <a:pt x="68390" y="1928213"/>
                  <a:pt x="632836" y="708413"/>
                  <a:pt x="1595801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283919-7E00-4FC2-BFC9-3F56E5880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4294" y="0"/>
            <a:ext cx="1953741" cy="3405188"/>
          </a:xfrm>
          <a:custGeom>
            <a:avLst/>
            <a:gdLst>
              <a:gd name="connsiteX0" fmla="*/ 340960 w 1953741"/>
              <a:gd name="connsiteY0" fmla="*/ 0 h 3405188"/>
              <a:gd name="connsiteX1" fmla="*/ 0 w 1953741"/>
              <a:gd name="connsiteY1" fmla="*/ 0 h 3405188"/>
              <a:gd name="connsiteX2" fmla="*/ 0 w 1953741"/>
              <a:gd name="connsiteY2" fmla="*/ 1 h 3405188"/>
              <a:gd name="connsiteX3" fmla="*/ 121075 w 1953741"/>
              <a:gd name="connsiteY3" fmla="*/ 1 h 3405188"/>
              <a:gd name="connsiteX4" fmla="*/ 143661 w 1953741"/>
              <a:gd name="connsiteY4" fmla="*/ 14998 h 3405188"/>
              <a:gd name="connsiteX5" fmla="*/ 1771120 w 1953741"/>
              <a:gd name="connsiteY5" fmla="*/ 3337396 h 3405188"/>
              <a:gd name="connsiteX6" fmla="*/ 1772750 w 1953741"/>
              <a:gd name="connsiteY6" fmla="*/ 3405188 h 3405188"/>
              <a:gd name="connsiteX7" fmla="*/ 1953741 w 1953741"/>
              <a:gd name="connsiteY7" fmla="*/ 3405188 h 3405188"/>
              <a:gd name="connsiteX8" fmla="*/ 1937324 w 1953741"/>
              <a:gd name="connsiteY8" fmla="*/ 3058183 h 3405188"/>
              <a:gd name="connsiteX9" fmla="*/ 363084 w 1953741"/>
              <a:gd name="connsiteY9" fmla="*/ 14997 h 340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3741" h="3405188">
                <a:moveTo>
                  <a:pt x="340960" y="0"/>
                </a:moveTo>
                <a:lnTo>
                  <a:pt x="0" y="0"/>
                </a:lnTo>
                <a:lnTo>
                  <a:pt x="0" y="1"/>
                </a:lnTo>
                <a:lnTo>
                  <a:pt x="121075" y="1"/>
                </a:lnTo>
                <a:lnTo>
                  <a:pt x="143661" y="14998"/>
                </a:lnTo>
                <a:cubicBezTo>
                  <a:pt x="1126713" y="708414"/>
                  <a:pt x="1702933" y="1928214"/>
                  <a:pt x="1771120" y="3337396"/>
                </a:cubicBezTo>
                <a:lnTo>
                  <a:pt x="1772750" y="3405188"/>
                </a:lnTo>
                <a:lnTo>
                  <a:pt x="1953741" y="3405188"/>
                </a:lnTo>
                <a:lnTo>
                  <a:pt x="1937324" y="3058183"/>
                </a:lnTo>
                <a:cubicBezTo>
                  <a:pt x="1813464" y="1767912"/>
                  <a:pt x="1261851" y="662186"/>
                  <a:pt x="36308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1EF24478-91D5-EA00-87E4-9E00359C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83" r="-1" b="26182"/>
          <a:stretch>
            <a:fillRect/>
          </a:stretch>
        </p:blipFill>
        <p:spPr>
          <a:xfrm>
            <a:off x="2660676" y="3452815"/>
            <a:ext cx="9531324" cy="3405185"/>
          </a:xfrm>
          <a:custGeom>
            <a:avLst/>
            <a:gdLst/>
            <a:ahLst/>
            <a:cxnLst/>
            <a:rect l="l" t="t" r="r" b="b"/>
            <a:pathLst>
              <a:path w="9531324" h="3405187">
                <a:moveTo>
                  <a:pt x="3977" y="0"/>
                </a:moveTo>
                <a:lnTo>
                  <a:pt x="9531324" y="0"/>
                </a:lnTo>
                <a:lnTo>
                  <a:pt x="9531324" y="3405187"/>
                </a:lnTo>
                <a:lnTo>
                  <a:pt x="5205951" y="3405187"/>
                </a:lnTo>
                <a:lnTo>
                  <a:pt x="3496422" y="3405187"/>
                </a:lnTo>
                <a:lnTo>
                  <a:pt x="3032455" y="3405187"/>
                </a:lnTo>
                <a:lnTo>
                  <a:pt x="2716256" y="3405187"/>
                </a:lnTo>
                <a:lnTo>
                  <a:pt x="2502754" y="3405187"/>
                </a:lnTo>
                <a:lnTo>
                  <a:pt x="2390998" y="3327786"/>
                </a:lnTo>
                <a:cubicBezTo>
                  <a:pt x="2217180" y="3200295"/>
                  <a:pt x="2046553" y="3062584"/>
                  <a:pt x="1874350" y="2922001"/>
                </a:cubicBezTo>
                <a:cubicBezTo>
                  <a:pt x="928725" y="2150026"/>
                  <a:pt x="0" y="1516318"/>
                  <a:pt x="0" y="168843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217FF4A-5EDF-43B7-90EE-BDD9F1E9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0676" y="3452813"/>
            <a:ext cx="2740990" cy="3405187"/>
          </a:xfrm>
          <a:custGeom>
            <a:avLst/>
            <a:gdLst>
              <a:gd name="connsiteX0" fmla="*/ 2737014 w 2740990"/>
              <a:gd name="connsiteY0" fmla="*/ 0 h 3405187"/>
              <a:gd name="connsiteX1" fmla="*/ 2550901 w 2740990"/>
              <a:gd name="connsiteY1" fmla="*/ 0 h 3405187"/>
              <a:gd name="connsiteX2" fmla="*/ 2554960 w 2740990"/>
              <a:gd name="connsiteY2" fmla="*/ 168844 h 3405187"/>
              <a:gd name="connsiteX3" fmla="*/ 641512 w 2740990"/>
              <a:gd name="connsiteY3" fmla="*/ 2922002 h 3405187"/>
              <a:gd name="connsiteX4" fmla="*/ 114085 w 2740990"/>
              <a:gd name="connsiteY4" fmla="*/ 3327787 h 3405187"/>
              <a:gd name="connsiteX5" fmla="*/ 0 w 2740990"/>
              <a:gd name="connsiteY5" fmla="*/ 3405187 h 3405187"/>
              <a:gd name="connsiteX6" fmla="*/ 24734 w 2740990"/>
              <a:gd name="connsiteY6" fmla="*/ 3405187 h 3405187"/>
              <a:gd name="connsiteX7" fmla="*/ 238236 w 2740990"/>
              <a:gd name="connsiteY7" fmla="*/ 3405187 h 3405187"/>
              <a:gd name="connsiteX8" fmla="*/ 349992 w 2740990"/>
              <a:gd name="connsiteY8" fmla="*/ 3327786 h 3405187"/>
              <a:gd name="connsiteX9" fmla="*/ 866640 w 2740990"/>
              <a:gd name="connsiteY9" fmla="*/ 2922001 h 3405187"/>
              <a:gd name="connsiteX10" fmla="*/ 2740990 w 2740990"/>
              <a:gd name="connsiteY10" fmla="*/ 168843 h 340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0990" h="3405187">
                <a:moveTo>
                  <a:pt x="2737014" y="0"/>
                </a:moveTo>
                <a:lnTo>
                  <a:pt x="2550901" y="0"/>
                </a:lnTo>
                <a:lnTo>
                  <a:pt x="2554960" y="168844"/>
                </a:lnTo>
                <a:cubicBezTo>
                  <a:pt x="2554960" y="1516319"/>
                  <a:pt x="1606862" y="2150027"/>
                  <a:pt x="641512" y="2922002"/>
                </a:cubicBezTo>
                <a:cubicBezTo>
                  <a:pt x="465716" y="3062585"/>
                  <a:pt x="291530" y="3200296"/>
                  <a:pt x="114085" y="3327787"/>
                </a:cubicBezTo>
                <a:lnTo>
                  <a:pt x="0" y="3405187"/>
                </a:lnTo>
                <a:lnTo>
                  <a:pt x="24734" y="3405187"/>
                </a:lnTo>
                <a:lnTo>
                  <a:pt x="238236" y="3405187"/>
                </a:lnTo>
                <a:lnTo>
                  <a:pt x="349992" y="3327786"/>
                </a:lnTo>
                <a:cubicBezTo>
                  <a:pt x="523810" y="3200295"/>
                  <a:pt x="694437" y="3062584"/>
                  <a:pt x="866640" y="2922001"/>
                </a:cubicBezTo>
                <a:cubicBezTo>
                  <a:pt x="1812265" y="2150026"/>
                  <a:pt x="2740990" y="1516318"/>
                  <a:pt x="2740990" y="16884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: Rounded Corners 1" descr="sale&#10;">
            <a:extLst>
              <a:ext uri="{FF2B5EF4-FFF2-40B4-BE49-F238E27FC236}">
                <a16:creationId xmlns:a16="http://schemas.microsoft.com/office/drawing/2014/main" id="{7508C490-4E0B-5439-E565-2E4DF9ED187F}"/>
              </a:ext>
            </a:extLst>
          </p:cNvPr>
          <p:cNvSpPr/>
          <p:nvPr/>
        </p:nvSpPr>
        <p:spPr>
          <a:xfrm>
            <a:off x="-112338" y="-356558"/>
            <a:ext cx="2098500" cy="74014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397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77745" y="2319661"/>
            <a:ext cx="7374136" cy="1310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Overview</a:t>
            </a: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17069" y="117199"/>
            <a:ext cx="6723366" cy="2221051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165463" y="2690948"/>
            <a:ext cx="5042263" cy="11408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E5ED-0941-8A5D-96CA-F864401967DD}"/>
              </a:ext>
            </a:extLst>
          </p:cNvPr>
          <p:cNvSpPr txBox="1"/>
          <p:nvPr/>
        </p:nvSpPr>
        <p:spPr>
          <a:xfrm>
            <a:off x="5852160" y="1300205"/>
            <a:ext cx="5529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Olist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is a Brazilian e-commerce platform that connects small and medium-sized businesses to customers across Brazil.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platform operates as a marketplace, where merchants can list their products and services and customers can browse and purchase them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dataset has information of 100k orders from 2016 to 2018 made at multiple marketplaces in Brazil.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With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multiple dimensions: from order status, price, payment and freight performance to customer location, product attributes and finally reviews written by customers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18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104099" y="156982"/>
            <a:ext cx="6723366" cy="2221051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6382233" y="438392"/>
            <a:ext cx="5085148" cy="55833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F7593-2D39-5D2E-A61D-FEF31DC1CB4D}"/>
              </a:ext>
            </a:extLst>
          </p:cNvPr>
          <p:cNvSpPr txBox="1"/>
          <p:nvPr/>
        </p:nvSpPr>
        <p:spPr>
          <a:xfrm>
            <a:off x="6331266" y="1134374"/>
            <a:ext cx="57566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Identify top 5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product_catergory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and state has most sales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Identified peak sales periods and trends by day, week, and month.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Visualized repeat purchase behavior and retention rates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Performed RFM segmentation to group customers into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Provide recommendations for Customer Segmentation – Personalized Marketing</a:t>
            </a:r>
            <a:endParaRPr lang="en-US" sz="2000" dirty="0"/>
          </a:p>
        </p:txBody>
      </p:sp>
      <p:sp>
        <p:nvSpPr>
          <p:cNvPr id="2" name="Rectangle: Rounded Corners 1" descr="sale&#10;">
            <a:extLst>
              <a:ext uri="{FF2B5EF4-FFF2-40B4-BE49-F238E27FC236}">
                <a16:creationId xmlns:a16="http://schemas.microsoft.com/office/drawing/2014/main" id="{B159AA23-C93B-965B-0DE4-807F1477775F}"/>
              </a:ext>
            </a:extLst>
          </p:cNvPr>
          <p:cNvSpPr/>
          <p:nvPr/>
        </p:nvSpPr>
        <p:spPr>
          <a:xfrm>
            <a:off x="58091" y="2657640"/>
            <a:ext cx="5085148" cy="55833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FD0C1-F79F-34C4-14D3-C3026EF38553}"/>
              </a:ext>
            </a:extLst>
          </p:cNvPr>
          <p:cNvSpPr txBox="1"/>
          <p:nvPr/>
        </p:nvSpPr>
        <p:spPr>
          <a:xfrm>
            <a:off x="104099" y="3249283"/>
            <a:ext cx="52212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Identify top product category and state by sale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Analyze sales trends over time to identify seasonality, growth patterns, and sales fluctuations.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Uncover insights to help improve customer retention, marketing targeting, and sales strategy.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Segment customers based on purchasing habits and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Discover customer behavior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38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77745" y="2319661"/>
            <a:ext cx="7374136" cy="1310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Sales Trend</a:t>
            </a: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1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142C-7B2D-D90D-4BAA-1BC6EE9A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D4CB2-A586-4DC7-0160-E95D4A71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468BF-8B26-FFB6-17CF-8A024D92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9"/>
            <a:ext cx="12228231" cy="68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2469473-C51E-BBDF-E775-EA65D27F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51" y="1"/>
            <a:ext cx="2786627" cy="14062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730C7B-E470-5CAB-CFDB-EF087490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07" y="1406255"/>
            <a:ext cx="2109435" cy="1381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C3E2B-64A4-A8AF-35B7-67AF47F5B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143" y="2748628"/>
            <a:ext cx="2042784" cy="1331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6863D4-E40D-DCEF-7731-56383C65E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0"/>
            <a:ext cx="4659083" cy="2664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BE210E-9B18-B704-76BA-C396EDBF3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0318" y="5287539"/>
            <a:ext cx="2092399" cy="17934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43C35B-E676-D93E-84E7-D8FF8E810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271" y="3938856"/>
            <a:ext cx="1764047" cy="1484040"/>
          </a:xfrm>
          <a:prstGeom prst="rect">
            <a:avLst/>
          </a:prstGeom>
        </p:spPr>
      </p:pic>
      <p:sp>
        <p:nvSpPr>
          <p:cNvPr id="21" name="Rectangle: Rounded Corners 20" descr="sale&#10;">
            <a:extLst>
              <a:ext uri="{FF2B5EF4-FFF2-40B4-BE49-F238E27FC236}">
                <a16:creationId xmlns:a16="http://schemas.microsoft.com/office/drawing/2014/main" id="{2025044B-57E5-700B-7F2C-9EC7301A6661}"/>
              </a:ext>
            </a:extLst>
          </p:cNvPr>
          <p:cNvSpPr/>
          <p:nvPr/>
        </p:nvSpPr>
        <p:spPr>
          <a:xfrm rot="10800000">
            <a:off x="-21123" y="-67279"/>
            <a:ext cx="460916" cy="5709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1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1D1E0D-AFF6-037A-B050-6A552F5FA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0008" y="514820"/>
            <a:ext cx="5301438" cy="2821494"/>
          </a:xfrm>
        </p:spPr>
      </p:pic>
      <p:sp>
        <p:nvSpPr>
          <p:cNvPr id="4" name="Rectangle: Rounded Corners 3" descr="sale&#10;">
            <a:extLst>
              <a:ext uri="{FF2B5EF4-FFF2-40B4-BE49-F238E27FC236}">
                <a16:creationId xmlns:a16="http://schemas.microsoft.com/office/drawing/2014/main" id="{CB20E0A4-E814-9148-5DD4-3B0A7CFF9979}"/>
              </a:ext>
            </a:extLst>
          </p:cNvPr>
          <p:cNvSpPr/>
          <p:nvPr/>
        </p:nvSpPr>
        <p:spPr>
          <a:xfrm rot="5400000">
            <a:off x="2578280" y="3837948"/>
            <a:ext cx="330679" cy="5709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8B3E8AD-639C-41D7-3ECB-882BDDE8D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800000" flipV="1">
            <a:off x="580845" y="582261"/>
            <a:ext cx="5515155" cy="2044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Revenue 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increased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 year over year, with a sharp surge in 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2018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. And peak 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 Nov and Dec 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(according 2017 data)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1C96E-AED1-2C8F-EB0F-EBECEA1E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49" y="3336314"/>
            <a:ext cx="4399472" cy="2899043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32ABDC03-9F15-CB17-BD93-115DF101FABE}"/>
              </a:ext>
            </a:extLst>
          </p:cNvPr>
          <p:cNvSpPr txBox="1">
            <a:spLocks/>
          </p:cNvSpPr>
          <p:nvPr/>
        </p:nvSpPr>
        <p:spPr>
          <a:xfrm rot="10800000" flipV="1">
            <a:off x="6096000" y="4093220"/>
            <a:ext cx="5515155" cy="204491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599"/>
              </a:lnSpc>
            </a:pP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Highest revenue on 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Monday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 and 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Tuesday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 and on 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Late evening 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and </a:t>
            </a:r>
            <a:r>
              <a:rPr lang="en-US" sz="2400" b="1" dirty="0">
                <a:solidFill>
                  <a:srgbClr val="00B0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afternoon</a:t>
            </a:r>
          </a:p>
        </p:txBody>
      </p:sp>
    </p:spTree>
    <p:extLst>
      <p:ext uri="{BB962C8B-B14F-4D97-AF65-F5344CB8AC3E}">
        <p14:creationId xmlns:p14="http://schemas.microsoft.com/office/powerpoint/2010/main" val="210183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786</Words>
  <Application>Microsoft Office PowerPoint</Application>
  <PresentationFormat>Widescreen</PresentationFormat>
  <Paragraphs>102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Meiryo</vt:lpstr>
      <vt:lpstr>ADLaM Display</vt:lpstr>
      <vt:lpstr>-apple-system</vt:lpstr>
      <vt:lpstr>Aptos</vt:lpstr>
      <vt:lpstr>Aptos Display</vt:lpstr>
      <vt:lpstr>Arial</vt:lpstr>
      <vt:lpstr>Calibri</vt:lpstr>
      <vt:lpstr>Canva Sans</vt:lpstr>
      <vt:lpstr>Canva Sans Bold</vt:lpstr>
      <vt:lpstr>Eastman Grotesque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increased year over year, with a sharp surge in 2018. And peak at Nov and Dec (according 2017 data)</vt:lpstr>
      <vt:lpstr>Total all products in top 5 increased items sold. Health_beauty is observed the rapid increase and become top 1 in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Celina Phung</dc:creator>
  <cp:lastModifiedBy>Celina Phung</cp:lastModifiedBy>
  <cp:revision>9</cp:revision>
  <dcterms:created xsi:type="dcterms:W3CDTF">2025-05-19T09:20:18Z</dcterms:created>
  <dcterms:modified xsi:type="dcterms:W3CDTF">2025-05-23T04:23:11Z</dcterms:modified>
</cp:coreProperties>
</file>