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91" r:id="rId7"/>
    <p:sldId id="258" r:id="rId8"/>
    <p:sldId id="259" r:id="rId9"/>
    <p:sldId id="268" r:id="rId10"/>
    <p:sldId id="288" r:id="rId11"/>
    <p:sldId id="292" r:id="rId12"/>
    <p:sldId id="293" r:id="rId13"/>
    <p:sldId id="294" r:id="rId14"/>
    <p:sldId id="274" r:id="rId15"/>
    <p:sldId id="289" r:id="rId16"/>
    <p:sldId id="278" r:id="rId17"/>
    <p:sldId id="290" r:id="rId18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egoe UI Black" panose="020B0502040204020203" pitchFamily="34" charset="0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3CAB1-7324-4A9F-8B99-A270B16AD29C}">
  <a:tblStyle styleId="{AE63CAB1-7324-4A9F-8B99-A270B16AD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6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27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5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.larc.nasa.gov/data-access-view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240663" y="122588"/>
            <a:ext cx="3717635" cy="34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BỘ DỮ LIỆU CÁC YẾU TỐ THỜI TIẾT TẠI THÀNH PHỐ HỒ CHÍ MINH VÀ MÔ HÌNH DỰ ĐOÁN NHIỆT ĐỘ</a:t>
            </a:r>
            <a:endParaRPr sz="320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87286" y="3649771"/>
            <a:ext cx="3818721" cy="1389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 panose="020B0604020202020204" pitchFamily="34" charset="0"/>
                <a:ea typeface="Segoe UI Black" panose="020B0A02040204020203" pitchFamily="34" charset="0"/>
              </a:rPr>
              <a:t>Sinh viên thực hiện: Nguyễn Hoàng Minh</a:t>
            </a:r>
          </a:p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 panose="020B0604020202020204" pitchFamily="34" charset="0"/>
                <a:ea typeface="Segoe UI Black" panose="020B0A02040204020203" pitchFamily="34" charset="0"/>
              </a:rPr>
              <a:t>                                         Nguyễn Minh Tiến</a:t>
            </a:r>
          </a:p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 panose="020B0604020202020204" pitchFamily="34" charset="0"/>
                <a:ea typeface="Segoe UI Black" panose="020B0A02040204020203" pitchFamily="34" charset="0"/>
              </a:rPr>
              <a:t>                                         Tạ Nhật Minh</a:t>
            </a:r>
          </a:p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 panose="020B0604020202020204" pitchFamily="34" charset="0"/>
                <a:ea typeface="Segoe UI Black" panose="020B0A02040204020203" pitchFamily="34" charset="0"/>
              </a:rPr>
              <a:t>                                         Nguyễn Đức Hiển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79CF4B-12A1-E8E3-7365-3323BA3601BD}"/>
              </a:ext>
            </a:extLst>
          </p:cNvPr>
          <p:cNvSpPr/>
          <p:nvPr/>
        </p:nvSpPr>
        <p:spPr>
          <a:xfrm>
            <a:off x="577516" y="1446858"/>
            <a:ext cx="3122894" cy="34860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62A39-3F2D-6306-F7CD-FE67AA9ADCBA}"/>
              </a:ext>
            </a:extLst>
          </p:cNvPr>
          <p:cNvSpPr/>
          <p:nvPr/>
        </p:nvSpPr>
        <p:spPr>
          <a:xfrm>
            <a:off x="577516" y="1046747"/>
            <a:ext cx="3122894" cy="625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98EE8-0DF2-70BF-9203-FFAB4F5085EE}"/>
              </a:ext>
            </a:extLst>
          </p:cNvPr>
          <p:cNvSpPr txBox="1"/>
          <p:nvPr/>
        </p:nvSpPr>
        <p:spPr>
          <a:xfrm>
            <a:off x="749315" y="1005624"/>
            <a:ext cx="2779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2">
                    <a:lumMod val="25000"/>
                  </a:schemeClr>
                </a:solidFill>
                <a:latin typeface="Fira Sans Extra Condensed" panose="020B0503050000020004" pitchFamily="34" charset="0"/>
              </a:rPr>
              <a:t>Mô hình Random Forest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57744-0A57-A84C-E24C-69D3B0A47535}"/>
              </a:ext>
            </a:extLst>
          </p:cNvPr>
          <p:cNvSpPr txBox="1"/>
          <p:nvPr/>
        </p:nvSpPr>
        <p:spPr>
          <a:xfrm>
            <a:off x="4335243" y="4378113"/>
            <a:ext cx="432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Fira Sans Extra Condensed" panose="020B0503050000020004" pitchFamily="34" charset="0"/>
              </a:rPr>
              <a:t>Hình 5.</a:t>
            </a:r>
            <a:r>
              <a:rPr lang="en-US" sz="2000">
                <a:latin typeface="Fira Sans Extra Condensed" panose="020B0503050000020004" pitchFamily="34" charset="0"/>
              </a:rPr>
              <a:t> Mô hình Random Forest Regression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5882C3F-407A-0FE0-2578-FFD5D9E4B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53" y="1244347"/>
            <a:ext cx="4572000" cy="3134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9FA7-45BA-D4A6-E15D-1DC183AA0B41}"/>
              </a:ext>
            </a:extLst>
          </p:cNvPr>
          <p:cNvSpPr txBox="1"/>
          <p:nvPr/>
        </p:nvSpPr>
        <p:spPr>
          <a:xfrm>
            <a:off x="749315" y="1754633"/>
            <a:ext cx="264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Fira Sans Extra Condensed" panose="020B0503050000020004" pitchFamily="34" charset="0"/>
                <a:sym typeface="Wingdings" panose="05000000000000000000" pitchFamily="2" charset="2"/>
              </a:rPr>
              <a:t> </a:t>
            </a:r>
            <a:r>
              <a:rPr lang="en-US" sz="1800">
                <a:latin typeface="Fira Sans Extra Condensed" panose="020B0503050000020004" pitchFamily="34" charset="0"/>
              </a:rPr>
              <a:t>Sử dụng phương pháp học máy theo nhóm để phân loại và hồi quy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79284-94B6-45DF-C84D-A57C7AD0ADF9}"/>
              </a:ext>
            </a:extLst>
          </p:cNvPr>
          <p:cNvSpPr txBox="1"/>
          <p:nvPr/>
        </p:nvSpPr>
        <p:spPr>
          <a:xfrm>
            <a:off x="749315" y="2719086"/>
            <a:ext cx="27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Fira Sans Extra Condensed" panose="020B0503050000020004" pitchFamily="34" charset="0"/>
                <a:sym typeface="Wingdings" panose="05000000000000000000" pitchFamily="2" charset="2"/>
              </a:rPr>
              <a:t> </a:t>
            </a:r>
            <a:r>
              <a:rPr lang="en-US" sz="1800">
                <a:latin typeface="Fira Sans Extra Condensed" panose="020B0503050000020004" pitchFamily="34" charset="0"/>
              </a:rPr>
              <a:t>Mọi cây đều có phương sai cao, nhưng khi kết hợp chúng với nhau song song thì phương sai sẽ thấp</a:t>
            </a:r>
          </a:p>
        </p:txBody>
      </p:sp>
    </p:spTree>
    <p:extLst>
      <p:ext uri="{BB962C8B-B14F-4D97-AF65-F5344CB8AC3E}">
        <p14:creationId xmlns:p14="http://schemas.microsoft.com/office/powerpoint/2010/main" val="21797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  <p:bldP spid="9" grpId="0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019C7-D513-E3B5-0105-A16AE8412E9C}"/>
              </a:ext>
            </a:extLst>
          </p:cNvPr>
          <p:cNvSpPr txBox="1"/>
          <p:nvPr/>
        </p:nvSpPr>
        <p:spPr>
          <a:xfrm>
            <a:off x="1629528" y="1036320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Fira Sans Extra Condensed" panose="020B0503050000020004" pitchFamily="34" charset="0"/>
              </a:rPr>
              <a:t>Bảng 1.</a:t>
            </a:r>
            <a:r>
              <a:rPr lang="en-US" sz="1800">
                <a:latin typeface="Fira Sans Extra Condensed" panose="020B0503050000020004" pitchFamily="34" charset="0"/>
              </a:rPr>
              <a:t> Bảng kết quả độ đo của các mô hình với tham số mặc định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5E0B9D-ACFB-B197-8351-3D50C88C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1735"/>
              </p:ext>
            </p:extLst>
          </p:nvPr>
        </p:nvGraphicFramePr>
        <p:xfrm>
          <a:off x="457200" y="1511808"/>
          <a:ext cx="8210209" cy="3220216"/>
        </p:xfrm>
        <a:graphic>
          <a:graphicData uri="http://schemas.openxmlformats.org/drawingml/2006/table">
            <a:tbl>
              <a:tblPr lastRow="1" bandRow="1">
                <a:tableStyleId>{AE63CAB1-7324-4A9F-8B99-A270B16AD29C}</a:tableStyleId>
              </a:tblPr>
              <a:tblGrid>
                <a:gridCol w="2993136">
                  <a:extLst>
                    <a:ext uri="{9D8B030D-6E8A-4147-A177-3AD203B41FA5}">
                      <a16:colId xmlns:a16="http://schemas.microsoft.com/office/drawing/2014/main" val="3942545294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622691884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40532387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809529978"/>
                    </a:ext>
                  </a:extLst>
                </a:gridCol>
                <a:gridCol w="1230289">
                  <a:extLst>
                    <a:ext uri="{9D8B030D-6E8A-4147-A177-3AD203B41FA5}">
                      <a16:colId xmlns:a16="http://schemas.microsoft.com/office/drawing/2014/main" val="60152553"/>
                    </a:ext>
                  </a:extLst>
                </a:gridCol>
              </a:tblGrid>
              <a:tr h="8050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R2-score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94005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Linear Regression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0.76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0.823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09563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Support Vector Regression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1.19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2.31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1.52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0.293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1272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Random Forest Regression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0.72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0.809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30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019C7-D513-E3B5-0105-A16AE8412E9C}"/>
              </a:ext>
            </a:extLst>
          </p:cNvPr>
          <p:cNvSpPr txBox="1"/>
          <p:nvPr/>
        </p:nvSpPr>
        <p:spPr>
          <a:xfrm>
            <a:off x="1322552" y="1048512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>
                <a:latin typeface="Fira Sans Extra Condensed" panose="020B0503050000020004" pitchFamily="34" charset="0"/>
              </a:rPr>
              <a:t>Bảng 2.</a:t>
            </a:r>
            <a:r>
              <a:rPr lang="en-US" sz="1800">
                <a:latin typeface="Fira Sans Extra Condensed" panose="020B0503050000020004" pitchFamily="34" charset="0"/>
              </a:rPr>
              <a:t> Bảng kết quả độ đo của các mô hình với tham số được hiệu chỉnh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5E0B9D-ACFB-B197-8351-3D50C88C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20204"/>
              </p:ext>
            </p:extLst>
          </p:nvPr>
        </p:nvGraphicFramePr>
        <p:xfrm>
          <a:off x="457200" y="1511808"/>
          <a:ext cx="8210209" cy="3220216"/>
        </p:xfrm>
        <a:graphic>
          <a:graphicData uri="http://schemas.openxmlformats.org/drawingml/2006/table">
            <a:tbl>
              <a:tblPr lastRow="1" bandRow="1">
                <a:tableStyleId>{AE63CAB1-7324-4A9F-8B99-A270B16AD29C}</a:tableStyleId>
              </a:tblPr>
              <a:tblGrid>
                <a:gridCol w="2993136">
                  <a:extLst>
                    <a:ext uri="{9D8B030D-6E8A-4147-A177-3AD203B41FA5}">
                      <a16:colId xmlns:a16="http://schemas.microsoft.com/office/drawing/2014/main" val="3942545294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622691884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40532387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809529978"/>
                    </a:ext>
                  </a:extLst>
                </a:gridCol>
                <a:gridCol w="1230289">
                  <a:extLst>
                    <a:ext uri="{9D8B030D-6E8A-4147-A177-3AD203B41FA5}">
                      <a16:colId xmlns:a16="http://schemas.microsoft.com/office/drawing/2014/main" val="60152553"/>
                    </a:ext>
                  </a:extLst>
                </a:gridCol>
              </a:tblGrid>
              <a:tr h="8050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R2-score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94005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Linear Regression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0.76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0.823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09563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Support Vector Regression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0.46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0.68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0.858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1272"/>
                  </a:ext>
                </a:extLst>
              </a:tr>
              <a:tr h="80505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Random Forest Regression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0.56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0.78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Fira Sans Extra Condensed" panose="020B0503050000020004" pitchFamily="34" charset="0"/>
                        </a:rPr>
                        <a:t>0.814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3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33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luận, phương hướng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56784" y="1262175"/>
            <a:ext cx="2260555" cy="3224938"/>
            <a:chOff x="656784" y="1376475"/>
            <a:chExt cx="2260555" cy="3224938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76939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Kết quả đạt được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656784" y="1937175"/>
              <a:ext cx="2240400" cy="2664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Xây dựng được bộ dữ liệu các yếu tố thời tiết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Xây dựng được các mô hình dự đoán nhiệt độ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Tìm hiểu, sử dụng các phương pháp phân tích, đánh giá các giá trị của bộ dữ liệu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3451800" y="1262175"/>
            <a:ext cx="2246336" cy="3224938"/>
            <a:chOff x="3451800" y="1376475"/>
            <a:chExt cx="2246336" cy="3224938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Khó khăn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37"/>
            <p:cNvSpPr txBox="1"/>
            <p:nvPr/>
          </p:nvSpPr>
          <p:spPr>
            <a:xfrm>
              <a:off x="3451800" y="1933281"/>
              <a:ext cx="2240400" cy="2668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Nguồn dữ liệu đáng tin cậy không nhiều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Bài toán đòi hỏi kiến thức nâng cao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Tập dữ liệu thô gồm nhiều giá trị bất thường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Kích thước dữ liệu lớn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00813" y="1262175"/>
            <a:ext cx="2266248" cy="3238114"/>
            <a:chOff x="6200813" y="1376475"/>
            <a:chExt cx="2266248" cy="3238114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Hướng phát triển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00813" y="1940186"/>
              <a:ext cx="2240400" cy="2674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Tiếp tục thu thập và phát triển bộ dữ liệu nhằm phân tích sâu hơn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Xây dựng các mô hình kết hợp để nâng cao tính chính xác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Kết hợp với các tổ chức để ứng dụng vào các lĩnh vực khác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US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" grpId="0" animBg="1"/>
      <p:bldP spid="1856" grpId="0" animBg="1"/>
      <p:bldP spid="1857" grpId="0" animBg="1"/>
      <p:bldP spid="1859" grpId="0" animBg="1"/>
      <p:bldP spid="1860" grpId="0" animBg="1"/>
      <p:bldP spid="18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download Fashion powerpoint background pictures a total of 6 pictures  [1018x567] for your Desktop, Mobile &amp; Tablet | Explore 21+ PowerPoint  Wallpaper | PowerPoint Backgrounds, Background Powerpoint 2015, Background  Powerpoint 2017">
            <a:extLst>
              <a:ext uri="{FF2B5EF4-FFF2-40B4-BE49-F238E27FC236}">
                <a16:creationId xmlns:a16="http://schemas.microsoft.com/office/drawing/2014/main" id="{6579E8AF-B46C-3576-C6A7-08876BA77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76233-C0B6-0B12-D4BF-FF56F6E5150B}"/>
              </a:ext>
            </a:extLst>
          </p:cNvPr>
          <p:cNvSpPr txBox="1"/>
          <p:nvPr/>
        </p:nvSpPr>
        <p:spPr>
          <a:xfrm>
            <a:off x="1670304" y="1971585"/>
            <a:ext cx="694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3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CẢM ƠN QUÝ THẦY CÔ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1587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lục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558051" cy="609335"/>
            <a:chOff x="3297249" y="1109874"/>
            <a:chExt cx="2558051" cy="609335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874100" y="1109874"/>
              <a:ext cx="1981200" cy="609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Giới thiệu bài toán</a:t>
              </a:r>
              <a:endParaRPr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577300" cy="596100"/>
            <a:chOff x="6033350" y="1109875"/>
            <a:chExt cx="2577300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629450" y="12395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Ứng dụng</a:t>
              </a:r>
              <a:endParaRPr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24713"/>
            <a:ext cx="2606820" cy="710885"/>
            <a:chOff x="3297248" y="2524713"/>
            <a:chExt cx="2606820" cy="710885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22868" y="2524713"/>
              <a:ext cx="1981200" cy="710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Quá trình thu thập</a:t>
              </a:r>
              <a:endParaRPr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606820" cy="596100"/>
            <a:chOff x="3297248" y="4055023"/>
            <a:chExt cx="2606820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22868" y="420199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Xử l</a:t>
              </a: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ý và tổ chức dữ liệu</a:t>
              </a:r>
              <a:endParaRPr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577300" cy="596100"/>
            <a:chOff x="6033350" y="2616950"/>
            <a:chExt cx="2577300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629450" y="2728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Tổng kết</a:t>
              </a:r>
              <a:endParaRPr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51983" y="1307008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bài toán</a:t>
            </a: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614859" y="2182275"/>
            <a:ext cx="355480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Bài toán 1: Thu thập và xây dựng bộ dữ liệu các yếu tố vê thời tiết tại Thành phố Hồ Chí Minh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5122048" y="1887017"/>
            <a:ext cx="3631357" cy="121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Bài toán 2: Xây dựng các mô hình dự đoán nhiệt độ trên bộ dữ liệu đã thu thập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C8293-8EC6-6F92-DC4A-876DFD6BFADD}"/>
              </a:ext>
            </a:extLst>
          </p:cNvPr>
          <p:cNvSpPr txBox="1"/>
          <p:nvPr/>
        </p:nvSpPr>
        <p:spPr>
          <a:xfrm>
            <a:off x="718831" y="1362248"/>
            <a:ext cx="4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Fira Sans Extra Condensed" panose="020B05030500000200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59DF-CF6B-3612-4F56-A6943B5C7C51}"/>
              </a:ext>
            </a:extLst>
          </p:cNvPr>
          <p:cNvSpPr txBox="1"/>
          <p:nvPr/>
        </p:nvSpPr>
        <p:spPr>
          <a:xfrm>
            <a:off x="5136878" y="1326137"/>
            <a:ext cx="432363" cy="71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95000"/>
                  </a:schemeClr>
                </a:solidFill>
                <a:latin typeface="Fira Sans Extra Condensed" panose="020B05030500000200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A91AB-5241-7F29-1DAB-C14E62026BD7}"/>
              </a:ext>
            </a:extLst>
          </p:cNvPr>
          <p:cNvSpPr txBox="1"/>
          <p:nvPr/>
        </p:nvSpPr>
        <p:spPr>
          <a:xfrm>
            <a:off x="633494" y="3100730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Fira Sans Extra Condensed" panose="020B0503050000020004" pitchFamily="34" charset="0"/>
              </a:rPr>
              <a:t>Đầu vào: Dữ liệu trên web, API,v.v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85BB6-CA79-AD3C-3E6E-6153F6BAE928}"/>
              </a:ext>
            </a:extLst>
          </p:cNvPr>
          <p:cNvSpPr txBox="1"/>
          <p:nvPr/>
        </p:nvSpPr>
        <p:spPr>
          <a:xfrm>
            <a:off x="579308" y="3572939"/>
            <a:ext cx="314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latin typeface="Fira Sans Extra Condensed" panose="020B0503050000020004" pitchFamily="34" charset="0"/>
              </a:rPr>
              <a:t>Đầu</a:t>
            </a:r>
            <a:r>
              <a:rPr lang="en-US" sz="1600" dirty="0">
                <a:latin typeface="Fira Sans Extra Condensed" panose="020B0503050000020004" pitchFamily="34" charset="0"/>
              </a:rPr>
              <a:t> ra: </a:t>
            </a:r>
            <a:r>
              <a:rPr lang="en-US" sz="1600" dirty="0" err="1">
                <a:latin typeface="Fira Sans Extra Condensed" panose="020B0503050000020004" pitchFamily="34" charset="0"/>
              </a:rPr>
              <a:t>Bộ</a:t>
            </a:r>
            <a:r>
              <a:rPr lang="en-US" sz="1600" dirty="0"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latin typeface="Fira Sans Extra Condensed" panose="020B0503050000020004" pitchFamily="34" charset="0"/>
              </a:rPr>
              <a:t>dữ</a:t>
            </a:r>
            <a:r>
              <a:rPr lang="en-US" sz="1600" dirty="0"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latin typeface="Fira Sans Extra Condensed" panose="020B0503050000020004" pitchFamily="34" charset="0"/>
              </a:rPr>
              <a:t>liệu</a:t>
            </a:r>
            <a:r>
              <a:rPr lang="en-US" sz="1600" dirty="0"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latin typeface="Fira Sans Extra Condensed" panose="020B0503050000020004" pitchFamily="34" charset="0"/>
              </a:rPr>
              <a:t>dưới</a:t>
            </a:r>
            <a:r>
              <a:rPr lang="en-US" sz="1600" dirty="0"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latin typeface="Fira Sans Extra Condensed" panose="020B0503050000020004" pitchFamily="34" charset="0"/>
              </a:rPr>
              <a:t>dạng</a:t>
            </a:r>
            <a:r>
              <a:rPr lang="en-US" sz="1600" dirty="0">
                <a:latin typeface="Fira Sans Extra Condensed" panose="020B0503050000020004" pitchFamily="34" charset="0"/>
              </a:rPr>
              <a:t> file 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8B25-128C-531B-F529-A8F20AC6064A}"/>
              </a:ext>
            </a:extLst>
          </p:cNvPr>
          <p:cNvSpPr txBox="1"/>
          <p:nvPr/>
        </p:nvSpPr>
        <p:spPr>
          <a:xfrm>
            <a:off x="5134375" y="3082513"/>
            <a:ext cx="318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Fira Sans Extra Condensed" panose="020B0503050000020004" pitchFamily="34" charset="0"/>
              </a:rPr>
              <a:t>Đầu vào: Các yếu tố đo được từ khí hậu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A843B-CF7A-977C-6243-5BA6F798E2B4}"/>
              </a:ext>
            </a:extLst>
          </p:cNvPr>
          <p:cNvSpPr txBox="1"/>
          <p:nvPr/>
        </p:nvSpPr>
        <p:spPr>
          <a:xfrm>
            <a:off x="5134375" y="3572939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Fira Sans Extra Condensed" panose="020B0503050000020004" pitchFamily="34" charset="0"/>
              </a:rPr>
              <a:t>Đầu ra: Giá trị nhiệt độ trung bình máy dự</a:t>
            </a:r>
          </a:p>
          <a:p>
            <a:r>
              <a:rPr lang="en-US" sz="1600">
                <a:latin typeface="Fira Sans Extra Condensed" panose="020B0503050000020004" pitchFamily="34" charset="0"/>
              </a:rPr>
              <a:t>đoán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33" grpId="0" animBg="1"/>
      <p:bldP spid="334" grpId="0" animBg="1"/>
      <p:bldP spid="335" grpId="0" animBg="1"/>
      <p:bldP spid="350" grpId="0"/>
      <p:bldP spid="353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4DFD60-14E6-86D2-ECD9-8409E1516DD4}"/>
              </a:ext>
            </a:extLst>
          </p:cNvPr>
          <p:cNvSpPr/>
          <p:nvPr/>
        </p:nvSpPr>
        <p:spPr>
          <a:xfrm>
            <a:off x="457200" y="1629998"/>
            <a:ext cx="2629747" cy="18558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305DE-150B-C6E0-9126-86FC6AEDA609}"/>
              </a:ext>
            </a:extLst>
          </p:cNvPr>
          <p:cNvSpPr/>
          <p:nvPr/>
        </p:nvSpPr>
        <p:spPr>
          <a:xfrm>
            <a:off x="458458" y="902829"/>
            <a:ext cx="8014981" cy="491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Quá trình thu thập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76042-541A-5B1F-432A-6CEB8F6E3999}"/>
              </a:ext>
            </a:extLst>
          </p:cNvPr>
          <p:cNvSpPr txBox="1"/>
          <p:nvPr/>
        </p:nvSpPr>
        <p:spPr>
          <a:xfrm>
            <a:off x="457200" y="923019"/>
            <a:ext cx="81211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Fira Sans Extra Condensed" panose="020B0503050000020004" pitchFamily="34" charset="0"/>
                <a:sym typeface="Wingdings" panose="05000000000000000000" pitchFamily="2" charset="2"/>
              </a:rPr>
              <a:t></a:t>
            </a:r>
            <a:r>
              <a:rPr lang="en-US" sz="2400">
                <a:latin typeface="Fira Sans Extra Condensed" panose="020B0503050000020004" pitchFamily="34" charset="0"/>
              </a:rPr>
              <a:t>Nguồn thu thập: </a:t>
            </a:r>
            <a:r>
              <a:rPr lang="en-US" sz="2400">
                <a:latin typeface="Fira Sans Extra Condensed" panose="020B0503050000020004" pitchFamily="34" charset="0"/>
                <a:hlinkClick r:id="rId3"/>
              </a:rPr>
              <a:t>https://power.larc.nasa.gov/data-access-viewer/</a:t>
            </a:r>
            <a:endParaRPr lang="en-US" sz="2400">
              <a:latin typeface="Fira Sans Extra Condensed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699A-EB90-64E0-8793-C04E50C9D676}"/>
              </a:ext>
            </a:extLst>
          </p:cNvPr>
          <p:cNvSpPr txBox="1"/>
          <p:nvPr/>
        </p:nvSpPr>
        <p:spPr>
          <a:xfrm>
            <a:off x="457200" y="1786920"/>
            <a:ext cx="262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 Extra Condensed" panose="020B0503050000020004" pitchFamily="34" charset="0"/>
                <a:sym typeface="Wingdings" panose="05000000000000000000" pitchFamily="2" charset="2"/>
              </a:rPr>
              <a:t></a:t>
            </a:r>
            <a:r>
              <a:rPr lang="en-US" sz="2400">
                <a:latin typeface="Fira Sans Extra Condensed" panose="020B0503050000020004" pitchFamily="34" charset="0"/>
              </a:rPr>
              <a:t>Tập dữ liệu thô bao gồm 24 tệp dữ liệu chứa 14 thuộc tính thời tiết</a:t>
            </a:r>
          </a:p>
        </p:txBody>
      </p:sp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4CCF4939-2A39-57ED-B028-32B98BD326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23" y="1513948"/>
            <a:ext cx="5819373" cy="2924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C6DDBD-BFC5-E242-A446-6723FF48DEEB}"/>
              </a:ext>
            </a:extLst>
          </p:cNvPr>
          <p:cNvSpPr txBox="1"/>
          <p:nvPr/>
        </p:nvSpPr>
        <p:spPr>
          <a:xfrm>
            <a:off x="3819575" y="4547359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Fira Sans Extra Condensed" panose="020B0503050000020004" pitchFamily="34" charset="0"/>
              </a:rPr>
              <a:t>Hình 1. </a:t>
            </a:r>
            <a:r>
              <a:rPr lang="en-US" sz="1800">
                <a:latin typeface="Fira Sans Extra Condensed" panose="020B0503050000020004" pitchFamily="34" charset="0"/>
              </a:rPr>
              <a:t>Một tệp dữ liệu thô bao gồm các thuộc tính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24124" y="1689454"/>
            <a:ext cx="2546700" cy="26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Tổ chức dữ liệu</a:t>
            </a:r>
            <a:endParaRPr sz="6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và tổ chức dữ liệu</a:t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Loại bỏ các chú thích không cần thiết đi kèm</a:t>
              </a:r>
              <a:endParaRPr sz="160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Loại bỏ chú thích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1"/>
            <a:chOff x="4122280" y="3397024"/>
            <a:chExt cx="4412143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398406" y="3397024"/>
              <a:ext cx="21360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Gộp 24 bảng dữ liệu thành một bô dữ liệu lớn</a:t>
              </a:r>
              <a:endParaRPr sz="160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Tổng hợp dữ liệu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6"/>
            <a:chOff x="4134997" y="2393875"/>
            <a:chExt cx="4399426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398406" y="2393881"/>
              <a:ext cx="21360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Thêm cột LOC mang giá trị là tên quận/huyện</a:t>
              </a:r>
              <a:endParaRPr sz="160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Thêm cột giá trị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75"/>
            <a:ext cx="4412143" cy="424658"/>
            <a:chOff x="4122280" y="4400175"/>
            <a:chExt cx="4412143" cy="42465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5830760" y="4426725"/>
              <a:ext cx="2703663" cy="398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Bộ dữ liệu gồm 273912 dòng được sắp xếp theo quận/huyện </a:t>
              </a:r>
              <a:endParaRPr sz="160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Kết quả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163BB6-DD26-4B72-ADBF-183A0A43AFAA}"/>
              </a:ext>
            </a:extLst>
          </p:cNvPr>
          <p:cNvCxnSpPr>
            <a:stCxn id="360" idx="3"/>
            <a:endCxn id="420" idx="1"/>
          </p:cNvCxnSpPr>
          <p:nvPr/>
        </p:nvCxnSpPr>
        <p:spPr>
          <a:xfrm flipV="1">
            <a:off x="3346500" y="1556625"/>
            <a:ext cx="614563" cy="147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ECA134-C567-DA08-18B2-8964FD8914FC}"/>
              </a:ext>
            </a:extLst>
          </p:cNvPr>
          <p:cNvCxnSpPr>
            <a:stCxn id="360" idx="3"/>
            <a:endCxn id="434" idx="1"/>
          </p:cNvCxnSpPr>
          <p:nvPr/>
        </p:nvCxnSpPr>
        <p:spPr>
          <a:xfrm flipV="1">
            <a:off x="3346500" y="2559775"/>
            <a:ext cx="614563" cy="4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C3FC0-D25E-AF30-D6F8-35BD710DA1B5}"/>
              </a:ext>
            </a:extLst>
          </p:cNvPr>
          <p:cNvCxnSpPr>
            <a:stCxn id="360" idx="3"/>
            <a:endCxn id="428" idx="1"/>
          </p:cNvCxnSpPr>
          <p:nvPr/>
        </p:nvCxnSpPr>
        <p:spPr>
          <a:xfrm>
            <a:off x="3346500" y="3028275"/>
            <a:ext cx="614563" cy="53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655C0A-2EDC-638A-7B93-0AF5807C427A}"/>
              </a:ext>
            </a:extLst>
          </p:cNvPr>
          <p:cNvCxnSpPr>
            <a:stCxn id="360" idx="3"/>
            <a:endCxn id="441" idx="1"/>
          </p:cNvCxnSpPr>
          <p:nvPr/>
        </p:nvCxnSpPr>
        <p:spPr>
          <a:xfrm>
            <a:off x="3346500" y="3028275"/>
            <a:ext cx="614563" cy="15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1B3B2FC-9E43-3EAB-A44C-2ABBF9F4527B}"/>
              </a:ext>
            </a:extLst>
          </p:cNvPr>
          <p:cNvSpPr/>
          <p:nvPr/>
        </p:nvSpPr>
        <p:spPr>
          <a:xfrm>
            <a:off x="6068114" y="1022153"/>
            <a:ext cx="2367786" cy="33930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0EAD5-4373-410B-EC25-5826CC19677A}"/>
              </a:ext>
            </a:extLst>
          </p:cNvPr>
          <p:cNvSpPr/>
          <p:nvPr/>
        </p:nvSpPr>
        <p:spPr>
          <a:xfrm>
            <a:off x="740561" y="1022153"/>
            <a:ext cx="2367786" cy="3393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Google Shape;1004;p27"/>
          <p:cNvSpPr/>
          <p:nvPr/>
        </p:nvSpPr>
        <p:spPr>
          <a:xfrm>
            <a:off x="3604425" y="1178928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và tổ chức dữ liệu</a:t>
            </a:r>
            <a:endParaRPr/>
          </a:p>
        </p:txBody>
      </p:sp>
      <p:sp>
        <p:nvSpPr>
          <p:cNvPr id="1012" name="Google Shape;1012;p27"/>
          <p:cNvSpPr txBox="1"/>
          <p:nvPr/>
        </p:nvSpPr>
        <p:spPr>
          <a:xfrm>
            <a:off x="3702330" y="1394928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Làm sạch dữ liệu</a:t>
            </a:r>
            <a:endParaRPr sz="24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9" name="Google Shape;1049;p27"/>
          <p:cNvGrpSpPr/>
          <p:nvPr/>
        </p:nvGrpSpPr>
        <p:grpSpPr>
          <a:xfrm>
            <a:off x="828027" y="923762"/>
            <a:ext cx="2490073" cy="2390985"/>
            <a:chOff x="828027" y="923762"/>
            <a:chExt cx="2490073" cy="2214241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828027" y="1183562"/>
              <a:ext cx="1981200" cy="1954441"/>
              <a:chOff x="6423877" y="635270"/>
              <a:chExt cx="1981200" cy="1954441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423877" y="635270"/>
                <a:ext cx="1981200" cy="627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Xử lý các giá trị bị thiếu</a:t>
                </a:r>
                <a:endParaRPr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423877" y="1484244"/>
                <a:ext cx="1669681" cy="1105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" panose="020B0503050000020004" pitchFamily="34" charset="0"/>
                    <a:ea typeface="Roboto"/>
                    <a:cs typeface="Roboto"/>
                    <a:sym typeface="Roboto"/>
                  </a:rPr>
                  <a:t>Tiến hành xóa các cột mang những thuộc tính bị thiếu dữ liệu.</a:t>
                </a:r>
                <a:endParaRPr sz="200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490085" cy="2599504"/>
            <a:chOff x="5825888" y="923762"/>
            <a:chExt cx="2490085" cy="2599504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040303" y="1318937"/>
              <a:ext cx="2275670" cy="2204329"/>
              <a:chOff x="5387753" y="770645"/>
              <a:chExt cx="2275670" cy="2204329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5387753" y="770645"/>
                <a:ext cx="227567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Khảo sát các giá trị bị nhiễu</a:t>
                </a:r>
                <a:endParaRPr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5682223" y="1364227"/>
                <a:ext cx="1981200" cy="1610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" panose="020B0503050000020004" pitchFamily="34" charset="0"/>
                    <a:ea typeface="Roboto"/>
                    <a:cs typeface="Roboto"/>
                    <a:sym typeface="Roboto"/>
                  </a:rPr>
                  <a:t>Tìm các giá trị bị nhiễu và xóa chúng nhằm đảm bảo tính chính xác</a:t>
                </a:r>
                <a:r>
                  <a:rPr lang="en" sz="2000"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2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9A8E89-6E4E-B40E-156D-3D8E38161F8C}"/>
              </a:ext>
            </a:extLst>
          </p:cNvPr>
          <p:cNvCxnSpPr>
            <a:stCxn id="1004" idx="1"/>
            <a:endCxn id="1053" idx="6"/>
          </p:cNvCxnSpPr>
          <p:nvPr/>
        </p:nvCxnSpPr>
        <p:spPr>
          <a:xfrm rot="10800000">
            <a:off x="3318101" y="1204300"/>
            <a:ext cx="286325" cy="492878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0BDC0FF-7074-44EE-B19F-F9B596EFBC1D}"/>
              </a:ext>
            </a:extLst>
          </p:cNvPr>
          <p:cNvCxnSpPr>
            <a:stCxn id="1004" idx="3"/>
            <a:endCxn id="1068" idx="2"/>
          </p:cNvCxnSpPr>
          <p:nvPr/>
        </p:nvCxnSpPr>
        <p:spPr>
          <a:xfrm flipV="1">
            <a:off x="5544225" y="1183562"/>
            <a:ext cx="281663" cy="51361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 puzzle, shoji, text&#10;&#10;Description automatically generated">
            <a:extLst>
              <a:ext uri="{FF2B5EF4-FFF2-40B4-BE49-F238E27FC236}">
                <a16:creationId xmlns:a16="http://schemas.microsoft.com/office/drawing/2014/main" id="{DA8FF7CF-390D-B000-F722-8F32522C7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0" y="109728"/>
            <a:ext cx="7817820" cy="4316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B83FC-D10E-9040-2B5B-DAB0ED4EF95A}"/>
              </a:ext>
            </a:extLst>
          </p:cNvPr>
          <p:cNvSpPr txBox="1"/>
          <p:nvPr/>
        </p:nvSpPr>
        <p:spPr>
          <a:xfrm>
            <a:off x="1501287" y="455554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Fira Sans Extra Condensed" panose="020B0503050000020004" pitchFamily="34" charset="0"/>
              </a:rPr>
              <a:t>Hình 2. </a:t>
            </a:r>
            <a:r>
              <a:rPr lang="en-US" sz="1800">
                <a:latin typeface="Fira Sans Extra Condensed" panose="020B0503050000020004" pitchFamily="34" charset="0"/>
              </a:rPr>
              <a:t>Đồ thị phân vị dữ liệu theo từng thuộc tính sau khi được xử lý</a:t>
            </a:r>
          </a:p>
        </p:txBody>
      </p:sp>
    </p:spTree>
    <p:extLst>
      <p:ext uri="{BB962C8B-B14F-4D97-AF65-F5344CB8AC3E}">
        <p14:creationId xmlns:p14="http://schemas.microsoft.com/office/powerpoint/2010/main" val="63583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79CF4B-12A1-E8E3-7365-3323BA3601BD}"/>
              </a:ext>
            </a:extLst>
          </p:cNvPr>
          <p:cNvSpPr/>
          <p:nvPr/>
        </p:nvSpPr>
        <p:spPr>
          <a:xfrm>
            <a:off x="577516" y="1446858"/>
            <a:ext cx="3122894" cy="3486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62A39-3F2D-6306-F7CD-FE67AA9ADCBA}"/>
              </a:ext>
            </a:extLst>
          </p:cNvPr>
          <p:cNvSpPr/>
          <p:nvPr/>
        </p:nvSpPr>
        <p:spPr>
          <a:xfrm>
            <a:off x="577516" y="1046747"/>
            <a:ext cx="3122894" cy="6256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98EE8-0DF2-70BF-9203-FFAB4F5085EE}"/>
              </a:ext>
            </a:extLst>
          </p:cNvPr>
          <p:cNvSpPr txBox="1"/>
          <p:nvPr/>
        </p:nvSpPr>
        <p:spPr>
          <a:xfrm>
            <a:off x="749315" y="1159512"/>
            <a:ext cx="2779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25000"/>
                  </a:schemeClr>
                </a:solidFill>
                <a:latin typeface="Fira Sans Extra Condensed" panose="020B0503050000020004" pitchFamily="34" charset="0"/>
              </a:rPr>
              <a:t>Mô hình Linear Regression</a:t>
            </a:r>
          </a:p>
        </p:txBody>
      </p:sp>
      <p:pic>
        <p:nvPicPr>
          <p:cNvPr id="6" name="Picture 5" descr="Gradient descent for linear regression using Golang - Backlog">
            <a:extLst>
              <a:ext uri="{FF2B5EF4-FFF2-40B4-BE49-F238E27FC236}">
                <a16:creationId xmlns:a16="http://schemas.microsoft.com/office/drawing/2014/main" id="{317B8451-C8A4-95A8-FE0A-2CE315AB9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09" y="1446858"/>
            <a:ext cx="4426223" cy="2931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57744-0A57-A84C-E24C-69D3B0A47535}"/>
              </a:ext>
            </a:extLst>
          </p:cNvPr>
          <p:cNvSpPr txBox="1"/>
          <p:nvPr/>
        </p:nvSpPr>
        <p:spPr>
          <a:xfrm>
            <a:off x="4528121" y="4378804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Fira Sans Extra Condensed" panose="020B0503050000020004" pitchFamily="34" charset="0"/>
              </a:rPr>
              <a:t>Hình 3.</a:t>
            </a:r>
            <a:r>
              <a:rPr lang="en-US" sz="2000">
                <a:latin typeface="Fira Sans Extra Condensed" panose="020B0503050000020004" pitchFamily="34" charset="0"/>
              </a:rPr>
              <a:t> Mô hình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42BE-3ECD-445C-55C3-309CB7A8C1ED}"/>
              </a:ext>
            </a:extLst>
          </p:cNvPr>
          <p:cNvSpPr txBox="1"/>
          <p:nvPr/>
        </p:nvSpPr>
        <p:spPr>
          <a:xfrm>
            <a:off x="673768" y="1749333"/>
            <a:ext cx="302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  <a:sym typeface="Wingdings" panose="05000000000000000000" pitchFamily="2" charset="2"/>
              </a:rPr>
              <a:t>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Được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sử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để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tìm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mối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quan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hệ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tuyến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tính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giữa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các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mục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tiêu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và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hoặc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nhiều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yếu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tố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được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dự</a:t>
            </a:r>
            <a:r>
              <a:rPr lang="en-US" sz="1800" dirty="0">
                <a:latin typeface="Fira Sans Extra Condensed" panose="020B0503050000020004" pitchFamily="34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  <a:ea typeface="Roboto" panose="02000000000000000000" pitchFamily="2" charset="0"/>
              </a:rPr>
              <a:t>báo</a:t>
            </a:r>
            <a:endParaRPr lang="en-US" sz="1800" dirty="0">
              <a:latin typeface="Fira Sans Extra Condensed" panose="020B0503050000020004" pitchFamily="34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0BB16-FE31-E37F-8B39-773B83564BBF}"/>
              </a:ext>
            </a:extLst>
          </p:cNvPr>
          <p:cNvSpPr txBox="1"/>
          <p:nvPr/>
        </p:nvSpPr>
        <p:spPr>
          <a:xfrm>
            <a:off x="673768" y="3026607"/>
            <a:ext cx="27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ira Sans Extra Condensed" panose="020B0503050000020004" pitchFamily="34" charset="0"/>
                <a:sym typeface="Wingdings" panose="05000000000000000000" pitchFamily="2" charset="2"/>
              </a:rPr>
              <a:t> </a:t>
            </a:r>
            <a:r>
              <a:rPr lang="en-US" sz="1800" dirty="0" err="1">
                <a:latin typeface="Fira Sans Extra Condensed" panose="020B0503050000020004" pitchFamily="34" charset="0"/>
              </a:rPr>
              <a:t>Mục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tiêu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là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mô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hình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hóa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mối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quan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hệ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tuyến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tính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giữa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các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biến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giải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thích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và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biến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phản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hồi</a:t>
            </a:r>
            <a:r>
              <a:rPr lang="en-US" sz="1800" dirty="0">
                <a:latin typeface="Fira Sans Extra Condensed" panose="020B0503050000020004" pitchFamily="34" charset="0"/>
              </a:rPr>
              <a:t> (</a:t>
            </a:r>
            <a:r>
              <a:rPr lang="en-US" sz="1800" dirty="0" err="1">
                <a:latin typeface="Fira Sans Extra Condensed" panose="020B0503050000020004" pitchFamily="34" charset="0"/>
              </a:rPr>
              <a:t>nhiệt</a:t>
            </a:r>
            <a:r>
              <a:rPr lang="en-US" sz="1800" dirty="0">
                <a:latin typeface="Fira Sans Extra Condensed" panose="020B0503050000020004" pitchFamily="34" charset="0"/>
              </a:rPr>
              <a:t> </a:t>
            </a:r>
            <a:r>
              <a:rPr lang="en-US" sz="1800" dirty="0" err="1">
                <a:latin typeface="Fira Sans Extra Condensed" panose="020B0503050000020004" pitchFamily="34" charset="0"/>
              </a:rPr>
              <a:t>độ</a:t>
            </a:r>
            <a:r>
              <a:rPr lang="en-US" sz="1800" dirty="0">
                <a:latin typeface="Fira Sans Extra Condensed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8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79CF4B-12A1-E8E3-7365-3323BA3601BD}"/>
              </a:ext>
            </a:extLst>
          </p:cNvPr>
          <p:cNvSpPr/>
          <p:nvPr/>
        </p:nvSpPr>
        <p:spPr>
          <a:xfrm>
            <a:off x="577516" y="1446858"/>
            <a:ext cx="3122894" cy="3486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62A39-3F2D-6306-F7CD-FE67AA9ADCBA}"/>
              </a:ext>
            </a:extLst>
          </p:cNvPr>
          <p:cNvSpPr/>
          <p:nvPr/>
        </p:nvSpPr>
        <p:spPr>
          <a:xfrm>
            <a:off x="577516" y="1046747"/>
            <a:ext cx="3122894" cy="62564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98EE8-0DF2-70BF-9203-FFAB4F5085EE}"/>
              </a:ext>
            </a:extLst>
          </p:cNvPr>
          <p:cNvSpPr txBox="1"/>
          <p:nvPr/>
        </p:nvSpPr>
        <p:spPr>
          <a:xfrm>
            <a:off x="749315" y="1005624"/>
            <a:ext cx="2779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2">
                    <a:lumMod val="25000"/>
                  </a:schemeClr>
                </a:solidFill>
                <a:latin typeface="Fira Sans Extra Condensed" panose="020B0503050000020004" pitchFamily="34" charset="0"/>
              </a:rPr>
              <a:t>Mô hình Support Vector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57744-0A57-A84C-E24C-69D3B0A47535}"/>
              </a:ext>
            </a:extLst>
          </p:cNvPr>
          <p:cNvSpPr txBox="1"/>
          <p:nvPr/>
        </p:nvSpPr>
        <p:spPr>
          <a:xfrm>
            <a:off x="4229959" y="4378804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Fira Sans Extra Condensed" panose="020B0503050000020004" pitchFamily="34" charset="0"/>
              </a:rPr>
              <a:t>Hình 4.</a:t>
            </a:r>
            <a:r>
              <a:rPr lang="en-US" sz="2000">
                <a:latin typeface="Fira Sans Extra Condensed" panose="020B0503050000020004" pitchFamily="34" charset="0"/>
              </a:rPr>
              <a:t> Mô hình Support Vector Regression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3B1E6FA-225B-1FCC-F2B2-8BE193DB9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14" y="1359567"/>
            <a:ext cx="4769314" cy="301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1C0FA-06A2-BD25-75D3-FD6332774E34}"/>
              </a:ext>
            </a:extLst>
          </p:cNvPr>
          <p:cNvSpPr txBox="1"/>
          <p:nvPr/>
        </p:nvSpPr>
        <p:spPr>
          <a:xfrm>
            <a:off x="749315" y="1823493"/>
            <a:ext cx="2595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Fira Sans Extra Condensed" panose="020B0503050000020004" pitchFamily="34" charset="0"/>
                <a:sym typeface="Wingdings" panose="05000000000000000000" pitchFamily="2" charset="2"/>
              </a:rPr>
              <a:t> </a:t>
            </a:r>
            <a:r>
              <a:rPr lang="en-US" sz="1800">
                <a:latin typeface="Fira Sans Extra Condensed" panose="020B0503050000020004" pitchFamily="34" charset="0"/>
              </a:rPr>
              <a:t>Mô hình cung cấp sự linh hoạt để xác định mức lỗi chấp nhận được trong mô hình và tìm đường phù hợp với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5D877-CBEB-9BB4-2A13-4821460FF467}"/>
              </a:ext>
            </a:extLst>
          </p:cNvPr>
          <p:cNvSpPr txBox="1"/>
          <p:nvPr/>
        </p:nvSpPr>
        <p:spPr>
          <a:xfrm>
            <a:off x="749315" y="3393155"/>
            <a:ext cx="2679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Fira Sans Extra Condensed" panose="020B0503050000020004" pitchFamily="34" charset="0"/>
                <a:sym typeface="Wingdings" panose="05000000000000000000" pitchFamily="2" charset="2"/>
              </a:rPr>
              <a:t> </a:t>
            </a:r>
            <a:r>
              <a:rPr lang="en-US" sz="1800">
                <a:latin typeface="Fira Sans Extra Condensed" panose="020B0503050000020004" pitchFamily="34" charset="0"/>
              </a:rPr>
              <a:t>Tạo điều kiện thuận lợi để đào tạo một mô hình phù hợp hơn</a:t>
            </a:r>
          </a:p>
        </p:txBody>
      </p:sp>
    </p:spTree>
    <p:extLst>
      <p:ext uri="{BB962C8B-B14F-4D97-AF65-F5344CB8AC3E}">
        <p14:creationId xmlns:p14="http://schemas.microsoft.com/office/powerpoint/2010/main" val="18268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  <p:bldP spid="9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433acc-f697-4113-8ddd-911b0a9a9003" xsi:nil="true"/>
    <lcf76f155ced4ddcb4097134ff3c332f xmlns="58d48efc-7c73-498a-bc84-545cf2e7d59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3A54FBEC234FBA0575A2FDF040EA" ma:contentTypeVersion="10" ma:contentTypeDescription="Create a new document." ma:contentTypeScope="" ma:versionID="13cba1fd22497041af84a7e202745c90">
  <xsd:schema xmlns:xsd="http://www.w3.org/2001/XMLSchema" xmlns:xs="http://www.w3.org/2001/XMLSchema" xmlns:p="http://schemas.microsoft.com/office/2006/metadata/properties" xmlns:ns2="39433acc-f697-4113-8ddd-911b0a9a9003" xmlns:ns3="58d48efc-7c73-498a-bc84-545cf2e7d594" targetNamespace="http://schemas.microsoft.com/office/2006/metadata/properties" ma:root="true" ma:fieldsID="60ed5a8ea55431b30acf169d1fc20687" ns2:_="" ns3:_="">
    <xsd:import namespace="39433acc-f697-4113-8ddd-911b0a9a9003"/>
    <xsd:import namespace="58d48efc-7c73-498a-bc84-545cf2e7d5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33acc-f697-4113-8ddd-911b0a9a90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4d1be0d-c2f9-48e5-a721-0ef5171bfc3c}" ma:internalName="TaxCatchAll" ma:showField="CatchAllData" ma:web="39433acc-f697-4113-8ddd-911b0a9a90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48efc-7c73-498a-bc84-545cf2e7d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090A2-07D9-47AF-82EB-78D3A886FBB0}">
  <ds:schemaRefs>
    <ds:schemaRef ds:uri="http://schemas.microsoft.com/office/2006/metadata/properties"/>
    <ds:schemaRef ds:uri="http://schemas.microsoft.com/office/infopath/2007/PartnerControls"/>
    <ds:schemaRef ds:uri="39433acc-f697-4113-8ddd-911b0a9a9003"/>
    <ds:schemaRef ds:uri="58d48efc-7c73-498a-bc84-545cf2e7d594"/>
  </ds:schemaRefs>
</ds:datastoreItem>
</file>

<file path=customXml/itemProps2.xml><?xml version="1.0" encoding="utf-8"?>
<ds:datastoreItem xmlns:ds="http://schemas.openxmlformats.org/officeDocument/2006/customXml" ds:itemID="{07EC92B8-D321-421A-A2D0-825166E210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C656C-DFF8-4293-8D71-28D1EF839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33acc-f697-4113-8ddd-911b0a9a9003"/>
    <ds:schemaRef ds:uri="58d48efc-7c73-498a-bc84-545cf2e7d5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755</Words>
  <Application>Microsoft Macintosh PowerPoint</Application>
  <PresentationFormat>On-screen Show (16:9)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</vt:lpstr>
      <vt:lpstr>Segoe UI Black</vt:lpstr>
      <vt:lpstr>Arial</vt:lpstr>
      <vt:lpstr>Fira Sans Extra Condensed SemiBold</vt:lpstr>
      <vt:lpstr>Fira Sans Extra Condensed</vt:lpstr>
      <vt:lpstr>Machine Learning Infographics by Slidesgo</vt:lpstr>
      <vt:lpstr>BỘ DỮ LIỆU CÁC YẾU TỐ THỜI TIẾT TẠI THÀNH PHỐ HỒ CHÍ MINH VÀ MÔ HÌNH DỰ ĐOÁN NHIỆT ĐỘ</vt:lpstr>
      <vt:lpstr>Mục lục</vt:lpstr>
      <vt:lpstr>Giới thiệu bài toán</vt:lpstr>
      <vt:lpstr>Quá trình thu thập</vt:lpstr>
      <vt:lpstr>Xử lý và tổ chức dữ liệu</vt:lpstr>
      <vt:lpstr>Xử lý và tổ chức dữ liệu</vt:lpstr>
      <vt:lpstr>PowerPoint Presentation</vt:lpstr>
      <vt:lpstr>Ứng dụng</vt:lpstr>
      <vt:lpstr>Ứng dụng</vt:lpstr>
      <vt:lpstr>Ứng dụng</vt:lpstr>
      <vt:lpstr>Ứng dụng</vt:lpstr>
      <vt:lpstr>Ứng dụng</vt:lpstr>
      <vt:lpstr>Kết luận, phương hướng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DỮ LIỆU CÁC YẾU TỐ THỜI TIẾT TẠI THÀNH PHỐ HỒ CHÍ MINH VÀ MÔ HÌNH DỰ ĐOÁN NHIỆT ĐỘ</dc:title>
  <dc:creator>Nikki The Mechanic</dc:creator>
  <cp:lastModifiedBy>Nguyễn Minh Tiến</cp:lastModifiedBy>
  <cp:revision>8</cp:revision>
  <dcterms:modified xsi:type="dcterms:W3CDTF">2022-06-20T08:23:59Z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0x010100E9BF3A54FBEC234FBA0575A2FDF040EA</vt:lpwstr>
  </property>
  <property fmtid="{D5CDD505-2E9C-101B-9397-08002B2CF9AE}" pid="3" name="MediaServiceImageTags">
    <vt:lpwstr/>
  </property>
</Properties>
</file>