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75" r:id="rId5"/>
    <p:sldId id="262" r:id="rId6"/>
    <p:sldId id="263" r:id="rId7"/>
    <p:sldId id="264" r:id="rId8"/>
    <p:sldId id="265" r:id="rId9"/>
    <p:sldId id="269" r:id="rId10"/>
    <p:sldId id="270" r:id="rId11"/>
    <p:sldId id="278" r:id="rId12"/>
    <p:sldId id="291" r:id="rId13"/>
    <p:sldId id="279" r:id="rId14"/>
    <p:sldId id="272" r:id="rId15"/>
    <p:sldId id="292" r:id="rId16"/>
    <p:sldId id="280" r:id="rId17"/>
    <p:sldId id="293" r:id="rId18"/>
    <p:sldId id="282" r:id="rId19"/>
    <p:sldId id="266" r:id="rId20"/>
    <p:sldId id="286" r:id="rId21"/>
    <p:sldId id="287" r:id="rId22"/>
    <p:sldId id="288" r:id="rId23"/>
    <p:sldId id="268" r:id="rId24"/>
    <p:sldId id="283" r:id="rId25"/>
    <p:sldId id="273" r:id="rId26"/>
    <p:sldId id="290" r:id="rId27"/>
    <p:sldId id="289" r:id="rId28"/>
    <p:sldId id="284" r:id="rId29"/>
    <p:sldId id="285" r:id="rId30"/>
    <p:sldId id="274" r:id="rId31"/>
  </p:sldIdLst>
  <p:sldSz cx="9144000" cy="5143500" type="screen16x9"/>
  <p:notesSz cx="6858000" cy="9144000"/>
  <p:embeddedFontLst>
    <p:embeddedFont>
      <p:font typeface="Be Vietnam Pro" panose="020B0604020202020204" charset="0"/>
      <p:regular r:id="rId33"/>
      <p:bold r:id="rId34"/>
      <p:italic r:id="rId35"/>
      <p:boldItalic r:id="rId36"/>
    </p:embeddedFont>
    <p:embeddedFont>
      <p:font typeface="Be Vietnam Pro Light" panose="020B0604020202020204" charset="0"/>
      <p:regular r:id="rId37"/>
      <p:bold r:id="rId38"/>
      <p:italic r:id="rId39"/>
      <p:boldItalic r:id="rId40"/>
    </p:embeddedFont>
    <p:embeddedFont>
      <p:font typeface="Bebas Neue" panose="020B0606020202050201" pitchFamily="34" charset="0"/>
      <p:regular r:id="rId41"/>
    </p:embeddedFont>
    <p:embeddedFont>
      <p:font typeface="Cambria Math" panose="02040503050406030204" pitchFamily="18" charset="0"/>
      <p:regular r:id="rId42"/>
    </p:embeddedFont>
    <p:embeddedFont>
      <p:font typeface="Fira Sans Extra Condensed Medium" panose="020B0604020202020204" charset="0"/>
      <p:regular r:id="rId43"/>
      <p:bold r:id="rId44"/>
      <p:italic r:id="rId45"/>
      <p:boldItalic r:id="rId46"/>
    </p:embeddedFont>
    <p:embeddedFont>
      <p:font typeface="Questrial" pitchFamily="2" charset="0"/>
      <p:regular r:id="rId47"/>
    </p:embeddedFont>
    <p:embeddedFont>
      <p:font typeface="Times" panose="02020603050405020304" pitchFamily="18"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iWVBwcNnGGik7DDQWeZTSEbX7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3" name="Google Shape;67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21313d663c0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7" name="Google Shape;1157;g21313d663c0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1970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21313d663c0_4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0" name="Google Shape;1200;g21313d663c0_4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3256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21313d663c0_4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0" name="Google Shape;1200;g21313d663c0_4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8588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1313d663c0_4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1" name="Google Shape;1241;g21313d663c0_4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7289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1313d663c0_4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1" name="Google Shape;1241;g21313d663c0_4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999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1313d663c0_4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1" name="Google Shape;1241;g21313d663c0_4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4164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21313d663c0_4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0" name="Google Shape;1200;g21313d663c0_4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805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1313d663c0_4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1" name="Google Shape;1241;g21313d663c0_4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6478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21313d663c0_4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0" name="Google Shape;1200;g21313d663c0_4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5631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7" name="Google Shape;10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4" name="Google Shape;7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6" name="Google Shape;10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6941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6" name="Google Shape;10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1209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6" name="Google Shape;10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010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2" name="Google Shape;110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7" name="Google Shape;10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5590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3" name="Google Shape;128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hehehee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3" name="Google Shape;128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hehehee</a:t>
            </a:r>
            <a:endParaRPr/>
          </a:p>
        </p:txBody>
      </p:sp>
    </p:spTree>
    <p:extLst>
      <p:ext uri="{BB962C8B-B14F-4D97-AF65-F5344CB8AC3E}">
        <p14:creationId xmlns:p14="http://schemas.microsoft.com/office/powerpoint/2010/main" val="1743138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3" name="Google Shape;128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hehehee</a:t>
            </a:r>
            <a:endParaRPr/>
          </a:p>
        </p:txBody>
      </p:sp>
    </p:spTree>
    <p:extLst>
      <p:ext uri="{BB962C8B-B14F-4D97-AF65-F5344CB8AC3E}">
        <p14:creationId xmlns:p14="http://schemas.microsoft.com/office/powerpoint/2010/main" val="3437899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7" name="Google Shape;10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8262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21313d663c0_4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0" name="Google Shape;1200;g21313d663c0_4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382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5" name="Google Shape;7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8" name="Google Shape;132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4" name="Google Shape;8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878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3" name="Google Shape;9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sz="1100" i="0" u="none" strike="noStrike" cap="none">
                <a:solidFill>
                  <a:srgbClr val="000000"/>
                </a:solidFill>
                <a:latin typeface="Be Vietnam Pro Light"/>
                <a:ea typeface="Be Vietnam Pro Light"/>
                <a:cs typeface="Be Vietnam Pro Light"/>
                <a:sym typeface="Be Vietnam Pro Light"/>
              </a:rPr>
              <a:t>, phép biến đổi này đo lường sự tương tác giữa các đặc trưng ban đầu.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8" name="Google Shape;9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3" name="Google Shape;99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2" name="Google Shape;10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8" name="Google Shape;11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608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19"/>
          <p:cNvGrpSpPr/>
          <p:nvPr/>
        </p:nvGrpSpPr>
        <p:grpSpPr>
          <a:xfrm>
            <a:off x="-458461" y="-321271"/>
            <a:ext cx="10059175" cy="5791575"/>
            <a:chOff x="-458461" y="-321271"/>
            <a:chExt cx="10059175" cy="5791575"/>
          </a:xfrm>
        </p:grpSpPr>
        <p:grpSp>
          <p:nvGrpSpPr>
            <p:cNvPr id="10" name="Google Shape;10;p19"/>
            <p:cNvGrpSpPr/>
            <p:nvPr/>
          </p:nvGrpSpPr>
          <p:grpSpPr>
            <a:xfrm flipH="1">
              <a:off x="-458461" y="-245071"/>
              <a:ext cx="9830575" cy="5715375"/>
              <a:chOff x="-358925" y="-303650"/>
              <a:chExt cx="9830575" cy="5715375"/>
            </a:xfrm>
          </p:grpSpPr>
          <p:cxnSp>
            <p:nvCxnSpPr>
              <p:cNvPr id="11" name="Google Shape;11;p1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12" name="Google Shape;12;p1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13" name="Google Shape;13;p1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15" name="Google Shape;15;p1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16" name="Google Shape;16;p1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17" name="Google Shape;17;p1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18" name="Google Shape;18;p1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19" name="Google Shape;19;p1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20" name="Google Shape;20;p1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21" name="Google Shape;21;p1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22" name="Google Shape;22;p1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23" name="Google Shape;23;p1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24" name="Google Shape;24;p1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25" name="Google Shape;25;p1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26" name="Google Shape;26;p1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27" name="Google Shape;27;p1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28" name="Google Shape;28;p1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29" name="Google Shape;29;p1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1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31" name="Google Shape;31;p1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32" name="Google Shape;32;p1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33" name="Google Shape;33;p1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34" name="Google Shape;34;p1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35" name="Google Shape;35;p1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36" name="Google Shape;36;p1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37" name="Google Shape;37;p1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38" name="Google Shape;38;p1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39" name="Google Shape;39;p1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40" name="Google Shape;40;p1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41" name="Google Shape;41;p1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42" name="Google Shape;42;p1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43" name="Google Shape;43;p1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44" name="Google Shape;44;p1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45" name="Google Shape;45;p1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46" name="Google Shape;46;p1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47" name="Google Shape;47;p1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nvGrpSpPr>
            <p:cNvPr id="48" name="Google Shape;48;p19"/>
            <p:cNvGrpSpPr/>
            <p:nvPr/>
          </p:nvGrpSpPr>
          <p:grpSpPr>
            <a:xfrm rot="10800000">
              <a:off x="-229861" y="-321271"/>
              <a:ext cx="9830575" cy="5715375"/>
              <a:chOff x="-358925" y="-303650"/>
              <a:chExt cx="9830575" cy="5715375"/>
            </a:xfrm>
          </p:grpSpPr>
          <p:cxnSp>
            <p:nvCxnSpPr>
              <p:cNvPr id="49" name="Google Shape;49;p1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50" name="Google Shape;50;p1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51" name="Google Shape;51;p1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52" name="Google Shape;52;p1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53" name="Google Shape;53;p1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54" name="Google Shape;54;p1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55" name="Google Shape;55;p1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56" name="Google Shape;56;p1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57" name="Google Shape;57;p1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58" name="Google Shape;58;p1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59" name="Google Shape;59;p1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60" name="Google Shape;60;p1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61" name="Google Shape;61;p1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62" name="Google Shape;62;p1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63" name="Google Shape;63;p1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64" name="Google Shape;64;p1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65" name="Google Shape;65;p1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66" name="Google Shape;66;p1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67" name="Google Shape;67;p1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68" name="Google Shape;68;p1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69" name="Google Shape;69;p1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70" name="Google Shape;70;p1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71" name="Google Shape;71;p1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72" name="Google Shape;72;p1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73" name="Google Shape;73;p1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74" name="Google Shape;74;p1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75" name="Google Shape;75;p1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76" name="Google Shape;76;p1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77" name="Google Shape;77;p1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78" name="Google Shape;78;p1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79" name="Google Shape;79;p1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80" name="Google Shape;80;p1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81" name="Google Shape;81;p1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82" name="Google Shape;82;p1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83" name="Google Shape;83;p1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84" name="Google Shape;84;p1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85" name="Google Shape;85;p1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sp>
        <p:nvSpPr>
          <p:cNvPr id="86" name="Google Shape;86;p19"/>
          <p:cNvSpPr txBox="1">
            <a:spLocks noGrp="1"/>
          </p:cNvSpPr>
          <p:nvPr>
            <p:ph type="ctrTitle"/>
          </p:nvPr>
        </p:nvSpPr>
        <p:spPr>
          <a:xfrm>
            <a:off x="2061092" y="1347675"/>
            <a:ext cx="6367800" cy="1707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6000"/>
              <a:buNone/>
              <a:defRPr sz="5000"/>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87" name="Google Shape;87;p19"/>
          <p:cNvSpPr txBox="1">
            <a:spLocks noGrp="1"/>
          </p:cNvSpPr>
          <p:nvPr>
            <p:ph type="subTitle" idx="1"/>
          </p:nvPr>
        </p:nvSpPr>
        <p:spPr>
          <a:xfrm>
            <a:off x="2061092" y="3065675"/>
            <a:ext cx="6367800" cy="418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Clr>
                <a:srgbClr val="FFFFFF"/>
              </a:buClr>
              <a:buSzPts val="1400"/>
              <a:buNone/>
              <a:defRPr sz="1400">
                <a:solidFill>
                  <a:srgbClr val="FFFFFF"/>
                </a:solidFill>
              </a:defRPr>
            </a:lvl2pPr>
            <a:lvl3pPr lvl="2" algn="ctr">
              <a:lnSpc>
                <a:spcPct val="100000"/>
              </a:lnSpc>
              <a:spcBef>
                <a:spcPts val="0"/>
              </a:spcBef>
              <a:spcAft>
                <a:spcPts val="0"/>
              </a:spcAft>
              <a:buClr>
                <a:srgbClr val="FFFFFF"/>
              </a:buClr>
              <a:buSzPts val="1400"/>
              <a:buNone/>
              <a:defRPr sz="1400">
                <a:solidFill>
                  <a:srgbClr val="FFFFFF"/>
                </a:solidFill>
              </a:defRPr>
            </a:lvl3pPr>
            <a:lvl4pPr lvl="3" algn="ctr">
              <a:lnSpc>
                <a:spcPct val="100000"/>
              </a:lnSpc>
              <a:spcBef>
                <a:spcPts val="0"/>
              </a:spcBef>
              <a:spcAft>
                <a:spcPts val="0"/>
              </a:spcAft>
              <a:buClr>
                <a:srgbClr val="FFFFFF"/>
              </a:buClr>
              <a:buSzPts val="1400"/>
              <a:buNone/>
              <a:defRPr sz="1400">
                <a:solidFill>
                  <a:srgbClr val="FFFFFF"/>
                </a:solidFill>
              </a:defRPr>
            </a:lvl4pPr>
            <a:lvl5pPr lvl="4" algn="ctr">
              <a:lnSpc>
                <a:spcPct val="100000"/>
              </a:lnSpc>
              <a:spcBef>
                <a:spcPts val="0"/>
              </a:spcBef>
              <a:spcAft>
                <a:spcPts val="0"/>
              </a:spcAft>
              <a:buClr>
                <a:srgbClr val="FFFFFF"/>
              </a:buClr>
              <a:buSzPts val="1400"/>
              <a:buNone/>
              <a:defRPr sz="1400">
                <a:solidFill>
                  <a:srgbClr val="FFFFFF"/>
                </a:solidFill>
              </a:defRPr>
            </a:lvl5pPr>
            <a:lvl6pPr lvl="5" algn="ctr">
              <a:lnSpc>
                <a:spcPct val="100000"/>
              </a:lnSpc>
              <a:spcBef>
                <a:spcPts val="0"/>
              </a:spcBef>
              <a:spcAft>
                <a:spcPts val="0"/>
              </a:spcAft>
              <a:buClr>
                <a:srgbClr val="FFFFFF"/>
              </a:buClr>
              <a:buSzPts val="1400"/>
              <a:buNone/>
              <a:defRPr sz="1400">
                <a:solidFill>
                  <a:srgbClr val="FFFFFF"/>
                </a:solidFill>
              </a:defRPr>
            </a:lvl6pPr>
            <a:lvl7pPr lvl="6" algn="ctr">
              <a:lnSpc>
                <a:spcPct val="100000"/>
              </a:lnSpc>
              <a:spcBef>
                <a:spcPts val="0"/>
              </a:spcBef>
              <a:spcAft>
                <a:spcPts val="0"/>
              </a:spcAft>
              <a:buClr>
                <a:srgbClr val="FFFFFF"/>
              </a:buClr>
              <a:buSzPts val="1400"/>
              <a:buNone/>
              <a:defRPr sz="1400">
                <a:solidFill>
                  <a:srgbClr val="FFFFFF"/>
                </a:solidFill>
              </a:defRPr>
            </a:lvl7pPr>
            <a:lvl8pPr lvl="7" algn="ctr">
              <a:lnSpc>
                <a:spcPct val="100000"/>
              </a:lnSpc>
              <a:spcBef>
                <a:spcPts val="0"/>
              </a:spcBef>
              <a:spcAft>
                <a:spcPts val="0"/>
              </a:spcAft>
              <a:buClr>
                <a:srgbClr val="FFFFFF"/>
              </a:buClr>
              <a:buSzPts val="1400"/>
              <a:buNone/>
              <a:defRPr sz="1400">
                <a:solidFill>
                  <a:srgbClr val="FFFFFF"/>
                </a:solidFill>
              </a:defRPr>
            </a:lvl8pPr>
            <a:lvl9pPr lvl="8" algn="ctr">
              <a:lnSpc>
                <a:spcPct val="100000"/>
              </a:lnSpc>
              <a:spcBef>
                <a:spcPts val="0"/>
              </a:spcBef>
              <a:spcAft>
                <a:spcPts val="0"/>
              </a:spcAft>
              <a:buClr>
                <a:srgbClr val="FFFFFF"/>
              </a:buClr>
              <a:buSzPts val="1400"/>
              <a:buNone/>
              <a:defRPr sz="1400">
                <a:solidFill>
                  <a:srgbClr val="FFFFFF"/>
                </a:solidFill>
              </a:defRPr>
            </a:lvl9pPr>
          </a:lstStyle>
          <a:p>
            <a:endParaRPr/>
          </a:p>
        </p:txBody>
      </p:sp>
      <p:grpSp>
        <p:nvGrpSpPr>
          <p:cNvPr id="88" name="Google Shape;88;p19"/>
          <p:cNvGrpSpPr/>
          <p:nvPr/>
        </p:nvGrpSpPr>
        <p:grpSpPr>
          <a:xfrm flipH="1">
            <a:off x="246" y="1384364"/>
            <a:ext cx="3863499" cy="3798516"/>
            <a:chOff x="3133537" y="-308699"/>
            <a:chExt cx="6010422" cy="5452155"/>
          </a:xfrm>
        </p:grpSpPr>
        <p:sp>
          <p:nvSpPr>
            <p:cNvPr id="89" name="Google Shape;89;p19"/>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9"/>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91"/>
        <p:cNvGrpSpPr/>
        <p:nvPr/>
      </p:nvGrpSpPr>
      <p:grpSpPr>
        <a:xfrm>
          <a:off x="0" y="0"/>
          <a:ext cx="0" cy="0"/>
          <a:chOff x="0" y="0"/>
          <a:chExt cx="0" cy="0"/>
        </a:xfrm>
      </p:grpSpPr>
      <p:grpSp>
        <p:nvGrpSpPr>
          <p:cNvPr id="92" name="Google Shape;92;p20"/>
          <p:cNvGrpSpPr/>
          <p:nvPr/>
        </p:nvGrpSpPr>
        <p:grpSpPr>
          <a:xfrm>
            <a:off x="-458461" y="-321271"/>
            <a:ext cx="10059175" cy="5791575"/>
            <a:chOff x="-458461" y="-321271"/>
            <a:chExt cx="10059175" cy="5791575"/>
          </a:xfrm>
        </p:grpSpPr>
        <p:grpSp>
          <p:nvGrpSpPr>
            <p:cNvPr id="93" name="Google Shape;93;p20"/>
            <p:cNvGrpSpPr/>
            <p:nvPr/>
          </p:nvGrpSpPr>
          <p:grpSpPr>
            <a:xfrm flipH="1">
              <a:off x="-458461" y="-245071"/>
              <a:ext cx="9830575" cy="5715375"/>
              <a:chOff x="-358925" y="-303650"/>
              <a:chExt cx="9830575" cy="5715375"/>
            </a:xfrm>
          </p:grpSpPr>
          <p:cxnSp>
            <p:nvCxnSpPr>
              <p:cNvPr id="94" name="Google Shape;94;p20"/>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95" name="Google Shape;95;p20"/>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96" name="Google Shape;96;p20"/>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97" name="Google Shape;97;p20"/>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98" name="Google Shape;98;p20"/>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99" name="Google Shape;99;p20"/>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100" name="Google Shape;100;p20"/>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101" name="Google Shape;101;p20"/>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102" name="Google Shape;102;p20"/>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103" name="Google Shape;103;p20"/>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104" name="Google Shape;104;p20"/>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105" name="Google Shape;105;p20"/>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106" name="Google Shape;106;p20"/>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107" name="Google Shape;107;p20"/>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108" name="Google Shape;108;p20"/>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109" name="Google Shape;109;p20"/>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110" name="Google Shape;110;p20"/>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111" name="Google Shape;111;p20"/>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112" name="Google Shape;112;p20"/>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113" name="Google Shape;113;p20"/>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114" name="Google Shape;114;p20"/>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115" name="Google Shape;115;p20"/>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116" name="Google Shape;116;p20"/>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117" name="Google Shape;117;p20"/>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118" name="Google Shape;118;p20"/>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20"/>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120" name="Google Shape;120;p20"/>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121" name="Google Shape;121;p20"/>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122" name="Google Shape;122;p20"/>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123" name="Google Shape;123;p20"/>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124" name="Google Shape;124;p20"/>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125" name="Google Shape;125;p20"/>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126" name="Google Shape;126;p20"/>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127" name="Google Shape;127;p20"/>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128" name="Google Shape;128;p20"/>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129" name="Google Shape;129;p20"/>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130" name="Google Shape;130;p20"/>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nvGrpSpPr>
            <p:cNvPr id="131" name="Google Shape;131;p20"/>
            <p:cNvGrpSpPr/>
            <p:nvPr/>
          </p:nvGrpSpPr>
          <p:grpSpPr>
            <a:xfrm rot="10800000">
              <a:off x="-229861" y="-321271"/>
              <a:ext cx="9830575" cy="5715375"/>
              <a:chOff x="-358925" y="-303650"/>
              <a:chExt cx="9830575" cy="5715375"/>
            </a:xfrm>
          </p:grpSpPr>
          <p:cxnSp>
            <p:nvCxnSpPr>
              <p:cNvPr id="132" name="Google Shape;132;p20"/>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133" name="Google Shape;133;p20"/>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134" name="Google Shape;134;p20"/>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135" name="Google Shape;135;p20"/>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136" name="Google Shape;136;p20"/>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137" name="Google Shape;137;p20"/>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138" name="Google Shape;138;p20"/>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139" name="Google Shape;139;p20"/>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140" name="Google Shape;140;p20"/>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141" name="Google Shape;141;p20"/>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142" name="Google Shape;142;p20"/>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143" name="Google Shape;143;p20"/>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144" name="Google Shape;144;p20"/>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145" name="Google Shape;145;p20"/>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146" name="Google Shape;146;p20"/>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147" name="Google Shape;147;p20"/>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148" name="Google Shape;148;p20"/>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149" name="Google Shape;149;p20"/>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150" name="Google Shape;150;p20"/>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151" name="Google Shape;151;p20"/>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152" name="Google Shape;152;p20"/>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153" name="Google Shape;153;p20"/>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154" name="Google Shape;154;p20"/>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155" name="Google Shape;155;p20"/>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156" name="Google Shape;156;p20"/>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157" name="Google Shape;157;p20"/>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158" name="Google Shape;158;p20"/>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159" name="Google Shape;159;p20"/>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160" name="Google Shape;160;p20"/>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161" name="Google Shape;161;p20"/>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162" name="Google Shape;162;p20"/>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163" name="Google Shape;163;p20"/>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164" name="Google Shape;164;p20"/>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165" name="Google Shape;165;p20"/>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166" name="Google Shape;166;p20"/>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167" name="Google Shape;167;p20"/>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168" name="Google Shape;168;p20"/>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sp>
        <p:nvSpPr>
          <p:cNvPr id="169" name="Google Shape;169;p20"/>
          <p:cNvSpPr txBox="1">
            <a:spLocks noGrp="1"/>
          </p:cNvSpPr>
          <p:nvPr>
            <p:ph type="ctrTitle"/>
          </p:nvPr>
        </p:nvSpPr>
        <p:spPr>
          <a:xfrm>
            <a:off x="3658660" y="1589224"/>
            <a:ext cx="2322900" cy="27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170" name="Google Shape;170;p20"/>
          <p:cNvSpPr txBox="1">
            <a:spLocks noGrp="1"/>
          </p:cNvSpPr>
          <p:nvPr>
            <p:ph type="subTitle" idx="1"/>
          </p:nvPr>
        </p:nvSpPr>
        <p:spPr>
          <a:xfrm>
            <a:off x="3658661" y="1846527"/>
            <a:ext cx="23229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1" name="Google Shape;171;p20"/>
          <p:cNvSpPr txBox="1">
            <a:spLocks noGrp="1"/>
          </p:cNvSpPr>
          <p:nvPr>
            <p:ph type="title" idx="2"/>
          </p:nvPr>
        </p:nvSpPr>
        <p:spPr>
          <a:xfrm>
            <a:off x="4269160" y="833125"/>
            <a:ext cx="11019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72" name="Google Shape;172;p20"/>
          <p:cNvSpPr txBox="1">
            <a:spLocks noGrp="1"/>
          </p:cNvSpPr>
          <p:nvPr>
            <p:ph type="ctrTitle" idx="3"/>
          </p:nvPr>
        </p:nvSpPr>
        <p:spPr>
          <a:xfrm>
            <a:off x="3658660" y="3722410"/>
            <a:ext cx="2322900" cy="26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173" name="Google Shape;173;p20"/>
          <p:cNvSpPr txBox="1">
            <a:spLocks noGrp="1"/>
          </p:cNvSpPr>
          <p:nvPr>
            <p:ph type="subTitle" idx="4"/>
          </p:nvPr>
        </p:nvSpPr>
        <p:spPr>
          <a:xfrm>
            <a:off x="3658661" y="3992523"/>
            <a:ext cx="23229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4" name="Google Shape;174;p20"/>
          <p:cNvSpPr txBox="1">
            <a:spLocks noGrp="1"/>
          </p:cNvSpPr>
          <p:nvPr>
            <p:ph type="title" idx="5"/>
          </p:nvPr>
        </p:nvSpPr>
        <p:spPr>
          <a:xfrm>
            <a:off x="4269160" y="2972134"/>
            <a:ext cx="11019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75" name="Google Shape;175;p20"/>
          <p:cNvSpPr txBox="1">
            <a:spLocks noGrp="1"/>
          </p:cNvSpPr>
          <p:nvPr>
            <p:ph type="ctrTitle" idx="6"/>
          </p:nvPr>
        </p:nvSpPr>
        <p:spPr>
          <a:xfrm>
            <a:off x="5974922" y="1589224"/>
            <a:ext cx="2322900" cy="27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176" name="Google Shape;176;p20"/>
          <p:cNvSpPr txBox="1">
            <a:spLocks noGrp="1"/>
          </p:cNvSpPr>
          <p:nvPr>
            <p:ph type="subTitle" idx="7"/>
          </p:nvPr>
        </p:nvSpPr>
        <p:spPr>
          <a:xfrm>
            <a:off x="5974924" y="1846527"/>
            <a:ext cx="23229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7" name="Google Shape;177;p20"/>
          <p:cNvSpPr txBox="1">
            <a:spLocks noGrp="1"/>
          </p:cNvSpPr>
          <p:nvPr>
            <p:ph type="title" idx="8"/>
          </p:nvPr>
        </p:nvSpPr>
        <p:spPr>
          <a:xfrm>
            <a:off x="6585422" y="833125"/>
            <a:ext cx="11019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78" name="Google Shape;178;p20"/>
          <p:cNvSpPr txBox="1">
            <a:spLocks noGrp="1"/>
          </p:cNvSpPr>
          <p:nvPr>
            <p:ph type="ctrTitle" idx="9"/>
          </p:nvPr>
        </p:nvSpPr>
        <p:spPr>
          <a:xfrm>
            <a:off x="5974922" y="3722410"/>
            <a:ext cx="2322900" cy="26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179" name="Google Shape;179;p20"/>
          <p:cNvSpPr txBox="1">
            <a:spLocks noGrp="1"/>
          </p:cNvSpPr>
          <p:nvPr>
            <p:ph type="subTitle" idx="13"/>
          </p:nvPr>
        </p:nvSpPr>
        <p:spPr>
          <a:xfrm>
            <a:off x="5974924" y="3992523"/>
            <a:ext cx="23229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0" name="Google Shape;180;p20"/>
          <p:cNvSpPr txBox="1">
            <a:spLocks noGrp="1"/>
          </p:cNvSpPr>
          <p:nvPr>
            <p:ph type="title" idx="14"/>
          </p:nvPr>
        </p:nvSpPr>
        <p:spPr>
          <a:xfrm>
            <a:off x="6585422" y="2972134"/>
            <a:ext cx="11019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81" name="Google Shape;181;p20"/>
          <p:cNvSpPr txBox="1">
            <a:spLocks noGrp="1"/>
          </p:cNvSpPr>
          <p:nvPr>
            <p:ph type="ctrTitle" idx="15"/>
          </p:nvPr>
        </p:nvSpPr>
        <p:spPr>
          <a:xfrm rot="-5400000">
            <a:off x="-1086025" y="2345625"/>
            <a:ext cx="4067100" cy="44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3000">
                <a:solidFill>
                  <a:srgbClr val="000000"/>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82" name="Google Shape;182;p20"/>
          <p:cNvSpPr txBox="1">
            <a:spLocks noGrp="1"/>
          </p:cNvSpPr>
          <p:nvPr>
            <p:ph type="ctrTitle" idx="16"/>
          </p:nvPr>
        </p:nvSpPr>
        <p:spPr>
          <a:xfrm>
            <a:off x="1329575" y="1589233"/>
            <a:ext cx="2322900" cy="27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183" name="Google Shape;183;p20"/>
          <p:cNvSpPr txBox="1">
            <a:spLocks noGrp="1"/>
          </p:cNvSpPr>
          <p:nvPr>
            <p:ph type="subTitle" idx="17"/>
          </p:nvPr>
        </p:nvSpPr>
        <p:spPr>
          <a:xfrm>
            <a:off x="1329575" y="1846527"/>
            <a:ext cx="23229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4" name="Google Shape;184;p20"/>
          <p:cNvSpPr txBox="1">
            <a:spLocks noGrp="1"/>
          </p:cNvSpPr>
          <p:nvPr>
            <p:ph type="title" idx="18"/>
          </p:nvPr>
        </p:nvSpPr>
        <p:spPr>
          <a:xfrm>
            <a:off x="1940075" y="833125"/>
            <a:ext cx="11019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85" name="Google Shape;185;p20"/>
          <p:cNvSpPr txBox="1">
            <a:spLocks noGrp="1"/>
          </p:cNvSpPr>
          <p:nvPr>
            <p:ph type="ctrTitle" idx="19"/>
          </p:nvPr>
        </p:nvSpPr>
        <p:spPr>
          <a:xfrm>
            <a:off x="1329575" y="3722410"/>
            <a:ext cx="2322900" cy="26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186" name="Google Shape;186;p20"/>
          <p:cNvSpPr txBox="1">
            <a:spLocks noGrp="1"/>
          </p:cNvSpPr>
          <p:nvPr>
            <p:ph type="subTitle" idx="20"/>
          </p:nvPr>
        </p:nvSpPr>
        <p:spPr>
          <a:xfrm>
            <a:off x="1329575" y="3992523"/>
            <a:ext cx="23229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7" name="Google Shape;187;p20"/>
          <p:cNvSpPr txBox="1">
            <a:spLocks noGrp="1"/>
          </p:cNvSpPr>
          <p:nvPr>
            <p:ph type="title" idx="21"/>
          </p:nvPr>
        </p:nvSpPr>
        <p:spPr>
          <a:xfrm>
            <a:off x="1940075" y="2972134"/>
            <a:ext cx="11019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grpSp>
        <p:nvGrpSpPr>
          <p:cNvPr id="188" name="Google Shape;188;p20"/>
          <p:cNvGrpSpPr/>
          <p:nvPr/>
        </p:nvGrpSpPr>
        <p:grpSpPr>
          <a:xfrm>
            <a:off x="8158897" y="1101339"/>
            <a:ext cx="3863499" cy="3798516"/>
            <a:chOff x="3133537" y="-308699"/>
            <a:chExt cx="6010422" cy="5452155"/>
          </a:xfrm>
        </p:grpSpPr>
        <p:sp>
          <p:nvSpPr>
            <p:cNvPr id="189" name="Google Shape;189;p20"/>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0"/>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20"/>
          <p:cNvGrpSpPr/>
          <p:nvPr/>
        </p:nvGrpSpPr>
        <p:grpSpPr>
          <a:xfrm flipH="1">
            <a:off x="-2735682" y="-2543415"/>
            <a:ext cx="4017967" cy="3644766"/>
            <a:chOff x="3166062" y="1034326"/>
            <a:chExt cx="6010422" cy="5452155"/>
          </a:xfrm>
        </p:grpSpPr>
        <p:sp>
          <p:nvSpPr>
            <p:cNvPr id="192" name="Google Shape;192;p20"/>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0"/>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20"/>
          <p:cNvGrpSpPr/>
          <p:nvPr/>
        </p:nvGrpSpPr>
        <p:grpSpPr>
          <a:xfrm>
            <a:off x="8356066" y="1991161"/>
            <a:ext cx="593164" cy="1161172"/>
            <a:chOff x="4921825" y="870250"/>
            <a:chExt cx="407925" cy="798550"/>
          </a:xfrm>
        </p:grpSpPr>
        <p:sp>
          <p:nvSpPr>
            <p:cNvPr id="195" name="Google Shape;195;p20"/>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0"/>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0"/>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0"/>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0"/>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0"/>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0"/>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0"/>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0"/>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0"/>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0"/>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0"/>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0"/>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0"/>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0"/>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0"/>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0"/>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0"/>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0"/>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0"/>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0"/>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0"/>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0"/>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0"/>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0"/>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0"/>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0"/>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0"/>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0"/>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0"/>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5"/>
        <p:cNvGrpSpPr/>
        <p:nvPr/>
      </p:nvGrpSpPr>
      <p:grpSpPr>
        <a:xfrm>
          <a:off x="0" y="0"/>
          <a:ext cx="0" cy="0"/>
          <a:chOff x="0" y="0"/>
          <a:chExt cx="0" cy="0"/>
        </a:xfrm>
      </p:grpSpPr>
      <p:grpSp>
        <p:nvGrpSpPr>
          <p:cNvPr id="226" name="Google Shape;226;p21"/>
          <p:cNvGrpSpPr/>
          <p:nvPr/>
        </p:nvGrpSpPr>
        <p:grpSpPr>
          <a:xfrm>
            <a:off x="-458461" y="-321271"/>
            <a:ext cx="10059175" cy="5791575"/>
            <a:chOff x="-458461" y="-321271"/>
            <a:chExt cx="10059175" cy="5791575"/>
          </a:xfrm>
        </p:grpSpPr>
        <p:grpSp>
          <p:nvGrpSpPr>
            <p:cNvPr id="227" name="Google Shape;227;p21"/>
            <p:cNvGrpSpPr/>
            <p:nvPr/>
          </p:nvGrpSpPr>
          <p:grpSpPr>
            <a:xfrm flipH="1">
              <a:off x="-458461" y="-245071"/>
              <a:ext cx="9830575" cy="5715375"/>
              <a:chOff x="-358925" y="-303650"/>
              <a:chExt cx="9830575" cy="5715375"/>
            </a:xfrm>
          </p:grpSpPr>
          <p:cxnSp>
            <p:nvCxnSpPr>
              <p:cNvPr id="228" name="Google Shape;228;p21"/>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229" name="Google Shape;229;p21"/>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230" name="Google Shape;230;p21"/>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231" name="Google Shape;231;p21"/>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232" name="Google Shape;232;p21"/>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21"/>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234" name="Google Shape;234;p21"/>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235" name="Google Shape;235;p21"/>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236" name="Google Shape;236;p21"/>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237" name="Google Shape;237;p21"/>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238" name="Google Shape;238;p21"/>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239" name="Google Shape;239;p21"/>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240" name="Google Shape;240;p21"/>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241" name="Google Shape;241;p21"/>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242" name="Google Shape;242;p21"/>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243" name="Google Shape;243;p21"/>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244" name="Google Shape;244;p21"/>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245" name="Google Shape;245;p21"/>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246" name="Google Shape;246;p21"/>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247" name="Google Shape;247;p21"/>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248" name="Google Shape;248;p21"/>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21"/>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250" name="Google Shape;250;p21"/>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251" name="Google Shape;251;p21"/>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252" name="Google Shape;252;p21"/>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253" name="Google Shape;253;p21"/>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254" name="Google Shape;254;p21"/>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255" name="Google Shape;255;p21"/>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256" name="Google Shape;256;p21"/>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257" name="Google Shape;257;p21"/>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258" name="Google Shape;258;p21"/>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259" name="Google Shape;259;p21"/>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260" name="Google Shape;260;p21"/>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261" name="Google Shape;261;p21"/>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262" name="Google Shape;262;p21"/>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263" name="Google Shape;263;p21"/>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264" name="Google Shape;264;p21"/>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nvGrpSpPr>
            <p:cNvPr id="265" name="Google Shape;265;p21"/>
            <p:cNvGrpSpPr/>
            <p:nvPr/>
          </p:nvGrpSpPr>
          <p:grpSpPr>
            <a:xfrm rot="10800000">
              <a:off x="-229861" y="-321271"/>
              <a:ext cx="9830575" cy="5715375"/>
              <a:chOff x="-358925" y="-303650"/>
              <a:chExt cx="9830575" cy="5715375"/>
            </a:xfrm>
          </p:grpSpPr>
          <p:cxnSp>
            <p:nvCxnSpPr>
              <p:cNvPr id="266" name="Google Shape;266;p21"/>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267" name="Google Shape;267;p21"/>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268" name="Google Shape;268;p21"/>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269" name="Google Shape;269;p21"/>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270" name="Google Shape;270;p21"/>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271" name="Google Shape;271;p21"/>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272" name="Google Shape;272;p21"/>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273" name="Google Shape;273;p21"/>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274" name="Google Shape;274;p21"/>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275" name="Google Shape;275;p21"/>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276" name="Google Shape;276;p21"/>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277" name="Google Shape;277;p21"/>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278" name="Google Shape;278;p21"/>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279" name="Google Shape;279;p21"/>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280" name="Google Shape;280;p21"/>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281" name="Google Shape;281;p21"/>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282" name="Google Shape;282;p21"/>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283" name="Google Shape;283;p21"/>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284" name="Google Shape;284;p21"/>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285" name="Google Shape;285;p21"/>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286" name="Google Shape;286;p21"/>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287" name="Google Shape;287;p21"/>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288" name="Google Shape;288;p21"/>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289" name="Google Shape;289;p21"/>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290" name="Google Shape;290;p21"/>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291" name="Google Shape;291;p21"/>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292" name="Google Shape;292;p21"/>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293" name="Google Shape;293;p21"/>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294" name="Google Shape;294;p21"/>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295" name="Google Shape;295;p21"/>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296" name="Google Shape;296;p21"/>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297" name="Google Shape;297;p21"/>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298" name="Google Shape;298;p21"/>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299" name="Google Shape;299;p21"/>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300" name="Google Shape;300;p21"/>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301" name="Google Shape;301;p21"/>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302" name="Google Shape;302;p21"/>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sp>
        <p:nvSpPr>
          <p:cNvPr id="303" name="Google Shape;303;p21"/>
          <p:cNvSpPr txBox="1">
            <a:spLocks noGrp="1"/>
          </p:cNvSpPr>
          <p:nvPr>
            <p:ph type="title"/>
          </p:nvPr>
        </p:nvSpPr>
        <p:spPr>
          <a:xfrm>
            <a:off x="717600" y="2352150"/>
            <a:ext cx="40179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4" name="Google Shape;304;p21"/>
          <p:cNvSpPr txBox="1">
            <a:spLocks noGrp="1"/>
          </p:cNvSpPr>
          <p:nvPr>
            <p:ph type="title" idx="2"/>
          </p:nvPr>
        </p:nvSpPr>
        <p:spPr>
          <a:xfrm>
            <a:off x="717600" y="1528000"/>
            <a:ext cx="1535400" cy="658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05" name="Google Shape;305;p21"/>
          <p:cNvSpPr txBox="1">
            <a:spLocks noGrp="1"/>
          </p:cNvSpPr>
          <p:nvPr>
            <p:ph type="subTitle" idx="1"/>
          </p:nvPr>
        </p:nvSpPr>
        <p:spPr>
          <a:xfrm>
            <a:off x="715100" y="3193950"/>
            <a:ext cx="4017900" cy="421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306" name="Google Shape;306;p21"/>
          <p:cNvGrpSpPr/>
          <p:nvPr/>
        </p:nvGrpSpPr>
        <p:grpSpPr>
          <a:xfrm flipH="1">
            <a:off x="-2208532" y="-1825065"/>
            <a:ext cx="4017967" cy="3644766"/>
            <a:chOff x="3166062" y="1034326"/>
            <a:chExt cx="6010422" cy="5452155"/>
          </a:xfrm>
        </p:grpSpPr>
        <p:sp>
          <p:nvSpPr>
            <p:cNvPr id="307" name="Google Shape;307;p21"/>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1"/>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9" name="Google Shape;309;p21"/>
          <p:cNvGrpSpPr/>
          <p:nvPr/>
        </p:nvGrpSpPr>
        <p:grpSpPr>
          <a:xfrm>
            <a:off x="4497249" y="804357"/>
            <a:ext cx="5111263" cy="4704119"/>
            <a:chOff x="3133537" y="-308699"/>
            <a:chExt cx="6010422" cy="5452155"/>
          </a:xfrm>
        </p:grpSpPr>
        <p:sp>
          <p:nvSpPr>
            <p:cNvPr id="310" name="Google Shape;310;p21"/>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1"/>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2"/>
        <p:cNvGrpSpPr/>
        <p:nvPr/>
      </p:nvGrpSpPr>
      <p:grpSpPr>
        <a:xfrm>
          <a:off x="0" y="0"/>
          <a:ext cx="0" cy="0"/>
          <a:chOff x="0" y="0"/>
          <a:chExt cx="0" cy="0"/>
        </a:xfrm>
      </p:grpSpPr>
      <p:grpSp>
        <p:nvGrpSpPr>
          <p:cNvPr id="313" name="Google Shape;313;p22"/>
          <p:cNvGrpSpPr/>
          <p:nvPr/>
        </p:nvGrpSpPr>
        <p:grpSpPr>
          <a:xfrm>
            <a:off x="-458461" y="-321271"/>
            <a:ext cx="10059175" cy="5791575"/>
            <a:chOff x="-458461" y="-321271"/>
            <a:chExt cx="10059175" cy="5791575"/>
          </a:xfrm>
        </p:grpSpPr>
        <p:grpSp>
          <p:nvGrpSpPr>
            <p:cNvPr id="314" name="Google Shape;314;p22"/>
            <p:cNvGrpSpPr/>
            <p:nvPr/>
          </p:nvGrpSpPr>
          <p:grpSpPr>
            <a:xfrm flipH="1">
              <a:off x="-458461" y="-245071"/>
              <a:ext cx="9830575" cy="5715375"/>
              <a:chOff x="-358925" y="-303650"/>
              <a:chExt cx="9830575" cy="5715375"/>
            </a:xfrm>
          </p:grpSpPr>
          <p:cxnSp>
            <p:nvCxnSpPr>
              <p:cNvPr id="315" name="Google Shape;315;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316" name="Google Shape;316;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317" name="Google Shape;317;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318" name="Google Shape;318;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319" name="Google Shape;319;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320" name="Google Shape;320;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321" name="Google Shape;321;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322" name="Google Shape;322;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323" name="Google Shape;323;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324" name="Google Shape;324;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325" name="Google Shape;325;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326" name="Google Shape;326;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327" name="Google Shape;327;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328" name="Google Shape;328;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329" name="Google Shape;329;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330" name="Google Shape;330;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331" name="Google Shape;331;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332" name="Google Shape;332;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333" name="Google Shape;333;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334" name="Google Shape;334;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335" name="Google Shape;335;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336" name="Google Shape;336;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337" name="Google Shape;337;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338" name="Google Shape;338;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339" name="Google Shape;339;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340" name="Google Shape;340;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341" name="Google Shape;341;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342" name="Google Shape;342;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343" name="Google Shape;343;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344" name="Google Shape;344;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345" name="Google Shape;345;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346" name="Google Shape;346;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347" name="Google Shape;347;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348" name="Google Shape;348;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349" name="Google Shape;349;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350" name="Google Shape;350;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351" name="Google Shape;351;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nvGrpSpPr>
            <p:cNvPr id="352" name="Google Shape;352;p22"/>
            <p:cNvGrpSpPr/>
            <p:nvPr/>
          </p:nvGrpSpPr>
          <p:grpSpPr>
            <a:xfrm rot="10800000">
              <a:off x="-229861" y="-321271"/>
              <a:ext cx="9830575" cy="5715375"/>
              <a:chOff x="-358925" y="-303650"/>
              <a:chExt cx="9830575" cy="5715375"/>
            </a:xfrm>
          </p:grpSpPr>
          <p:cxnSp>
            <p:nvCxnSpPr>
              <p:cNvPr id="353" name="Google Shape;353;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354" name="Google Shape;354;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355" name="Google Shape;355;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356" name="Google Shape;356;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357" name="Google Shape;357;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358" name="Google Shape;358;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359" name="Google Shape;359;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360" name="Google Shape;360;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361" name="Google Shape;361;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362" name="Google Shape;362;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363" name="Google Shape;363;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364" name="Google Shape;364;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365" name="Google Shape;365;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366" name="Google Shape;366;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367" name="Google Shape;367;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368" name="Google Shape;368;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369" name="Google Shape;369;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370" name="Google Shape;370;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371" name="Google Shape;371;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372" name="Google Shape;372;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373" name="Google Shape;373;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374" name="Google Shape;374;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375" name="Google Shape;375;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376" name="Google Shape;376;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377" name="Google Shape;377;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378" name="Google Shape;378;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379" name="Google Shape;379;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380" name="Google Shape;380;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381" name="Google Shape;381;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382" name="Google Shape;382;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383" name="Google Shape;383;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384" name="Google Shape;384;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385" name="Google Shape;385;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386" name="Google Shape;386;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387" name="Google Shape;387;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388" name="Google Shape;388;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389" name="Google Shape;389;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sp>
        <p:nvSpPr>
          <p:cNvPr id="390" name="Google Shape;390;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91"/>
        <p:cNvGrpSpPr/>
        <p:nvPr/>
      </p:nvGrpSpPr>
      <p:grpSpPr>
        <a:xfrm>
          <a:off x="0" y="0"/>
          <a:ext cx="0" cy="0"/>
          <a:chOff x="0" y="0"/>
          <a:chExt cx="0" cy="0"/>
        </a:xfrm>
      </p:grpSpPr>
      <p:grpSp>
        <p:nvGrpSpPr>
          <p:cNvPr id="392" name="Google Shape;392;p23"/>
          <p:cNvGrpSpPr/>
          <p:nvPr/>
        </p:nvGrpSpPr>
        <p:grpSpPr>
          <a:xfrm>
            <a:off x="-458461" y="-321271"/>
            <a:ext cx="10059175" cy="5791575"/>
            <a:chOff x="-458461" y="-321271"/>
            <a:chExt cx="10059175" cy="5791575"/>
          </a:xfrm>
        </p:grpSpPr>
        <p:grpSp>
          <p:nvGrpSpPr>
            <p:cNvPr id="393" name="Google Shape;393;p23"/>
            <p:cNvGrpSpPr/>
            <p:nvPr/>
          </p:nvGrpSpPr>
          <p:grpSpPr>
            <a:xfrm flipH="1">
              <a:off x="-458461" y="-245071"/>
              <a:ext cx="9830575" cy="5715375"/>
              <a:chOff x="-358925" y="-303650"/>
              <a:chExt cx="9830575" cy="5715375"/>
            </a:xfrm>
          </p:grpSpPr>
          <p:cxnSp>
            <p:nvCxnSpPr>
              <p:cNvPr id="394" name="Google Shape;394;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395" name="Google Shape;395;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396" name="Google Shape;396;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397" name="Google Shape;397;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398" name="Google Shape;398;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399" name="Google Shape;399;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400" name="Google Shape;400;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401" name="Google Shape;401;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402" name="Google Shape;402;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403" name="Google Shape;403;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404" name="Google Shape;404;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405" name="Google Shape;405;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406" name="Google Shape;406;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407" name="Google Shape;407;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408" name="Google Shape;408;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409" name="Google Shape;409;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410" name="Google Shape;410;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411" name="Google Shape;411;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412" name="Google Shape;412;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413" name="Google Shape;413;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414" name="Google Shape;414;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415" name="Google Shape;415;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416" name="Google Shape;416;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417" name="Google Shape;417;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418" name="Google Shape;418;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419" name="Google Shape;419;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420" name="Google Shape;420;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421" name="Google Shape;421;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422" name="Google Shape;422;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423" name="Google Shape;423;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424" name="Google Shape;424;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425" name="Google Shape;425;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426" name="Google Shape;426;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427" name="Google Shape;427;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428" name="Google Shape;428;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429" name="Google Shape;429;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430" name="Google Shape;430;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nvGrpSpPr>
            <p:cNvPr id="431" name="Google Shape;431;p23"/>
            <p:cNvGrpSpPr/>
            <p:nvPr/>
          </p:nvGrpSpPr>
          <p:grpSpPr>
            <a:xfrm rot="10800000">
              <a:off x="-229861" y="-321271"/>
              <a:ext cx="9830575" cy="5715375"/>
              <a:chOff x="-358925" y="-303650"/>
              <a:chExt cx="9830575" cy="5715375"/>
            </a:xfrm>
          </p:grpSpPr>
          <p:cxnSp>
            <p:nvCxnSpPr>
              <p:cNvPr id="432" name="Google Shape;432;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433" name="Google Shape;433;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434" name="Google Shape;434;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435" name="Google Shape;435;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436" name="Google Shape;436;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437" name="Google Shape;437;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438" name="Google Shape;438;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439" name="Google Shape;439;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440" name="Google Shape;440;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441" name="Google Shape;441;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442" name="Google Shape;442;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443" name="Google Shape;443;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444" name="Google Shape;444;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445" name="Google Shape;445;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446" name="Google Shape;446;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447" name="Google Shape;447;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448" name="Google Shape;448;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449" name="Google Shape;449;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450" name="Google Shape;450;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451" name="Google Shape;451;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452" name="Google Shape;452;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453" name="Google Shape;453;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454" name="Google Shape;454;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455" name="Google Shape;455;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456" name="Google Shape;456;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457" name="Google Shape;457;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458" name="Google Shape;458;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459" name="Google Shape;459;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460" name="Google Shape;460;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461" name="Google Shape;461;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462" name="Google Shape;462;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463" name="Google Shape;463;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464" name="Google Shape;464;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465" name="Google Shape;465;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466" name="Google Shape;466;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467" name="Google Shape;467;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468" name="Google Shape;468;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sp>
        <p:nvSpPr>
          <p:cNvPr id="469" name="Google Shape;469;p23"/>
          <p:cNvSpPr txBox="1">
            <a:spLocks noGrp="1"/>
          </p:cNvSpPr>
          <p:nvPr>
            <p:ph type="ctrTitle"/>
          </p:nvPr>
        </p:nvSpPr>
        <p:spPr>
          <a:xfrm>
            <a:off x="713225" y="1735900"/>
            <a:ext cx="3858900" cy="628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800"/>
              <a:buNone/>
              <a:defRPr sz="3000">
                <a:solidFill>
                  <a:srgbClr val="212121"/>
                </a:solidFill>
              </a:defRPr>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470" name="Google Shape;470;p23"/>
          <p:cNvSpPr txBox="1">
            <a:spLocks noGrp="1"/>
          </p:cNvSpPr>
          <p:nvPr>
            <p:ph type="subTitle" idx="1"/>
          </p:nvPr>
        </p:nvSpPr>
        <p:spPr>
          <a:xfrm>
            <a:off x="713225" y="2364200"/>
            <a:ext cx="3858900" cy="10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a:solidFill>
                  <a:srgbClr val="000000"/>
                </a:solidFill>
              </a:defRPr>
            </a:lvl2pPr>
            <a:lvl3pPr lvl="2" algn="l">
              <a:lnSpc>
                <a:spcPct val="100000"/>
              </a:lnSpc>
              <a:spcBef>
                <a:spcPts val="0"/>
              </a:spcBef>
              <a:spcAft>
                <a:spcPts val="0"/>
              </a:spcAft>
              <a:buClr>
                <a:srgbClr val="000000"/>
              </a:buClr>
              <a:buSzPts val="1400"/>
              <a:buNone/>
              <a:defRPr>
                <a:solidFill>
                  <a:srgbClr val="000000"/>
                </a:solidFill>
              </a:defRPr>
            </a:lvl3pPr>
            <a:lvl4pPr lvl="3" algn="l">
              <a:lnSpc>
                <a:spcPct val="100000"/>
              </a:lnSpc>
              <a:spcBef>
                <a:spcPts val="0"/>
              </a:spcBef>
              <a:spcAft>
                <a:spcPts val="0"/>
              </a:spcAft>
              <a:buClr>
                <a:srgbClr val="000000"/>
              </a:buClr>
              <a:buSzPts val="1400"/>
              <a:buNone/>
              <a:defRPr>
                <a:solidFill>
                  <a:srgbClr val="000000"/>
                </a:solidFill>
              </a:defRPr>
            </a:lvl4pPr>
            <a:lvl5pPr lvl="4" algn="l">
              <a:lnSpc>
                <a:spcPct val="100000"/>
              </a:lnSpc>
              <a:spcBef>
                <a:spcPts val="0"/>
              </a:spcBef>
              <a:spcAft>
                <a:spcPts val="0"/>
              </a:spcAft>
              <a:buClr>
                <a:srgbClr val="000000"/>
              </a:buClr>
              <a:buSzPts val="1400"/>
              <a:buNone/>
              <a:defRPr>
                <a:solidFill>
                  <a:srgbClr val="000000"/>
                </a:solidFill>
              </a:defRPr>
            </a:lvl5pPr>
            <a:lvl6pPr lvl="5" algn="l">
              <a:lnSpc>
                <a:spcPct val="100000"/>
              </a:lnSpc>
              <a:spcBef>
                <a:spcPts val="0"/>
              </a:spcBef>
              <a:spcAft>
                <a:spcPts val="0"/>
              </a:spcAft>
              <a:buClr>
                <a:srgbClr val="000000"/>
              </a:buClr>
              <a:buSzPts val="1400"/>
              <a:buNone/>
              <a:defRPr>
                <a:solidFill>
                  <a:srgbClr val="000000"/>
                </a:solidFill>
              </a:defRPr>
            </a:lvl6pPr>
            <a:lvl7pPr lvl="6" algn="l">
              <a:lnSpc>
                <a:spcPct val="100000"/>
              </a:lnSpc>
              <a:spcBef>
                <a:spcPts val="0"/>
              </a:spcBef>
              <a:spcAft>
                <a:spcPts val="0"/>
              </a:spcAft>
              <a:buClr>
                <a:srgbClr val="000000"/>
              </a:buClr>
              <a:buSzPts val="1400"/>
              <a:buNone/>
              <a:defRPr>
                <a:solidFill>
                  <a:srgbClr val="000000"/>
                </a:solidFill>
              </a:defRPr>
            </a:lvl7pPr>
            <a:lvl8pPr lvl="7" algn="l">
              <a:lnSpc>
                <a:spcPct val="100000"/>
              </a:lnSpc>
              <a:spcBef>
                <a:spcPts val="0"/>
              </a:spcBef>
              <a:spcAft>
                <a:spcPts val="0"/>
              </a:spcAft>
              <a:buClr>
                <a:srgbClr val="000000"/>
              </a:buClr>
              <a:buSzPts val="1400"/>
              <a:buNone/>
              <a:defRPr>
                <a:solidFill>
                  <a:srgbClr val="000000"/>
                </a:solidFill>
              </a:defRPr>
            </a:lvl8pPr>
            <a:lvl9pPr lvl="8" algn="l">
              <a:lnSpc>
                <a:spcPct val="100000"/>
              </a:lnSpc>
              <a:spcBef>
                <a:spcPts val="0"/>
              </a:spcBef>
              <a:spcAft>
                <a:spcPts val="0"/>
              </a:spcAft>
              <a:buClr>
                <a:srgbClr val="000000"/>
              </a:buClr>
              <a:buSzPts val="1400"/>
              <a:buNone/>
              <a:defRPr>
                <a:solidFill>
                  <a:srgbClr val="000000"/>
                </a:solidFill>
              </a:defRPr>
            </a:lvl9pPr>
          </a:lstStyle>
          <a:p>
            <a:endParaRPr/>
          </a:p>
        </p:txBody>
      </p:sp>
      <p:grpSp>
        <p:nvGrpSpPr>
          <p:cNvPr id="471" name="Google Shape;471;p23"/>
          <p:cNvGrpSpPr/>
          <p:nvPr/>
        </p:nvGrpSpPr>
        <p:grpSpPr>
          <a:xfrm>
            <a:off x="4091299" y="804357"/>
            <a:ext cx="5111263" cy="4704119"/>
            <a:chOff x="3133537" y="-308699"/>
            <a:chExt cx="6010422" cy="5452155"/>
          </a:xfrm>
        </p:grpSpPr>
        <p:sp>
          <p:nvSpPr>
            <p:cNvPr id="472" name="Google Shape;472;p2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4" name="Google Shape;474;p23"/>
          <p:cNvSpPr/>
          <p:nvPr/>
        </p:nvSpPr>
        <p:spPr>
          <a:xfrm flipH="1">
            <a:off x="-262" y="4291845"/>
            <a:ext cx="1497839" cy="851712"/>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76"/>
        <p:cNvGrpSpPr/>
        <p:nvPr/>
      </p:nvGrpSpPr>
      <p:grpSpPr>
        <a:xfrm>
          <a:off x="0" y="0"/>
          <a:ext cx="0" cy="0"/>
          <a:chOff x="0" y="0"/>
          <a:chExt cx="0" cy="0"/>
        </a:xfrm>
      </p:grpSpPr>
      <p:grpSp>
        <p:nvGrpSpPr>
          <p:cNvPr id="477" name="Google Shape;477;p25"/>
          <p:cNvGrpSpPr/>
          <p:nvPr/>
        </p:nvGrpSpPr>
        <p:grpSpPr>
          <a:xfrm>
            <a:off x="-458461" y="-321271"/>
            <a:ext cx="10059175" cy="5791575"/>
            <a:chOff x="-458461" y="-321271"/>
            <a:chExt cx="10059175" cy="5791575"/>
          </a:xfrm>
        </p:grpSpPr>
        <p:grpSp>
          <p:nvGrpSpPr>
            <p:cNvPr id="478" name="Google Shape;478;p25"/>
            <p:cNvGrpSpPr/>
            <p:nvPr/>
          </p:nvGrpSpPr>
          <p:grpSpPr>
            <a:xfrm flipH="1">
              <a:off x="-458461" y="-245071"/>
              <a:ext cx="9830575" cy="5715375"/>
              <a:chOff x="-358925" y="-303650"/>
              <a:chExt cx="9830575" cy="5715375"/>
            </a:xfrm>
          </p:grpSpPr>
          <p:cxnSp>
            <p:nvCxnSpPr>
              <p:cNvPr id="479" name="Google Shape;479;p2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480" name="Google Shape;480;p2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481" name="Google Shape;481;p2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482" name="Google Shape;482;p2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483" name="Google Shape;483;p2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484" name="Google Shape;484;p2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485" name="Google Shape;485;p2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486" name="Google Shape;486;p2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487" name="Google Shape;487;p2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488" name="Google Shape;488;p2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489" name="Google Shape;489;p2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490" name="Google Shape;490;p2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491" name="Google Shape;491;p2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492" name="Google Shape;492;p2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493" name="Google Shape;493;p2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494" name="Google Shape;494;p2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495" name="Google Shape;495;p2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496" name="Google Shape;496;p2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497" name="Google Shape;497;p2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498" name="Google Shape;498;p2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499" name="Google Shape;499;p2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500" name="Google Shape;500;p2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501" name="Google Shape;501;p2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502" name="Google Shape;502;p2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503" name="Google Shape;503;p2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504" name="Google Shape;504;p2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505" name="Google Shape;505;p2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506" name="Google Shape;506;p2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507" name="Google Shape;507;p2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508" name="Google Shape;508;p2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509" name="Google Shape;509;p2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510" name="Google Shape;510;p2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511" name="Google Shape;511;p2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512" name="Google Shape;512;p2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513" name="Google Shape;513;p2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514" name="Google Shape;514;p2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515" name="Google Shape;515;p2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nvGrpSpPr>
            <p:cNvPr id="516" name="Google Shape;516;p25"/>
            <p:cNvGrpSpPr/>
            <p:nvPr/>
          </p:nvGrpSpPr>
          <p:grpSpPr>
            <a:xfrm rot="10800000">
              <a:off x="-229861" y="-321271"/>
              <a:ext cx="9830575" cy="5715375"/>
              <a:chOff x="-358925" y="-303650"/>
              <a:chExt cx="9830575" cy="5715375"/>
            </a:xfrm>
          </p:grpSpPr>
          <p:cxnSp>
            <p:nvCxnSpPr>
              <p:cNvPr id="517" name="Google Shape;517;p2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518" name="Google Shape;518;p2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519" name="Google Shape;519;p2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520" name="Google Shape;520;p2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521" name="Google Shape;521;p2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522" name="Google Shape;522;p2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523" name="Google Shape;523;p2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524" name="Google Shape;524;p2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525" name="Google Shape;525;p2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526" name="Google Shape;526;p2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527" name="Google Shape;527;p2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528" name="Google Shape;528;p2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529" name="Google Shape;529;p2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530" name="Google Shape;530;p2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531" name="Google Shape;531;p2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532" name="Google Shape;532;p2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533" name="Google Shape;533;p2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534" name="Google Shape;534;p2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535" name="Google Shape;535;p2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536" name="Google Shape;536;p2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537" name="Google Shape;537;p2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538" name="Google Shape;538;p2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539" name="Google Shape;539;p2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540" name="Google Shape;540;p2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541" name="Google Shape;541;p2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542" name="Google Shape;542;p2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543" name="Google Shape;543;p2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544" name="Google Shape;544;p2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545" name="Google Shape;545;p2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546" name="Google Shape;546;p2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547" name="Google Shape;547;p2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548" name="Google Shape;548;p2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549" name="Google Shape;549;p2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550" name="Google Shape;550;p2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551" name="Google Shape;551;p2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552" name="Google Shape;552;p2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553" name="Google Shape;553;p2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grpSp>
        <p:nvGrpSpPr>
          <p:cNvPr id="554" name="Google Shape;554;p25"/>
          <p:cNvGrpSpPr/>
          <p:nvPr/>
        </p:nvGrpSpPr>
        <p:grpSpPr>
          <a:xfrm flipH="1">
            <a:off x="-2299857" y="-2697840"/>
            <a:ext cx="4017967" cy="3644766"/>
            <a:chOff x="3166062" y="1034326"/>
            <a:chExt cx="6010422" cy="5452155"/>
          </a:xfrm>
        </p:grpSpPr>
        <p:sp>
          <p:nvSpPr>
            <p:cNvPr id="555" name="Google Shape;555;p25"/>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5"/>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7" name="Google Shape;557;p25"/>
          <p:cNvGrpSpPr/>
          <p:nvPr/>
        </p:nvGrpSpPr>
        <p:grpSpPr>
          <a:xfrm>
            <a:off x="7540747" y="-598211"/>
            <a:ext cx="3863499" cy="3798516"/>
            <a:chOff x="3133537" y="-308699"/>
            <a:chExt cx="6010422" cy="5452155"/>
          </a:xfrm>
        </p:grpSpPr>
        <p:sp>
          <p:nvSpPr>
            <p:cNvPr id="558" name="Google Shape;558;p25"/>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5"/>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0" name="Google Shape;560;p25"/>
          <p:cNvGrpSpPr/>
          <p:nvPr/>
        </p:nvGrpSpPr>
        <p:grpSpPr>
          <a:xfrm>
            <a:off x="7540741" y="371486"/>
            <a:ext cx="593164" cy="1161172"/>
            <a:chOff x="4921825" y="870250"/>
            <a:chExt cx="407925" cy="798550"/>
          </a:xfrm>
        </p:grpSpPr>
        <p:sp>
          <p:nvSpPr>
            <p:cNvPr id="561" name="Google Shape;561;p2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1">
  <p:cSld name="BLANK_1_1_1_1_1_1_1_1_1">
    <p:spTree>
      <p:nvGrpSpPr>
        <p:cNvPr id="1" name="Shape 591"/>
        <p:cNvGrpSpPr/>
        <p:nvPr/>
      </p:nvGrpSpPr>
      <p:grpSpPr>
        <a:xfrm>
          <a:off x="0" y="0"/>
          <a:ext cx="0" cy="0"/>
          <a:chOff x="0" y="0"/>
          <a:chExt cx="0" cy="0"/>
        </a:xfrm>
      </p:grpSpPr>
      <p:grpSp>
        <p:nvGrpSpPr>
          <p:cNvPr id="592" name="Google Shape;592;p26"/>
          <p:cNvGrpSpPr/>
          <p:nvPr/>
        </p:nvGrpSpPr>
        <p:grpSpPr>
          <a:xfrm>
            <a:off x="-458461" y="-321271"/>
            <a:ext cx="10059175" cy="5791575"/>
            <a:chOff x="-458461" y="-321271"/>
            <a:chExt cx="10059175" cy="5791575"/>
          </a:xfrm>
        </p:grpSpPr>
        <p:grpSp>
          <p:nvGrpSpPr>
            <p:cNvPr id="593" name="Google Shape;593;p26"/>
            <p:cNvGrpSpPr/>
            <p:nvPr/>
          </p:nvGrpSpPr>
          <p:grpSpPr>
            <a:xfrm flipH="1">
              <a:off x="-458461" y="-245071"/>
              <a:ext cx="9830575" cy="5715375"/>
              <a:chOff x="-358925" y="-303650"/>
              <a:chExt cx="9830575" cy="5715375"/>
            </a:xfrm>
          </p:grpSpPr>
          <p:cxnSp>
            <p:nvCxnSpPr>
              <p:cNvPr id="594" name="Google Shape;594;p2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595" name="Google Shape;595;p2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596" name="Google Shape;596;p2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597" name="Google Shape;597;p2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598" name="Google Shape;598;p2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599" name="Google Shape;599;p2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600" name="Google Shape;600;p2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601" name="Google Shape;601;p2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602" name="Google Shape;602;p2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603" name="Google Shape;603;p2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604" name="Google Shape;604;p2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605" name="Google Shape;605;p2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606" name="Google Shape;606;p2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607" name="Google Shape;607;p2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608" name="Google Shape;608;p2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609" name="Google Shape;609;p2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610" name="Google Shape;610;p2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611" name="Google Shape;611;p2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612" name="Google Shape;612;p2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613" name="Google Shape;613;p2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614" name="Google Shape;614;p2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615" name="Google Shape;615;p2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616" name="Google Shape;616;p2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617" name="Google Shape;617;p2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618" name="Google Shape;618;p2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619" name="Google Shape;619;p2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620" name="Google Shape;620;p2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621" name="Google Shape;621;p2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622" name="Google Shape;622;p2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623" name="Google Shape;623;p2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624" name="Google Shape;624;p2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625" name="Google Shape;625;p2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626" name="Google Shape;626;p2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627" name="Google Shape;627;p2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628" name="Google Shape;628;p2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629" name="Google Shape;629;p2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630" name="Google Shape;630;p2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nvGrpSpPr>
            <p:cNvPr id="631" name="Google Shape;631;p26"/>
            <p:cNvGrpSpPr/>
            <p:nvPr/>
          </p:nvGrpSpPr>
          <p:grpSpPr>
            <a:xfrm rot="10800000">
              <a:off x="-229861" y="-321271"/>
              <a:ext cx="9830575" cy="5715375"/>
              <a:chOff x="-358925" y="-303650"/>
              <a:chExt cx="9830575" cy="5715375"/>
            </a:xfrm>
          </p:grpSpPr>
          <p:cxnSp>
            <p:nvCxnSpPr>
              <p:cNvPr id="632" name="Google Shape;632;p2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sm" len="sm"/>
                <a:tailEnd type="none" w="sm" len="sm"/>
              </a:ln>
            </p:spPr>
          </p:cxnSp>
          <p:cxnSp>
            <p:nvCxnSpPr>
              <p:cNvPr id="633" name="Google Shape;633;p2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sm" len="sm"/>
                <a:tailEnd type="none" w="sm" len="sm"/>
              </a:ln>
            </p:spPr>
          </p:cxnSp>
          <p:cxnSp>
            <p:nvCxnSpPr>
              <p:cNvPr id="634" name="Google Shape;634;p2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sm" len="sm"/>
                <a:tailEnd type="none" w="sm" len="sm"/>
              </a:ln>
            </p:spPr>
          </p:cxnSp>
          <p:cxnSp>
            <p:nvCxnSpPr>
              <p:cNvPr id="635" name="Google Shape;635;p2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sm" len="sm"/>
                <a:tailEnd type="none" w="sm" len="sm"/>
              </a:ln>
            </p:spPr>
          </p:cxnSp>
          <p:cxnSp>
            <p:nvCxnSpPr>
              <p:cNvPr id="636" name="Google Shape;636;p2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sm" len="sm"/>
                <a:tailEnd type="none" w="sm" len="sm"/>
              </a:ln>
            </p:spPr>
          </p:cxnSp>
          <p:cxnSp>
            <p:nvCxnSpPr>
              <p:cNvPr id="637" name="Google Shape;637;p2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sm" len="sm"/>
                <a:tailEnd type="none" w="sm" len="sm"/>
              </a:ln>
            </p:spPr>
          </p:cxnSp>
          <p:cxnSp>
            <p:nvCxnSpPr>
              <p:cNvPr id="638" name="Google Shape;638;p2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sm" len="sm"/>
                <a:tailEnd type="none" w="sm" len="sm"/>
              </a:ln>
            </p:spPr>
          </p:cxnSp>
          <p:cxnSp>
            <p:nvCxnSpPr>
              <p:cNvPr id="639" name="Google Shape;639;p2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sm" len="sm"/>
                <a:tailEnd type="none" w="sm" len="sm"/>
              </a:ln>
            </p:spPr>
          </p:cxnSp>
          <p:cxnSp>
            <p:nvCxnSpPr>
              <p:cNvPr id="640" name="Google Shape;640;p2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sm" len="sm"/>
                <a:tailEnd type="none" w="sm" len="sm"/>
              </a:ln>
            </p:spPr>
          </p:cxnSp>
          <p:cxnSp>
            <p:nvCxnSpPr>
              <p:cNvPr id="641" name="Google Shape;641;p2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sm" len="sm"/>
                <a:tailEnd type="none" w="sm" len="sm"/>
              </a:ln>
            </p:spPr>
          </p:cxnSp>
          <p:cxnSp>
            <p:nvCxnSpPr>
              <p:cNvPr id="642" name="Google Shape;642;p2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sm" len="sm"/>
                <a:tailEnd type="none" w="sm" len="sm"/>
              </a:ln>
            </p:spPr>
          </p:cxnSp>
          <p:cxnSp>
            <p:nvCxnSpPr>
              <p:cNvPr id="643" name="Google Shape;643;p2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sm" len="sm"/>
                <a:tailEnd type="none" w="sm" len="sm"/>
              </a:ln>
            </p:spPr>
          </p:cxnSp>
          <p:cxnSp>
            <p:nvCxnSpPr>
              <p:cNvPr id="644" name="Google Shape;644;p2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sm" len="sm"/>
                <a:tailEnd type="none" w="sm" len="sm"/>
              </a:ln>
            </p:spPr>
          </p:cxnSp>
          <p:cxnSp>
            <p:nvCxnSpPr>
              <p:cNvPr id="645" name="Google Shape;645;p2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sm" len="sm"/>
                <a:tailEnd type="none" w="sm" len="sm"/>
              </a:ln>
            </p:spPr>
          </p:cxnSp>
          <p:cxnSp>
            <p:nvCxnSpPr>
              <p:cNvPr id="646" name="Google Shape;646;p2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sm" len="sm"/>
                <a:tailEnd type="none" w="sm" len="sm"/>
              </a:ln>
            </p:spPr>
          </p:cxnSp>
          <p:cxnSp>
            <p:nvCxnSpPr>
              <p:cNvPr id="647" name="Google Shape;647;p2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sm" len="sm"/>
                <a:tailEnd type="none" w="sm" len="sm"/>
              </a:ln>
            </p:spPr>
          </p:cxnSp>
          <p:cxnSp>
            <p:nvCxnSpPr>
              <p:cNvPr id="648" name="Google Shape;648;p2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sm" len="sm"/>
                <a:tailEnd type="none" w="sm" len="sm"/>
              </a:ln>
            </p:spPr>
          </p:cxnSp>
          <p:cxnSp>
            <p:nvCxnSpPr>
              <p:cNvPr id="649" name="Google Shape;649;p2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sm" len="sm"/>
                <a:tailEnd type="none" w="sm" len="sm"/>
              </a:ln>
            </p:spPr>
          </p:cxnSp>
          <p:cxnSp>
            <p:nvCxnSpPr>
              <p:cNvPr id="650" name="Google Shape;650;p2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sm" len="sm"/>
                <a:tailEnd type="none" w="sm" len="sm"/>
              </a:ln>
            </p:spPr>
          </p:cxnSp>
          <p:cxnSp>
            <p:nvCxnSpPr>
              <p:cNvPr id="651" name="Google Shape;651;p2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sm" len="sm"/>
                <a:tailEnd type="none" w="sm" len="sm"/>
              </a:ln>
            </p:spPr>
          </p:cxnSp>
          <p:cxnSp>
            <p:nvCxnSpPr>
              <p:cNvPr id="652" name="Google Shape;652;p2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sm" len="sm"/>
                <a:tailEnd type="none" w="sm" len="sm"/>
              </a:ln>
            </p:spPr>
          </p:cxnSp>
          <p:cxnSp>
            <p:nvCxnSpPr>
              <p:cNvPr id="653" name="Google Shape;653;p2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sm" len="sm"/>
                <a:tailEnd type="none" w="sm" len="sm"/>
              </a:ln>
            </p:spPr>
          </p:cxnSp>
          <p:cxnSp>
            <p:nvCxnSpPr>
              <p:cNvPr id="654" name="Google Shape;654;p2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sm" len="sm"/>
                <a:tailEnd type="none" w="sm" len="sm"/>
              </a:ln>
            </p:spPr>
          </p:cxnSp>
          <p:cxnSp>
            <p:nvCxnSpPr>
              <p:cNvPr id="655" name="Google Shape;655;p2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sm" len="sm"/>
                <a:tailEnd type="none" w="sm" len="sm"/>
              </a:ln>
            </p:spPr>
          </p:cxnSp>
          <p:cxnSp>
            <p:nvCxnSpPr>
              <p:cNvPr id="656" name="Google Shape;656;p2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sm" len="sm"/>
                <a:tailEnd type="none" w="sm" len="sm"/>
              </a:ln>
            </p:spPr>
          </p:cxnSp>
          <p:cxnSp>
            <p:nvCxnSpPr>
              <p:cNvPr id="657" name="Google Shape;657;p2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sm" len="sm"/>
                <a:tailEnd type="none" w="sm" len="sm"/>
              </a:ln>
            </p:spPr>
          </p:cxnSp>
          <p:cxnSp>
            <p:nvCxnSpPr>
              <p:cNvPr id="658" name="Google Shape;658;p2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sm" len="sm"/>
                <a:tailEnd type="none" w="sm" len="sm"/>
              </a:ln>
            </p:spPr>
          </p:cxnSp>
          <p:cxnSp>
            <p:nvCxnSpPr>
              <p:cNvPr id="659" name="Google Shape;659;p2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sm" len="sm"/>
                <a:tailEnd type="none" w="sm" len="sm"/>
              </a:ln>
            </p:spPr>
          </p:cxnSp>
          <p:cxnSp>
            <p:nvCxnSpPr>
              <p:cNvPr id="660" name="Google Shape;660;p2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sm" len="sm"/>
                <a:tailEnd type="none" w="sm" len="sm"/>
              </a:ln>
            </p:spPr>
          </p:cxnSp>
          <p:cxnSp>
            <p:nvCxnSpPr>
              <p:cNvPr id="661" name="Google Shape;661;p2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sm" len="sm"/>
                <a:tailEnd type="none" w="sm" len="sm"/>
              </a:ln>
            </p:spPr>
          </p:cxnSp>
          <p:cxnSp>
            <p:nvCxnSpPr>
              <p:cNvPr id="662" name="Google Shape;662;p2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sm" len="sm"/>
                <a:tailEnd type="none" w="sm" len="sm"/>
              </a:ln>
            </p:spPr>
          </p:cxnSp>
          <p:cxnSp>
            <p:nvCxnSpPr>
              <p:cNvPr id="663" name="Google Shape;663;p2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sm" len="sm"/>
                <a:tailEnd type="none" w="sm" len="sm"/>
              </a:ln>
            </p:spPr>
          </p:cxnSp>
          <p:cxnSp>
            <p:nvCxnSpPr>
              <p:cNvPr id="664" name="Google Shape;664;p2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sm" len="sm"/>
                <a:tailEnd type="none" w="sm" len="sm"/>
              </a:ln>
            </p:spPr>
          </p:cxnSp>
          <p:cxnSp>
            <p:nvCxnSpPr>
              <p:cNvPr id="665" name="Google Shape;665;p2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sm" len="sm"/>
                <a:tailEnd type="none" w="sm" len="sm"/>
              </a:ln>
            </p:spPr>
          </p:cxnSp>
          <p:cxnSp>
            <p:nvCxnSpPr>
              <p:cNvPr id="666" name="Google Shape;666;p2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sm" len="sm"/>
                <a:tailEnd type="none" w="sm" len="sm"/>
              </a:ln>
            </p:spPr>
          </p:cxnSp>
          <p:cxnSp>
            <p:nvCxnSpPr>
              <p:cNvPr id="667" name="Google Shape;667;p2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sm" len="sm"/>
                <a:tailEnd type="none" w="sm" len="sm"/>
              </a:ln>
            </p:spPr>
          </p:cxnSp>
          <p:cxnSp>
            <p:nvCxnSpPr>
              <p:cNvPr id="668" name="Google Shape;668;p2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sm" len="sm"/>
                <a:tailEnd type="none" w="sm" len="sm"/>
              </a:ln>
            </p:spPr>
          </p:cxnSp>
        </p:grpSp>
      </p:grpSp>
      <p:sp>
        <p:nvSpPr>
          <p:cNvPr id="669" name="Google Shape;669;p26"/>
          <p:cNvSpPr/>
          <p:nvPr/>
        </p:nvSpPr>
        <p:spPr>
          <a:xfrm rot="10800000" flipH="1">
            <a:off x="7981930" y="18"/>
            <a:ext cx="1162071" cy="660785"/>
          </a:xfrm>
          <a:custGeom>
            <a:avLst/>
            <a:gdLst/>
            <a:ahLst/>
            <a:cxnLst/>
            <a:rect l="l" t="t" r="r" b="b"/>
            <a:pathLst>
              <a:path w="116586" h="66294" extrusionOk="0">
                <a:moveTo>
                  <a:pt x="116586" y="0"/>
                </a:moveTo>
                <a:lnTo>
                  <a:pt x="0" y="66294"/>
                </a:lnTo>
                <a:lnTo>
                  <a:pt x="116586" y="66294"/>
                </a:lnTo>
                <a:close/>
              </a:path>
            </a:pathLst>
          </a:custGeom>
          <a:solidFill>
            <a:schemeClr val="accent1"/>
          </a:solidFill>
          <a:ln>
            <a:noFill/>
          </a:ln>
        </p:spPr>
      </p:sp>
      <p:sp>
        <p:nvSpPr>
          <p:cNvPr id="670" name="Google Shape;670;p26"/>
          <p:cNvSpPr/>
          <p:nvPr/>
        </p:nvSpPr>
        <p:spPr>
          <a:xfrm flipH="1">
            <a:off x="-20" y="4482718"/>
            <a:ext cx="1162071" cy="660785"/>
          </a:xfrm>
          <a:custGeom>
            <a:avLst/>
            <a:gdLst/>
            <a:ahLst/>
            <a:cxnLst/>
            <a:rect l="l" t="t" r="r" b="b"/>
            <a:pathLst>
              <a:path w="116586" h="66294" extrusionOk="0">
                <a:moveTo>
                  <a:pt x="116586" y="0"/>
                </a:moveTo>
                <a:lnTo>
                  <a:pt x="0" y="66294"/>
                </a:lnTo>
                <a:lnTo>
                  <a:pt x="116586" y="66294"/>
                </a:lnTo>
                <a:close/>
              </a:path>
            </a:pathLst>
          </a:custGeom>
          <a:solidFill>
            <a:schemeClr val="lt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Questrial"/>
              <a:buNone/>
              <a:defRPr sz="2800" b="0"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2"/>
              </a:buClr>
              <a:buSzPts val="1400"/>
              <a:buFont typeface="Be Vietnam Pro"/>
              <a:buChar char="●"/>
              <a:defRPr sz="1400" i="0" u="none" strike="noStrike" cap="none">
                <a:solidFill>
                  <a:schemeClr val="dk2"/>
                </a:solidFill>
                <a:latin typeface="Be Vietnam Pro"/>
                <a:ea typeface="Be Vietnam Pro"/>
                <a:cs typeface="Be Vietnam Pro"/>
                <a:sym typeface="Be Vietnam Pro"/>
              </a:defRPr>
            </a:lvl1pPr>
            <a:lvl2pPr marL="914400" marR="0" lvl="1" indent="-317500" algn="l" rtl="0">
              <a:lnSpc>
                <a:spcPct val="100000"/>
              </a:lnSpc>
              <a:spcBef>
                <a:spcPts val="1600"/>
              </a:spcBef>
              <a:spcAft>
                <a:spcPts val="0"/>
              </a:spcAft>
              <a:buClr>
                <a:schemeClr val="dk2"/>
              </a:buClr>
              <a:buSzPts val="1400"/>
              <a:buFont typeface="Be Vietnam Pro"/>
              <a:buChar char="○"/>
              <a:defRPr sz="1400" i="0" u="none" strike="noStrike" cap="none">
                <a:solidFill>
                  <a:schemeClr val="dk2"/>
                </a:solidFill>
                <a:latin typeface="Be Vietnam Pro"/>
                <a:ea typeface="Be Vietnam Pro"/>
                <a:cs typeface="Be Vietnam Pro"/>
                <a:sym typeface="Be Vietnam Pro"/>
              </a:defRPr>
            </a:lvl2pPr>
            <a:lvl3pPr marL="1371600" marR="0" lvl="2" indent="-317500" algn="l" rtl="0">
              <a:lnSpc>
                <a:spcPct val="100000"/>
              </a:lnSpc>
              <a:spcBef>
                <a:spcPts val="1600"/>
              </a:spcBef>
              <a:spcAft>
                <a:spcPts val="0"/>
              </a:spcAft>
              <a:buClr>
                <a:schemeClr val="dk2"/>
              </a:buClr>
              <a:buSzPts val="1400"/>
              <a:buFont typeface="Be Vietnam Pro"/>
              <a:buChar char="■"/>
              <a:defRPr sz="1400" i="0" u="none" strike="noStrike" cap="none">
                <a:solidFill>
                  <a:schemeClr val="dk2"/>
                </a:solidFill>
                <a:latin typeface="Be Vietnam Pro"/>
                <a:ea typeface="Be Vietnam Pro"/>
                <a:cs typeface="Be Vietnam Pro"/>
                <a:sym typeface="Be Vietnam Pro"/>
              </a:defRPr>
            </a:lvl3pPr>
            <a:lvl4pPr marL="1828800" marR="0" lvl="3" indent="-317500" algn="l" rtl="0">
              <a:lnSpc>
                <a:spcPct val="100000"/>
              </a:lnSpc>
              <a:spcBef>
                <a:spcPts val="1600"/>
              </a:spcBef>
              <a:spcAft>
                <a:spcPts val="0"/>
              </a:spcAft>
              <a:buClr>
                <a:schemeClr val="dk2"/>
              </a:buClr>
              <a:buSzPts val="1400"/>
              <a:buFont typeface="Be Vietnam Pro"/>
              <a:buChar char="●"/>
              <a:defRPr sz="1400" i="0" u="none" strike="noStrike" cap="none">
                <a:solidFill>
                  <a:schemeClr val="dk2"/>
                </a:solidFill>
                <a:latin typeface="Be Vietnam Pro"/>
                <a:ea typeface="Be Vietnam Pro"/>
                <a:cs typeface="Be Vietnam Pro"/>
                <a:sym typeface="Be Vietnam Pro"/>
              </a:defRPr>
            </a:lvl4pPr>
            <a:lvl5pPr marL="2286000" marR="0" lvl="4" indent="-317500" algn="l" rtl="0">
              <a:lnSpc>
                <a:spcPct val="100000"/>
              </a:lnSpc>
              <a:spcBef>
                <a:spcPts val="1600"/>
              </a:spcBef>
              <a:spcAft>
                <a:spcPts val="0"/>
              </a:spcAft>
              <a:buClr>
                <a:schemeClr val="dk2"/>
              </a:buClr>
              <a:buSzPts val="1400"/>
              <a:buFont typeface="Be Vietnam Pro"/>
              <a:buChar char="○"/>
              <a:defRPr sz="1400" i="0" u="none" strike="noStrike" cap="none">
                <a:solidFill>
                  <a:schemeClr val="dk2"/>
                </a:solidFill>
                <a:latin typeface="Be Vietnam Pro"/>
                <a:ea typeface="Be Vietnam Pro"/>
                <a:cs typeface="Be Vietnam Pro"/>
                <a:sym typeface="Be Vietnam Pro"/>
              </a:defRPr>
            </a:lvl5pPr>
            <a:lvl6pPr marL="2743200" marR="0" lvl="5" indent="-317500" algn="l" rtl="0">
              <a:lnSpc>
                <a:spcPct val="100000"/>
              </a:lnSpc>
              <a:spcBef>
                <a:spcPts val="1600"/>
              </a:spcBef>
              <a:spcAft>
                <a:spcPts val="0"/>
              </a:spcAft>
              <a:buClr>
                <a:schemeClr val="dk2"/>
              </a:buClr>
              <a:buSzPts val="1400"/>
              <a:buFont typeface="Be Vietnam Pro"/>
              <a:buChar char="■"/>
              <a:defRPr sz="1400" i="0" u="none" strike="noStrike" cap="none">
                <a:solidFill>
                  <a:schemeClr val="dk2"/>
                </a:solidFill>
                <a:latin typeface="Be Vietnam Pro"/>
                <a:ea typeface="Be Vietnam Pro"/>
                <a:cs typeface="Be Vietnam Pro"/>
                <a:sym typeface="Be Vietnam Pro"/>
              </a:defRPr>
            </a:lvl6pPr>
            <a:lvl7pPr marL="3200400" marR="0" lvl="6" indent="-317500" algn="l" rtl="0">
              <a:lnSpc>
                <a:spcPct val="100000"/>
              </a:lnSpc>
              <a:spcBef>
                <a:spcPts val="1600"/>
              </a:spcBef>
              <a:spcAft>
                <a:spcPts val="0"/>
              </a:spcAft>
              <a:buClr>
                <a:schemeClr val="dk2"/>
              </a:buClr>
              <a:buSzPts val="1400"/>
              <a:buFont typeface="Be Vietnam Pro"/>
              <a:buChar char="●"/>
              <a:defRPr sz="1400" i="0" u="none" strike="noStrike" cap="none">
                <a:solidFill>
                  <a:schemeClr val="dk2"/>
                </a:solidFill>
                <a:latin typeface="Be Vietnam Pro"/>
                <a:ea typeface="Be Vietnam Pro"/>
                <a:cs typeface="Be Vietnam Pro"/>
                <a:sym typeface="Be Vietnam Pro"/>
              </a:defRPr>
            </a:lvl7pPr>
            <a:lvl8pPr marL="3657600" marR="0" lvl="7" indent="-317500" algn="l" rtl="0">
              <a:lnSpc>
                <a:spcPct val="100000"/>
              </a:lnSpc>
              <a:spcBef>
                <a:spcPts val="1600"/>
              </a:spcBef>
              <a:spcAft>
                <a:spcPts val="0"/>
              </a:spcAft>
              <a:buClr>
                <a:schemeClr val="dk2"/>
              </a:buClr>
              <a:buSzPts val="1400"/>
              <a:buFont typeface="Be Vietnam Pro"/>
              <a:buChar char="○"/>
              <a:defRPr sz="1400" i="0" u="none" strike="noStrike" cap="none">
                <a:solidFill>
                  <a:schemeClr val="dk2"/>
                </a:solidFill>
                <a:latin typeface="Be Vietnam Pro"/>
                <a:ea typeface="Be Vietnam Pro"/>
                <a:cs typeface="Be Vietnam Pro"/>
                <a:sym typeface="Be Vietnam Pro"/>
              </a:defRPr>
            </a:lvl8pPr>
            <a:lvl9pPr marL="4114800" marR="0" lvl="8" indent="-317500" algn="l" rtl="0">
              <a:lnSpc>
                <a:spcPct val="100000"/>
              </a:lnSpc>
              <a:spcBef>
                <a:spcPts val="1600"/>
              </a:spcBef>
              <a:spcAft>
                <a:spcPts val="1600"/>
              </a:spcAft>
              <a:buClr>
                <a:schemeClr val="dk2"/>
              </a:buClr>
              <a:buSzPts val="1400"/>
              <a:buFont typeface="Be Vietnam Pro"/>
              <a:buChar char="■"/>
              <a:defRPr sz="1400" i="0" u="none" strike="noStrike" cap="none">
                <a:solidFill>
                  <a:schemeClr val="dk2"/>
                </a:solidFill>
                <a:latin typeface="Be Vietnam Pro"/>
                <a:ea typeface="Be Vietnam Pro"/>
                <a:cs typeface="Be Vietnam Pro"/>
                <a:sym typeface="Be Vietnam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1"/>
          <p:cNvSpPr/>
          <p:nvPr/>
        </p:nvSpPr>
        <p:spPr>
          <a:xfrm flipH="1">
            <a:off x="2595119" y="1623446"/>
            <a:ext cx="6545524" cy="1477971"/>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
          <p:cNvSpPr txBox="1">
            <a:spLocks noGrp="1"/>
          </p:cNvSpPr>
          <p:nvPr>
            <p:ph type="ctrTitle"/>
          </p:nvPr>
        </p:nvSpPr>
        <p:spPr>
          <a:xfrm>
            <a:off x="2706842" y="1562268"/>
            <a:ext cx="6545525" cy="1707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sz="3400">
                <a:solidFill>
                  <a:schemeClr val="dk1"/>
                </a:solidFill>
              </a:rPr>
              <a:t>xDeepFM: Combining Explicit and Implicit Feature Interactions</a:t>
            </a:r>
            <a:br>
              <a:rPr lang="vi-VN" sz="3400">
                <a:solidFill>
                  <a:schemeClr val="dk1"/>
                </a:solidFill>
              </a:rPr>
            </a:br>
            <a:r>
              <a:rPr lang="vi-VN" sz="3400">
                <a:solidFill>
                  <a:schemeClr val="dk1"/>
                </a:solidFill>
              </a:rPr>
              <a:t>for Recommender Systems</a:t>
            </a:r>
            <a:endParaRPr sz="3400">
              <a:solidFill>
                <a:schemeClr val="dk1"/>
              </a:solidFill>
            </a:endParaRPr>
          </a:p>
        </p:txBody>
      </p:sp>
      <p:pic>
        <p:nvPicPr>
          <p:cNvPr id="677" name="Google Shape;677;p1"/>
          <p:cNvPicPr preferRelativeResize="0"/>
          <p:nvPr/>
        </p:nvPicPr>
        <p:blipFill rotWithShape="1">
          <a:blip r:embed="rId3">
            <a:alphaModFix/>
          </a:blip>
          <a:srcRect l="11582" r="19923"/>
          <a:stretch/>
        </p:blipFill>
        <p:spPr>
          <a:xfrm>
            <a:off x="323850" y="811650"/>
            <a:ext cx="2619374" cy="4025576"/>
          </a:xfrm>
          <a:prstGeom prst="rect">
            <a:avLst/>
          </a:prstGeom>
          <a:noFill/>
          <a:ln>
            <a:noFill/>
          </a:ln>
        </p:spPr>
      </p:pic>
      <p:grpSp>
        <p:nvGrpSpPr>
          <p:cNvPr id="678" name="Google Shape;678;p1"/>
          <p:cNvGrpSpPr/>
          <p:nvPr/>
        </p:nvGrpSpPr>
        <p:grpSpPr>
          <a:xfrm flipH="1">
            <a:off x="5578881" y="3702404"/>
            <a:ext cx="579743" cy="1134819"/>
            <a:chOff x="4921825" y="870250"/>
            <a:chExt cx="407925" cy="798550"/>
          </a:xfrm>
        </p:grpSpPr>
        <p:sp>
          <p:nvSpPr>
            <p:cNvPr id="679" name="Google Shape;679;p1"/>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1"/>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1"/>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9" name="Google Shape;709;p1"/>
          <p:cNvGrpSpPr/>
          <p:nvPr/>
        </p:nvGrpSpPr>
        <p:grpSpPr>
          <a:xfrm flipH="1">
            <a:off x="2286825" y="223186"/>
            <a:ext cx="593164" cy="1161172"/>
            <a:chOff x="4921825" y="870250"/>
            <a:chExt cx="407925" cy="798550"/>
          </a:xfrm>
        </p:grpSpPr>
        <p:sp>
          <p:nvSpPr>
            <p:cNvPr id="710" name="Google Shape;710;p1"/>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0" name="Google Shape;740;p1"/>
          <p:cNvGrpSpPr/>
          <p:nvPr/>
        </p:nvGrpSpPr>
        <p:grpSpPr>
          <a:xfrm flipH="1">
            <a:off x="7601956" y="310954"/>
            <a:ext cx="579743" cy="1134819"/>
            <a:chOff x="4921825" y="870250"/>
            <a:chExt cx="407925" cy="798550"/>
          </a:xfrm>
        </p:grpSpPr>
        <p:sp>
          <p:nvSpPr>
            <p:cNvPr id="741" name="Google Shape;741;p1"/>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g21313d663c0_4_0"/>
          <p:cNvSpPr/>
          <p:nvPr/>
        </p:nvSpPr>
        <p:spPr>
          <a:xfrm>
            <a:off x="1379869" y="297250"/>
            <a:ext cx="2156388" cy="477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g21313d663c0_4_0"/>
          <p:cNvSpPr txBox="1">
            <a:spLocks noGrp="1"/>
          </p:cNvSpPr>
          <p:nvPr>
            <p:ph type="title"/>
          </p:nvPr>
        </p:nvSpPr>
        <p:spPr>
          <a:xfrm>
            <a:off x="1265900" y="285700"/>
            <a:ext cx="2384326" cy="47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500"/>
              <a:t>Criteo Dataset</a:t>
            </a:r>
            <a:endParaRPr sz="2500"/>
          </a:p>
        </p:txBody>
      </p:sp>
      <p:grpSp>
        <p:nvGrpSpPr>
          <p:cNvPr id="1161" name="Google Shape;1161;g21313d663c0_4_0"/>
          <p:cNvGrpSpPr/>
          <p:nvPr/>
        </p:nvGrpSpPr>
        <p:grpSpPr>
          <a:xfrm flipH="1">
            <a:off x="-2285782" y="-2728990"/>
            <a:ext cx="4017967" cy="3644766"/>
            <a:chOff x="3166062" y="1034326"/>
            <a:chExt cx="6010422" cy="5452155"/>
          </a:xfrm>
        </p:grpSpPr>
        <p:sp>
          <p:nvSpPr>
            <p:cNvPr id="1162" name="Google Shape;1162;g21313d663c0_4_0"/>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g21313d663c0_4_0"/>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4" name="Google Shape;1164;g21313d663c0_4_0"/>
          <p:cNvGrpSpPr/>
          <p:nvPr/>
        </p:nvGrpSpPr>
        <p:grpSpPr>
          <a:xfrm>
            <a:off x="7718547" y="138563"/>
            <a:ext cx="593164" cy="1161172"/>
            <a:chOff x="4921825" y="870250"/>
            <a:chExt cx="407925" cy="798550"/>
          </a:xfrm>
        </p:grpSpPr>
        <p:sp>
          <p:nvSpPr>
            <p:cNvPr id="1165" name="Google Shape;1165;g21313d663c0_4_0"/>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g21313d663c0_4_0"/>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g21313d663c0_4_0"/>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g21313d663c0_4_0"/>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g21313d663c0_4_0"/>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g21313d663c0_4_0"/>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g21313d663c0_4_0"/>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g21313d663c0_4_0"/>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g21313d663c0_4_0"/>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g21313d663c0_4_0"/>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g21313d663c0_4_0"/>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g21313d663c0_4_0"/>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g21313d663c0_4_0"/>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g21313d663c0_4_0"/>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g21313d663c0_4_0"/>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g21313d663c0_4_0"/>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g21313d663c0_4_0"/>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g21313d663c0_4_0"/>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g21313d663c0_4_0"/>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g21313d663c0_4_0"/>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g21313d663c0_4_0"/>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g21313d663c0_4_0"/>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g21313d663c0_4_0"/>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g21313d663c0_4_0"/>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g21313d663c0_4_0"/>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g21313d663c0_4_0"/>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g21313d663c0_4_0"/>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g21313d663c0_4_0"/>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g21313d663c0_4_0"/>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g21313d663c0_4_0"/>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95" name="Google Shape;1195;g21313d663c0_4_0"/>
          <p:cNvPicPr preferRelativeResize="0"/>
          <p:nvPr/>
        </p:nvPicPr>
        <p:blipFill>
          <a:blip r:embed="rId3">
            <a:alphaModFix/>
          </a:blip>
          <a:stretch>
            <a:fillRect/>
          </a:stretch>
        </p:blipFill>
        <p:spPr>
          <a:xfrm>
            <a:off x="0" y="888225"/>
            <a:ext cx="9143999" cy="1544442"/>
          </a:xfrm>
          <a:prstGeom prst="rect">
            <a:avLst/>
          </a:prstGeom>
          <a:noFill/>
          <a:ln>
            <a:noFill/>
          </a:ln>
        </p:spPr>
      </p:pic>
      <p:sp>
        <p:nvSpPr>
          <p:cNvPr id="1196" name="Google Shape;1196;g21313d663c0_4_0"/>
          <p:cNvSpPr txBox="1"/>
          <p:nvPr/>
        </p:nvSpPr>
        <p:spPr>
          <a:xfrm>
            <a:off x="3225250" y="2432675"/>
            <a:ext cx="244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VN">
                <a:latin typeface="Be Vietnam Pro"/>
                <a:ea typeface="Be Vietnam Pro"/>
                <a:cs typeface="Be Vietnam Pro"/>
                <a:sym typeface="Be Vietnam Pro"/>
              </a:rPr>
              <a:t>Criteo dataset example</a:t>
            </a:r>
            <a:endParaRPr>
              <a:latin typeface="Be Vietnam Pro"/>
              <a:ea typeface="Be Vietnam Pro"/>
              <a:cs typeface="Be Vietnam Pro"/>
              <a:sym typeface="Be Vietnam Pro"/>
            </a:endParaRPr>
          </a:p>
        </p:txBody>
      </p:sp>
      <p:sp>
        <p:nvSpPr>
          <p:cNvPr id="1197" name="Google Shape;1197;g21313d663c0_4_0"/>
          <p:cNvSpPr/>
          <p:nvPr/>
        </p:nvSpPr>
        <p:spPr>
          <a:xfrm>
            <a:off x="264300" y="3016025"/>
            <a:ext cx="8615400" cy="1696800"/>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285750" lvl="0" indent="-285750" algn="just" rtl="0">
              <a:spcBef>
                <a:spcPts val="0"/>
              </a:spcBef>
              <a:spcAft>
                <a:spcPts val="0"/>
              </a:spcAft>
              <a:buClr>
                <a:schemeClr val="dk1"/>
              </a:buClr>
              <a:buSzPts val="1800"/>
              <a:buChar char="•"/>
            </a:pPr>
            <a:r>
              <a:rPr lang="vi-VN" sz="1800" b="1">
                <a:solidFill>
                  <a:schemeClr val="dk1"/>
                </a:solidFill>
                <a:latin typeface="Be Vietnam Pro Light"/>
                <a:ea typeface="Be Vietnam Pro Light"/>
                <a:cs typeface="Be Vietnam Pro Light"/>
                <a:sym typeface="Be Vietnam Pro Light"/>
              </a:rPr>
              <a:t>Criteo Dataset</a:t>
            </a:r>
            <a:r>
              <a:rPr lang="vi-VN" sz="1800">
                <a:solidFill>
                  <a:schemeClr val="dk1"/>
                </a:solidFill>
                <a:latin typeface="Be Vietnam Pro Light"/>
                <a:ea typeface="Be Vietnam Pro Light"/>
                <a:cs typeface="Be Vietnam Pro Light"/>
                <a:sym typeface="Be Vietnam Pro Light"/>
              </a:rPr>
              <a:t>: Đây là bộ dữ liệu dùng để phát triển và đánh giá các mô hình dự đoán tỷ lệ nhấp chuột vào quảng cáo. Với mỗi một dòng trong dataset tương ứng với một người dùng và trang đang được truy cập, với label tương ứng (clicked = 1, non-clicked = 0)</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44669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g21313d663c0_4_178"/>
          <p:cNvSpPr/>
          <p:nvPr/>
        </p:nvSpPr>
        <p:spPr>
          <a:xfrm>
            <a:off x="1142567" y="259071"/>
            <a:ext cx="2721221" cy="477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g21313d663c0_4_178"/>
          <p:cNvSpPr txBox="1">
            <a:spLocks noGrp="1"/>
          </p:cNvSpPr>
          <p:nvPr>
            <p:ph type="title"/>
          </p:nvPr>
        </p:nvSpPr>
        <p:spPr>
          <a:xfrm>
            <a:off x="1113839" y="270949"/>
            <a:ext cx="2844777" cy="47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500"/>
              <a:t>Criteo Dataset</a:t>
            </a:r>
            <a:endParaRPr sz="2500"/>
          </a:p>
        </p:txBody>
      </p:sp>
      <p:grpSp>
        <p:nvGrpSpPr>
          <p:cNvPr id="1204" name="Google Shape;1204;g21313d663c0_4_178"/>
          <p:cNvGrpSpPr/>
          <p:nvPr/>
        </p:nvGrpSpPr>
        <p:grpSpPr>
          <a:xfrm flipH="1">
            <a:off x="-2285782" y="-2728990"/>
            <a:ext cx="4017967" cy="3644766"/>
            <a:chOff x="3166062" y="1034326"/>
            <a:chExt cx="6010422" cy="5452155"/>
          </a:xfrm>
        </p:grpSpPr>
        <p:sp>
          <p:nvSpPr>
            <p:cNvPr id="1205" name="Google Shape;1205;g21313d663c0_4_17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g21313d663c0_4_17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7" name="Google Shape;1207;g21313d663c0_4_178"/>
          <p:cNvGrpSpPr/>
          <p:nvPr/>
        </p:nvGrpSpPr>
        <p:grpSpPr>
          <a:xfrm>
            <a:off x="7718547" y="138563"/>
            <a:ext cx="593164" cy="1161172"/>
            <a:chOff x="4921825" y="870250"/>
            <a:chExt cx="407925" cy="798550"/>
          </a:xfrm>
        </p:grpSpPr>
        <p:sp>
          <p:nvSpPr>
            <p:cNvPr id="1208" name="Google Shape;1208;g21313d663c0_4_17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g21313d663c0_4_17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g21313d663c0_4_17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g21313d663c0_4_17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g21313d663c0_4_17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g21313d663c0_4_17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g21313d663c0_4_17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g21313d663c0_4_17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g21313d663c0_4_17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g21313d663c0_4_17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g21313d663c0_4_17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g21313d663c0_4_17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g21313d663c0_4_17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g21313d663c0_4_17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g21313d663c0_4_17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g21313d663c0_4_17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g21313d663c0_4_17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g21313d663c0_4_17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g21313d663c0_4_17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g21313d663c0_4_17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g21313d663c0_4_17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g21313d663c0_4_17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g21313d663c0_4_17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g21313d663c0_4_17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g21313d663c0_4_17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g21313d663c0_4_17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g21313d663c0_4_17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g21313d663c0_4_17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g21313d663c0_4_17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g21313d663c0_4_17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8" name="Google Shape;1238;g21313d663c0_4_178"/>
          <p:cNvSpPr/>
          <p:nvPr/>
        </p:nvSpPr>
        <p:spPr>
          <a:xfrm>
            <a:off x="264300" y="1054344"/>
            <a:ext cx="8615400" cy="3830085"/>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lvl="1" algn="just">
              <a:spcBef>
                <a:spcPts val="800"/>
              </a:spcBef>
              <a:buClr>
                <a:schemeClr val="dk1"/>
              </a:buClr>
              <a:buSzPts val="2000"/>
            </a:pPr>
            <a:endParaRPr lang="vi-VN" sz="20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2CD9672-1E39-49B5-C517-4EF989BD3FF1}"/>
              </a:ext>
            </a:extLst>
          </p:cNvPr>
          <p:cNvPicPr>
            <a:picLocks noChangeAspect="1"/>
          </p:cNvPicPr>
          <p:nvPr/>
        </p:nvPicPr>
        <p:blipFill>
          <a:blip r:embed="rId3"/>
          <a:srcRect/>
          <a:stretch/>
        </p:blipFill>
        <p:spPr>
          <a:xfrm>
            <a:off x="1252231" y="1287230"/>
            <a:ext cx="6129338" cy="3435756"/>
          </a:xfrm>
          <a:prstGeom prst="rect">
            <a:avLst/>
          </a:prstGeom>
        </p:spPr>
      </p:pic>
    </p:spTree>
    <p:extLst>
      <p:ext uri="{BB962C8B-B14F-4D97-AF65-F5344CB8AC3E}">
        <p14:creationId xmlns:p14="http://schemas.microsoft.com/office/powerpoint/2010/main" val="92490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g21313d663c0_4_178"/>
          <p:cNvSpPr/>
          <p:nvPr/>
        </p:nvSpPr>
        <p:spPr>
          <a:xfrm>
            <a:off x="1142567" y="259071"/>
            <a:ext cx="2721221" cy="477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g21313d663c0_4_178"/>
          <p:cNvSpPr txBox="1">
            <a:spLocks noGrp="1"/>
          </p:cNvSpPr>
          <p:nvPr>
            <p:ph type="title"/>
          </p:nvPr>
        </p:nvSpPr>
        <p:spPr>
          <a:xfrm>
            <a:off x="1113839" y="270949"/>
            <a:ext cx="2844777" cy="47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500"/>
              <a:t>Dianping Dataset</a:t>
            </a:r>
            <a:endParaRPr sz="2500"/>
          </a:p>
        </p:txBody>
      </p:sp>
      <p:grpSp>
        <p:nvGrpSpPr>
          <p:cNvPr id="1204" name="Google Shape;1204;g21313d663c0_4_178"/>
          <p:cNvGrpSpPr/>
          <p:nvPr/>
        </p:nvGrpSpPr>
        <p:grpSpPr>
          <a:xfrm flipH="1">
            <a:off x="-2285782" y="-2728990"/>
            <a:ext cx="4017967" cy="3644766"/>
            <a:chOff x="3166062" y="1034326"/>
            <a:chExt cx="6010422" cy="5452155"/>
          </a:xfrm>
        </p:grpSpPr>
        <p:sp>
          <p:nvSpPr>
            <p:cNvPr id="1205" name="Google Shape;1205;g21313d663c0_4_17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g21313d663c0_4_17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7" name="Google Shape;1207;g21313d663c0_4_178"/>
          <p:cNvGrpSpPr/>
          <p:nvPr/>
        </p:nvGrpSpPr>
        <p:grpSpPr>
          <a:xfrm>
            <a:off x="7718547" y="138563"/>
            <a:ext cx="593164" cy="1161172"/>
            <a:chOff x="4921825" y="870250"/>
            <a:chExt cx="407925" cy="798550"/>
          </a:xfrm>
        </p:grpSpPr>
        <p:sp>
          <p:nvSpPr>
            <p:cNvPr id="1208" name="Google Shape;1208;g21313d663c0_4_17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g21313d663c0_4_17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g21313d663c0_4_17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g21313d663c0_4_17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g21313d663c0_4_17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g21313d663c0_4_17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g21313d663c0_4_17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g21313d663c0_4_17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g21313d663c0_4_17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g21313d663c0_4_17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g21313d663c0_4_17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g21313d663c0_4_17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g21313d663c0_4_17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g21313d663c0_4_17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g21313d663c0_4_17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g21313d663c0_4_17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g21313d663c0_4_17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g21313d663c0_4_17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g21313d663c0_4_17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g21313d663c0_4_17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g21313d663c0_4_17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g21313d663c0_4_17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g21313d663c0_4_17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g21313d663c0_4_17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g21313d663c0_4_17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g21313d663c0_4_17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g21313d663c0_4_17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g21313d663c0_4_17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g21313d663c0_4_17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g21313d663c0_4_17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8" name="Google Shape;1238;g21313d663c0_4_178"/>
          <p:cNvSpPr/>
          <p:nvPr/>
        </p:nvSpPr>
        <p:spPr>
          <a:xfrm>
            <a:off x="264300" y="1054345"/>
            <a:ext cx="8615400" cy="2599800"/>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lvl="1" algn="just">
              <a:spcBef>
                <a:spcPts val="800"/>
              </a:spcBef>
              <a:buClr>
                <a:schemeClr val="dk1"/>
              </a:buClr>
              <a:buSzPts val="2000"/>
            </a:pPr>
            <a:endParaRPr lang="vi-VN" sz="2000" b="0" i="0" u="none" strike="noStrike" cap="none">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C44E734F-240A-8E09-F30D-7FE7C06C0385}"/>
              </a:ext>
            </a:extLst>
          </p:cNvPr>
          <p:cNvSpPr txBox="1"/>
          <p:nvPr/>
        </p:nvSpPr>
        <p:spPr>
          <a:xfrm>
            <a:off x="449240" y="1189924"/>
            <a:ext cx="8245519" cy="615553"/>
          </a:xfrm>
          <a:prstGeom prst="rect">
            <a:avLst/>
          </a:prstGeom>
          <a:noFill/>
        </p:spPr>
        <p:txBody>
          <a:bodyPr wrap="square" rtlCol="0">
            <a:spAutoFit/>
          </a:bodyPr>
          <a:lstStyle/>
          <a:p>
            <a:pPr marL="342900" lvl="1" indent="-342900" algn="just">
              <a:spcBef>
                <a:spcPts val="800"/>
              </a:spcBef>
              <a:buClr>
                <a:schemeClr val="dk1"/>
              </a:buClr>
              <a:buSzPts val="2000"/>
              <a:buFont typeface="Wingdings" panose="05000000000000000000" pitchFamily="2" charset="2"/>
              <a:buChar char="q"/>
            </a:pPr>
            <a:r>
              <a:rPr lang="en-US" sz="2000">
                <a:solidFill>
                  <a:schemeClr val="dk1"/>
                </a:solidFill>
                <a:latin typeface="Be Vietnam Pro Light"/>
                <a:ea typeface="Be Vietnam Pro Light"/>
                <a:cs typeface="Be Vietnam Pro Light"/>
                <a:sym typeface="Be Vietnam Pro Light"/>
              </a:rPr>
              <a:t>Bộ dữ liệu này bao gồm </a:t>
            </a:r>
          </a:p>
          <a:p>
            <a:endParaRPr lang="en-US"/>
          </a:p>
        </p:txBody>
      </p:sp>
      <p:sp>
        <p:nvSpPr>
          <p:cNvPr id="7" name="TextBox 6">
            <a:extLst>
              <a:ext uri="{FF2B5EF4-FFF2-40B4-BE49-F238E27FC236}">
                <a16:creationId xmlns:a16="http://schemas.microsoft.com/office/drawing/2014/main" id="{5DA8215D-C50C-485D-D602-DA8E1190F6F2}"/>
              </a:ext>
            </a:extLst>
          </p:cNvPr>
          <p:cNvSpPr txBox="1"/>
          <p:nvPr/>
        </p:nvSpPr>
        <p:spPr>
          <a:xfrm>
            <a:off x="821716" y="1583214"/>
            <a:ext cx="7873043" cy="1025922"/>
          </a:xfrm>
          <a:prstGeom prst="rect">
            <a:avLst/>
          </a:prstGeom>
          <a:noFill/>
        </p:spPr>
        <p:txBody>
          <a:bodyPr wrap="square" rtlCol="0">
            <a:spAutoFit/>
          </a:bodyPr>
          <a:lstStyle/>
          <a:p>
            <a:pPr marL="342900" lvl="8" indent="-342900" algn="just">
              <a:spcBef>
                <a:spcPts val="800"/>
              </a:spcBef>
              <a:buClr>
                <a:schemeClr val="dk1"/>
              </a:buClr>
              <a:buSzPts val="2000"/>
              <a:buFont typeface="Wingdings" panose="05000000000000000000" pitchFamily="2" charset="2"/>
              <a:buChar char="§"/>
            </a:pPr>
            <a:r>
              <a:rPr lang="vi-VN" sz="2000">
                <a:solidFill>
                  <a:schemeClr val="dk1"/>
                </a:solidFill>
                <a:latin typeface="Be Vietnam Pro Light"/>
                <a:ea typeface="Be Vietnam Pro Light"/>
                <a:cs typeface="Be Vietnam Pro Light"/>
                <a:sym typeface="Be Vietnam Pro Light"/>
              </a:rPr>
              <a:t>Đánh giá của người dùng: rating, dịch vụ, không gian, …</a:t>
            </a:r>
          </a:p>
          <a:p>
            <a:pPr marL="342900" lvl="3" indent="-342900" algn="just">
              <a:spcBef>
                <a:spcPts val="800"/>
              </a:spcBef>
              <a:buClr>
                <a:schemeClr val="dk1"/>
              </a:buClr>
              <a:buSzPts val="2000"/>
              <a:buFont typeface="Wingdings" panose="05000000000000000000" pitchFamily="2" charset="2"/>
              <a:buChar char="§"/>
            </a:pPr>
            <a:r>
              <a:rPr lang="vi-VN" sz="2000">
                <a:solidFill>
                  <a:schemeClr val="dk1"/>
                </a:solidFill>
                <a:latin typeface="Be Vietnam Pro Light"/>
                <a:ea typeface="Be Vietnam Pro Light"/>
                <a:cs typeface="Be Vietnam Pro Light"/>
                <a:sym typeface="Be Vietnam Pro Light"/>
              </a:rPr>
              <a:t>Đánh giá chung của nhà hàng: style, vị trí, dịch vụ, ..</a:t>
            </a:r>
          </a:p>
          <a:p>
            <a:endParaRPr lang="en-US"/>
          </a:p>
        </p:txBody>
      </p:sp>
      <p:sp>
        <p:nvSpPr>
          <p:cNvPr id="8" name="TextBox 7">
            <a:extLst>
              <a:ext uri="{FF2B5EF4-FFF2-40B4-BE49-F238E27FC236}">
                <a16:creationId xmlns:a16="http://schemas.microsoft.com/office/drawing/2014/main" id="{AAEC936E-B860-9686-19B2-26C7AFEB1758}"/>
              </a:ext>
            </a:extLst>
          </p:cNvPr>
          <p:cNvSpPr txBox="1"/>
          <p:nvPr/>
        </p:nvSpPr>
        <p:spPr>
          <a:xfrm>
            <a:off x="449240" y="2532480"/>
            <a:ext cx="8108805" cy="1015663"/>
          </a:xfrm>
          <a:prstGeom prst="rect">
            <a:avLst/>
          </a:prstGeom>
          <a:noFill/>
        </p:spPr>
        <p:txBody>
          <a:bodyPr wrap="square" rtlCol="0">
            <a:spAutoFit/>
          </a:bodyPr>
          <a:lstStyle/>
          <a:p>
            <a:r>
              <a:rPr lang="en-US" sz="2000">
                <a:latin typeface="Be Vietnam Pro Light" panose="020B0604020202020204" charset="0"/>
                <a:ea typeface="Inter" panose="020B0604020202020204" charset="0"/>
                <a:cs typeface="Times New Roman" panose="02020603050405020304" pitchFamily="18" charset="0"/>
                <a:sym typeface="Wingdings" panose="05000000000000000000" pitchFamily="2" charset="2"/>
              </a:rPr>
              <a:t></a:t>
            </a:r>
            <a:r>
              <a:rPr lang="vi-VN" sz="2000">
                <a:latin typeface="Be Vietnam Pro Light" panose="020B0604020202020204" charset="0"/>
                <a:ea typeface="Inter" panose="020B0604020202020204" charset="0"/>
                <a:cs typeface="Times New Roman" panose="02020603050405020304" pitchFamily="18" charset="0"/>
                <a:sym typeface="Wingdings" panose="05000000000000000000" pitchFamily="2" charset="2"/>
              </a:rPr>
              <a:t> </a:t>
            </a:r>
            <a:r>
              <a:rPr lang="vi-VN" sz="2000">
                <a:solidFill>
                  <a:schemeClr val="dk1"/>
                </a:solidFill>
                <a:latin typeface="Be Vietnam Pro Light" panose="020B0604020202020204" charset="0"/>
                <a:ea typeface="Be Vietnam Pro Light"/>
                <a:cs typeface="Be Vietnam Pro Light"/>
                <a:sym typeface="Be Vietnam Pro Light"/>
              </a:rPr>
              <a:t>Với ba địa điểm được ghé gần đây nhất của người dùng, mục tiêu là dự đoán khả năng người dùng sẽ ghé thăm nhà hàng mới.</a:t>
            </a:r>
            <a:endParaRPr lang="vi-VN" sz="2000" b="0" i="0" u="none" strike="noStrike" cap="none">
              <a:solidFill>
                <a:srgbClr val="000000"/>
              </a:solidFill>
              <a:latin typeface="Be Vietnam Pro Light" panose="020B0604020202020204" charset="0"/>
              <a:sym typeface="Arial"/>
            </a:endParaRPr>
          </a:p>
          <a:p>
            <a:endParaRPr lang="en-US" sz="2000">
              <a:latin typeface="Be Vietnam Pro Light" panose="020B0604020202020204" charset="0"/>
            </a:endParaRPr>
          </a:p>
        </p:txBody>
      </p:sp>
    </p:spTree>
    <p:extLst>
      <p:ext uri="{BB962C8B-B14F-4D97-AF65-F5344CB8AC3E}">
        <p14:creationId xmlns:p14="http://schemas.microsoft.com/office/powerpoint/2010/main" val="30296480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4" name="Google Shape;1238;g21313d663c0_4_178">
            <a:extLst>
              <a:ext uri="{FF2B5EF4-FFF2-40B4-BE49-F238E27FC236}">
                <a16:creationId xmlns:a16="http://schemas.microsoft.com/office/drawing/2014/main" id="{C6BF1907-3E5B-5DB6-C085-7FBEB5B0BD33}"/>
              </a:ext>
            </a:extLst>
          </p:cNvPr>
          <p:cNvSpPr/>
          <p:nvPr/>
        </p:nvSpPr>
        <p:spPr>
          <a:xfrm>
            <a:off x="346365" y="845799"/>
            <a:ext cx="8451270" cy="3451902"/>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lvl="1" algn="just">
              <a:spcBef>
                <a:spcPts val="800"/>
              </a:spcBef>
              <a:buClr>
                <a:schemeClr val="dk1"/>
              </a:buClr>
              <a:buSzPts val="2000"/>
            </a:pPr>
            <a:endParaRPr lang="vi-VN" sz="2000" b="0" i="0" u="none" strike="noStrike" cap="none">
              <a:solidFill>
                <a:srgbClr val="000000"/>
              </a:solidFill>
              <a:latin typeface="Arial"/>
              <a:ea typeface="Arial"/>
              <a:cs typeface="Arial"/>
              <a:sym typeface="Arial"/>
            </a:endParaRPr>
          </a:p>
        </p:txBody>
      </p:sp>
      <p:sp>
        <p:nvSpPr>
          <p:cNvPr id="1243" name="Google Shape;1243;g21313d663c0_4_221"/>
          <p:cNvSpPr/>
          <p:nvPr/>
        </p:nvSpPr>
        <p:spPr>
          <a:xfrm>
            <a:off x="1147975" y="138575"/>
            <a:ext cx="3271484" cy="477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Arial"/>
              <a:ea typeface="Arial"/>
              <a:cs typeface="Arial"/>
              <a:sym typeface="Arial"/>
            </a:endParaRPr>
          </a:p>
        </p:txBody>
      </p:sp>
      <p:sp>
        <p:nvSpPr>
          <p:cNvPr id="1244" name="Google Shape;1244;g21313d663c0_4_221"/>
          <p:cNvSpPr txBox="1">
            <a:spLocks noGrp="1"/>
          </p:cNvSpPr>
          <p:nvPr>
            <p:ph type="title"/>
          </p:nvPr>
        </p:nvSpPr>
        <p:spPr>
          <a:xfrm>
            <a:off x="1113839" y="148266"/>
            <a:ext cx="3271485" cy="47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500"/>
              <a:t>Dianping Dataset</a:t>
            </a:r>
            <a:endParaRPr sz="2500"/>
          </a:p>
        </p:txBody>
      </p:sp>
      <p:grpSp>
        <p:nvGrpSpPr>
          <p:cNvPr id="1245" name="Google Shape;1245;g21313d663c0_4_221"/>
          <p:cNvGrpSpPr/>
          <p:nvPr/>
        </p:nvGrpSpPr>
        <p:grpSpPr>
          <a:xfrm flipH="1">
            <a:off x="-2285782" y="-2728990"/>
            <a:ext cx="4017967" cy="3644766"/>
            <a:chOff x="3166062" y="1034326"/>
            <a:chExt cx="6010422" cy="5452155"/>
          </a:xfrm>
        </p:grpSpPr>
        <p:sp>
          <p:nvSpPr>
            <p:cNvPr id="1246" name="Google Shape;1246;g21313d663c0_4_221"/>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g21313d663c0_4_221"/>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8" name="Google Shape;1248;g21313d663c0_4_221"/>
          <p:cNvGrpSpPr/>
          <p:nvPr/>
        </p:nvGrpSpPr>
        <p:grpSpPr>
          <a:xfrm>
            <a:off x="7718547" y="138563"/>
            <a:ext cx="593164" cy="1161172"/>
            <a:chOff x="4921825" y="870250"/>
            <a:chExt cx="407925" cy="798550"/>
          </a:xfrm>
        </p:grpSpPr>
        <p:sp>
          <p:nvSpPr>
            <p:cNvPr id="1249" name="Google Shape;1249;g21313d663c0_4_221"/>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g21313d663c0_4_221"/>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g21313d663c0_4_221"/>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g21313d663c0_4_221"/>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g21313d663c0_4_221"/>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g21313d663c0_4_221"/>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g21313d663c0_4_221"/>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g21313d663c0_4_221"/>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g21313d663c0_4_221"/>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g21313d663c0_4_221"/>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g21313d663c0_4_221"/>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g21313d663c0_4_221"/>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g21313d663c0_4_221"/>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g21313d663c0_4_221"/>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g21313d663c0_4_221"/>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g21313d663c0_4_221"/>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g21313d663c0_4_221"/>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g21313d663c0_4_221"/>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g21313d663c0_4_221"/>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g21313d663c0_4_221"/>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g21313d663c0_4_221"/>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g21313d663c0_4_221"/>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g21313d663c0_4_221"/>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g21313d663c0_4_221"/>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g21313d663c0_4_221"/>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g21313d663c0_4_221"/>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g21313d663c0_4_221"/>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g21313d663c0_4_221"/>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g21313d663c0_4_221"/>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g21313d663c0_4_221"/>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 name="Picture 4">
            <a:extLst>
              <a:ext uri="{FF2B5EF4-FFF2-40B4-BE49-F238E27FC236}">
                <a16:creationId xmlns:a16="http://schemas.microsoft.com/office/drawing/2014/main" id="{F431C9A1-86F9-4A53-1D02-033F1E2F9FE1}"/>
              </a:ext>
            </a:extLst>
          </p:cNvPr>
          <p:cNvPicPr>
            <a:picLocks noChangeAspect="1"/>
          </p:cNvPicPr>
          <p:nvPr/>
        </p:nvPicPr>
        <p:blipFill>
          <a:blip r:embed="rId3"/>
          <a:srcRect/>
          <a:stretch/>
        </p:blipFill>
        <p:spPr>
          <a:xfrm>
            <a:off x="744060" y="1118572"/>
            <a:ext cx="7533880" cy="2581633"/>
          </a:xfrm>
          <a:prstGeom prst="rect">
            <a:avLst/>
          </a:prstGeom>
        </p:spPr>
      </p:pic>
      <p:sp>
        <p:nvSpPr>
          <p:cNvPr id="6" name="TextBox 5">
            <a:extLst>
              <a:ext uri="{FF2B5EF4-FFF2-40B4-BE49-F238E27FC236}">
                <a16:creationId xmlns:a16="http://schemas.microsoft.com/office/drawing/2014/main" id="{3B1F1F7F-9599-5929-40ED-FEC19FDC3BFB}"/>
              </a:ext>
            </a:extLst>
          </p:cNvPr>
          <p:cNvSpPr txBox="1"/>
          <p:nvPr/>
        </p:nvSpPr>
        <p:spPr>
          <a:xfrm>
            <a:off x="3104534" y="3736167"/>
            <a:ext cx="3753465" cy="307777"/>
          </a:xfrm>
          <a:prstGeom prst="rect">
            <a:avLst/>
          </a:prstGeom>
          <a:noFill/>
        </p:spPr>
        <p:txBody>
          <a:bodyPr wrap="square" rtlCol="0">
            <a:spAutoFit/>
          </a:bodyPr>
          <a:lstStyle/>
          <a:p>
            <a:r>
              <a:rPr lang="vi-VN">
                <a:latin typeface="Be Vietnam Pro Light" panose="020B0604020202020204" charset="0"/>
              </a:rPr>
              <a:t>Đánh giá của người dùng</a:t>
            </a:r>
            <a:endParaRPr lang="en-US">
              <a:latin typeface="Be Vietnam Pro Light" panose="020B0604020202020204" charset="0"/>
            </a:endParaRPr>
          </a:p>
        </p:txBody>
      </p:sp>
    </p:spTree>
    <p:extLst>
      <p:ext uri="{BB962C8B-B14F-4D97-AF65-F5344CB8AC3E}">
        <p14:creationId xmlns:p14="http://schemas.microsoft.com/office/powerpoint/2010/main" val="3490418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7" name="Google Shape;1238;g21313d663c0_4_178">
            <a:extLst>
              <a:ext uri="{FF2B5EF4-FFF2-40B4-BE49-F238E27FC236}">
                <a16:creationId xmlns:a16="http://schemas.microsoft.com/office/drawing/2014/main" id="{013C2963-6153-CAA8-D5ED-47D8867B8EE9}"/>
              </a:ext>
            </a:extLst>
          </p:cNvPr>
          <p:cNvSpPr/>
          <p:nvPr/>
        </p:nvSpPr>
        <p:spPr>
          <a:xfrm>
            <a:off x="88490" y="997938"/>
            <a:ext cx="9080507" cy="3361959"/>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lvl="1" algn="just">
              <a:spcBef>
                <a:spcPts val="800"/>
              </a:spcBef>
              <a:buClr>
                <a:schemeClr val="dk1"/>
              </a:buClr>
              <a:buSzPts val="2000"/>
            </a:pPr>
            <a:endParaRPr lang="vi-VN" sz="2000" b="0" i="0" u="none" strike="noStrike" cap="none">
              <a:solidFill>
                <a:srgbClr val="000000"/>
              </a:solidFill>
              <a:latin typeface="Arial"/>
              <a:ea typeface="Arial"/>
              <a:cs typeface="Arial"/>
              <a:sym typeface="Arial"/>
            </a:endParaRPr>
          </a:p>
        </p:txBody>
      </p:sp>
      <p:sp>
        <p:nvSpPr>
          <p:cNvPr id="1243" name="Google Shape;1243;g21313d663c0_4_221"/>
          <p:cNvSpPr/>
          <p:nvPr/>
        </p:nvSpPr>
        <p:spPr>
          <a:xfrm>
            <a:off x="1147975" y="138575"/>
            <a:ext cx="3271484" cy="477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Arial"/>
              <a:ea typeface="Arial"/>
              <a:cs typeface="Arial"/>
              <a:sym typeface="Arial"/>
            </a:endParaRPr>
          </a:p>
        </p:txBody>
      </p:sp>
      <p:sp>
        <p:nvSpPr>
          <p:cNvPr id="1244" name="Google Shape;1244;g21313d663c0_4_221"/>
          <p:cNvSpPr txBox="1">
            <a:spLocks noGrp="1"/>
          </p:cNvSpPr>
          <p:nvPr>
            <p:ph type="title"/>
          </p:nvPr>
        </p:nvSpPr>
        <p:spPr>
          <a:xfrm>
            <a:off x="1113839" y="148266"/>
            <a:ext cx="3271485" cy="47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500"/>
              <a:t>Dianping Dataset</a:t>
            </a:r>
            <a:endParaRPr sz="2500"/>
          </a:p>
        </p:txBody>
      </p:sp>
      <p:grpSp>
        <p:nvGrpSpPr>
          <p:cNvPr id="1245" name="Google Shape;1245;g21313d663c0_4_221"/>
          <p:cNvGrpSpPr/>
          <p:nvPr/>
        </p:nvGrpSpPr>
        <p:grpSpPr>
          <a:xfrm flipH="1">
            <a:off x="-2285782" y="-2728990"/>
            <a:ext cx="4017967" cy="3644766"/>
            <a:chOff x="3166062" y="1034326"/>
            <a:chExt cx="6010422" cy="5452155"/>
          </a:xfrm>
        </p:grpSpPr>
        <p:sp>
          <p:nvSpPr>
            <p:cNvPr id="1246" name="Google Shape;1246;g21313d663c0_4_221"/>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g21313d663c0_4_221"/>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8" name="Google Shape;1248;g21313d663c0_4_221"/>
          <p:cNvGrpSpPr/>
          <p:nvPr/>
        </p:nvGrpSpPr>
        <p:grpSpPr>
          <a:xfrm>
            <a:off x="7718547" y="138563"/>
            <a:ext cx="593164" cy="1161172"/>
            <a:chOff x="4921825" y="870250"/>
            <a:chExt cx="407925" cy="798550"/>
          </a:xfrm>
        </p:grpSpPr>
        <p:sp>
          <p:nvSpPr>
            <p:cNvPr id="1249" name="Google Shape;1249;g21313d663c0_4_221"/>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g21313d663c0_4_221"/>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g21313d663c0_4_221"/>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g21313d663c0_4_221"/>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g21313d663c0_4_221"/>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g21313d663c0_4_221"/>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g21313d663c0_4_221"/>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g21313d663c0_4_221"/>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g21313d663c0_4_221"/>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g21313d663c0_4_221"/>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g21313d663c0_4_221"/>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g21313d663c0_4_221"/>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g21313d663c0_4_221"/>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g21313d663c0_4_221"/>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g21313d663c0_4_221"/>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g21313d663c0_4_221"/>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g21313d663c0_4_221"/>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g21313d663c0_4_221"/>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g21313d663c0_4_221"/>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g21313d663c0_4_221"/>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g21313d663c0_4_221"/>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g21313d663c0_4_221"/>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g21313d663c0_4_221"/>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g21313d663c0_4_221"/>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g21313d663c0_4_221"/>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g21313d663c0_4_221"/>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g21313d663c0_4_221"/>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g21313d663c0_4_221"/>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g21313d663c0_4_221"/>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g21313d663c0_4_221"/>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 name="Picture 4">
            <a:extLst>
              <a:ext uri="{FF2B5EF4-FFF2-40B4-BE49-F238E27FC236}">
                <a16:creationId xmlns:a16="http://schemas.microsoft.com/office/drawing/2014/main" id="{F431C9A1-86F9-4A53-1D02-033F1E2F9FE1}"/>
              </a:ext>
            </a:extLst>
          </p:cNvPr>
          <p:cNvPicPr>
            <a:picLocks noChangeAspect="1"/>
          </p:cNvPicPr>
          <p:nvPr/>
        </p:nvPicPr>
        <p:blipFill>
          <a:blip r:embed="rId3"/>
          <a:srcRect/>
          <a:stretch/>
        </p:blipFill>
        <p:spPr>
          <a:xfrm>
            <a:off x="155255" y="1589784"/>
            <a:ext cx="8833489" cy="2086805"/>
          </a:xfrm>
          <a:prstGeom prst="rect">
            <a:avLst/>
          </a:prstGeom>
        </p:spPr>
      </p:pic>
      <p:sp>
        <p:nvSpPr>
          <p:cNvPr id="6" name="TextBox 5">
            <a:extLst>
              <a:ext uri="{FF2B5EF4-FFF2-40B4-BE49-F238E27FC236}">
                <a16:creationId xmlns:a16="http://schemas.microsoft.com/office/drawing/2014/main" id="{3B1F1F7F-9599-5929-40ED-FEC19FDC3BFB}"/>
              </a:ext>
            </a:extLst>
          </p:cNvPr>
          <p:cNvSpPr txBox="1"/>
          <p:nvPr/>
        </p:nvSpPr>
        <p:spPr>
          <a:xfrm>
            <a:off x="3377379" y="3764854"/>
            <a:ext cx="3753465" cy="307777"/>
          </a:xfrm>
          <a:prstGeom prst="rect">
            <a:avLst/>
          </a:prstGeom>
          <a:noFill/>
        </p:spPr>
        <p:txBody>
          <a:bodyPr wrap="square" rtlCol="0">
            <a:spAutoFit/>
          </a:bodyPr>
          <a:lstStyle/>
          <a:p>
            <a:r>
              <a:rPr lang="vi-VN">
                <a:latin typeface="Be Vietnam Pro Light" panose="020B0604020202020204" charset="0"/>
              </a:rPr>
              <a:t>Đánh giá chung của nhà hàng</a:t>
            </a:r>
            <a:endParaRPr lang="en-US">
              <a:latin typeface="Be Vietnam Pro Light" panose="020B0604020202020204" charset="0"/>
            </a:endParaRPr>
          </a:p>
        </p:txBody>
      </p:sp>
    </p:spTree>
    <p:extLst>
      <p:ext uri="{BB962C8B-B14F-4D97-AF65-F5344CB8AC3E}">
        <p14:creationId xmlns:p14="http://schemas.microsoft.com/office/powerpoint/2010/main" val="3430244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7" name="Google Shape;1238;g21313d663c0_4_178">
            <a:extLst>
              <a:ext uri="{FF2B5EF4-FFF2-40B4-BE49-F238E27FC236}">
                <a16:creationId xmlns:a16="http://schemas.microsoft.com/office/drawing/2014/main" id="{013C2963-6153-CAA8-D5ED-47D8867B8EE9}"/>
              </a:ext>
            </a:extLst>
          </p:cNvPr>
          <p:cNvSpPr/>
          <p:nvPr/>
        </p:nvSpPr>
        <p:spPr>
          <a:xfrm>
            <a:off x="159395" y="1017750"/>
            <a:ext cx="8984605" cy="3866644"/>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lvl="1" algn="just">
              <a:spcBef>
                <a:spcPts val="800"/>
              </a:spcBef>
              <a:buClr>
                <a:schemeClr val="dk1"/>
              </a:buClr>
              <a:buSzPts val="2000"/>
            </a:pPr>
            <a:endParaRPr lang="vi-VN" sz="2000" b="0" i="0" u="none" strike="noStrike" cap="none">
              <a:solidFill>
                <a:srgbClr val="000000"/>
              </a:solidFill>
              <a:latin typeface="Arial"/>
              <a:ea typeface="Arial"/>
              <a:cs typeface="Arial"/>
              <a:sym typeface="Arial"/>
            </a:endParaRPr>
          </a:p>
        </p:txBody>
      </p:sp>
      <p:sp>
        <p:nvSpPr>
          <p:cNvPr id="1243" name="Google Shape;1243;g21313d663c0_4_221"/>
          <p:cNvSpPr/>
          <p:nvPr/>
        </p:nvSpPr>
        <p:spPr>
          <a:xfrm>
            <a:off x="1147975" y="138575"/>
            <a:ext cx="3271484" cy="477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Arial"/>
              <a:ea typeface="Arial"/>
              <a:cs typeface="Arial"/>
              <a:sym typeface="Arial"/>
            </a:endParaRPr>
          </a:p>
        </p:txBody>
      </p:sp>
      <p:sp>
        <p:nvSpPr>
          <p:cNvPr id="1244" name="Google Shape;1244;g21313d663c0_4_221"/>
          <p:cNvSpPr txBox="1">
            <a:spLocks noGrp="1"/>
          </p:cNvSpPr>
          <p:nvPr>
            <p:ph type="title"/>
          </p:nvPr>
        </p:nvSpPr>
        <p:spPr>
          <a:xfrm>
            <a:off x="1113839" y="148266"/>
            <a:ext cx="3271485" cy="47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500"/>
              <a:t>Dianping Dataset</a:t>
            </a:r>
            <a:endParaRPr sz="2500"/>
          </a:p>
        </p:txBody>
      </p:sp>
      <p:grpSp>
        <p:nvGrpSpPr>
          <p:cNvPr id="1245" name="Google Shape;1245;g21313d663c0_4_221"/>
          <p:cNvGrpSpPr/>
          <p:nvPr/>
        </p:nvGrpSpPr>
        <p:grpSpPr>
          <a:xfrm flipH="1">
            <a:off x="-2285782" y="-2728990"/>
            <a:ext cx="4017967" cy="3644766"/>
            <a:chOff x="3166062" y="1034326"/>
            <a:chExt cx="6010422" cy="5452155"/>
          </a:xfrm>
        </p:grpSpPr>
        <p:sp>
          <p:nvSpPr>
            <p:cNvPr id="1246" name="Google Shape;1246;g21313d663c0_4_221"/>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g21313d663c0_4_221"/>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8" name="Google Shape;1248;g21313d663c0_4_221"/>
          <p:cNvGrpSpPr/>
          <p:nvPr/>
        </p:nvGrpSpPr>
        <p:grpSpPr>
          <a:xfrm>
            <a:off x="7718547" y="138563"/>
            <a:ext cx="593164" cy="1161172"/>
            <a:chOff x="4921825" y="870250"/>
            <a:chExt cx="407925" cy="798550"/>
          </a:xfrm>
        </p:grpSpPr>
        <p:sp>
          <p:nvSpPr>
            <p:cNvPr id="1249" name="Google Shape;1249;g21313d663c0_4_221"/>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g21313d663c0_4_221"/>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g21313d663c0_4_221"/>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g21313d663c0_4_221"/>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g21313d663c0_4_221"/>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g21313d663c0_4_221"/>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g21313d663c0_4_221"/>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g21313d663c0_4_221"/>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g21313d663c0_4_221"/>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g21313d663c0_4_221"/>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g21313d663c0_4_221"/>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g21313d663c0_4_221"/>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g21313d663c0_4_221"/>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g21313d663c0_4_221"/>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g21313d663c0_4_221"/>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g21313d663c0_4_221"/>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g21313d663c0_4_221"/>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g21313d663c0_4_221"/>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g21313d663c0_4_221"/>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g21313d663c0_4_221"/>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g21313d663c0_4_221"/>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g21313d663c0_4_221"/>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g21313d663c0_4_221"/>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g21313d663c0_4_221"/>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g21313d663c0_4_221"/>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g21313d663c0_4_221"/>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g21313d663c0_4_221"/>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g21313d663c0_4_221"/>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g21313d663c0_4_221"/>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g21313d663c0_4_221"/>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a:extLst>
              <a:ext uri="{FF2B5EF4-FFF2-40B4-BE49-F238E27FC236}">
                <a16:creationId xmlns:a16="http://schemas.microsoft.com/office/drawing/2014/main" id="{EEBB2CC2-6EAD-9BC9-EBA3-3E2A96BFA1C4}"/>
              </a:ext>
            </a:extLst>
          </p:cNvPr>
          <p:cNvPicPr>
            <a:picLocks noChangeAspect="1"/>
          </p:cNvPicPr>
          <p:nvPr/>
        </p:nvPicPr>
        <p:blipFill>
          <a:blip r:embed="rId3"/>
          <a:srcRect/>
          <a:stretch/>
        </p:blipFill>
        <p:spPr>
          <a:xfrm>
            <a:off x="1393535" y="1260838"/>
            <a:ext cx="5905405" cy="3435756"/>
          </a:xfrm>
          <a:prstGeom prst="rect">
            <a:avLst/>
          </a:prstGeom>
        </p:spPr>
      </p:pic>
    </p:spTree>
    <p:extLst>
      <p:ext uri="{BB962C8B-B14F-4D97-AF65-F5344CB8AC3E}">
        <p14:creationId xmlns:p14="http://schemas.microsoft.com/office/powerpoint/2010/main" val="1389731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g21313d663c0_4_178"/>
          <p:cNvSpPr/>
          <p:nvPr/>
        </p:nvSpPr>
        <p:spPr>
          <a:xfrm>
            <a:off x="1142567" y="259071"/>
            <a:ext cx="3972490" cy="477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g21313d663c0_4_178"/>
          <p:cNvSpPr txBox="1">
            <a:spLocks noGrp="1"/>
          </p:cNvSpPr>
          <p:nvPr>
            <p:ph type="title"/>
          </p:nvPr>
        </p:nvSpPr>
        <p:spPr>
          <a:xfrm>
            <a:off x="1252305" y="250686"/>
            <a:ext cx="3797374" cy="47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500"/>
              <a:t>Bing News Dataset</a:t>
            </a:r>
            <a:endParaRPr sz="2500"/>
          </a:p>
        </p:txBody>
      </p:sp>
      <p:grpSp>
        <p:nvGrpSpPr>
          <p:cNvPr id="1204" name="Google Shape;1204;g21313d663c0_4_178"/>
          <p:cNvGrpSpPr/>
          <p:nvPr/>
        </p:nvGrpSpPr>
        <p:grpSpPr>
          <a:xfrm flipH="1">
            <a:off x="-2285782" y="-2728990"/>
            <a:ext cx="4017967" cy="3644766"/>
            <a:chOff x="3166062" y="1034326"/>
            <a:chExt cx="6010422" cy="5452155"/>
          </a:xfrm>
        </p:grpSpPr>
        <p:sp>
          <p:nvSpPr>
            <p:cNvPr id="1205" name="Google Shape;1205;g21313d663c0_4_17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g21313d663c0_4_17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7" name="Google Shape;1207;g21313d663c0_4_178"/>
          <p:cNvGrpSpPr/>
          <p:nvPr/>
        </p:nvGrpSpPr>
        <p:grpSpPr>
          <a:xfrm>
            <a:off x="7718547" y="138563"/>
            <a:ext cx="593164" cy="1161172"/>
            <a:chOff x="4921825" y="870250"/>
            <a:chExt cx="407925" cy="798550"/>
          </a:xfrm>
        </p:grpSpPr>
        <p:sp>
          <p:nvSpPr>
            <p:cNvPr id="1208" name="Google Shape;1208;g21313d663c0_4_17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g21313d663c0_4_17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g21313d663c0_4_17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g21313d663c0_4_17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g21313d663c0_4_17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g21313d663c0_4_17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g21313d663c0_4_17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g21313d663c0_4_17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g21313d663c0_4_17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g21313d663c0_4_17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g21313d663c0_4_17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g21313d663c0_4_17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g21313d663c0_4_17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g21313d663c0_4_17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g21313d663c0_4_17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g21313d663c0_4_17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g21313d663c0_4_17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g21313d663c0_4_17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g21313d663c0_4_17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g21313d663c0_4_17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g21313d663c0_4_17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g21313d663c0_4_17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g21313d663c0_4_17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g21313d663c0_4_17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g21313d663c0_4_17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g21313d663c0_4_17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g21313d663c0_4_17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g21313d663c0_4_17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g21313d663c0_4_17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g21313d663c0_4_17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8" name="Google Shape;1238;g21313d663c0_4_178"/>
          <p:cNvSpPr/>
          <p:nvPr/>
        </p:nvSpPr>
        <p:spPr>
          <a:xfrm>
            <a:off x="79359" y="2787024"/>
            <a:ext cx="8615400" cy="1894485"/>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lvl="1" algn="just">
              <a:spcBef>
                <a:spcPts val="800"/>
              </a:spcBef>
              <a:buClr>
                <a:schemeClr val="dk1"/>
              </a:buClr>
              <a:buSzPts val="2000"/>
            </a:pPr>
            <a:endParaRPr lang="vi-VN" sz="2000" b="0" i="0" u="none" strike="noStrike" cap="none">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C44E734F-240A-8E09-F30D-7FE7C06C0385}"/>
              </a:ext>
            </a:extLst>
          </p:cNvPr>
          <p:cNvSpPr txBox="1"/>
          <p:nvPr/>
        </p:nvSpPr>
        <p:spPr>
          <a:xfrm>
            <a:off x="264299" y="3014933"/>
            <a:ext cx="8245519" cy="1118255"/>
          </a:xfrm>
          <a:prstGeom prst="rect">
            <a:avLst/>
          </a:prstGeom>
          <a:noFill/>
        </p:spPr>
        <p:txBody>
          <a:bodyPr wrap="square" rtlCol="0">
            <a:spAutoFit/>
          </a:bodyPr>
          <a:lstStyle/>
          <a:p>
            <a:pPr marL="342900" lvl="1" indent="-342900" algn="just">
              <a:spcBef>
                <a:spcPts val="800"/>
              </a:spcBef>
              <a:buClr>
                <a:schemeClr val="dk1"/>
              </a:buClr>
              <a:buSzPts val="2000"/>
              <a:buFont typeface="Wingdings" panose="05000000000000000000" pitchFamily="2" charset="2"/>
              <a:buChar char="q"/>
            </a:pPr>
            <a:r>
              <a:rPr lang="vi-VN" sz="2000">
                <a:solidFill>
                  <a:schemeClr val="dk1"/>
                </a:solidFill>
                <a:latin typeface="Be Vietnam Pro Light"/>
                <a:sym typeface="Be Vietnam Pro Light"/>
              </a:rPr>
              <a:t>Bộ dữ liệu về tin tức trên Bing News</a:t>
            </a:r>
          </a:p>
          <a:p>
            <a:pPr marL="342900" lvl="1" indent="-342900" algn="just">
              <a:spcBef>
                <a:spcPts val="800"/>
              </a:spcBef>
              <a:buClr>
                <a:schemeClr val="dk1"/>
              </a:buClr>
              <a:buSzPts val="2000"/>
              <a:buFont typeface="Wingdings" panose="05000000000000000000" pitchFamily="2" charset="2"/>
              <a:buChar char="q"/>
            </a:pPr>
            <a:r>
              <a:rPr lang="vi-VN" sz="2000">
                <a:solidFill>
                  <a:schemeClr val="dk1"/>
                </a:solidFill>
                <a:latin typeface="Be Vietnam Pro Light"/>
                <a:ea typeface="Be Vietnam Pro Light"/>
                <a:cs typeface="Be Vietnam Pro Light"/>
                <a:sym typeface="Be Vietnam Pro Light"/>
              </a:rPr>
              <a:t>Mỗi một dòng trong dataset tương ứng một tin tức, với label tương ứng (clicked = 1, non-clicked = 0)</a:t>
            </a:r>
            <a:endParaRPr lang="vi-VN" sz="2000">
              <a:solidFill>
                <a:schemeClr val="dk1"/>
              </a:solidFill>
              <a:latin typeface="Be Vietnam Pro Light"/>
              <a:sym typeface="Be Vietnam Pro Light"/>
            </a:endParaRPr>
          </a:p>
        </p:txBody>
      </p:sp>
      <p:pic>
        <p:nvPicPr>
          <p:cNvPr id="12" name="Picture 11">
            <a:extLst>
              <a:ext uri="{FF2B5EF4-FFF2-40B4-BE49-F238E27FC236}">
                <a16:creationId xmlns:a16="http://schemas.microsoft.com/office/drawing/2014/main" id="{59DC30D6-2921-5778-A3FF-608374E6F52C}"/>
              </a:ext>
            </a:extLst>
          </p:cNvPr>
          <p:cNvPicPr>
            <a:picLocks noChangeAspect="1"/>
          </p:cNvPicPr>
          <p:nvPr/>
        </p:nvPicPr>
        <p:blipFill>
          <a:blip r:embed="rId3"/>
          <a:srcRect/>
          <a:stretch/>
        </p:blipFill>
        <p:spPr>
          <a:xfrm>
            <a:off x="264299" y="910756"/>
            <a:ext cx="8173591" cy="1539757"/>
          </a:xfrm>
          <a:prstGeom prst="rect">
            <a:avLst/>
          </a:prstGeom>
        </p:spPr>
      </p:pic>
    </p:spTree>
    <p:extLst>
      <p:ext uri="{BB962C8B-B14F-4D97-AF65-F5344CB8AC3E}">
        <p14:creationId xmlns:p14="http://schemas.microsoft.com/office/powerpoint/2010/main" val="4221965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7" name="Google Shape;1238;g21313d663c0_4_178">
            <a:extLst>
              <a:ext uri="{FF2B5EF4-FFF2-40B4-BE49-F238E27FC236}">
                <a16:creationId xmlns:a16="http://schemas.microsoft.com/office/drawing/2014/main" id="{013C2963-6153-CAA8-D5ED-47D8867B8EE9}"/>
              </a:ext>
            </a:extLst>
          </p:cNvPr>
          <p:cNvSpPr/>
          <p:nvPr/>
        </p:nvSpPr>
        <p:spPr>
          <a:xfrm>
            <a:off x="159395" y="1017750"/>
            <a:ext cx="8984605" cy="3866644"/>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lvl="1" algn="just">
              <a:spcBef>
                <a:spcPts val="800"/>
              </a:spcBef>
              <a:buClr>
                <a:schemeClr val="dk1"/>
              </a:buClr>
              <a:buSzPts val="2000"/>
            </a:pPr>
            <a:endParaRPr lang="vi-VN" sz="2000" b="0" i="0" u="none" strike="noStrike" cap="none">
              <a:solidFill>
                <a:srgbClr val="000000"/>
              </a:solidFill>
              <a:latin typeface="Arial"/>
              <a:ea typeface="Arial"/>
              <a:cs typeface="Arial"/>
              <a:sym typeface="Arial"/>
            </a:endParaRPr>
          </a:p>
        </p:txBody>
      </p:sp>
      <p:sp>
        <p:nvSpPr>
          <p:cNvPr id="1243" name="Google Shape;1243;g21313d663c0_4_221"/>
          <p:cNvSpPr/>
          <p:nvPr/>
        </p:nvSpPr>
        <p:spPr>
          <a:xfrm>
            <a:off x="1147975" y="138575"/>
            <a:ext cx="3271484" cy="477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Arial"/>
              <a:ea typeface="Arial"/>
              <a:cs typeface="Arial"/>
              <a:sym typeface="Arial"/>
            </a:endParaRPr>
          </a:p>
        </p:txBody>
      </p:sp>
      <p:sp>
        <p:nvSpPr>
          <p:cNvPr id="1244" name="Google Shape;1244;g21313d663c0_4_221"/>
          <p:cNvSpPr txBox="1">
            <a:spLocks noGrp="1"/>
          </p:cNvSpPr>
          <p:nvPr>
            <p:ph type="title"/>
          </p:nvPr>
        </p:nvSpPr>
        <p:spPr>
          <a:xfrm>
            <a:off x="1113839" y="148266"/>
            <a:ext cx="3271485" cy="47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500"/>
              <a:t>Bing News</a:t>
            </a:r>
            <a:r>
              <a:rPr lang="vi-VN" sz="2500"/>
              <a:t> Dataset</a:t>
            </a:r>
            <a:endParaRPr sz="2500"/>
          </a:p>
        </p:txBody>
      </p:sp>
      <p:grpSp>
        <p:nvGrpSpPr>
          <p:cNvPr id="1245" name="Google Shape;1245;g21313d663c0_4_221"/>
          <p:cNvGrpSpPr/>
          <p:nvPr/>
        </p:nvGrpSpPr>
        <p:grpSpPr>
          <a:xfrm flipH="1">
            <a:off x="-2285782" y="-2728990"/>
            <a:ext cx="4017967" cy="3644766"/>
            <a:chOff x="3166062" y="1034326"/>
            <a:chExt cx="6010422" cy="5452155"/>
          </a:xfrm>
        </p:grpSpPr>
        <p:sp>
          <p:nvSpPr>
            <p:cNvPr id="1246" name="Google Shape;1246;g21313d663c0_4_221"/>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g21313d663c0_4_221"/>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8" name="Google Shape;1248;g21313d663c0_4_221"/>
          <p:cNvGrpSpPr/>
          <p:nvPr/>
        </p:nvGrpSpPr>
        <p:grpSpPr>
          <a:xfrm>
            <a:off x="7718547" y="138563"/>
            <a:ext cx="593164" cy="1161172"/>
            <a:chOff x="4921825" y="870250"/>
            <a:chExt cx="407925" cy="798550"/>
          </a:xfrm>
        </p:grpSpPr>
        <p:sp>
          <p:nvSpPr>
            <p:cNvPr id="1249" name="Google Shape;1249;g21313d663c0_4_221"/>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g21313d663c0_4_221"/>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g21313d663c0_4_221"/>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g21313d663c0_4_221"/>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g21313d663c0_4_221"/>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g21313d663c0_4_221"/>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g21313d663c0_4_221"/>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g21313d663c0_4_221"/>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g21313d663c0_4_221"/>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g21313d663c0_4_221"/>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g21313d663c0_4_221"/>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g21313d663c0_4_221"/>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g21313d663c0_4_221"/>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g21313d663c0_4_221"/>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g21313d663c0_4_221"/>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g21313d663c0_4_221"/>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g21313d663c0_4_221"/>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g21313d663c0_4_221"/>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g21313d663c0_4_221"/>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g21313d663c0_4_221"/>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g21313d663c0_4_221"/>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g21313d663c0_4_221"/>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g21313d663c0_4_221"/>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g21313d663c0_4_221"/>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g21313d663c0_4_221"/>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g21313d663c0_4_221"/>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g21313d663c0_4_221"/>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g21313d663c0_4_221"/>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g21313d663c0_4_221"/>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g21313d663c0_4_221"/>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a:extLst>
              <a:ext uri="{FF2B5EF4-FFF2-40B4-BE49-F238E27FC236}">
                <a16:creationId xmlns:a16="http://schemas.microsoft.com/office/drawing/2014/main" id="{EEBB2CC2-6EAD-9BC9-EBA3-3E2A96BFA1C4}"/>
              </a:ext>
            </a:extLst>
          </p:cNvPr>
          <p:cNvPicPr>
            <a:picLocks noChangeAspect="1"/>
          </p:cNvPicPr>
          <p:nvPr/>
        </p:nvPicPr>
        <p:blipFill>
          <a:blip r:embed="rId3"/>
          <a:srcRect/>
          <a:stretch/>
        </p:blipFill>
        <p:spPr>
          <a:xfrm>
            <a:off x="1393535" y="1299054"/>
            <a:ext cx="5905405" cy="3359324"/>
          </a:xfrm>
          <a:prstGeom prst="rect">
            <a:avLst/>
          </a:prstGeom>
        </p:spPr>
      </p:pic>
    </p:spTree>
    <p:extLst>
      <p:ext uri="{BB962C8B-B14F-4D97-AF65-F5344CB8AC3E}">
        <p14:creationId xmlns:p14="http://schemas.microsoft.com/office/powerpoint/2010/main" val="19227669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9" name="Google Shape;1238;g21313d663c0_4_178">
            <a:extLst>
              <a:ext uri="{FF2B5EF4-FFF2-40B4-BE49-F238E27FC236}">
                <a16:creationId xmlns:a16="http://schemas.microsoft.com/office/drawing/2014/main" id="{C9B0CD60-6F5B-F7AA-18C4-247EE0E1A86E}"/>
              </a:ext>
            </a:extLst>
          </p:cNvPr>
          <p:cNvSpPr/>
          <p:nvPr/>
        </p:nvSpPr>
        <p:spPr>
          <a:xfrm>
            <a:off x="264300" y="1358438"/>
            <a:ext cx="8615400" cy="2664066"/>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lvl="1" algn="just">
              <a:spcBef>
                <a:spcPts val="800"/>
              </a:spcBef>
              <a:buClr>
                <a:schemeClr val="dk1"/>
              </a:buClr>
              <a:buSzPts val="2000"/>
            </a:pPr>
            <a:endParaRPr lang="vi-VN" sz="2000" b="0" i="0" u="none" strike="noStrike" cap="none">
              <a:solidFill>
                <a:srgbClr val="000000"/>
              </a:solidFill>
              <a:latin typeface="Arial"/>
              <a:ea typeface="Arial"/>
              <a:cs typeface="Arial"/>
              <a:sym typeface="Arial"/>
            </a:endParaRPr>
          </a:p>
        </p:txBody>
      </p:sp>
      <p:sp>
        <p:nvSpPr>
          <p:cNvPr id="1202" name="Google Shape;1202;g21313d663c0_4_178"/>
          <p:cNvSpPr/>
          <p:nvPr/>
        </p:nvSpPr>
        <p:spPr>
          <a:xfrm>
            <a:off x="1335213" y="211348"/>
            <a:ext cx="2167528" cy="477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g21313d663c0_4_178"/>
          <p:cNvSpPr txBox="1">
            <a:spLocks noGrp="1"/>
          </p:cNvSpPr>
          <p:nvPr>
            <p:ph type="title"/>
          </p:nvPr>
        </p:nvSpPr>
        <p:spPr>
          <a:xfrm>
            <a:off x="1513999" y="211512"/>
            <a:ext cx="1809955" cy="47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500"/>
              <a:t>Statisics</a:t>
            </a:r>
            <a:endParaRPr sz="2500"/>
          </a:p>
        </p:txBody>
      </p:sp>
      <p:grpSp>
        <p:nvGrpSpPr>
          <p:cNvPr id="1204" name="Google Shape;1204;g21313d663c0_4_178"/>
          <p:cNvGrpSpPr/>
          <p:nvPr/>
        </p:nvGrpSpPr>
        <p:grpSpPr>
          <a:xfrm flipH="1">
            <a:off x="-2285782" y="-2728990"/>
            <a:ext cx="4017967" cy="3644766"/>
            <a:chOff x="3166062" y="1034326"/>
            <a:chExt cx="6010422" cy="5452155"/>
          </a:xfrm>
        </p:grpSpPr>
        <p:sp>
          <p:nvSpPr>
            <p:cNvPr id="1205" name="Google Shape;1205;g21313d663c0_4_17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g21313d663c0_4_17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7" name="Google Shape;1207;g21313d663c0_4_178"/>
          <p:cNvGrpSpPr/>
          <p:nvPr/>
        </p:nvGrpSpPr>
        <p:grpSpPr>
          <a:xfrm>
            <a:off x="8079348" y="11207"/>
            <a:ext cx="593164" cy="1161172"/>
            <a:chOff x="4921825" y="870250"/>
            <a:chExt cx="407925" cy="798550"/>
          </a:xfrm>
        </p:grpSpPr>
        <p:sp>
          <p:nvSpPr>
            <p:cNvPr id="1208" name="Google Shape;1208;g21313d663c0_4_17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g21313d663c0_4_17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g21313d663c0_4_17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g21313d663c0_4_17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g21313d663c0_4_17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g21313d663c0_4_17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g21313d663c0_4_17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g21313d663c0_4_17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g21313d663c0_4_17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g21313d663c0_4_17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g21313d663c0_4_17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g21313d663c0_4_17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g21313d663c0_4_17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g21313d663c0_4_17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g21313d663c0_4_17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g21313d663c0_4_17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g21313d663c0_4_17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g21313d663c0_4_17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g21313d663c0_4_17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g21313d663c0_4_17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g21313d663c0_4_17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g21313d663c0_4_17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g21313d663c0_4_17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g21313d663c0_4_17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g21313d663c0_4_17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g21313d663c0_4_17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g21313d663c0_4_17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g21313d663c0_4_17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g21313d663c0_4_17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g21313d663c0_4_17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8" name="Table 8">
            <a:extLst>
              <a:ext uri="{FF2B5EF4-FFF2-40B4-BE49-F238E27FC236}">
                <a16:creationId xmlns:a16="http://schemas.microsoft.com/office/drawing/2014/main" id="{B5EDD143-C319-BBE0-587A-CEA8D421D6F3}"/>
              </a:ext>
            </a:extLst>
          </p:cNvPr>
          <p:cNvGraphicFramePr>
            <a:graphicFrameLocks noGrp="1"/>
          </p:cNvGraphicFramePr>
          <p:nvPr/>
        </p:nvGraphicFramePr>
        <p:xfrm>
          <a:off x="1155098" y="1611386"/>
          <a:ext cx="6376605" cy="1838871"/>
        </p:xfrm>
        <a:graphic>
          <a:graphicData uri="http://schemas.openxmlformats.org/drawingml/2006/table">
            <a:tbl>
              <a:tblPr firstRow="1" bandRow="1">
                <a:tableStyleId>{073A0DAA-6AF3-43AB-8588-CEC1D06C72B9}</a:tableStyleId>
              </a:tblPr>
              <a:tblGrid>
                <a:gridCol w="2125535">
                  <a:extLst>
                    <a:ext uri="{9D8B030D-6E8A-4147-A177-3AD203B41FA5}">
                      <a16:colId xmlns:a16="http://schemas.microsoft.com/office/drawing/2014/main" val="1343759875"/>
                    </a:ext>
                  </a:extLst>
                </a:gridCol>
                <a:gridCol w="2125535">
                  <a:extLst>
                    <a:ext uri="{9D8B030D-6E8A-4147-A177-3AD203B41FA5}">
                      <a16:colId xmlns:a16="http://schemas.microsoft.com/office/drawing/2014/main" val="412729145"/>
                    </a:ext>
                  </a:extLst>
                </a:gridCol>
                <a:gridCol w="2125535">
                  <a:extLst>
                    <a:ext uri="{9D8B030D-6E8A-4147-A177-3AD203B41FA5}">
                      <a16:colId xmlns:a16="http://schemas.microsoft.com/office/drawing/2014/main" val="2492368750"/>
                    </a:ext>
                  </a:extLst>
                </a:gridCol>
              </a:tblGrid>
              <a:tr h="452824">
                <a:tc>
                  <a:txBody>
                    <a:bodyPr/>
                    <a:lstStyle/>
                    <a:p>
                      <a:pPr algn="ctr"/>
                      <a:r>
                        <a:rPr lang="vi-VN"/>
                        <a:t>Dataset</a:t>
                      </a:r>
                      <a:endParaRPr lang="en-US"/>
                    </a:p>
                  </a:txBody>
                  <a:tcPr/>
                </a:tc>
                <a:tc>
                  <a:txBody>
                    <a:bodyPr/>
                    <a:lstStyle/>
                    <a:p>
                      <a:pPr algn="ctr"/>
                      <a:r>
                        <a:rPr lang="vi-VN"/>
                        <a:t>Paper</a:t>
                      </a:r>
                      <a:endParaRPr lang="en-US"/>
                    </a:p>
                  </a:txBody>
                  <a:tcPr/>
                </a:tc>
                <a:tc>
                  <a:txBody>
                    <a:bodyPr/>
                    <a:lstStyle/>
                    <a:p>
                      <a:pPr algn="ctr"/>
                      <a:r>
                        <a:rPr lang="vi-VN"/>
                        <a:t>Ours</a:t>
                      </a:r>
                      <a:endParaRPr lang="en-US"/>
                    </a:p>
                  </a:txBody>
                  <a:tcPr/>
                </a:tc>
                <a:extLst>
                  <a:ext uri="{0D108BD9-81ED-4DB2-BD59-A6C34878D82A}">
                    <a16:rowId xmlns:a16="http://schemas.microsoft.com/office/drawing/2014/main" val="1995372304"/>
                  </a:ext>
                </a:extLst>
              </a:tr>
              <a:tr h="480399">
                <a:tc>
                  <a:txBody>
                    <a:bodyPr/>
                    <a:lstStyle/>
                    <a:p>
                      <a:pPr algn="ctr"/>
                      <a:r>
                        <a:rPr lang="vi-VN"/>
                        <a:t>Criteo</a:t>
                      </a:r>
                      <a:endParaRPr lang="en-US"/>
                    </a:p>
                  </a:txBody>
                  <a:tcPr/>
                </a:tc>
                <a:tc>
                  <a:txBody>
                    <a:bodyPr/>
                    <a:lstStyle/>
                    <a:p>
                      <a:pPr algn="ctr"/>
                      <a:r>
                        <a:rPr lang="vi-VN"/>
                        <a:t>45M</a:t>
                      </a:r>
                      <a:endParaRPr lang="en-US"/>
                    </a:p>
                  </a:txBody>
                  <a:tcPr/>
                </a:tc>
                <a:tc>
                  <a:txBody>
                    <a:bodyPr/>
                    <a:lstStyle/>
                    <a:p>
                      <a:pPr algn="ctr"/>
                      <a:r>
                        <a:rPr lang="vi-VN"/>
                        <a:t>0.1M</a:t>
                      </a:r>
                      <a:endParaRPr lang="en-US"/>
                    </a:p>
                  </a:txBody>
                  <a:tcPr/>
                </a:tc>
                <a:extLst>
                  <a:ext uri="{0D108BD9-81ED-4DB2-BD59-A6C34878D82A}">
                    <a16:rowId xmlns:a16="http://schemas.microsoft.com/office/drawing/2014/main" val="2035871796"/>
                  </a:ext>
                </a:extLst>
              </a:tr>
              <a:tr h="452824">
                <a:tc>
                  <a:txBody>
                    <a:bodyPr/>
                    <a:lstStyle/>
                    <a:p>
                      <a:pPr algn="ctr"/>
                      <a:r>
                        <a:rPr lang="vi-VN"/>
                        <a:t>Dianping</a:t>
                      </a:r>
                      <a:endParaRPr lang="en-US"/>
                    </a:p>
                  </a:txBody>
                  <a:tcPr/>
                </a:tc>
                <a:tc>
                  <a:txBody>
                    <a:bodyPr/>
                    <a:lstStyle/>
                    <a:p>
                      <a:pPr algn="ctr"/>
                      <a:r>
                        <a:rPr lang="vi-VN"/>
                        <a:t>1.2M</a:t>
                      </a:r>
                      <a:endParaRPr lang="en-US"/>
                    </a:p>
                  </a:txBody>
                  <a:tcPr/>
                </a:tc>
                <a:tc>
                  <a:txBody>
                    <a:bodyPr/>
                    <a:lstStyle/>
                    <a:p>
                      <a:pPr algn="ctr"/>
                      <a:r>
                        <a:rPr lang="vi-VN"/>
                        <a:t>1.2M</a:t>
                      </a:r>
                      <a:endParaRPr lang="en-US"/>
                    </a:p>
                  </a:txBody>
                  <a:tcPr/>
                </a:tc>
                <a:extLst>
                  <a:ext uri="{0D108BD9-81ED-4DB2-BD59-A6C34878D82A}">
                    <a16:rowId xmlns:a16="http://schemas.microsoft.com/office/drawing/2014/main" val="864501933"/>
                  </a:ext>
                </a:extLst>
              </a:tr>
              <a:tr h="452824">
                <a:tc>
                  <a:txBody>
                    <a:bodyPr/>
                    <a:lstStyle/>
                    <a:p>
                      <a:pPr algn="ctr"/>
                      <a:r>
                        <a:rPr lang="vi-VN"/>
                        <a:t>Bing News</a:t>
                      </a:r>
                      <a:endParaRPr lang="en-US"/>
                    </a:p>
                  </a:txBody>
                  <a:tcPr/>
                </a:tc>
                <a:tc>
                  <a:txBody>
                    <a:bodyPr/>
                    <a:lstStyle/>
                    <a:p>
                      <a:pPr algn="ctr"/>
                      <a:r>
                        <a:rPr lang="vi-VN"/>
                        <a:t>5M</a:t>
                      </a:r>
                      <a:endParaRPr lang="en-US"/>
                    </a:p>
                  </a:txBody>
                  <a:tcPr/>
                </a:tc>
                <a:tc>
                  <a:txBody>
                    <a:bodyPr/>
                    <a:lstStyle/>
                    <a:p>
                      <a:pPr algn="ctr"/>
                      <a:r>
                        <a:rPr lang="vi-VN"/>
                        <a:t>0.01M</a:t>
                      </a:r>
                      <a:endParaRPr lang="en-US"/>
                    </a:p>
                  </a:txBody>
                  <a:tcPr/>
                </a:tc>
                <a:extLst>
                  <a:ext uri="{0D108BD9-81ED-4DB2-BD59-A6C34878D82A}">
                    <a16:rowId xmlns:a16="http://schemas.microsoft.com/office/drawing/2014/main" val="2155707322"/>
                  </a:ext>
                </a:extLst>
              </a:tr>
            </a:tbl>
          </a:graphicData>
        </a:graphic>
      </p:graphicFrame>
      <p:sp>
        <p:nvSpPr>
          <p:cNvPr id="10" name="TextBox 9">
            <a:extLst>
              <a:ext uri="{FF2B5EF4-FFF2-40B4-BE49-F238E27FC236}">
                <a16:creationId xmlns:a16="http://schemas.microsoft.com/office/drawing/2014/main" id="{4D9BF1B8-6195-AF6A-7E3D-0651EF41F472}"/>
              </a:ext>
            </a:extLst>
          </p:cNvPr>
          <p:cNvSpPr txBox="1"/>
          <p:nvPr/>
        </p:nvSpPr>
        <p:spPr>
          <a:xfrm>
            <a:off x="3412444" y="3450257"/>
            <a:ext cx="3725775" cy="338554"/>
          </a:xfrm>
          <a:prstGeom prst="rect">
            <a:avLst/>
          </a:prstGeom>
          <a:noFill/>
        </p:spPr>
        <p:txBody>
          <a:bodyPr wrap="square" rtlCol="0">
            <a:spAutoFit/>
          </a:bodyPr>
          <a:lstStyle/>
          <a:p>
            <a:r>
              <a:rPr lang="vi-VN" sz="1600">
                <a:latin typeface="Be Vietnam Pro Light" panose="020B0604020202020204" charset="0"/>
              </a:rPr>
              <a:t>So sánh bộ dữ liệu</a:t>
            </a:r>
            <a:endParaRPr lang="en-US" sz="1600">
              <a:latin typeface="Be Vietnam Pro Light" panose="020B0604020202020204" charset="0"/>
            </a:endParaRPr>
          </a:p>
        </p:txBody>
      </p:sp>
    </p:spTree>
    <p:extLst>
      <p:ext uri="{BB962C8B-B14F-4D97-AF65-F5344CB8AC3E}">
        <p14:creationId xmlns:p14="http://schemas.microsoft.com/office/powerpoint/2010/main" val="130794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11"/>
          <p:cNvSpPr/>
          <p:nvPr/>
        </p:nvSpPr>
        <p:spPr>
          <a:xfrm rot="10800000" flipH="1">
            <a:off x="676749" y="2461317"/>
            <a:ext cx="4027986" cy="109304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1"/>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1"/>
          <p:cNvSpPr txBox="1">
            <a:spLocks noGrp="1"/>
          </p:cNvSpPr>
          <p:nvPr>
            <p:ph type="title"/>
          </p:nvPr>
        </p:nvSpPr>
        <p:spPr>
          <a:xfrm>
            <a:off x="676749" y="1857250"/>
            <a:ext cx="4333723" cy="236733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sz="3600"/>
              <a:t>Phương pháp và kĩ thuật áp dụng</a:t>
            </a:r>
            <a:endParaRPr/>
          </a:p>
        </p:txBody>
      </p:sp>
      <p:sp>
        <p:nvSpPr>
          <p:cNvPr id="1052" name="Google Shape;1052;p11"/>
          <p:cNvSpPr txBox="1">
            <a:spLocks noGrp="1"/>
          </p:cNvSpPr>
          <p:nvPr>
            <p:ph type="title" idx="2"/>
          </p:nvPr>
        </p:nvSpPr>
        <p:spPr>
          <a:xfrm>
            <a:off x="717600" y="1528000"/>
            <a:ext cx="1535400" cy="658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vi-VN"/>
              <a:t>04</a:t>
            </a:r>
            <a:endParaRPr/>
          </a:p>
        </p:txBody>
      </p:sp>
      <p:pic>
        <p:nvPicPr>
          <p:cNvPr id="1053" name="Google Shape;1053;p11"/>
          <p:cNvPicPr preferRelativeResize="0"/>
          <p:nvPr/>
        </p:nvPicPr>
        <p:blipFill rotWithShape="1">
          <a:blip r:embed="rId3">
            <a:alphaModFix/>
          </a:blip>
          <a:srcRect/>
          <a:stretch/>
        </p:blipFill>
        <p:spPr>
          <a:xfrm>
            <a:off x="5808141" y="1288198"/>
            <a:ext cx="2489475" cy="31163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2"/>
          <p:cNvSpPr/>
          <p:nvPr/>
        </p:nvSpPr>
        <p:spPr>
          <a:xfrm rot="5400000">
            <a:off x="-968075" y="2409225"/>
            <a:ext cx="3810000" cy="229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
          <p:cNvSpPr/>
          <p:nvPr/>
        </p:nvSpPr>
        <p:spPr>
          <a:xfrm rot="10800000" flipH="1">
            <a:off x="2032625" y="1071829"/>
            <a:ext cx="916800" cy="38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
          <p:cNvSpPr/>
          <p:nvPr/>
        </p:nvSpPr>
        <p:spPr>
          <a:xfrm rot="10800000" flipH="1">
            <a:off x="6679172" y="1071799"/>
            <a:ext cx="914400" cy="384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2"/>
          <p:cNvSpPr/>
          <p:nvPr/>
        </p:nvSpPr>
        <p:spPr>
          <a:xfrm rot="10800000" flipH="1">
            <a:off x="4361710" y="1071787"/>
            <a:ext cx="916800" cy="384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
          <p:cNvSpPr/>
          <p:nvPr/>
        </p:nvSpPr>
        <p:spPr>
          <a:xfrm rot="10800000" flipH="1">
            <a:off x="2038810" y="2823322"/>
            <a:ext cx="916800" cy="3399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
          <p:cNvSpPr/>
          <p:nvPr/>
        </p:nvSpPr>
        <p:spPr>
          <a:xfrm rot="10800000" flipH="1">
            <a:off x="4409567" y="2820376"/>
            <a:ext cx="916800" cy="339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
          <p:cNvSpPr txBox="1">
            <a:spLocks noGrp="1"/>
          </p:cNvSpPr>
          <p:nvPr>
            <p:ph type="ctrTitle"/>
          </p:nvPr>
        </p:nvSpPr>
        <p:spPr>
          <a:xfrm>
            <a:off x="3658660" y="1589224"/>
            <a:ext cx="2418764"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vi-VN" b="1"/>
              <a:t>Các hướng tiếp cận</a:t>
            </a:r>
            <a:br>
              <a:rPr lang="vi-VN" b="1"/>
            </a:br>
            <a:r>
              <a:rPr lang="vi-VN" b="1"/>
              <a:t>trước đó</a:t>
            </a:r>
          </a:p>
        </p:txBody>
      </p:sp>
      <p:sp>
        <p:nvSpPr>
          <p:cNvPr id="783" name="Google Shape;783;p2"/>
          <p:cNvSpPr txBox="1">
            <a:spLocks noGrp="1"/>
          </p:cNvSpPr>
          <p:nvPr>
            <p:ph type="title" idx="2"/>
          </p:nvPr>
        </p:nvSpPr>
        <p:spPr>
          <a:xfrm>
            <a:off x="4269160" y="833125"/>
            <a:ext cx="11019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02</a:t>
            </a:r>
            <a:endParaRPr/>
          </a:p>
        </p:txBody>
      </p:sp>
      <p:sp>
        <p:nvSpPr>
          <p:cNvPr id="784" name="Google Shape;784;p2"/>
          <p:cNvSpPr txBox="1">
            <a:spLocks noGrp="1"/>
          </p:cNvSpPr>
          <p:nvPr>
            <p:ph type="ctrTitle" idx="3"/>
          </p:nvPr>
        </p:nvSpPr>
        <p:spPr>
          <a:xfrm>
            <a:off x="3610660" y="3326204"/>
            <a:ext cx="2418900" cy="461700"/>
          </a:xfrm>
          <a:prstGeom prst="rect">
            <a:avLst/>
          </a:prstGeom>
          <a:noFill/>
          <a:ln>
            <a:noFill/>
          </a:ln>
        </p:spPr>
        <p:txBody>
          <a:bodyPr spcFirstLastPara="1" wrap="square" lIns="91425" tIns="91425" rIns="91425" bIns="91425" anchor="ctr" anchorCtr="0">
            <a:noAutofit/>
          </a:bodyPr>
          <a:lstStyle/>
          <a:p>
            <a:pPr>
              <a:buClr>
                <a:schemeClr val="dk1"/>
              </a:buClr>
              <a:buSzPts val="1100"/>
            </a:pPr>
            <a:r>
              <a:rPr lang="vi-VN" b="1"/>
              <a:t>Kết quả thử nghiệm</a:t>
            </a:r>
            <a:br>
              <a:rPr lang="vi-VN" b="1"/>
            </a:br>
            <a:endParaRPr lang="vi-VN" b="1"/>
          </a:p>
        </p:txBody>
      </p:sp>
      <p:sp>
        <p:nvSpPr>
          <p:cNvPr id="785" name="Google Shape;785;p2"/>
          <p:cNvSpPr txBox="1">
            <a:spLocks noGrp="1"/>
          </p:cNvSpPr>
          <p:nvPr>
            <p:ph type="title" idx="5"/>
          </p:nvPr>
        </p:nvSpPr>
        <p:spPr>
          <a:xfrm>
            <a:off x="4317017" y="2627372"/>
            <a:ext cx="11019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05</a:t>
            </a:r>
            <a:endParaRPr/>
          </a:p>
        </p:txBody>
      </p:sp>
      <p:sp>
        <p:nvSpPr>
          <p:cNvPr id="786" name="Google Shape;786;p2"/>
          <p:cNvSpPr txBox="1">
            <a:spLocks noGrp="1"/>
          </p:cNvSpPr>
          <p:nvPr>
            <p:ph type="ctrTitle" idx="6"/>
          </p:nvPr>
        </p:nvSpPr>
        <p:spPr>
          <a:xfrm>
            <a:off x="5974922" y="1589223"/>
            <a:ext cx="2262052" cy="577799"/>
          </a:xfrm>
          <a:prstGeom prst="rect">
            <a:avLst/>
          </a:prstGeom>
          <a:noFill/>
          <a:ln>
            <a:noFill/>
          </a:ln>
        </p:spPr>
        <p:txBody>
          <a:bodyPr spcFirstLastPara="1" wrap="square" lIns="91425" tIns="91425" rIns="91425" bIns="91425" anchor="ctr" anchorCtr="0">
            <a:noAutofit/>
          </a:bodyPr>
          <a:lstStyle/>
          <a:p>
            <a:r>
              <a:rPr lang="vi-VN" b="1"/>
              <a:t>Bộ dữ liệu</a:t>
            </a:r>
            <a:br>
              <a:rPr lang="vi-VN" b="1"/>
            </a:br>
            <a:endParaRPr b="1"/>
          </a:p>
        </p:txBody>
      </p:sp>
      <p:sp>
        <p:nvSpPr>
          <p:cNvPr id="787" name="Google Shape;787;p2"/>
          <p:cNvSpPr txBox="1">
            <a:spLocks noGrp="1"/>
          </p:cNvSpPr>
          <p:nvPr>
            <p:ph type="title" idx="8"/>
          </p:nvPr>
        </p:nvSpPr>
        <p:spPr>
          <a:xfrm>
            <a:off x="6585422" y="833125"/>
            <a:ext cx="11019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03</a:t>
            </a:r>
            <a:endParaRPr/>
          </a:p>
        </p:txBody>
      </p:sp>
      <p:sp>
        <p:nvSpPr>
          <p:cNvPr id="788" name="Google Shape;788;p2"/>
          <p:cNvSpPr txBox="1">
            <a:spLocks noGrp="1"/>
          </p:cNvSpPr>
          <p:nvPr>
            <p:ph type="ctrTitle" idx="15"/>
          </p:nvPr>
        </p:nvSpPr>
        <p:spPr>
          <a:xfrm rot="-5400000">
            <a:off x="-1086025" y="2345625"/>
            <a:ext cx="4067100" cy="44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vi-VN">
                <a:solidFill>
                  <a:schemeClr val="dk1"/>
                </a:solidFill>
              </a:rPr>
              <a:t>TABLE OF CONTENTS</a:t>
            </a:r>
            <a:endParaRPr/>
          </a:p>
        </p:txBody>
      </p:sp>
      <p:sp>
        <p:nvSpPr>
          <p:cNvPr id="789" name="Google Shape;789;p2"/>
          <p:cNvSpPr txBox="1">
            <a:spLocks noGrp="1"/>
          </p:cNvSpPr>
          <p:nvPr>
            <p:ph type="ctrTitle" idx="16"/>
          </p:nvPr>
        </p:nvSpPr>
        <p:spPr>
          <a:xfrm>
            <a:off x="1329574" y="1589233"/>
            <a:ext cx="2418765"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vi-VN" b="1"/>
              <a:t>Giới thiệu chung về bài báo</a:t>
            </a:r>
            <a:endParaRPr b="1"/>
          </a:p>
        </p:txBody>
      </p:sp>
      <p:sp>
        <p:nvSpPr>
          <p:cNvPr id="790" name="Google Shape;790;p2"/>
          <p:cNvSpPr txBox="1">
            <a:spLocks noGrp="1"/>
          </p:cNvSpPr>
          <p:nvPr>
            <p:ph type="title" idx="18"/>
          </p:nvPr>
        </p:nvSpPr>
        <p:spPr>
          <a:xfrm>
            <a:off x="1940075" y="833125"/>
            <a:ext cx="11019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01</a:t>
            </a:r>
            <a:endParaRPr/>
          </a:p>
        </p:txBody>
      </p:sp>
      <p:sp>
        <p:nvSpPr>
          <p:cNvPr id="791" name="Google Shape;791;p2"/>
          <p:cNvSpPr txBox="1">
            <a:spLocks noGrp="1"/>
          </p:cNvSpPr>
          <p:nvPr>
            <p:ph type="ctrTitle" idx="19"/>
          </p:nvPr>
        </p:nvSpPr>
        <p:spPr>
          <a:xfrm>
            <a:off x="1329575" y="3401122"/>
            <a:ext cx="2418764" cy="577800"/>
          </a:xfrm>
          <a:prstGeom prst="rect">
            <a:avLst/>
          </a:prstGeom>
          <a:noFill/>
          <a:ln>
            <a:noFill/>
          </a:ln>
        </p:spPr>
        <p:txBody>
          <a:bodyPr spcFirstLastPara="1" wrap="square" lIns="91425" tIns="91425" rIns="91425" bIns="91425" anchor="ctr" anchorCtr="0">
            <a:noAutofit/>
          </a:bodyPr>
          <a:lstStyle/>
          <a:p>
            <a:pPr>
              <a:buClr>
                <a:schemeClr val="dk1"/>
              </a:buClr>
              <a:buSzPts val="1100"/>
            </a:pPr>
            <a:r>
              <a:rPr lang="vi-VN" b="1"/>
              <a:t>Phương pháp và kĩ thuật áp dụng</a:t>
            </a:r>
            <a:br>
              <a:rPr lang="vi-VN" b="1"/>
            </a:br>
            <a:endParaRPr lang="vi-VN" b="1"/>
          </a:p>
        </p:txBody>
      </p:sp>
      <p:sp>
        <p:nvSpPr>
          <p:cNvPr id="792" name="Google Shape;792;p2"/>
          <p:cNvSpPr txBox="1">
            <a:spLocks noGrp="1"/>
          </p:cNvSpPr>
          <p:nvPr>
            <p:ph type="title" idx="21"/>
          </p:nvPr>
        </p:nvSpPr>
        <p:spPr>
          <a:xfrm>
            <a:off x="1946260" y="2585422"/>
            <a:ext cx="11019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04</a:t>
            </a:r>
            <a:endParaRPr/>
          </a:p>
        </p:txBody>
      </p:sp>
      <p:sp>
        <p:nvSpPr>
          <p:cNvPr id="2" name="Google Shape;778;p2">
            <a:extLst>
              <a:ext uri="{FF2B5EF4-FFF2-40B4-BE49-F238E27FC236}">
                <a16:creationId xmlns:a16="http://schemas.microsoft.com/office/drawing/2014/main" id="{7E1451D5-8EE6-1A01-F53A-5F73978CB9BB}"/>
              </a:ext>
            </a:extLst>
          </p:cNvPr>
          <p:cNvSpPr/>
          <p:nvPr/>
        </p:nvSpPr>
        <p:spPr>
          <a:xfrm rot="10800000" flipH="1">
            <a:off x="6724754" y="2825409"/>
            <a:ext cx="914400" cy="384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Google Shape;786;p2">
            <a:extLst>
              <a:ext uri="{FF2B5EF4-FFF2-40B4-BE49-F238E27FC236}">
                <a16:creationId xmlns:a16="http://schemas.microsoft.com/office/drawing/2014/main" id="{2394BE8C-9ED8-E323-E29C-1785D391263D}"/>
              </a:ext>
            </a:extLst>
          </p:cNvPr>
          <p:cNvSpPr txBox="1">
            <a:spLocks/>
          </p:cNvSpPr>
          <p:nvPr/>
        </p:nvSpPr>
        <p:spPr>
          <a:xfrm>
            <a:off x="6077424" y="3214877"/>
            <a:ext cx="2262052" cy="5777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600"/>
              <a:buFont typeface="Questrial"/>
              <a:buNone/>
              <a:defRPr sz="18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rgbClr val="000000"/>
              </a:buClr>
              <a:buSzPts val="1600"/>
              <a:buFont typeface="Bebas Neue"/>
              <a:buNone/>
              <a:defRPr sz="1600" b="0" i="0" u="none" strike="noStrike" cap="none">
                <a:solidFill>
                  <a:srgbClr val="000000"/>
                </a:solidFill>
                <a:latin typeface="Bebas Neue"/>
                <a:ea typeface="Bebas Neue"/>
                <a:cs typeface="Bebas Neue"/>
                <a:sym typeface="Bebas Neue"/>
              </a:defRPr>
            </a:lvl2pPr>
            <a:lvl3pPr marR="0" lvl="2" algn="ctr" rtl="0">
              <a:lnSpc>
                <a:spcPct val="100000"/>
              </a:lnSpc>
              <a:spcBef>
                <a:spcPts val="0"/>
              </a:spcBef>
              <a:spcAft>
                <a:spcPts val="0"/>
              </a:spcAft>
              <a:buClr>
                <a:srgbClr val="000000"/>
              </a:buClr>
              <a:buSzPts val="1600"/>
              <a:buFont typeface="Bebas Neue"/>
              <a:buNone/>
              <a:defRPr sz="1600" b="0" i="0" u="none" strike="noStrike" cap="none">
                <a:solidFill>
                  <a:srgbClr val="000000"/>
                </a:solidFill>
                <a:latin typeface="Bebas Neue"/>
                <a:ea typeface="Bebas Neue"/>
                <a:cs typeface="Bebas Neue"/>
                <a:sym typeface="Bebas Neue"/>
              </a:defRPr>
            </a:lvl3pPr>
            <a:lvl4pPr marR="0" lvl="3" algn="ctr" rtl="0">
              <a:lnSpc>
                <a:spcPct val="100000"/>
              </a:lnSpc>
              <a:spcBef>
                <a:spcPts val="0"/>
              </a:spcBef>
              <a:spcAft>
                <a:spcPts val="0"/>
              </a:spcAft>
              <a:buClr>
                <a:srgbClr val="000000"/>
              </a:buClr>
              <a:buSzPts val="1600"/>
              <a:buFont typeface="Bebas Neue"/>
              <a:buNone/>
              <a:defRPr sz="1600" b="0" i="0" u="none" strike="noStrike" cap="none">
                <a:solidFill>
                  <a:srgbClr val="000000"/>
                </a:solidFill>
                <a:latin typeface="Bebas Neue"/>
                <a:ea typeface="Bebas Neue"/>
                <a:cs typeface="Bebas Neue"/>
                <a:sym typeface="Bebas Neue"/>
              </a:defRPr>
            </a:lvl4pPr>
            <a:lvl5pPr marR="0" lvl="4" algn="ctr" rtl="0">
              <a:lnSpc>
                <a:spcPct val="100000"/>
              </a:lnSpc>
              <a:spcBef>
                <a:spcPts val="0"/>
              </a:spcBef>
              <a:spcAft>
                <a:spcPts val="0"/>
              </a:spcAft>
              <a:buClr>
                <a:srgbClr val="000000"/>
              </a:buClr>
              <a:buSzPts val="1600"/>
              <a:buFont typeface="Bebas Neue"/>
              <a:buNone/>
              <a:defRPr sz="1600" b="0" i="0" u="none" strike="noStrike" cap="none">
                <a:solidFill>
                  <a:srgbClr val="000000"/>
                </a:solidFill>
                <a:latin typeface="Bebas Neue"/>
                <a:ea typeface="Bebas Neue"/>
                <a:cs typeface="Bebas Neue"/>
                <a:sym typeface="Bebas Neue"/>
              </a:defRPr>
            </a:lvl5pPr>
            <a:lvl6pPr marR="0" lvl="5" algn="ctr" rtl="0">
              <a:lnSpc>
                <a:spcPct val="100000"/>
              </a:lnSpc>
              <a:spcBef>
                <a:spcPts val="0"/>
              </a:spcBef>
              <a:spcAft>
                <a:spcPts val="0"/>
              </a:spcAft>
              <a:buClr>
                <a:srgbClr val="000000"/>
              </a:buClr>
              <a:buSzPts val="1600"/>
              <a:buFont typeface="Bebas Neue"/>
              <a:buNone/>
              <a:defRPr sz="1600" b="0" i="0" u="none" strike="noStrike" cap="none">
                <a:solidFill>
                  <a:srgbClr val="000000"/>
                </a:solidFill>
                <a:latin typeface="Bebas Neue"/>
                <a:ea typeface="Bebas Neue"/>
                <a:cs typeface="Bebas Neue"/>
                <a:sym typeface="Bebas Neue"/>
              </a:defRPr>
            </a:lvl6pPr>
            <a:lvl7pPr marR="0" lvl="6" algn="ctr" rtl="0">
              <a:lnSpc>
                <a:spcPct val="100000"/>
              </a:lnSpc>
              <a:spcBef>
                <a:spcPts val="0"/>
              </a:spcBef>
              <a:spcAft>
                <a:spcPts val="0"/>
              </a:spcAft>
              <a:buClr>
                <a:srgbClr val="000000"/>
              </a:buClr>
              <a:buSzPts val="1600"/>
              <a:buFont typeface="Bebas Neue"/>
              <a:buNone/>
              <a:defRPr sz="1600" b="0" i="0" u="none" strike="noStrike" cap="none">
                <a:solidFill>
                  <a:srgbClr val="000000"/>
                </a:solidFill>
                <a:latin typeface="Bebas Neue"/>
                <a:ea typeface="Bebas Neue"/>
                <a:cs typeface="Bebas Neue"/>
                <a:sym typeface="Bebas Neue"/>
              </a:defRPr>
            </a:lvl7pPr>
            <a:lvl8pPr marR="0" lvl="7" algn="ctr" rtl="0">
              <a:lnSpc>
                <a:spcPct val="100000"/>
              </a:lnSpc>
              <a:spcBef>
                <a:spcPts val="0"/>
              </a:spcBef>
              <a:spcAft>
                <a:spcPts val="0"/>
              </a:spcAft>
              <a:buClr>
                <a:srgbClr val="000000"/>
              </a:buClr>
              <a:buSzPts val="1600"/>
              <a:buFont typeface="Bebas Neue"/>
              <a:buNone/>
              <a:defRPr sz="1600" b="0" i="0" u="none" strike="noStrike" cap="none">
                <a:solidFill>
                  <a:srgbClr val="000000"/>
                </a:solidFill>
                <a:latin typeface="Bebas Neue"/>
                <a:ea typeface="Bebas Neue"/>
                <a:cs typeface="Bebas Neue"/>
                <a:sym typeface="Bebas Neue"/>
              </a:defRPr>
            </a:lvl8pPr>
            <a:lvl9pPr marR="0" lvl="8" algn="ctr" rtl="0">
              <a:lnSpc>
                <a:spcPct val="100000"/>
              </a:lnSpc>
              <a:spcBef>
                <a:spcPts val="0"/>
              </a:spcBef>
              <a:spcAft>
                <a:spcPts val="0"/>
              </a:spcAft>
              <a:buClr>
                <a:srgbClr val="000000"/>
              </a:buClr>
              <a:buSzPts val="1600"/>
              <a:buFont typeface="Bebas Neue"/>
              <a:buNone/>
              <a:defRPr sz="1600" b="0" i="0" u="none" strike="noStrike" cap="none">
                <a:solidFill>
                  <a:srgbClr val="000000"/>
                </a:solidFill>
                <a:latin typeface="Bebas Neue"/>
                <a:ea typeface="Bebas Neue"/>
                <a:cs typeface="Bebas Neue"/>
                <a:sym typeface="Bebas Neue"/>
              </a:defRPr>
            </a:lvl9pPr>
          </a:lstStyle>
          <a:p>
            <a:r>
              <a:rPr lang="vi-VN" b="1"/>
              <a:t>Kết luận</a:t>
            </a:r>
          </a:p>
        </p:txBody>
      </p:sp>
      <p:sp>
        <p:nvSpPr>
          <p:cNvPr id="4" name="Google Shape;787;p2">
            <a:extLst>
              <a:ext uri="{FF2B5EF4-FFF2-40B4-BE49-F238E27FC236}">
                <a16:creationId xmlns:a16="http://schemas.microsoft.com/office/drawing/2014/main" id="{73E659EC-048E-7C55-1DF1-D697C94A1E71}"/>
              </a:ext>
            </a:extLst>
          </p:cNvPr>
          <p:cNvSpPr txBox="1">
            <a:spLocks/>
          </p:cNvSpPr>
          <p:nvPr/>
        </p:nvSpPr>
        <p:spPr>
          <a:xfrm>
            <a:off x="6631004" y="2586735"/>
            <a:ext cx="11019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6000"/>
              <a:buFont typeface="Questrial"/>
              <a:buNone/>
              <a:defRPr sz="5000" b="0" i="0" u="none" strike="noStrike" cap="none">
                <a:solidFill>
                  <a:srgbClr val="000000"/>
                </a:solidFill>
                <a:latin typeface="Questrial"/>
                <a:ea typeface="Questrial"/>
                <a:cs typeface="Questrial"/>
                <a:sym typeface="Questrial"/>
              </a:defRPr>
            </a:lvl1pPr>
            <a:lvl2pPr marR="0" lvl="1"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vi-VN"/>
              <a:t>06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2"/>
          <p:cNvSpPr/>
          <p:nvPr/>
        </p:nvSpPr>
        <p:spPr>
          <a:xfrm>
            <a:off x="743646" y="539091"/>
            <a:ext cx="5742315" cy="25320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2"/>
          <p:cNvSpPr txBox="1">
            <a:spLocks noGrp="1"/>
          </p:cNvSpPr>
          <p:nvPr>
            <p:ph type="title"/>
          </p:nvPr>
        </p:nvSpPr>
        <p:spPr>
          <a:xfrm>
            <a:off x="-372402" y="342467"/>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800"/>
              <a:t>Phương pháp và kĩ thuật áp dụng</a:t>
            </a:r>
            <a:endParaRPr/>
          </a:p>
        </p:txBody>
      </p:sp>
      <p:grpSp>
        <p:nvGrpSpPr>
          <p:cNvPr id="1060" name="Google Shape;1060;p12"/>
          <p:cNvGrpSpPr/>
          <p:nvPr/>
        </p:nvGrpSpPr>
        <p:grpSpPr>
          <a:xfrm flipH="1">
            <a:off x="-2285782" y="-2728990"/>
            <a:ext cx="4017967" cy="3644766"/>
            <a:chOff x="3166062" y="1034326"/>
            <a:chExt cx="6010422" cy="5452155"/>
          </a:xfrm>
        </p:grpSpPr>
        <p:sp>
          <p:nvSpPr>
            <p:cNvPr id="1061" name="Google Shape;1061;p12"/>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2"/>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3" name="Google Shape;1063;p12"/>
          <p:cNvGrpSpPr/>
          <p:nvPr/>
        </p:nvGrpSpPr>
        <p:grpSpPr>
          <a:xfrm>
            <a:off x="6938397" y="2973664"/>
            <a:ext cx="3863499" cy="3798516"/>
            <a:chOff x="3133537" y="-308699"/>
            <a:chExt cx="6010422" cy="5452155"/>
          </a:xfrm>
        </p:grpSpPr>
        <p:sp>
          <p:nvSpPr>
            <p:cNvPr id="1064" name="Google Shape;1064;p1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6" name="Google Shape;1066;p12"/>
          <p:cNvSpPr/>
          <p:nvPr/>
        </p:nvSpPr>
        <p:spPr>
          <a:xfrm>
            <a:off x="393420" y="886098"/>
            <a:ext cx="8090397" cy="4202095"/>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7" name="Google Shape;1067;p12"/>
          <p:cNvGrpSpPr/>
          <p:nvPr/>
        </p:nvGrpSpPr>
        <p:grpSpPr>
          <a:xfrm>
            <a:off x="7718550" y="138563"/>
            <a:ext cx="593164" cy="1161172"/>
            <a:chOff x="4921825" y="870250"/>
            <a:chExt cx="407925" cy="798550"/>
          </a:xfrm>
        </p:grpSpPr>
        <p:sp>
          <p:nvSpPr>
            <p:cNvPr id="1068" name="Google Shape;1068;p12"/>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2"/>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2"/>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2"/>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2"/>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2"/>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12"/>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12"/>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2"/>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2"/>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2"/>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2"/>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2"/>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2"/>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2"/>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2"/>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2"/>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2"/>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2"/>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2"/>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2"/>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2"/>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2"/>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2"/>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2"/>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2"/>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2"/>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2"/>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2"/>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2"/>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99" name="Google Shape;1099;p12" descr="Diagram&#10;&#10;Description automatically generated"/>
          <p:cNvPicPr preferRelativeResize="0"/>
          <p:nvPr/>
        </p:nvPicPr>
        <p:blipFill rotWithShape="1">
          <a:blip r:embed="rId3">
            <a:alphaModFix/>
          </a:blip>
          <a:srcRect/>
          <a:stretch/>
        </p:blipFill>
        <p:spPr>
          <a:xfrm>
            <a:off x="529867" y="1298497"/>
            <a:ext cx="7817501" cy="3348224"/>
          </a:xfrm>
          <a:prstGeom prst="rect">
            <a:avLst/>
          </a:prstGeom>
          <a:noFill/>
          <a:ln>
            <a:noFill/>
          </a:ln>
        </p:spPr>
      </p:pic>
    </p:spTree>
    <p:extLst>
      <p:ext uri="{BB962C8B-B14F-4D97-AF65-F5344CB8AC3E}">
        <p14:creationId xmlns:p14="http://schemas.microsoft.com/office/powerpoint/2010/main" val="1822758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2"/>
          <p:cNvSpPr/>
          <p:nvPr/>
        </p:nvSpPr>
        <p:spPr>
          <a:xfrm>
            <a:off x="743646" y="539091"/>
            <a:ext cx="5742315" cy="25320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2"/>
          <p:cNvSpPr txBox="1">
            <a:spLocks noGrp="1"/>
          </p:cNvSpPr>
          <p:nvPr>
            <p:ph type="title"/>
          </p:nvPr>
        </p:nvSpPr>
        <p:spPr>
          <a:xfrm>
            <a:off x="-372402" y="342467"/>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800"/>
              <a:t>Phương pháp và kĩ thuật áp dụng</a:t>
            </a:r>
            <a:endParaRPr/>
          </a:p>
        </p:txBody>
      </p:sp>
      <p:grpSp>
        <p:nvGrpSpPr>
          <p:cNvPr id="1060" name="Google Shape;1060;p12"/>
          <p:cNvGrpSpPr/>
          <p:nvPr/>
        </p:nvGrpSpPr>
        <p:grpSpPr>
          <a:xfrm flipH="1">
            <a:off x="-2285782" y="-2728990"/>
            <a:ext cx="4017967" cy="3644766"/>
            <a:chOff x="3166062" y="1034326"/>
            <a:chExt cx="6010422" cy="5452155"/>
          </a:xfrm>
        </p:grpSpPr>
        <p:sp>
          <p:nvSpPr>
            <p:cNvPr id="1061" name="Google Shape;1061;p12"/>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2"/>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3" name="Google Shape;1063;p12"/>
          <p:cNvGrpSpPr/>
          <p:nvPr/>
        </p:nvGrpSpPr>
        <p:grpSpPr>
          <a:xfrm>
            <a:off x="6938397" y="2973664"/>
            <a:ext cx="3863499" cy="3798516"/>
            <a:chOff x="3133537" y="-308699"/>
            <a:chExt cx="6010422" cy="5452155"/>
          </a:xfrm>
        </p:grpSpPr>
        <p:sp>
          <p:nvSpPr>
            <p:cNvPr id="1064" name="Google Shape;1064;p1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6" name="Google Shape;1066;p12"/>
          <p:cNvSpPr/>
          <p:nvPr/>
        </p:nvSpPr>
        <p:spPr>
          <a:xfrm>
            <a:off x="393420" y="886098"/>
            <a:ext cx="8544103" cy="4202095"/>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Arial"/>
              <a:ea typeface="Arial"/>
              <a:cs typeface="Arial"/>
              <a:sym typeface="Arial"/>
            </a:endParaRPr>
          </a:p>
        </p:txBody>
      </p:sp>
      <p:grpSp>
        <p:nvGrpSpPr>
          <p:cNvPr id="1067" name="Google Shape;1067;p12"/>
          <p:cNvGrpSpPr/>
          <p:nvPr/>
        </p:nvGrpSpPr>
        <p:grpSpPr>
          <a:xfrm>
            <a:off x="8408284" y="-235422"/>
            <a:ext cx="593164" cy="1161172"/>
            <a:chOff x="4921825" y="870250"/>
            <a:chExt cx="407925" cy="798550"/>
          </a:xfrm>
        </p:grpSpPr>
        <p:sp>
          <p:nvSpPr>
            <p:cNvPr id="1068" name="Google Shape;1068;p12"/>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2"/>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2"/>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2"/>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2"/>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2"/>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12"/>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12"/>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2"/>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2"/>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2"/>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2"/>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2"/>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2"/>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2"/>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2"/>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2"/>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2"/>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2"/>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2"/>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2"/>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2"/>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2"/>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2"/>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2"/>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2"/>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2"/>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2"/>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2"/>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2"/>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99" name="Google Shape;1099;p12" descr="Diagram&#10;&#10;Description automatically generated"/>
          <p:cNvPicPr preferRelativeResize="0"/>
          <p:nvPr/>
        </p:nvPicPr>
        <p:blipFill rotWithShape="1">
          <a:blip r:embed="rId3">
            <a:alphaModFix/>
          </a:blip>
          <a:srcRect r="31692" b="8919"/>
          <a:stretch/>
        </p:blipFill>
        <p:spPr>
          <a:xfrm>
            <a:off x="4763562" y="1226837"/>
            <a:ext cx="4095748" cy="302981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ACC7E0E-8171-0AA6-BE6D-3F22D1A1D673}"/>
                  </a:ext>
                </a:extLst>
              </p:cNvPr>
              <p:cNvSpPr txBox="1"/>
              <p:nvPr/>
            </p:nvSpPr>
            <p:spPr>
              <a:xfrm>
                <a:off x="562861" y="1578628"/>
                <a:ext cx="4200701" cy="79015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600">
                    <a:latin typeface="Be Vietnam Pro Light" panose="020B0604020202020204" charset="0"/>
                  </a:rPr>
                  <a:t>Output tại layer k+1 dựa vào layer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𝑘</m:t>
                        </m:r>
                      </m:sub>
                    </m:sSub>
                  </m:oMath>
                </a14:m>
                <a:r>
                  <a:rPr lang="en-US" sz="1600">
                    <a:latin typeface="Be Vietnam Pro Light" panose="020B0604020202020204" charset="0"/>
                  </a:rPr>
                  <a:t> và layer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0</m:t>
                        </m:r>
                      </m:sub>
                    </m:sSub>
                  </m:oMath>
                </a14:m>
                <a:endParaRPr lang="en-US" sz="1600">
                  <a:latin typeface="Be Vietnam Pro Light" panose="020B0604020202020204" charset="0"/>
                </a:endParaRPr>
              </a:p>
            </p:txBody>
          </p:sp>
        </mc:Choice>
        <mc:Fallback>
          <p:sp>
            <p:nvSpPr>
              <p:cNvPr id="2" name="TextBox 1">
                <a:extLst>
                  <a:ext uri="{FF2B5EF4-FFF2-40B4-BE49-F238E27FC236}">
                    <a16:creationId xmlns:a16="http://schemas.microsoft.com/office/drawing/2014/main" id="{3ACC7E0E-8171-0AA6-BE6D-3F22D1A1D673}"/>
                  </a:ext>
                </a:extLst>
              </p:cNvPr>
              <p:cNvSpPr txBox="1">
                <a:spLocks noRot="1" noChangeAspect="1" noMove="1" noResize="1" noEditPoints="1" noAdjustHandles="1" noChangeArrowheads="1" noChangeShapeType="1" noTextEdit="1"/>
              </p:cNvSpPr>
              <p:nvPr/>
            </p:nvSpPr>
            <p:spPr>
              <a:xfrm>
                <a:off x="562861" y="1578628"/>
                <a:ext cx="4200701" cy="790153"/>
              </a:xfrm>
              <a:prstGeom prst="rect">
                <a:avLst/>
              </a:prstGeom>
              <a:blipFill>
                <a:blip r:embed="rId4"/>
                <a:stretch>
                  <a:fillRect l="-581"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25F2199-802E-4CC7-2044-6C006D6615C5}"/>
                  </a:ext>
                </a:extLst>
              </p:cNvPr>
              <p:cNvSpPr txBox="1"/>
              <p:nvPr/>
            </p:nvSpPr>
            <p:spPr>
              <a:xfrm>
                <a:off x="565435" y="2371298"/>
                <a:ext cx="4095748" cy="1159485"/>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600">
                    <a:latin typeface="Be Vietnam Pro Light" panose="020B0604020202020204" charset="0"/>
                  </a:rPr>
                  <a:t>Duyệt filter W dọc theo chiều D </a:t>
                </a:r>
              </a:p>
              <a:p>
                <a:pPr lvl="1">
                  <a:lnSpc>
                    <a:spcPct val="150000"/>
                  </a:lnSpc>
                </a:pPr>
                <a:r>
                  <a:rPr lang="en-US" sz="1600">
                    <a:latin typeface="Be Vietnam Pro Light" panose="020B0604020202020204" charset="0"/>
                    <a:ea typeface="Inter" panose="020B0604020202020204" charset="0"/>
                    <a:cs typeface="Times New Roman" panose="02020603050405020304" pitchFamily="18" charset="0"/>
                    <a:sym typeface="Wingdings" panose="05000000000000000000" pitchFamily="2" charset="2"/>
                  </a:rPr>
                  <a:t>       thu được 1 feature map tương ứng</a:t>
                </a:r>
              </a:p>
              <a:p>
                <a:pPr marL="285750" indent="-285750">
                  <a:lnSpc>
                    <a:spcPct val="150000"/>
                  </a:lnSpc>
                  <a:buFont typeface="Wingdings" panose="05000000000000000000" pitchFamily="2" charset="2"/>
                  <a:buChar char="q"/>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𝑘</m:t>
                        </m:r>
                        <m:r>
                          <a:rPr lang="en-US" sz="1600" b="0" i="1" smtClean="0">
                            <a:latin typeface="Cambria Math" panose="02040503050406030204" pitchFamily="18" charset="0"/>
                          </a:rPr>
                          <m:t>+1</m:t>
                        </m:r>
                      </m:sub>
                    </m:sSub>
                  </m:oMath>
                </a14:m>
                <a:r>
                  <a:rPr lang="en-US" sz="1600">
                    <a:latin typeface="Be Vietnam Pro Light" panose="020B0604020202020204" charset="0"/>
                  </a:rPr>
                  <a:t> là sự tổng hợp của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𝑘</m:t>
                        </m:r>
                      </m:sub>
                    </m:sSub>
                  </m:oMath>
                </a14:m>
                <a:r>
                  <a:rPr lang="en-US" sz="1600">
                    <a:latin typeface="Be Vietnam Pro Light" panose="020B0604020202020204" charset="0"/>
                  </a:rPr>
                  <a:t> filter map.</a:t>
                </a:r>
              </a:p>
            </p:txBody>
          </p:sp>
        </mc:Choice>
        <mc:Fallback>
          <p:sp>
            <p:nvSpPr>
              <p:cNvPr id="4" name="TextBox 3">
                <a:extLst>
                  <a:ext uri="{FF2B5EF4-FFF2-40B4-BE49-F238E27FC236}">
                    <a16:creationId xmlns:a16="http://schemas.microsoft.com/office/drawing/2014/main" id="{D25F2199-802E-4CC7-2044-6C006D6615C5}"/>
                  </a:ext>
                </a:extLst>
              </p:cNvPr>
              <p:cNvSpPr txBox="1">
                <a:spLocks noRot="1" noChangeAspect="1" noMove="1" noResize="1" noEditPoints="1" noAdjustHandles="1" noChangeArrowheads="1" noChangeShapeType="1" noTextEdit="1"/>
              </p:cNvSpPr>
              <p:nvPr/>
            </p:nvSpPr>
            <p:spPr>
              <a:xfrm>
                <a:off x="565435" y="2371298"/>
                <a:ext cx="4095748" cy="1159485"/>
              </a:xfrm>
              <a:prstGeom prst="rect">
                <a:avLst/>
              </a:prstGeom>
              <a:blipFill>
                <a:blip r:embed="rId5"/>
                <a:stretch>
                  <a:fillRect l="-595" b="-631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9DAF2B6-91D5-15B4-39F7-F8EB85B763F2}"/>
              </a:ext>
            </a:extLst>
          </p:cNvPr>
          <p:cNvSpPr txBox="1"/>
          <p:nvPr/>
        </p:nvSpPr>
        <p:spPr>
          <a:xfrm>
            <a:off x="731461" y="3590291"/>
            <a:ext cx="4032099" cy="1077218"/>
          </a:xfrm>
          <a:prstGeom prst="rect">
            <a:avLst/>
          </a:prstGeom>
          <a:noFill/>
        </p:spPr>
        <p:txBody>
          <a:bodyPr wrap="square">
            <a:spAutoFit/>
          </a:bodyPr>
          <a:lstStyle/>
          <a:p>
            <a:pPr algn="just"/>
            <a:r>
              <a:rPr lang="en-US" sz="1600">
                <a:latin typeface="Be Vietnam Pro Light" panose="020B0604020202020204" charset="0"/>
                <a:ea typeface="Inter" panose="020B0604020202020204" charset="0"/>
                <a:cs typeface="Times New Roman" panose="02020603050405020304" pitchFamily="18" charset="0"/>
                <a:sym typeface="Wingdings" panose="05000000000000000000" pitchFamily="2" charset="2"/>
              </a:rPr>
              <a:t> S</a:t>
            </a:r>
            <a:r>
              <a:rPr lang="en-US" sz="1600">
                <a:latin typeface="Be Vietnam Pro Light" panose="020B0604020202020204" charset="0"/>
              </a:rPr>
              <a:t>ự ảnh hưởng của các đặc trưng được biểu diễn rõ ràng và số bậc của các đặc trưng tăng theo chiều sâu của mạng</a:t>
            </a:r>
          </a:p>
        </p:txBody>
      </p:sp>
    </p:spTree>
    <p:extLst>
      <p:ext uri="{BB962C8B-B14F-4D97-AF65-F5344CB8AC3E}">
        <p14:creationId xmlns:p14="http://schemas.microsoft.com/office/powerpoint/2010/main" val="2647192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2"/>
          <p:cNvSpPr/>
          <p:nvPr/>
        </p:nvSpPr>
        <p:spPr>
          <a:xfrm>
            <a:off x="743646" y="539091"/>
            <a:ext cx="5742315" cy="25320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2"/>
          <p:cNvSpPr txBox="1">
            <a:spLocks noGrp="1"/>
          </p:cNvSpPr>
          <p:nvPr>
            <p:ph type="title"/>
          </p:nvPr>
        </p:nvSpPr>
        <p:spPr>
          <a:xfrm>
            <a:off x="-372402" y="342467"/>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800"/>
              <a:t>Phương pháp và kĩ thuật áp dụng</a:t>
            </a:r>
            <a:endParaRPr/>
          </a:p>
        </p:txBody>
      </p:sp>
      <p:grpSp>
        <p:nvGrpSpPr>
          <p:cNvPr id="1060" name="Google Shape;1060;p12"/>
          <p:cNvGrpSpPr/>
          <p:nvPr/>
        </p:nvGrpSpPr>
        <p:grpSpPr>
          <a:xfrm flipH="1">
            <a:off x="-2285782" y="-2728990"/>
            <a:ext cx="4017967" cy="3644766"/>
            <a:chOff x="3166062" y="1034326"/>
            <a:chExt cx="6010422" cy="5452155"/>
          </a:xfrm>
        </p:grpSpPr>
        <p:sp>
          <p:nvSpPr>
            <p:cNvPr id="1061" name="Google Shape;1061;p12"/>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2"/>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3" name="Google Shape;1063;p12"/>
          <p:cNvGrpSpPr/>
          <p:nvPr/>
        </p:nvGrpSpPr>
        <p:grpSpPr>
          <a:xfrm>
            <a:off x="6938397" y="2973664"/>
            <a:ext cx="3863499" cy="3798516"/>
            <a:chOff x="3133537" y="-308699"/>
            <a:chExt cx="6010422" cy="5452155"/>
          </a:xfrm>
        </p:grpSpPr>
        <p:sp>
          <p:nvSpPr>
            <p:cNvPr id="1064" name="Google Shape;1064;p1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6" name="Google Shape;1066;p12"/>
          <p:cNvSpPr/>
          <p:nvPr/>
        </p:nvSpPr>
        <p:spPr>
          <a:xfrm>
            <a:off x="393420" y="886098"/>
            <a:ext cx="8544103" cy="4202095"/>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7" name="Google Shape;1067;p12"/>
          <p:cNvGrpSpPr/>
          <p:nvPr/>
        </p:nvGrpSpPr>
        <p:grpSpPr>
          <a:xfrm>
            <a:off x="8408284" y="-235422"/>
            <a:ext cx="593164" cy="1161172"/>
            <a:chOff x="4921825" y="870250"/>
            <a:chExt cx="407925" cy="798550"/>
          </a:xfrm>
        </p:grpSpPr>
        <p:sp>
          <p:nvSpPr>
            <p:cNvPr id="1068" name="Google Shape;1068;p12"/>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2"/>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2"/>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2"/>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2"/>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2"/>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12"/>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12"/>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2"/>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2"/>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2"/>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2"/>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2"/>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2"/>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2"/>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2"/>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2"/>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2"/>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2"/>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2"/>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2"/>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2"/>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2"/>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2"/>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2"/>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2"/>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2"/>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2"/>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2"/>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2"/>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ACC7E0E-8171-0AA6-BE6D-3F22D1A1D673}"/>
                  </a:ext>
                </a:extLst>
              </p:cNvPr>
              <p:cNvSpPr txBox="1"/>
              <p:nvPr/>
            </p:nvSpPr>
            <p:spPr>
              <a:xfrm>
                <a:off x="517247" y="1458798"/>
                <a:ext cx="4659183" cy="310283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1600">
                    <a:latin typeface="Be Vietnam Pro Light" panose="020B0604020202020204" charset="0"/>
                  </a:rPr>
                  <a:t>Mỗi hidden layer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𝑘</m:t>
                        </m:r>
                      </m:sub>
                    </m:sSub>
                  </m:oMath>
                </a14:m>
                <a:r>
                  <a:rPr lang="en-US" sz="1600">
                    <a:latin typeface="Be Vietnam Pro Light" panose="020B0604020202020204" charset="0"/>
                  </a:rPr>
                  <a:t> đều kết nối với output</a:t>
                </a:r>
              </a:p>
              <a:p>
                <a:pPr marL="285750" indent="-285750" algn="just">
                  <a:lnSpc>
                    <a:spcPct val="150000"/>
                  </a:lnSpc>
                  <a:buFont typeface="Wingdings" panose="05000000000000000000" pitchFamily="2" charset="2"/>
                  <a:buChar char="q"/>
                </a:pPr>
                <a:r>
                  <a:rPr lang="en-US" sz="1600">
                    <a:latin typeface="Be Vietnam Pro Light" panose="020B0604020202020204" charset="0"/>
                  </a:rPr>
                  <a:t>Sử dụng sum pooling với từng feature map</a:t>
                </a:r>
              </a:p>
              <a:p>
                <a:pPr algn="just">
                  <a:lnSpc>
                    <a:spcPct val="150000"/>
                  </a:lnSpc>
                </a:pPr>
                <a:r>
                  <a:rPr lang="en-US" sz="1600">
                    <a:latin typeface="Be Vietnam Pro Light" panose="020B0604020202020204" charset="0"/>
                    <a:ea typeface="Inter" panose="020B0604020202020204" charset="0"/>
                    <a:cs typeface="Times New Roman" panose="02020603050405020304" pitchFamily="18" charset="0"/>
                    <a:sym typeface="Wingdings" panose="05000000000000000000" pitchFamily="2" charset="2"/>
                  </a:rPr>
                  <a:t>        </a:t>
                </a:r>
                <a:r>
                  <a:rPr lang="en-US" sz="1600">
                    <a:latin typeface="Be Vietnam Pro Light" panose="020B0604020202020204" charset="0"/>
                  </a:rPr>
                  <a:t>Vector pooling tại layer k:</a:t>
                </a:r>
              </a:p>
              <a:p>
                <a:pPr algn="just">
                  <a:lnSpc>
                    <a:spcPct val="150000"/>
                  </a:lnSpc>
                </a:pPr>
                <a:r>
                  <a:rPr lang="en-US" sz="1600">
                    <a:latin typeface="Be Vietnam Pro Light" panose="020B0604020202020204" charset="0"/>
                  </a:rPr>
                  <a:t>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𝑝</m:t>
                        </m:r>
                      </m:e>
                      <m:sup>
                        <m:r>
                          <a:rPr lang="en-US" sz="1600" b="0" i="1" smtClean="0">
                            <a:latin typeface="Cambria Math" panose="02040503050406030204" pitchFamily="18" charset="0"/>
                          </a:rPr>
                          <m:t>𝑘</m:t>
                        </m:r>
                      </m:sup>
                    </m:s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up>
                        <m:r>
                          <a:rPr lang="en-US" sz="1600" b="0" i="1" smtClean="0">
                            <a:latin typeface="Cambria Math" panose="02040503050406030204" pitchFamily="18" charset="0"/>
                          </a:rPr>
                          <m:t>𝑘</m:t>
                        </m:r>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𝑝</m:t>
                        </m:r>
                      </m:e>
                      <m:sub>
                        <m:r>
                          <a:rPr lang="en-US" sz="1600" b="0" i="1" smtClean="0">
                            <a:latin typeface="Cambria Math" panose="02040503050406030204" pitchFamily="18" charset="0"/>
                          </a:rPr>
                          <m:t>2</m:t>
                        </m:r>
                      </m:sub>
                      <m:sup>
                        <m:r>
                          <a:rPr lang="en-US" sz="1600" b="0" i="1" smtClean="0">
                            <a:latin typeface="Cambria Math" panose="02040503050406030204" pitchFamily="18" charset="0"/>
                          </a:rPr>
                          <m:t>𝑘</m:t>
                        </m:r>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𝑝</m:t>
                        </m:r>
                      </m:e>
                      <m:sub>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𝑘</m:t>
                                </m:r>
                              </m:sub>
                            </m:sSub>
                          </m:e>
                        </m:d>
                      </m:sub>
                      <m:sup>
                        <m:r>
                          <a:rPr lang="en-US" sz="1600" b="0" i="1" smtClean="0">
                            <a:latin typeface="Cambria Math" panose="02040503050406030204" pitchFamily="18" charset="0"/>
                          </a:rPr>
                          <m:t>𝑘</m:t>
                        </m:r>
                      </m:sup>
                    </m:sSubSup>
                    <m:r>
                      <a:rPr lang="en-US" sz="1600" b="0" i="1" smtClean="0">
                        <a:latin typeface="Cambria Math" panose="02040503050406030204" pitchFamily="18" charset="0"/>
                      </a:rPr>
                      <m:t>}</m:t>
                    </m:r>
                  </m:oMath>
                </a14:m>
                <a:endParaRPr lang="en-US" sz="1600">
                  <a:latin typeface="Be Vietnam Pro Light" panose="020B0604020202020204" charset="0"/>
                </a:endParaRPr>
              </a:p>
              <a:p>
                <a:pPr marL="285750" indent="-285750" algn="just">
                  <a:lnSpc>
                    <a:spcPct val="150000"/>
                  </a:lnSpc>
                  <a:buFont typeface="Wingdings" panose="05000000000000000000" pitchFamily="2" charset="2"/>
                  <a:buChar char="q"/>
                </a:pPr>
                <a:r>
                  <a:rPr lang="en-US" sz="1600">
                    <a:latin typeface="Be Vietnam Pro Light" panose="020B0604020202020204" charset="0"/>
                  </a:rPr>
                  <a:t>Nối các vector pooling thu được output cuối cùng</a:t>
                </a:r>
              </a:p>
              <a:p>
                <a:pPr lvl="1" algn="just">
                  <a:lnSpc>
                    <a:spcPct val="150000"/>
                  </a:lnSpc>
                </a:pPr>
                <a14:m>
                  <m:oMathPara xmlns:m="http://schemas.openxmlformats.org/officeDocument/2006/math">
                    <m:oMathParaPr>
                      <m:jc m:val="center"/>
                    </m:oMathParaPr>
                    <m:oMath xmlns:m="http://schemas.openxmlformats.org/officeDocument/2006/math">
                      <m:sSup>
                        <m:sSupPr>
                          <m:ctrlPr>
                            <a:rPr lang="en-US" sz="1600" b="1" smtClean="0">
                              <a:latin typeface="Cambria Math" panose="02040503050406030204" pitchFamily="18" charset="0"/>
                            </a:rPr>
                          </m:ctrlPr>
                        </m:sSupPr>
                        <m:e>
                          <m:r>
                            <a:rPr lang="en-US" sz="1600" b="1" i="0" smtClean="0">
                              <a:latin typeface="Cambria Math" panose="02040503050406030204" pitchFamily="18" charset="0"/>
                            </a:rPr>
                            <m:t>𝐩</m:t>
                          </m:r>
                        </m:e>
                        <m:sup>
                          <m:r>
                            <a:rPr lang="en-US" sz="1600" b="1" i="0" smtClean="0">
                              <a:latin typeface="Cambria Math" panose="02040503050406030204" pitchFamily="18" charset="0"/>
                            </a:rPr>
                            <m:t>+</m:t>
                          </m:r>
                        </m:sup>
                      </m:sSup>
                      <m:r>
                        <a:rPr lang="en-US" sz="1600" b="1" i="0" smtClean="0">
                          <a:latin typeface="Cambria Math" panose="02040503050406030204" pitchFamily="18" charset="0"/>
                        </a:rPr>
                        <m:t>=</m:t>
                      </m:r>
                      <m:d>
                        <m:dPr>
                          <m:begChr m:val="["/>
                          <m:endChr m:val="]"/>
                          <m:ctrlPr>
                            <a:rPr lang="en-US" sz="1600" b="1" i="0" smtClean="0">
                              <a:latin typeface="Cambria Math" panose="02040503050406030204" pitchFamily="18" charset="0"/>
                            </a:rPr>
                          </m:ctrlPr>
                        </m:dPr>
                        <m:e>
                          <m:sSup>
                            <m:sSupPr>
                              <m:ctrlPr>
                                <a:rPr lang="en-US" sz="1600" b="1" smtClean="0">
                                  <a:latin typeface="Cambria Math" panose="02040503050406030204" pitchFamily="18" charset="0"/>
                                </a:rPr>
                              </m:ctrlPr>
                            </m:sSupPr>
                            <m:e>
                              <m:r>
                                <a:rPr lang="en-US" sz="1600" b="1" i="0" smtClean="0">
                                  <a:latin typeface="Cambria Math" panose="02040503050406030204" pitchFamily="18" charset="0"/>
                                </a:rPr>
                                <m:t>𝐩</m:t>
                              </m:r>
                            </m:e>
                            <m:sup>
                              <m:r>
                                <a:rPr lang="en-US" sz="1600" b="0" i="0" smtClean="0">
                                  <a:latin typeface="Cambria Math" panose="02040503050406030204" pitchFamily="18" charset="0"/>
                                </a:rPr>
                                <m:t>1</m:t>
                              </m:r>
                            </m:sup>
                          </m:sSup>
                          <m:r>
                            <a:rPr lang="en-US" sz="1600" b="1" i="0" smtClean="0">
                              <a:latin typeface="Cambria Math" panose="02040503050406030204" pitchFamily="18" charset="0"/>
                            </a:rPr>
                            <m:t>,</m:t>
                          </m:r>
                          <m:sSup>
                            <m:sSupPr>
                              <m:ctrlPr>
                                <a:rPr lang="en-US" sz="1600" b="1" i="0" smtClean="0">
                                  <a:latin typeface="Cambria Math" panose="02040503050406030204" pitchFamily="18" charset="0"/>
                                </a:rPr>
                              </m:ctrlPr>
                            </m:sSupPr>
                            <m:e>
                              <m:r>
                                <a:rPr lang="en-US" sz="1600" b="1" i="0" smtClean="0">
                                  <a:latin typeface="Cambria Math" panose="02040503050406030204" pitchFamily="18" charset="0"/>
                                </a:rPr>
                                <m:t>𝐩</m:t>
                              </m:r>
                            </m:e>
                            <m:sup>
                              <m:r>
                                <a:rPr lang="en-US" sz="1600" b="0" i="0" smtClean="0">
                                  <a:latin typeface="Cambria Math" panose="02040503050406030204" pitchFamily="18" charset="0"/>
                                </a:rPr>
                                <m:t>2</m:t>
                              </m:r>
                            </m:sup>
                          </m:sSup>
                          <m:r>
                            <a:rPr lang="en-US" sz="1600" b="1" i="0"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𝐩</m:t>
                              </m:r>
                            </m:e>
                            <m:sup>
                              <m:r>
                                <a:rPr lang="en-US" sz="1600" b="0" i="1" smtClean="0">
                                  <a:latin typeface="Cambria Math" panose="02040503050406030204" pitchFamily="18" charset="0"/>
                                </a:rPr>
                                <m:t>𝑘</m:t>
                              </m:r>
                            </m:sup>
                          </m:sSup>
                        </m:e>
                      </m:d>
                      <m:r>
                        <a:rPr lang="en-US" sz="1600" b="0" i="1" smtClean="0">
                          <a:latin typeface="Cambria Math" panose="02040503050406030204" pitchFamily="18" charset="0"/>
                        </a:rPr>
                        <m:t>.</m:t>
                      </m:r>
                    </m:oMath>
                  </m:oMathPara>
                </a14:m>
                <a:endParaRPr lang="en-US" sz="1600" b="0">
                  <a:latin typeface="Be Vietnam Pro Light" panose="020B0604020202020204" charset="0"/>
                </a:endParaRPr>
              </a:p>
              <a:p>
                <a:pPr marL="285750" indent="-285750" algn="just">
                  <a:lnSpc>
                    <a:spcPct val="150000"/>
                  </a:lnSpc>
                  <a:buFont typeface="Wingdings" panose="05000000000000000000" pitchFamily="2" charset="2"/>
                  <a:buChar char="q"/>
                </a:pPr>
                <a:endParaRPr lang="en-US" sz="1600">
                  <a:latin typeface="Be Vietnam Pro Light" panose="020B0604020202020204" charset="0"/>
                </a:endParaRPr>
              </a:p>
            </p:txBody>
          </p:sp>
        </mc:Choice>
        <mc:Fallback>
          <p:sp>
            <p:nvSpPr>
              <p:cNvPr id="2" name="TextBox 1">
                <a:extLst>
                  <a:ext uri="{FF2B5EF4-FFF2-40B4-BE49-F238E27FC236}">
                    <a16:creationId xmlns:a16="http://schemas.microsoft.com/office/drawing/2014/main" id="{3ACC7E0E-8171-0AA6-BE6D-3F22D1A1D673}"/>
                  </a:ext>
                </a:extLst>
              </p:cNvPr>
              <p:cNvSpPr txBox="1">
                <a:spLocks noRot="1" noChangeAspect="1" noMove="1" noResize="1" noEditPoints="1" noAdjustHandles="1" noChangeArrowheads="1" noChangeShapeType="1" noTextEdit="1"/>
              </p:cNvSpPr>
              <p:nvPr/>
            </p:nvSpPr>
            <p:spPr>
              <a:xfrm>
                <a:off x="517247" y="1458798"/>
                <a:ext cx="4659183" cy="3102837"/>
              </a:xfrm>
              <a:prstGeom prst="rect">
                <a:avLst/>
              </a:prstGeom>
              <a:blipFill>
                <a:blip r:embed="rId3"/>
                <a:stretch>
                  <a:fillRect l="-524" r="-654"/>
                </a:stretch>
              </a:blipFill>
            </p:spPr>
            <p:txBody>
              <a:bodyPr/>
              <a:lstStyle/>
              <a:p>
                <a:r>
                  <a:rPr lang="en-US">
                    <a:noFill/>
                  </a:rPr>
                  <a:t> </a:t>
                </a:r>
              </a:p>
            </p:txBody>
          </p:sp>
        </mc:Fallback>
      </mc:AlternateContent>
      <p:pic>
        <p:nvPicPr>
          <p:cNvPr id="3" name="Google Shape;1099;p12" descr="Diagram&#10;&#10;Description automatically generated">
            <a:extLst>
              <a:ext uri="{FF2B5EF4-FFF2-40B4-BE49-F238E27FC236}">
                <a16:creationId xmlns:a16="http://schemas.microsoft.com/office/drawing/2014/main" id="{4017A247-D025-C46D-F962-79222897D8E3}"/>
              </a:ext>
            </a:extLst>
          </p:cNvPr>
          <p:cNvPicPr preferRelativeResize="0"/>
          <p:nvPr/>
        </p:nvPicPr>
        <p:blipFill rotWithShape="1">
          <a:blip r:embed="rId4">
            <a:alphaModFix/>
          </a:blip>
          <a:srcRect l="68308" t="2850" b="9405"/>
          <a:stretch/>
        </p:blipFill>
        <p:spPr>
          <a:xfrm>
            <a:off x="5300257" y="990528"/>
            <a:ext cx="3527135" cy="3915930"/>
          </a:xfrm>
          <a:prstGeom prst="rect">
            <a:avLst/>
          </a:prstGeom>
          <a:noFill/>
          <a:ln>
            <a:noFill/>
          </a:ln>
        </p:spPr>
      </p:pic>
    </p:spTree>
    <p:extLst>
      <p:ext uri="{BB962C8B-B14F-4D97-AF65-F5344CB8AC3E}">
        <p14:creationId xmlns:p14="http://schemas.microsoft.com/office/powerpoint/2010/main" val="2381909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13"/>
          <p:cNvSpPr/>
          <p:nvPr/>
        </p:nvSpPr>
        <p:spPr>
          <a:xfrm>
            <a:off x="743646" y="539091"/>
            <a:ext cx="5742315" cy="25320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3"/>
          <p:cNvSpPr txBox="1">
            <a:spLocks noGrp="1"/>
          </p:cNvSpPr>
          <p:nvPr>
            <p:ph type="title"/>
          </p:nvPr>
        </p:nvSpPr>
        <p:spPr>
          <a:xfrm>
            <a:off x="-372402" y="342467"/>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800"/>
              <a:t>Phương pháp và kĩ thuật áp dụng</a:t>
            </a:r>
            <a:endParaRPr/>
          </a:p>
        </p:txBody>
      </p:sp>
      <p:grpSp>
        <p:nvGrpSpPr>
          <p:cNvPr id="1106" name="Google Shape;1106;p13"/>
          <p:cNvGrpSpPr/>
          <p:nvPr/>
        </p:nvGrpSpPr>
        <p:grpSpPr>
          <a:xfrm flipH="1">
            <a:off x="-2285782" y="-2728990"/>
            <a:ext cx="4017967" cy="3644766"/>
            <a:chOff x="3166062" y="1034326"/>
            <a:chExt cx="6010422" cy="5452155"/>
          </a:xfrm>
        </p:grpSpPr>
        <p:sp>
          <p:nvSpPr>
            <p:cNvPr id="1107" name="Google Shape;1107;p1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1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9" name="Google Shape;1109;p13"/>
          <p:cNvGrpSpPr/>
          <p:nvPr/>
        </p:nvGrpSpPr>
        <p:grpSpPr>
          <a:xfrm>
            <a:off x="6938397" y="2973664"/>
            <a:ext cx="3863499" cy="3798516"/>
            <a:chOff x="3133537" y="-308699"/>
            <a:chExt cx="6010422" cy="5452155"/>
          </a:xfrm>
        </p:grpSpPr>
        <p:sp>
          <p:nvSpPr>
            <p:cNvPr id="1110" name="Google Shape;1110;p1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1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2" name="Google Shape;1112;p13"/>
          <p:cNvSpPr/>
          <p:nvPr/>
        </p:nvSpPr>
        <p:spPr>
          <a:xfrm>
            <a:off x="520417" y="956492"/>
            <a:ext cx="8090397" cy="4202095"/>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3" name="Google Shape;1113;p13"/>
          <p:cNvGrpSpPr/>
          <p:nvPr/>
        </p:nvGrpSpPr>
        <p:grpSpPr>
          <a:xfrm>
            <a:off x="7718550" y="138563"/>
            <a:ext cx="593164" cy="1161172"/>
            <a:chOff x="4921825" y="870250"/>
            <a:chExt cx="407925" cy="798550"/>
          </a:xfrm>
        </p:grpSpPr>
        <p:sp>
          <p:nvSpPr>
            <p:cNvPr id="1114" name="Google Shape;1114;p13"/>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3"/>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3"/>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3"/>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13"/>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13"/>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13"/>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13"/>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13"/>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13"/>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13"/>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13"/>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13"/>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13"/>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13"/>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13"/>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13"/>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13"/>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13"/>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13"/>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13"/>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13"/>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13"/>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13"/>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13"/>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3"/>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13"/>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13"/>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13"/>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13"/>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4" name="Google Shape;1144;p13"/>
          <p:cNvSpPr txBox="1"/>
          <p:nvPr/>
        </p:nvSpPr>
        <p:spPr>
          <a:xfrm>
            <a:off x="1002666" y="1017154"/>
            <a:ext cx="1386595" cy="1200288"/>
          </a:xfrm>
          <a:prstGeom prst="rect">
            <a:avLst/>
          </a:prstGeom>
          <a:noFill/>
          <a:ln>
            <a:noFill/>
          </a:ln>
        </p:spPr>
        <p:txBody>
          <a:bodyPr spcFirstLastPara="1" wrap="square" lIns="91425" tIns="45700" rIns="91425" bIns="45700" anchor="t" anchorCtr="0">
            <a:spAutoFit/>
          </a:bodyPr>
          <a:lstStyle/>
          <a:p>
            <a:pPr marL="6350" marR="0" lvl="0" algn="just" rtl="0">
              <a:lnSpc>
                <a:spcPct val="150000"/>
              </a:lnSpc>
              <a:spcBef>
                <a:spcPts val="0"/>
              </a:spcBef>
              <a:spcAft>
                <a:spcPts val="0"/>
              </a:spcAft>
              <a:buClr>
                <a:srgbClr val="000000"/>
              </a:buClr>
              <a:buSzPts val="1700"/>
            </a:pPr>
            <a:r>
              <a:rPr lang="en-US" sz="1600" b="1">
                <a:latin typeface="Be Vietnam Pro Light"/>
                <a:ea typeface="Times"/>
                <a:cs typeface="Times"/>
                <a:sym typeface="Be Vietnam Pro Light"/>
              </a:rPr>
              <a:t>Mạng CIN</a:t>
            </a:r>
          </a:p>
          <a:p>
            <a:pPr marL="6350" marR="0" lvl="0" algn="just" rtl="0">
              <a:lnSpc>
                <a:spcPct val="150000"/>
              </a:lnSpc>
              <a:spcBef>
                <a:spcPts val="0"/>
              </a:spcBef>
              <a:spcAft>
                <a:spcPts val="0"/>
              </a:spcAft>
              <a:buClr>
                <a:srgbClr val="000000"/>
              </a:buClr>
              <a:buSzPts val="1700"/>
            </a:pPr>
            <a:endParaRPr lang="en-US" sz="1600" b="1">
              <a:latin typeface="Be Vietnam Pro Light"/>
              <a:ea typeface="Times"/>
              <a:cs typeface="Times"/>
              <a:sym typeface="Be Vietnam Pro Light"/>
            </a:endParaRPr>
          </a:p>
          <a:p>
            <a:pPr marL="6350" marR="0" lvl="0" algn="just" rtl="0">
              <a:lnSpc>
                <a:spcPct val="150000"/>
              </a:lnSpc>
              <a:spcBef>
                <a:spcPts val="0"/>
              </a:spcBef>
              <a:spcAft>
                <a:spcPts val="0"/>
              </a:spcAft>
              <a:buClr>
                <a:srgbClr val="000000"/>
              </a:buClr>
              <a:buSzPts val="1700"/>
            </a:pPr>
            <a:r>
              <a:rPr lang="en-US" sz="1600" b="1" i="0" u="none" strike="noStrike" cap="none">
                <a:solidFill>
                  <a:srgbClr val="000000"/>
                </a:solidFill>
                <a:latin typeface="Be Vietnam Pro Light"/>
                <a:ea typeface="Times"/>
                <a:cs typeface="Times"/>
                <a:sym typeface="Be Vietnam Pro Light"/>
              </a:rPr>
              <a:t>Mạng DNN</a:t>
            </a:r>
            <a:endParaRPr sz="1600" b="1" i="0" u="none" strike="noStrike" cap="none">
              <a:solidFill>
                <a:srgbClr val="000000"/>
              </a:solidFill>
              <a:latin typeface="Times"/>
              <a:ea typeface="Times"/>
              <a:cs typeface="Times"/>
              <a:sym typeface="Times"/>
            </a:endParaRPr>
          </a:p>
        </p:txBody>
      </p:sp>
      <p:sp>
        <p:nvSpPr>
          <p:cNvPr id="2" name="Right Brace 1">
            <a:extLst>
              <a:ext uri="{FF2B5EF4-FFF2-40B4-BE49-F238E27FC236}">
                <a16:creationId xmlns:a16="http://schemas.microsoft.com/office/drawing/2014/main" id="{B4BEE94B-2C35-613A-3E9C-B5965F00FA80}"/>
              </a:ext>
            </a:extLst>
          </p:cNvPr>
          <p:cNvSpPr/>
          <p:nvPr/>
        </p:nvSpPr>
        <p:spPr>
          <a:xfrm>
            <a:off x="2204884" y="1364226"/>
            <a:ext cx="81116" cy="7425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ight Brace 2">
            <a:extLst>
              <a:ext uri="{FF2B5EF4-FFF2-40B4-BE49-F238E27FC236}">
                <a16:creationId xmlns:a16="http://schemas.microsoft.com/office/drawing/2014/main" id="{4369AEC5-DCE1-4E67-68BE-E2BA2B76D3DB}"/>
              </a:ext>
            </a:extLst>
          </p:cNvPr>
          <p:cNvSpPr/>
          <p:nvPr/>
        </p:nvSpPr>
        <p:spPr>
          <a:xfrm>
            <a:off x="2389262" y="1073606"/>
            <a:ext cx="318723" cy="108738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4EE4A0C-A264-7520-168A-25269D1EBD38}"/>
              </a:ext>
            </a:extLst>
          </p:cNvPr>
          <p:cNvSpPr txBox="1"/>
          <p:nvPr/>
        </p:nvSpPr>
        <p:spPr>
          <a:xfrm>
            <a:off x="2790394" y="1427226"/>
            <a:ext cx="6544596" cy="369332"/>
          </a:xfrm>
          <a:prstGeom prst="rect">
            <a:avLst/>
          </a:prstGeom>
          <a:noFill/>
        </p:spPr>
        <p:txBody>
          <a:bodyPr wrap="square">
            <a:spAutoFit/>
          </a:bodyPr>
          <a:lstStyle/>
          <a:p>
            <a:r>
              <a:rPr lang="vi-VN" sz="1800" i="0" u="none" strike="noStrike" cap="none">
                <a:solidFill>
                  <a:srgbClr val="000000"/>
                </a:solidFill>
                <a:latin typeface="Be Vietnam Pro Light"/>
                <a:ea typeface="Be Vietnam Pro Light"/>
                <a:cs typeface="Be Vietnam Pro Light"/>
                <a:sym typeface="Be Vietnam Pro Light"/>
              </a:rPr>
              <a:t>eXtreme Deep Factorization Machine (</a:t>
            </a:r>
            <a:r>
              <a:rPr lang="vi-VN" sz="1800" b="1" i="0" u="none" strike="noStrike" cap="none">
                <a:solidFill>
                  <a:srgbClr val="000000"/>
                </a:solidFill>
                <a:latin typeface="Be Vietnam Pro Light"/>
                <a:ea typeface="Be Vietnam Pro Light"/>
                <a:cs typeface="Be Vietnam Pro Light"/>
                <a:sym typeface="Be Vietnam Pro Light"/>
              </a:rPr>
              <a:t>xDeepFM</a:t>
            </a:r>
            <a:r>
              <a:rPr lang="vi-VN" sz="1800" i="0" u="none" strike="noStrike" cap="none">
                <a:solidFill>
                  <a:srgbClr val="000000"/>
                </a:solidFill>
                <a:latin typeface="Be Vietnam Pro Light"/>
                <a:ea typeface="Be Vietnam Pro Light"/>
                <a:cs typeface="Be Vietnam Pro Light"/>
                <a:sym typeface="Be Vietnam Pro Light"/>
              </a:rPr>
              <a:t>). </a:t>
            </a:r>
            <a:endParaRPr lang="en-US" sz="1800"/>
          </a:p>
        </p:txBody>
      </p:sp>
      <p:pic>
        <p:nvPicPr>
          <p:cNvPr id="7" name="Google Shape;1145;p13">
            <a:extLst>
              <a:ext uri="{FF2B5EF4-FFF2-40B4-BE49-F238E27FC236}">
                <a16:creationId xmlns:a16="http://schemas.microsoft.com/office/drawing/2014/main" id="{A45E3C24-8C9E-DF67-F647-A347BEE3EF7A}"/>
              </a:ext>
            </a:extLst>
          </p:cNvPr>
          <p:cNvPicPr preferRelativeResize="0"/>
          <p:nvPr/>
        </p:nvPicPr>
        <p:blipFill rotWithShape="1">
          <a:blip r:embed="rId3"/>
          <a:srcRect b="6174"/>
          <a:stretch/>
        </p:blipFill>
        <p:spPr>
          <a:xfrm>
            <a:off x="1451849" y="2255067"/>
            <a:ext cx="6578315" cy="269192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11"/>
          <p:cNvSpPr/>
          <p:nvPr/>
        </p:nvSpPr>
        <p:spPr>
          <a:xfrm rot="10800000" flipH="1">
            <a:off x="676749" y="2461317"/>
            <a:ext cx="4249212" cy="109304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1"/>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1"/>
          <p:cNvSpPr txBox="1">
            <a:spLocks noGrp="1"/>
          </p:cNvSpPr>
          <p:nvPr>
            <p:ph type="title"/>
          </p:nvPr>
        </p:nvSpPr>
        <p:spPr>
          <a:xfrm>
            <a:off x="717598" y="1773334"/>
            <a:ext cx="4333723" cy="236733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sz="3600"/>
              <a:t>Kết quả thử nghiệm</a:t>
            </a:r>
            <a:endParaRPr/>
          </a:p>
        </p:txBody>
      </p:sp>
      <p:sp>
        <p:nvSpPr>
          <p:cNvPr id="1052" name="Google Shape;1052;p11"/>
          <p:cNvSpPr txBox="1">
            <a:spLocks noGrp="1"/>
          </p:cNvSpPr>
          <p:nvPr>
            <p:ph type="title" idx="2"/>
          </p:nvPr>
        </p:nvSpPr>
        <p:spPr>
          <a:xfrm>
            <a:off x="717600" y="1528000"/>
            <a:ext cx="1535400" cy="658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vi-VN"/>
              <a:t>05</a:t>
            </a:r>
            <a:endParaRPr/>
          </a:p>
        </p:txBody>
      </p:sp>
      <p:pic>
        <p:nvPicPr>
          <p:cNvPr id="1053" name="Google Shape;1053;p11"/>
          <p:cNvPicPr preferRelativeResize="0"/>
          <p:nvPr/>
        </p:nvPicPr>
        <p:blipFill rotWithShape="1">
          <a:blip r:embed="rId3">
            <a:alphaModFix/>
          </a:blip>
          <a:srcRect/>
          <a:stretch/>
        </p:blipFill>
        <p:spPr>
          <a:xfrm>
            <a:off x="5793393" y="1266075"/>
            <a:ext cx="2489475" cy="3116350"/>
          </a:xfrm>
          <a:prstGeom prst="rect">
            <a:avLst/>
          </a:prstGeom>
          <a:noFill/>
          <a:ln>
            <a:noFill/>
          </a:ln>
        </p:spPr>
      </p:pic>
    </p:spTree>
    <p:extLst>
      <p:ext uri="{BB962C8B-B14F-4D97-AF65-F5344CB8AC3E}">
        <p14:creationId xmlns:p14="http://schemas.microsoft.com/office/powerpoint/2010/main" val="3226018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16"/>
          <p:cNvSpPr/>
          <p:nvPr/>
        </p:nvSpPr>
        <p:spPr>
          <a:xfrm>
            <a:off x="743646" y="539091"/>
            <a:ext cx="3695619" cy="25320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6"/>
          <p:cNvSpPr txBox="1">
            <a:spLocks noGrp="1"/>
          </p:cNvSpPr>
          <p:nvPr>
            <p:ph type="title"/>
          </p:nvPr>
        </p:nvSpPr>
        <p:spPr>
          <a:xfrm>
            <a:off x="-1338989" y="3498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800"/>
              <a:t>Kết quả thử nghiệm</a:t>
            </a:r>
            <a:endParaRPr/>
          </a:p>
        </p:txBody>
      </p:sp>
      <p:grpSp>
        <p:nvGrpSpPr>
          <p:cNvPr id="1287" name="Google Shape;1287;p16"/>
          <p:cNvGrpSpPr/>
          <p:nvPr/>
        </p:nvGrpSpPr>
        <p:grpSpPr>
          <a:xfrm flipH="1">
            <a:off x="-2285782" y="-2728990"/>
            <a:ext cx="4017967" cy="3644766"/>
            <a:chOff x="3166062" y="1034326"/>
            <a:chExt cx="6010422" cy="5452155"/>
          </a:xfrm>
        </p:grpSpPr>
        <p:sp>
          <p:nvSpPr>
            <p:cNvPr id="1288" name="Google Shape;1288;p16"/>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6"/>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0" name="Google Shape;1290;p16"/>
          <p:cNvGrpSpPr/>
          <p:nvPr/>
        </p:nvGrpSpPr>
        <p:grpSpPr>
          <a:xfrm>
            <a:off x="6938397" y="2973664"/>
            <a:ext cx="3863499" cy="3798516"/>
            <a:chOff x="3133537" y="-308699"/>
            <a:chExt cx="6010422" cy="5452155"/>
          </a:xfrm>
        </p:grpSpPr>
        <p:sp>
          <p:nvSpPr>
            <p:cNvPr id="1291" name="Google Shape;1291;p16"/>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16"/>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3" name="Google Shape;1293;p16"/>
          <p:cNvSpPr/>
          <p:nvPr/>
        </p:nvSpPr>
        <p:spPr>
          <a:xfrm>
            <a:off x="479928" y="937409"/>
            <a:ext cx="8090397" cy="4202095"/>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4" name="Google Shape;1294;p16"/>
          <p:cNvGrpSpPr/>
          <p:nvPr/>
        </p:nvGrpSpPr>
        <p:grpSpPr>
          <a:xfrm>
            <a:off x="7718550" y="138563"/>
            <a:ext cx="593164" cy="1161172"/>
            <a:chOff x="4921825" y="870250"/>
            <a:chExt cx="407925" cy="798550"/>
          </a:xfrm>
        </p:grpSpPr>
        <p:sp>
          <p:nvSpPr>
            <p:cNvPr id="1295" name="Google Shape;1295;p16"/>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16"/>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6"/>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6"/>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16"/>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16"/>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6"/>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16"/>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16"/>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16"/>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16"/>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16"/>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16"/>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16"/>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16"/>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16"/>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16"/>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16"/>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16"/>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6"/>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6"/>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6"/>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6"/>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6"/>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6"/>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6"/>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16"/>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16"/>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6"/>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6"/>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7" name="Table 3">
            <a:extLst>
              <a:ext uri="{FF2B5EF4-FFF2-40B4-BE49-F238E27FC236}">
                <a16:creationId xmlns:a16="http://schemas.microsoft.com/office/drawing/2014/main" id="{97CA81BF-3134-3170-DD30-AECF9DE6F3E5}"/>
              </a:ext>
            </a:extLst>
          </p:cNvPr>
          <p:cNvGraphicFramePr>
            <a:graphicFrameLocks noGrp="1"/>
          </p:cNvGraphicFramePr>
          <p:nvPr>
            <p:extLst>
              <p:ext uri="{D42A27DB-BD31-4B8C-83A1-F6EECF244321}">
                <p14:modId xmlns:p14="http://schemas.microsoft.com/office/powerpoint/2010/main" val="3904003838"/>
              </p:ext>
            </p:extLst>
          </p:nvPr>
        </p:nvGraphicFramePr>
        <p:xfrm>
          <a:off x="872331" y="1223924"/>
          <a:ext cx="7399337" cy="3601812"/>
        </p:xfrm>
        <a:graphic>
          <a:graphicData uri="http://schemas.openxmlformats.org/drawingml/2006/table">
            <a:tbl>
              <a:tblPr firstRow="1" bandRow="1">
                <a:tableStyleId>{073A0DAA-6AF3-43AB-8588-CEC1D06C72B9}</a:tableStyleId>
              </a:tblPr>
              <a:tblGrid>
                <a:gridCol w="1797290">
                  <a:extLst>
                    <a:ext uri="{9D8B030D-6E8A-4147-A177-3AD203B41FA5}">
                      <a16:colId xmlns:a16="http://schemas.microsoft.com/office/drawing/2014/main" val="769630220"/>
                    </a:ext>
                  </a:extLst>
                </a:gridCol>
                <a:gridCol w="898646">
                  <a:extLst>
                    <a:ext uri="{9D8B030D-6E8A-4147-A177-3AD203B41FA5}">
                      <a16:colId xmlns:a16="http://schemas.microsoft.com/office/drawing/2014/main" val="1745500453"/>
                    </a:ext>
                  </a:extLst>
                </a:gridCol>
                <a:gridCol w="957848">
                  <a:extLst>
                    <a:ext uri="{9D8B030D-6E8A-4147-A177-3AD203B41FA5}">
                      <a16:colId xmlns:a16="http://schemas.microsoft.com/office/drawing/2014/main" val="1334397729"/>
                    </a:ext>
                  </a:extLst>
                </a:gridCol>
                <a:gridCol w="898646">
                  <a:extLst>
                    <a:ext uri="{9D8B030D-6E8A-4147-A177-3AD203B41FA5}">
                      <a16:colId xmlns:a16="http://schemas.microsoft.com/office/drawing/2014/main" val="364057333"/>
                    </a:ext>
                  </a:extLst>
                </a:gridCol>
                <a:gridCol w="957848">
                  <a:extLst>
                    <a:ext uri="{9D8B030D-6E8A-4147-A177-3AD203B41FA5}">
                      <a16:colId xmlns:a16="http://schemas.microsoft.com/office/drawing/2014/main" val="1456026404"/>
                    </a:ext>
                  </a:extLst>
                </a:gridCol>
                <a:gridCol w="898646">
                  <a:extLst>
                    <a:ext uri="{9D8B030D-6E8A-4147-A177-3AD203B41FA5}">
                      <a16:colId xmlns:a16="http://schemas.microsoft.com/office/drawing/2014/main" val="2178061498"/>
                    </a:ext>
                  </a:extLst>
                </a:gridCol>
                <a:gridCol w="990413">
                  <a:extLst>
                    <a:ext uri="{9D8B030D-6E8A-4147-A177-3AD203B41FA5}">
                      <a16:colId xmlns:a16="http://schemas.microsoft.com/office/drawing/2014/main" val="2186518772"/>
                    </a:ext>
                  </a:extLst>
                </a:gridCol>
              </a:tblGrid>
              <a:tr h="600302">
                <a:tc>
                  <a:txBody>
                    <a:bodyPr/>
                    <a:lstStyle/>
                    <a:p>
                      <a:pPr algn="ctr"/>
                      <a:endParaRPr lang="en-US">
                        <a:latin typeface="Be Vietnam Pro Light" panose="020B0604020202020204" charset="0"/>
                      </a:endParaRPr>
                    </a:p>
                  </a:txBody>
                  <a:tcPr/>
                </a:tc>
                <a:tc gridSpan="2">
                  <a:txBody>
                    <a:bodyPr/>
                    <a:lstStyle/>
                    <a:p>
                      <a:pPr algn="ctr"/>
                      <a:r>
                        <a:rPr lang="vi-VN">
                          <a:latin typeface="Be Vietnam Pro Light" panose="020B0604020202020204" charset="0"/>
                        </a:rPr>
                        <a:t>Crit</a:t>
                      </a:r>
                      <a:r>
                        <a:rPr lang="en-US">
                          <a:latin typeface="Be Vietnam Pro Light" panose="020B0604020202020204" charset="0"/>
                        </a:rPr>
                        <a:t>e</a:t>
                      </a:r>
                      <a:r>
                        <a:rPr lang="vi-VN">
                          <a:latin typeface="Be Vietnam Pro Light" panose="020B0604020202020204" charset="0"/>
                        </a:rPr>
                        <a:t>o</a:t>
                      </a:r>
                      <a:endParaRPr lang="en-US">
                        <a:latin typeface="Be Vietnam Pro Light" panose="020B0604020202020204" charset="0"/>
                      </a:endParaRPr>
                    </a:p>
                  </a:txBody>
                  <a:tcPr/>
                </a:tc>
                <a:tc hMerge="1">
                  <a:txBody>
                    <a:bodyPr/>
                    <a:lstStyle/>
                    <a:p>
                      <a:endParaRPr lang="en-US"/>
                    </a:p>
                  </a:txBody>
                  <a:tcPr/>
                </a:tc>
                <a:tc gridSpan="2">
                  <a:txBody>
                    <a:bodyPr/>
                    <a:lstStyle/>
                    <a:p>
                      <a:pPr algn="ctr"/>
                      <a:r>
                        <a:rPr lang="vi-VN">
                          <a:latin typeface="Be Vietnam Pro Light" panose="020B0604020202020204" charset="0"/>
                        </a:rPr>
                        <a:t>Dianping</a:t>
                      </a:r>
                      <a:endParaRPr lang="en-US">
                        <a:latin typeface="Be Vietnam Pro Light" panose="020B0604020202020204" charset="0"/>
                      </a:endParaRPr>
                    </a:p>
                  </a:txBody>
                  <a:tcPr/>
                </a:tc>
                <a:tc hMerge="1">
                  <a:txBody>
                    <a:bodyPr/>
                    <a:lstStyle/>
                    <a:p>
                      <a:endParaRPr lang="en-US"/>
                    </a:p>
                  </a:txBody>
                  <a:tcPr/>
                </a:tc>
                <a:tc gridSpan="2">
                  <a:txBody>
                    <a:bodyPr/>
                    <a:lstStyle/>
                    <a:p>
                      <a:pPr algn="ctr"/>
                      <a:r>
                        <a:rPr lang="vi-VN">
                          <a:latin typeface="Be Vietnam Pro Light" panose="020B0604020202020204" charset="0"/>
                        </a:rPr>
                        <a:t>Bing News</a:t>
                      </a:r>
                      <a:endParaRPr lang="en-US">
                        <a:latin typeface="Be Vietnam Pro Light" panose="020B0604020202020204" charset="0"/>
                      </a:endParaRPr>
                    </a:p>
                  </a:txBody>
                  <a:tcPr/>
                </a:tc>
                <a:tc hMerge="1">
                  <a:txBody>
                    <a:bodyPr/>
                    <a:lstStyle/>
                    <a:p>
                      <a:endParaRPr lang="en-US"/>
                    </a:p>
                  </a:txBody>
                  <a:tcPr/>
                </a:tc>
                <a:extLst>
                  <a:ext uri="{0D108BD9-81ED-4DB2-BD59-A6C34878D82A}">
                    <a16:rowId xmlns:a16="http://schemas.microsoft.com/office/drawing/2014/main" val="3023557391"/>
                  </a:ext>
                </a:extLst>
              </a:tr>
              <a:tr h="600302">
                <a:tc>
                  <a:txBody>
                    <a:bodyPr/>
                    <a:lstStyle/>
                    <a:p>
                      <a:pPr algn="ctr"/>
                      <a:endParaRPr lang="en-US">
                        <a:latin typeface="Be Vietnam Pro Light" panose="020B0604020202020204" charset="0"/>
                      </a:endParaRPr>
                    </a:p>
                  </a:txBody>
                  <a:tcPr/>
                </a:tc>
                <a:tc>
                  <a:txBody>
                    <a:bodyPr/>
                    <a:lstStyle/>
                    <a:p>
                      <a:pPr algn="ctr"/>
                      <a:r>
                        <a:rPr lang="vi-VN">
                          <a:latin typeface="Be Vietnam Pro Light" panose="020B0604020202020204" charset="0"/>
                        </a:rPr>
                        <a:t>AUC</a:t>
                      </a:r>
                      <a:endParaRPr lang="en-US">
                        <a:latin typeface="Be Vietnam Pro Light" panose="020B0604020202020204" charset="0"/>
                      </a:endParaRPr>
                    </a:p>
                  </a:txBody>
                  <a:tcPr/>
                </a:tc>
                <a:tc>
                  <a:txBody>
                    <a:bodyPr/>
                    <a:lstStyle/>
                    <a:p>
                      <a:pPr algn="ctr"/>
                      <a:r>
                        <a:rPr lang="vi-VN">
                          <a:latin typeface="Be Vietnam Pro Light" panose="020B0604020202020204" charset="0"/>
                        </a:rPr>
                        <a:t>LogLoss</a:t>
                      </a:r>
                      <a:endParaRPr lang="en-US">
                        <a:latin typeface="Be Vietnam Pro Light" panose="020B0604020202020204" charset="0"/>
                      </a:endParaRPr>
                    </a:p>
                  </a:txBody>
                  <a:tcPr/>
                </a:tc>
                <a:tc>
                  <a:txBody>
                    <a:bodyPr/>
                    <a:lstStyle/>
                    <a:p>
                      <a:pPr algn="ctr"/>
                      <a:r>
                        <a:rPr lang="vi-VN">
                          <a:latin typeface="Be Vietnam Pro Light" panose="020B0604020202020204" charset="0"/>
                        </a:rPr>
                        <a:t>AUC</a:t>
                      </a:r>
                      <a:endParaRPr lang="en-US">
                        <a:latin typeface="Be Vietnam Pro Light" panose="020B0604020202020204" charset="0"/>
                      </a:endParaRPr>
                    </a:p>
                  </a:txBody>
                  <a:tcPr/>
                </a:tc>
                <a:tc>
                  <a:txBody>
                    <a:bodyPr/>
                    <a:lstStyle/>
                    <a:p>
                      <a:pPr algn="ctr"/>
                      <a:r>
                        <a:rPr lang="vi-VN">
                          <a:latin typeface="Be Vietnam Pro Light" panose="020B0604020202020204" charset="0"/>
                        </a:rPr>
                        <a:t>LogLoss</a:t>
                      </a:r>
                      <a:endParaRPr lang="en-US">
                        <a:latin typeface="Be Vietnam Pro Light" panose="020B0604020202020204" charset="0"/>
                      </a:endParaRPr>
                    </a:p>
                  </a:txBody>
                  <a:tcPr/>
                </a:tc>
                <a:tc>
                  <a:txBody>
                    <a:bodyPr/>
                    <a:lstStyle/>
                    <a:p>
                      <a:pPr algn="ctr"/>
                      <a:r>
                        <a:rPr lang="vi-VN">
                          <a:latin typeface="Be Vietnam Pro Light" panose="020B0604020202020204" charset="0"/>
                        </a:rPr>
                        <a:t>AUC</a:t>
                      </a:r>
                      <a:endParaRPr lang="en-US">
                        <a:latin typeface="Be Vietnam Pro Light" panose="020B0604020202020204" charset="0"/>
                      </a:endParaRPr>
                    </a:p>
                  </a:txBody>
                  <a:tcPr/>
                </a:tc>
                <a:tc>
                  <a:txBody>
                    <a:bodyPr/>
                    <a:lstStyle/>
                    <a:p>
                      <a:pPr algn="ctr"/>
                      <a:r>
                        <a:rPr lang="vi-VN">
                          <a:latin typeface="Be Vietnam Pro Light" panose="020B0604020202020204" charset="0"/>
                        </a:rPr>
                        <a:t>LogLoss</a:t>
                      </a:r>
                      <a:endParaRPr lang="en-US">
                        <a:latin typeface="Be Vietnam Pro Light" panose="020B0604020202020204" charset="0"/>
                      </a:endParaRPr>
                    </a:p>
                  </a:txBody>
                  <a:tcPr/>
                </a:tc>
                <a:extLst>
                  <a:ext uri="{0D108BD9-81ED-4DB2-BD59-A6C34878D82A}">
                    <a16:rowId xmlns:a16="http://schemas.microsoft.com/office/drawing/2014/main" val="409024942"/>
                  </a:ext>
                </a:extLst>
              </a:tr>
              <a:tr h="600302">
                <a:tc>
                  <a:txBody>
                    <a:bodyPr/>
                    <a:lstStyle/>
                    <a:p>
                      <a:pPr algn="ctr"/>
                      <a:r>
                        <a:rPr lang="en-US">
                          <a:latin typeface="Be Vietnam Pro Light" panose="020B0604020202020204" charset="0"/>
                        </a:rPr>
                        <a:t>FM</a:t>
                      </a:r>
                    </a:p>
                  </a:txBody>
                  <a:tcPr/>
                </a:tc>
                <a:tc>
                  <a:txBody>
                    <a:bodyPr/>
                    <a:lstStyle/>
                    <a:p>
                      <a:pPr algn="ctr"/>
                      <a:r>
                        <a:rPr lang="en-US">
                          <a:latin typeface="Be Vietnam Pro Light" panose="020B0604020202020204" charset="0"/>
                        </a:rPr>
                        <a:t>0.7900</a:t>
                      </a:r>
                    </a:p>
                  </a:txBody>
                  <a:tcPr/>
                </a:tc>
                <a:tc>
                  <a:txBody>
                    <a:bodyPr/>
                    <a:lstStyle/>
                    <a:p>
                      <a:pPr algn="ctr"/>
                      <a:r>
                        <a:rPr lang="vi-VN">
                          <a:latin typeface="Be Vietnam Pro Light" panose="020B0604020202020204" charset="0"/>
                        </a:rPr>
                        <a:t>0.4</a:t>
                      </a:r>
                      <a:r>
                        <a:rPr lang="en-US">
                          <a:latin typeface="Be Vietnam Pro Light" panose="020B0604020202020204" charset="0"/>
                        </a:rPr>
                        <a:t>592</a:t>
                      </a:r>
                    </a:p>
                  </a:txBody>
                  <a:tcPr/>
                </a:tc>
                <a:tc>
                  <a:txBody>
                    <a:bodyPr/>
                    <a:lstStyle/>
                    <a:p>
                      <a:pPr algn="ctr"/>
                      <a:r>
                        <a:rPr lang="en-US">
                          <a:latin typeface="Be Vietnam Pro Light" panose="020B0604020202020204" charset="0"/>
                        </a:rPr>
                        <a:t>0.8165</a:t>
                      </a:r>
                    </a:p>
                  </a:txBody>
                  <a:tcPr/>
                </a:tc>
                <a:tc>
                  <a:txBody>
                    <a:bodyPr/>
                    <a:lstStyle/>
                    <a:p>
                      <a:pPr algn="ctr"/>
                      <a:r>
                        <a:rPr lang="en-US">
                          <a:latin typeface="Be Vietnam Pro Light" panose="020B0604020202020204" charset="0"/>
                        </a:rPr>
                        <a:t>0.3558</a:t>
                      </a:r>
                    </a:p>
                  </a:txBody>
                  <a:tcPr/>
                </a:tc>
                <a:tc>
                  <a:txBody>
                    <a:bodyPr/>
                    <a:lstStyle/>
                    <a:p>
                      <a:pPr algn="ctr"/>
                      <a:r>
                        <a:rPr lang="en-US">
                          <a:latin typeface="Be Vietnam Pro Light" panose="020B0604020202020204" charset="0"/>
                        </a:rPr>
                        <a:t>0.8223</a:t>
                      </a:r>
                    </a:p>
                  </a:txBody>
                  <a:tcPr/>
                </a:tc>
                <a:tc>
                  <a:txBody>
                    <a:bodyPr/>
                    <a:lstStyle/>
                    <a:p>
                      <a:pPr algn="ctr"/>
                      <a:r>
                        <a:rPr lang="en-US">
                          <a:latin typeface="Be Vietnam Pro Light" panose="020B0604020202020204" charset="0"/>
                        </a:rPr>
                        <a:t>0.2779</a:t>
                      </a:r>
                    </a:p>
                  </a:txBody>
                  <a:tcPr/>
                </a:tc>
                <a:extLst>
                  <a:ext uri="{0D108BD9-81ED-4DB2-BD59-A6C34878D82A}">
                    <a16:rowId xmlns:a16="http://schemas.microsoft.com/office/drawing/2014/main" val="1486347160"/>
                  </a:ext>
                </a:extLst>
              </a:tr>
              <a:tr h="600302">
                <a:tc>
                  <a:txBody>
                    <a:bodyPr/>
                    <a:lstStyle/>
                    <a:p>
                      <a:pPr algn="ctr"/>
                      <a:r>
                        <a:rPr lang="en-US">
                          <a:latin typeface="Be Vietnam Pro Light" panose="020B0604020202020204" charset="0"/>
                        </a:rPr>
                        <a:t>DNN</a:t>
                      </a:r>
                    </a:p>
                  </a:txBody>
                  <a:tcPr/>
                </a:tc>
                <a:tc>
                  <a:txBody>
                    <a:bodyPr/>
                    <a:lstStyle/>
                    <a:p>
                      <a:pPr algn="ctr"/>
                      <a:r>
                        <a:rPr lang="vi-VN">
                          <a:latin typeface="Be Vietnam Pro Light" panose="020B0604020202020204" charset="0"/>
                        </a:rPr>
                        <a:t>0.7</a:t>
                      </a:r>
                      <a:r>
                        <a:rPr lang="en-US">
                          <a:latin typeface="Be Vietnam Pro Light" panose="020B0604020202020204" charset="0"/>
                        </a:rPr>
                        <a:t>993</a:t>
                      </a:r>
                    </a:p>
                  </a:txBody>
                  <a:tcPr/>
                </a:tc>
                <a:tc>
                  <a:txBody>
                    <a:bodyPr/>
                    <a:lstStyle/>
                    <a:p>
                      <a:pPr algn="ctr"/>
                      <a:r>
                        <a:rPr lang="vi-VN">
                          <a:latin typeface="Be Vietnam Pro Light" panose="020B0604020202020204" charset="0"/>
                        </a:rPr>
                        <a:t>0.4</a:t>
                      </a:r>
                      <a:r>
                        <a:rPr lang="en-US">
                          <a:latin typeface="Be Vietnam Pro Light" panose="020B0604020202020204" charset="0"/>
                        </a:rPr>
                        <a:t>491</a:t>
                      </a:r>
                    </a:p>
                  </a:txBody>
                  <a:tcPr/>
                </a:tc>
                <a:tc>
                  <a:txBody>
                    <a:bodyPr/>
                    <a:lstStyle/>
                    <a:p>
                      <a:pPr algn="ctr"/>
                      <a:r>
                        <a:rPr lang="en-US">
                          <a:latin typeface="Be Vietnam Pro Light" panose="020B0604020202020204" charset="0"/>
                        </a:rPr>
                        <a:t>0.8318</a:t>
                      </a:r>
                    </a:p>
                  </a:txBody>
                  <a:tcPr/>
                </a:tc>
                <a:tc>
                  <a:txBody>
                    <a:bodyPr/>
                    <a:lstStyle/>
                    <a:p>
                      <a:pPr algn="ctr"/>
                      <a:r>
                        <a:rPr lang="en-US">
                          <a:latin typeface="Be Vietnam Pro Light" panose="020B0604020202020204" charset="0"/>
                        </a:rPr>
                        <a:t>0.3382</a:t>
                      </a:r>
                    </a:p>
                  </a:txBody>
                  <a:tcPr/>
                </a:tc>
                <a:tc>
                  <a:txBody>
                    <a:bodyPr/>
                    <a:lstStyle/>
                    <a:p>
                      <a:pPr algn="ctr"/>
                      <a:r>
                        <a:rPr lang="en-US">
                          <a:latin typeface="Be Vietnam Pro Light" panose="020B0604020202020204" charset="0"/>
                        </a:rPr>
                        <a:t>0.8366</a:t>
                      </a:r>
                    </a:p>
                  </a:txBody>
                  <a:tcPr/>
                </a:tc>
                <a:tc>
                  <a:txBody>
                    <a:bodyPr/>
                    <a:lstStyle/>
                    <a:p>
                      <a:pPr algn="ctr"/>
                      <a:r>
                        <a:rPr lang="en-US">
                          <a:latin typeface="Be Vietnam Pro Light" panose="020B0604020202020204" charset="0"/>
                        </a:rPr>
                        <a:t>0.273</a:t>
                      </a:r>
                    </a:p>
                  </a:txBody>
                  <a:tcPr/>
                </a:tc>
                <a:extLst>
                  <a:ext uri="{0D108BD9-81ED-4DB2-BD59-A6C34878D82A}">
                    <a16:rowId xmlns:a16="http://schemas.microsoft.com/office/drawing/2014/main" val="1456351563"/>
                  </a:ext>
                </a:extLst>
              </a:tr>
              <a:tr h="600302">
                <a:tc>
                  <a:txBody>
                    <a:bodyPr/>
                    <a:lstStyle/>
                    <a:p>
                      <a:pPr algn="ctr"/>
                      <a:r>
                        <a:rPr lang="en-US">
                          <a:latin typeface="Be Vietnam Pro Light" panose="020B0604020202020204" charset="0"/>
                        </a:rPr>
                        <a:t>CrossNet</a:t>
                      </a:r>
                    </a:p>
                  </a:txBody>
                  <a:tcPr/>
                </a:tc>
                <a:tc>
                  <a:txBody>
                    <a:bodyPr/>
                    <a:lstStyle/>
                    <a:p>
                      <a:pPr algn="ctr"/>
                      <a:r>
                        <a:rPr lang="en-US">
                          <a:latin typeface="Be Vietnam Pro Light" panose="020B0604020202020204" charset="0"/>
                        </a:rPr>
                        <a:t>0.7961</a:t>
                      </a:r>
                    </a:p>
                  </a:txBody>
                  <a:tcPr/>
                </a:tc>
                <a:tc>
                  <a:txBody>
                    <a:bodyPr/>
                    <a:lstStyle/>
                    <a:p>
                      <a:pPr algn="ctr"/>
                      <a:r>
                        <a:rPr lang="en-US">
                          <a:latin typeface="Be Vietnam Pro Light" panose="020B0604020202020204" charset="0"/>
                        </a:rPr>
                        <a:t>0.4508</a:t>
                      </a:r>
                    </a:p>
                  </a:txBody>
                  <a:tcPr/>
                </a:tc>
                <a:tc>
                  <a:txBody>
                    <a:bodyPr/>
                    <a:lstStyle/>
                    <a:p>
                      <a:pPr algn="ctr"/>
                      <a:r>
                        <a:rPr lang="en-US">
                          <a:latin typeface="Be Vietnam Pro Light" panose="020B0604020202020204" charset="0"/>
                        </a:rPr>
                        <a:t>0.8283</a:t>
                      </a:r>
                    </a:p>
                  </a:txBody>
                  <a:tcPr/>
                </a:tc>
                <a:tc>
                  <a:txBody>
                    <a:bodyPr/>
                    <a:lstStyle/>
                    <a:p>
                      <a:pPr algn="ctr"/>
                      <a:r>
                        <a:rPr lang="en-US">
                          <a:latin typeface="Be Vietnam Pro Light" panose="020B0604020202020204" charset="0"/>
                        </a:rPr>
                        <a:t>0.3404</a:t>
                      </a:r>
                    </a:p>
                  </a:txBody>
                  <a:tcPr/>
                </a:tc>
                <a:tc>
                  <a:txBody>
                    <a:bodyPr/>
                    <a:lstStyle/>
                    <a:p>
                      <a:pPr algn="ctr"/>
                      <a:r>
                        <a:rPr lang="en-US">
                          <a:latin typeface="Be Vietnam Pro Light" panose="020B0604020202020204" charset="0"/>
                        </a:rPr>
                        <a:t>0.8304</a:t>
                      </a:r>
                    </a:p>
                  </a:txBody>
                  <a:tcPr/>
                </a:tc>
                <a:tc>
                  <a:txBody>
                    <a:bodyPr/>
                    <a:lstStyle/>
                    <a:p>
                      <a:pPr algn="ctr"/>
                      <a:r>
                        <a:rPr lang="en-US">
                          <a:latin typeface="Be Vietnam Pro Light" panose="020B0604020202020204" charset="0"/>
                        </a:rPr>
                        <a:t>0.2765</a:t>
                      </a:r>
                    </a:p>
                  </a:txBody>
                  <a:tcPr/>
                </a:tc>
                <a:extLst>
                  <a:ext uri="{0D108BD9-81ED-4DB2-BD59-A6C34878D82A}">
                    <a16:rowId xmlns:a16="http://schemas.microsoft.com/office/drawing/2014/main" val="2901200409"/>
                  </a:ext>
                </a:extLst>
              </a:tr>
              <a:tr h="600302">
                <a:tc>
                  <a:txBody>
                    <a:bodyPr/>
                    <a:lstStyle/>
                    <a:p>
                      <a:pPr algn="ctr"/>
                      <a:r>
                        <a:rPr lang="en-US">
                          <a:latin typeface="Be Vietnam Pro Light" panose="020B0604020202020204" charset="0"/>
                        </a:rPr>
                        <a:t>CIN</a:t>
                      </a:r>
                    </a:p>
                  </a:txBody>
                  <a:tcPr/>
                </a:tc>
                <a:tc>
                  <a:txBody>
                    <a:bodyPr/>
                    <a:lstStyle/>
                    <a:p>
                      <a:pPr algn="ctr"/>
                      <a:r>
                        <a:rPr lang="en-US" b="1">
                          <a:latin typeface="Be Vietnam Pro Light" panose="020B0604020202020204" charset="0"/>
                        </a:rPr>
                        <a:t>0.8012</a:t>
                      </a:r>
                    </a:p>
                  </a:txBody>
                  <a:tcPr/>
                </a:tc>
                <a:tc>
                  <a:txBody>
                    <a:bodyPr/>
                    <a:lstStyle/>
                    <a:p>
                      <a:pPr algn="ctr"/>
                      <a:r>
                        <a:rPr lang="en-US">
                          <a:latin typeface="Be Vietnam Pro Light" panose="020B0604020202020204" charset="0"/>
                        </a:rPr>
                        <a:t>0.4493</a:t>
                      </a:r>
                    </a:p>
                  </a:txBody>
                  <a:tcPr/>
                </a:tc>
                <a:tc>
                  <a:txBody>
                    <a:bodyPr/>
                    <a:lstStyle/>
                    <a:p>
                      <a:pPr algn="ctr"/>
                      <a:r>
                        <a:rPr lang="en-US" b="1">
                          <a:latin typeface="Be Vietnam Pro Light" panose="020B0604020202020204" charset="0"/>
                        </a:rPr>
                        <a:t>0.8576</a:t>
                      </a:r>
                    </a:p>
                  </a:txBody>
                  <a:tcPr/>
                </a:tc>
                <a:tc>
                  <a:txBody>
                    <a:bodyPr/>
                    <a:lstStyle/>
                    <a:p>
                      <a:pPr algn="ctr"/>
                      <a:r>
                        <a:rPr lang="en-US" b="1">
                          <a:latin typeface="Be Vietnam Pro Light" panose="020B0604020202020204" charset="0"/>
                        </a:rPr>
                        <a:t>0.3225</a:t>
                      </a:r>
                    </a:p>
                  </a:txBody>
                  <a:tcPr/>
                </a:tc>
                <a:tc>
                  <a:txBody>
                    <a:bodyPr/>
                    <a:lstStyle/>
                    <a:p>
                      <a:pPr algn="ctr"/>
                      <a:r>
                        <a:rPr lang="en-US" b="1">
                          <a:latin typeface="Be Vietnam Pro Light" panose="020B0604020202020204" charset="0"/>
                        </a:rPr>
                        <a:t>0.8377</a:t>
                      </a:r>
                    </a:p>
                  </a:txBody>
                  <a:tcPr/>
                </a:tc>
                <a:tc>
                  <a:txBody>
                    <a:bodyPr/>
                    <a:lstStyle/>
                    <a:p>
                      <a:pPr algn="ctr"/>
                      <a:r>
                        <a:rPr lang="en-US" b="1">
                          <a:latin typeface="Be Vietnam Pro Light" panose="020B0604020202020204" charset="0"/>
                        </a:rPr>
                        <a:t>0.2662</a:t>
                      </a:r>
                    </a:p>
                  </a:txBody>
                  <a:tcPr/>
                </a:tc>
                <a:extLst>
                  <a:ext uri="{0D108BD9-81ED-4DB2-BD59-A6C34878D82A}">
                    <a16:rowId xmlns:a16="http://schemas.microsoft.com/office/drawing/2014/main" val="47304840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16"/>
          <p:cNvSpPr/>
          <p:nvPr/>
        </p:nvSpPr>
        <p:spPr>
          <a:xfrm>
            <a:off x="743646" y="539091"/>
            <a:ext cx="3695619" cy="25320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6"/>
          <p:cNvSpPr txBox="1">
            <a:spLocks noGrp="1"/>
          </p:cNvSpPr>
          <p:nvPr>
            <p:ph type="title"/>
          </p:nvPr>
        </p:nvSpPr>
        <p:spPr>
          <a:xfrm>
            <a:off x="-1338989" y="3498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800"/>
              <a:t>Kết quả thử nghiệm</a:t>
            </a:r>
            <a:endParaRPr/>
          </a:p>
        </p:txBody>
      </p:sp>
      <p:grpSp>
        <p:nvGrpSpPr>
          <p:cNvPr id="1287" name="Google Shape;1287;p16"/>
          <p:cNvGrpSpPr/>
          <p:nvPr/>
        </p:nvGrpSpPr>
        <p:grpSpPr>
          <a:xfrm flipH="1">
            <a:off x="-2285782" y="-2728990"/>
            <a:ext cx="4017967" cy="3644766"/>
            <a:chOff x="3166062" y="1034326"/>
            <a:chExt cx="6010422" cy="5452155"/>
          </a:xfrm>
        </p:grpSpPr>
        <p:sp>
          <p:nvSpPr>
            <p:cNvPr id="1288" name="Google Shape;1288;p16"/>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6"/>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0" name="Google Shape;1290;p16"/>
          <p:cNvGrpSpPr/>
          <p:nvPr/>
        </p:nvGrpSpPr>
        <p:grpSpPr>
          <a:xfrm>
            <a:off x="6938397" y="2973664"/>
            <a:ext cx="3863499" cy="3798516"/>
            <a:chOff x="3133537" y="-308699"/>
            <a:chExt cx="6010422" cy="5452155"/>
          </a:xfrm>
        </p:grpSpPr>
        <p:sp>
          <p:nvSpPr>
            <p:cNvPr id="1291" name="Google Shape;1291;p16"/>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16"/>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3" name="Google Shape;1293;p16"/>
          <p:cNvSpPr/>
          <p:nvPr/>
        </p:nvSpPr>
        <p:spPr>
          <a:xfrm>
            <a:off x="450431" y="943953"/>
            <a:ext cx="8090397" cy="4202095"/>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4" name="Google Shape;1294;p16"/>
          <p:cNvGrpSpPr/>
          <p:nvPr/>
        </p:nvGrpSpPr>
        <p:grpSpPr>
          <a:xfrm>
            <a:off x="7718550" y="138563"/>
            <a:ext cx="593164" cy="1161172"/>
            <a:chOff x="4921825" y="870250"/>
            <a:chExt cx="407925" cy="798550"/>
          </a:xfrm>
        </p:grpSpPr>
        <p:sp>
          <p:nvSpPr>
            <p:cNvPr id="1295" name="Google Shape;1295;p16"/>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16"/>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6"/>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6"/>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16"/>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16"/>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6"/>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16"/>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16"/>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16"/>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16"/>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16"/>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16"/>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16"/>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16"/>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16"/>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16"/>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16"/>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16"/>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6"/>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6"/>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6"/>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6"/>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6"/>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6"/>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6"/>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16"/>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16"/>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6"/>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6"/>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7" name="Table 3">
            <a:extLst>
              <a:ext uri="{FF2B5EF4-FFF2-40B4-BE49-F238E27FC236}">
                <a16:creationId xmlns:a16="http://schemas.microsoft.com/office/drawing/2014/main" id="{97CA81BF-3134-3170-DD30-AECF9DE6F3E5}"/>
              </a:ext>
            </a:extLst>
          </p:cNvPr>
          <p:cNvGraphicFramePr>
            <a:graphicFrameLocks noGrp="1"/>
          </p:cNvGraphicFramePr>
          <p:nvPr>
            <p:extLst>
              <p:ext uri="{D42A27DB-BD31-4B8C-83A1-F6EECF244321}">
                <p14:modId xmlns:p14="http://schemas.microsoft.com/office/powerpoint/2010/main" val="3843673301"/>
              </p:ext>
            </p:extLst>
          </p:nvPr>
        </p:nvGraphicFramePr>
        <p:xfrm>
          <a:off x="872331" y="1223924"/>
          <a:ext cx="7399337" cy="3601812"/>
        </p:xfrm>
        <a:graphic>
          <a:graphicData uri="http://schemas.openxmlformats.org/drawingml/2006/table">
            <a:tbl>
              <a:tblPr firstRow="1" bandRow="1">
                <a:tableStyleId>{073A0DAA-6AF3-43AB-8588-CEC1D06C72B9}</a:tableStyleId>
              </a:tblPr>
              <a:tblGrid>
                <a:gridCol w="1797290">
                  <a:extLst>
                    <a:ext uri="{9D8B030D-6E8A-4147-A177-3AD203B41FA5}">
                      <a16:colId xmlns:a16="http://schemas.microsoft.com/office/drawing/2014/main" val="769630220"/>
                    </a:ext>
                  </a:extLst>
                </a:gridCol>
                <a:gridCol w="898646">
                  <a:extLst>
                    <a:ext uri="{9D8B030D-6E8A-4147-A177-3AD203B41FA5}">
                      <a16:colId xmlns:a16="http://schemas.microsoft.com/office/drawing/2014/main" val="1745500453"/>
                    </a:ext>
                  </a:extLst>
                </a:gridCol>
                <a:gridCol w="957848">
                  <a:extLst>
                    <a:ext uri="{9D8B030D-6E8A-4147-A177-3AD203B41FA5}">
                      <a16:colId xmlns:a16="http://schemas.microsoft.com/office/drawing/2014/main" val="1334397729"/>
                    </a:ext>
                  </a:extLst>
                </a:gridCol>
                <a:gridCol w="898646">
                  <a:extLst>
                    <a:ext uri="{9D8B030D-6E8A-4147-A177-3AD203B41FA5}">
                      <a16:colId xmlns:a16="http://schemas.microsoft.com/office/drawing/2014/main" val="364057333"/>
                    </a:ext>
                  </a:extLst>
                </a:gridCol>
                <a:gridCol w="957848">
                  <a:extLst>
                    <a:ext uri="{9D8B030D-6E8A-4147-A177-3AD203B41FA5}">
                      <a16:colId xmlns:a16="http://schemas.microsoft.com/office/drawing/2014/main" val="1456026404"/>
                    </a:ext>
                  </a:extLst>
                </a:gridCol>
                <a:gridCol w="898646">
                  <a:extLst>
                    <a:ext uri="{9D8B030D-6E8A-4147-A177-3AD203B41FA5}">
                      <a16:colId xmlns:a16="http://schemas.microsoft.com/office/drawing/2014/main" val="2178061498"/>
                    </a:ext>
                  </a:extLst>
                </a:gridCol>
                <a:gridCol w="990413">
                  <a:extLst>
                    <a:ext uri="{9D8B030D-6E8A-4147-A177-3AD203B41FA5}">
                      <a16:colId xmlns:a16="http://schemas.microsoft.com/office/drawing/2014/main" val="2186518772"/>
                    </a:ext>
                  </a:extLst>
                </a:gridCol>
              </a:tblGrid>
              <a:tr h="600302">
                <a:tc>
                  <a:txBody>
                    <a:bodyPr/>
                    <a:lstStyle/>
                    <a:p>
                      <a:pPr algn="ctr"/>
                      <a:endParaRPr lang="en-US">
                        <a:latin typeface="Be Vietnam Pro Light" panose="020B0604020202020204" charset="0"/>
                      </a:endParaRPr>
                    </a:p>
                  </a:txBody>
                  <a:tcPr/>
                </a:tc>
                <a:tc gridSpan="2">
                  <a:txBody>
                    <a:bodyPr/>
                    <a:lstStyle/>
                    <a:p>
                      <a:pPr algn="ctr"/>
                      <a:r>
                        <a:rPr lang="vi-VN">
                          <a:latin typeface="Be Vietnam Pro Light" panose="020B0604020202020204" charset="0"/>
                        </a:rPr>
                        <a:t>Crit</a:t>
                      </a:r>
                      <a:r>
                        <a:rPr lang="en-US">
                          <a:latin typeface="Be Vietnam Pro Light" panose="020B0604020202020204" charset="0"/>
                        </a:rPr>
                        <a:t>e</a:t>
                      </a:r>
                      <a:r>
                        <a:rPr lang="vi-VN">
                          <a:latin typeface="Be Vietnam Pro Light" panose="020B0604020202020204" charset="0"/>
                        </a:rPr>
                        <a:t>o</a:t>
                      </a:r>
                      <a:endParaRPr lang="en-US">
                        <a:latin typeface="Be Vietnam Pro Light" panose="020B0604020202020204" charset="0"/>
                      </a:endParaRPr>
                    </a:p>
                  </a:txBody>
                  <a:tcPr/>
                </a:tc>
                <a:tc hMerge="1">
                  <a:txBody>
                    <a:bodyPr/>
                    <a:lstStyle/>
                    <a:p>
                      <a:endParaRPr lang="en-US"/>
                    </a:p>
                  </a:txBody>
                  <a:tcPr/>
                </a:tc>
                <a:tc gridSpan="2">
                  <a:txBody>
                    <a:bodyPr/>
                    <a:lstStyle/>
                    <a:p>
                      <a:pPr algn="ctr"/>
                      <a:r>
                        <a:rPr lang="vi-VN">
                          <a:latin typeface="Be Vietnam Pro Light" panose="020B0604020202020204" charset="0"/>
                        </a:rPr>
                        <a:t>Dianping</a:t>
                      </a:r>
                      <a:endParaRPr lang="en-US">
                        <a:latin typeface="Be Vietnam Pro Light" panose="020B0604020202020204" charset="0"/>
                      </a:endParaRPr>
                    </a:p>
                  </a:txBody>
                  <a:tcPr/>
                </a:tc>
                <a:tc hMerge="1">
                  <a:txBody>
                    <a:bodyPr/>
                    <a:lstStyle/>
                    <a:p>
                      <a:endParaRPr lang="en-US"/>
                    </a:p>
                  </a:txBody>
                  <a:tcPr/>
                </a:tc>
                <a:tc gridSpan="2">
                  <a:txBody>
                    <a:bodyPr/>
                    <a:lstStyle/>
                    <a:p>
                      <a:pPr algn="ctr"/>
                      <a:r>
                        <a:rPr lang="vi-VN">
                          <a:latin typeface="Be Vietnam Pro Light" panose="020B0604020202020204" charset="0"/>
                        </a:rPr>
                        <a:t>Bing News</a:t>
                      </a:r>
                      <a:endParaRPr lang="en-US">
                        <a:latin typeface="Be Vietnam Pro Light" panose="020B0604020202020204" charset="0"/>
                      </a:endParaRPr>
                    </a:p>
                  </a:txBody>
                  <a:tcPr/>
                </a:tc>
                <a:tc hMerge="1">
                  <a:txBody>
                    <a:bodyPr/>
                    <a:lstStyle/>
                    <a:p>
                      <a:endParaRPr lang="en-US"/>
                    </a:p>
                  </a:txBody>
                  <a:tcPr/>
                </a:tc>
                <a:extLst>
                  <a:ext uri="{0D108BD9-81ED-4DB2-BD59-A6C34878D82A}">
                    <a16:rowId xmlns:a16="http://schemas.microsoft.com/office/drawing/2014/main" val="3023557391"/>
                  </a:ext>
                </a:extLst>
              </a:tr>
              <a:tr h="600302">
                <a:tc>
                  <a:txBody>
                    <a:bodyPr/>
                    <a:lstStyle/>
                    <a:p>
                      <a:pPr algn="ctr"/>
                      <a:endParaRPr lang="en-US">
                        <a:latin typeface="Be Vietnam Pro Light" panose="020B0604020202020204" charset="0"/>
                      </a:endParaRPr>
                    </a:p>
                  </a:txBody>
                  <a:tcPr/>
                </a:tc>
                <a:tc>
                  <a:txBody>
                    <a:bodyPr/>
                    <a:lstStyle/>
                    <a:p>
                      <a:pPr algn="ctr"/>
                      <a:r>
                        <a:rPr lang="vi-VN">
                          <a:latin typeface="Be Vietnam Pro Light" panose="020B0604020202020204" charset="0"/>
                        </a:rPr>
                        <a:t>AUC</a:t>
                      </a:r>
                      <a:endParaRPr lang="en-US">
                        <a:latin typeface="Be Vietnam Pro Light" panose="020B0604020202020204" charset="0"/>
                      </a:endParaRPr>
                    </a:p>
                  </a:txBody>
                  <a:tcPr/>
                </a:tc>
                <a:tc>
                  <a:txBody>
                    <a:bodyPr/>
                    <a:lstStyle/>
                    <a:p>
                      <a:pPr algn="ctr"/>
                      <a:r>
                        <a:rPr lang="vi-VN">
                          <a:latin typeface="Be Vietnam Pro Light" panose="020B0604020202020204" charset="0"/>
                        </a:rPr>
                        <a:t>LogLoss</a:t>
                      </a:r>
                      <a:endParaRPr lang="en-US">
                        <a:latin typeface="Be Vietnam Pro Light" panose="020B0604020202020204" charset="0"/>
                      </a:endParaRPr>
                    </a:p>
                  </a:txBody>
                  <a:tcPr/>
                </a:tc>
                <a:tc>
                  <a:txBody>
                    <a:bodyPr/>
                    <a:lstStyle/>
                    <a:p>
                      <a:pPr algn="ctr"/>
                      <a:r>
                        <a:rPr lang="vi-VN">
                          <a:latin typeface="Be Vietnam Pro Light" panose="020B0604020202020204" charset="0"/>
                        </a:rPr>
                        <a:t>AUC</a:t>
                      </a:r>
                      <a:endParaRPr lang="en-US">
                        <a:latin typeface="Be Vietnam Pro Light" panose="020B0604020202020204" charset="0"/>
                      </a:endParaRPr>
                    </a:p>
                  </a:txBody>
                  <a:tcPr/>
                </a:tc>
                <a:tc>
                  <a:txBody>
                    <a:bodyPr/>
                    <a:lstStyle/>
                    <a:p>
                      <a:pPr algn="ctr"/>
                      <a:r>
                        <a:rPr lang="vi-VN">
                          <a:latin typeface="Be Vietnam Pro Light" panose="020B0604020202020204" charset="0"/>
                        </a:rPr>
                        <a:t>LogLoss</a:t>
                      </a:r>
                      <a:endParaRPr lang="en-US">
                        <a:latin typeface="Be Vietnam Pro Light" panose="020B0604020202020204" charset="0"/>
                      </a:endParaRPr>
                    </a:p>
                  </a:txBody>
                  <a:tcPr/>
                </a:tc>
                <a:tc>
                  <a:txBody>
                    <a:bodyPr/>
                    <a:lstStyle/>
                    <a:p>
                      <a:pPr algn="ctr"/>
                      <a:r>
                        <a:rPr lang="vi-VN">
                          <a:latin typeface="Be Vietnam Pro Light" panose="020B0604020202020204" charset="0"/>
                        </a:rPr>
                        <a:t>AUC</a:t>
                      </a:r>
                      <a:endParaRPr lang="en-US">
                        <a:latin typeface="Be Vietnam Pro Light" panose="020B0604020202020204" charset="0"/>
                      </a:endParaRPr>
                    </a:p>
                  </a:txBody>
                  <a:tcPr/>
                </a:tc>
                <a:tc>
                  <a:txBody>
                    <a:bodyPr/>
                    <a:lstStyle/>
                    <a:p>
                      <a:pPr algn="ctr"/>
                      <a:r>
                        <a:rPr lang="vi-VN">
                          <a:latin typeface="Be Vietnam Pro Light" panose="020B0604020202020204" charset="0"/>
                        </a:rPr>
                        <a:t>LogLoss</a:t>
                      </a:r>
                      <a:endParaRPr lang="en-US">
                        <a:latin typeface="Be Vietnam Pro Light" panose="020B0604020202020204" charset="0"/>
                      </a:endParaRPr>
                    </a:p>
                  </a:txBody>
                  <a:tcPr/>
                </a:tc>
                <a:extLst>
                  <a:ext uri="{0D108BD9-81ED-4DB2-BD59-A6C34878D82A}">
                    <a16:rowId xmlns:a16="http://schemas.microsoft.com/office/drawing/2014/main" val="409024942"/>
                  </a:ext>
                </a:extLst>
              </a:tr>
              <a:tr h="600302">
                <a:tc>
                  <a:txBody>
                    <a:bodyPr/>
                    <a:lstStyle/>
                    <a:p>
                      <a:pPr algn="ctr"/>
                      <a:r>
                        <a:rPr lang="en-US">
                          <a:latin typeface="Be Vietnam Pro Light" panose="020B0604020202020204" charset="0"/>
                        </a:rPr>
                        <a:t>Wide&amp;Deep</a:t>
                      </a:r>
                    </a:p>
                  </a:txBody>
                  <a:tcPr/>
                </a:tc>
                <a:tc>
                  <a:txBody>
                    <a:bodyPr/>
                    <a:lstStyle/>
                    <a:p>
                      <a:pPr algn="ctr"/>
                      <a:r>
                        <a:rPr lang="en-US">
                          <a:latin typeface="Be Vietnam Pro Light" panose="020B0604020202020204" charset="0"/>
                        </a:rPr>
                        <a:t>0.8000</a:t>
                      </a:r>
                    </a:p>
                  </a:txBody>
                  <a:tcPr/>
                </a:tc>
                <a:tc>
                  <a:txBody>
                    <a:bodyPr/>
                    <a:lstStyle/>
                    <a:p>
                      <a:pPr algn="ctr"/>
                      <a:r>
                        <a:rPr lang="vi-VN">
                          <a:latin typeface="Be Vietnam Pro Light" panose="020B0604020202020204" charset="0"/>
                        </a:rPr>
                        <a:t>0.4</a:t>
                      </a:r>
                      <a:r>
                        <a:rPr lang="en-US">
                          <a:latin typeface="Be Vietnam Pro Light" panose="020B0604020202020204" charset="0"/>
                        </a:rPr>
                        <a:t>490</a:t>
                      </a:r>
                    </a:p>
                  </a:txBody>
                  <a:tcPr/>
                </a:tc>
                <a:tc>
                  <a:txBody>
                    <a:bodyPr/>
                    <a:lstStyle/>
                    <a:p>
                      <a:pPr algn="ctr"/>
                      <a:r>
                        <a:rPr lang="en-US">
                          <a:latin typeface="Be Vietnam Pro Light" panose="020B0604020202020204" charset="0"/>
                        </a:rPr>
                        <a:t>0.8361</a:t>
                      </a:r>
                    </a:p>
                  </a:txBody>
                  <a:tcPr/>
                </a:tc>
                <a:tc>
                  <a:txBody>
                    <a:bodyPr/>
                    <a:lstStyle/>
                    <a:p>
                      <a:pPr algn="ctr"/>
                      <a:r>
                        <a:rPr lang="en-US">
                          <a:latin typeface="Be Vietnam Pro Light" panose="020B0604020202020204" charset="0"/>
                        </a:rPr>
                        <a:t>0.3364</a:t>
                      </a:r>
                    </a:p>
                  </a:txBody>
                  <a:tcPr/>
                </a:tc>
                <a:tc>
                  <a:txBody>
                    <a:bodyPr/>
                    <a:lstStyle/>
                    <a:p>
                      <a:pPr algn="ctr"/>
                      <a:r>
                        <a:rPr lang="en-US">
                          <a:latin typeface="Be Vietnam Pro Light" panose="020B0604020202020204" charset="0"/>
                        </a:rPr>
                        <a:t>0.8377</a:t>
                      </a:r>
                    </a:p>
                  </a:txBody>
                  <a:tcPr/>
                </a:tc>
                <a:tc>
                  <a:txBody>
                    <a:bodyPr/>
                    <a:lstStyle/>
                    <a:p>
                      <a:pPr algn="ctr"/>
                      <a:r>
                        <a:rPr lang="en-US">
                          <a:latin typeface="Be Vietnam Pro Light" panose="020B0604020202020204" charset="0"/>
                        </a:rPr>
                        <a:t>0.2668</a:t>
                      </a:r>
                    </a:p>
                  </a:txBody>
                  <a:tcPr/>
                </a:tc>
                <a:extLst>
                  <a:ext uri="{0D108BD9-81ED-4DB2-BD59-A6C34878D82A}">
                    <a16:rowId xmlns:a16="http://schemas.microsoft.com/office/drawing/2014/main" val="1486347160"/>
                  </a:ext>
                </a:extLst>
              </a:tr>
              <a:tr h="600302">
                <a:tc>
                  <a:txBody>
                    <a:bodyPr/>
                    <a:lstStyle/>
                    <a:p>
                      <a:pPr algn="ctr"/>
                      <a:r>
                        <a:rPr lang="en-US">
                          <a:latin typeface="Be Vietnam Pro Light" panose="020B0604020202020204" charset="0"/>
                        </a:rPr>
                        <a:t>PNN</a:t>
                      </a:r>
                    </a:p>
                  </a:txBody>
                  <a:tcPr/>
                </a:tc>
                <a:tc>
                  <a:txBody>
                    <a:bodyPr/>
                    <a:lstStyle/>
                    <a:p>
                      <a:pPr algn="ctr"/>
                      <a:r>
                        <a:rPr lang="vi-VN">
                          <a:latin typeface="Be Vietnam Pro Light" panose="020B0604020202020204" charset="0"/>
                        </a:rPr>
                        <a:t>0.</a:t>
                      </a:r>
                      <a:r>
                        <a:rPr lang="en-US">
                          <a:latin typeface="Be Vietnam Pro Light" panose="020B0604020202020204" charset="0"/>
                        </a:rPr>
                        <a:t>8038</a:t>
                      </a:r>
                    </a:p>
                  </a:txBody>
                  <a:tcPr/>
                </a:tc>
                <a:tc>
                  <a:txBody>
                    <a:bodyPr/>
                    <a:lstStyle/>
                    <a:p>
                      <a:pPr algn="ctr"/>
                      <a:r>
                        <a:rPr lang="vi-VN">
                          <a:latin typeface="Be Vietnam Pro Light" panose="020B0604020202020204" charset="0"/>
                        </a:rPr>
                        <a:t>0.4</a:t>
                      </a:r>
                      <a:r>
                        <a:rPr lang="en-US">
                          <a:latin typeface="Be Vietnam Pro Light" panose="020B0604020202020204" charset="0"/>
                        </a:rPr>
                        <a:t>927</a:t>
                      </a:r>
                    </a:p>
                  </a:txBody>
                  <a:tcPr/>
                </a:tc>
                <a:tc>
                  <a:txBody>
                    <a:bodyPr/>
                    <a:lstStyle/>
                    <a:p>
                      <a:pPr algn="ctr"/>
                      <a:r>
                        <a:rPr lang="en-US">
                          <a:latin typeface="Be Vietnam Pro Light" panose="020B0604020202020204" charset="0"/>
                        </a:rPr>
                        <a:t>0.8445</a:t>
                      </a:r>
                    </a:p>
                  </a:txBody>
                  <a:tcPr/>
                </a:tc>
                <a:tc>
                  <a:txBody>
                    <a:bodyPr/>
                    <a:lstStyle/>
                    <a:p>
                      <a:pPr algn="ctr"/>
                      <a:r>
                        <a:rPr lang="en-US">
                          <a:latin typeface="Be Vietnam Pro Light" panose="020B0604020202020204" charset="0"/>
                        </a:rPr>
                        <a:t>0.3424</a:t>
                      </a:r>
                    </a:p>
                  </a:txBody>
                  <a:tcPr/>
                </a:tc>
                <a:tc>
                  <a:txBody>
                    <a:bodyPr/>
                    <a:lstStyle/>
                    <a:p>
                      <a:pPr algn="ctr"/>
                      <a:r>
                        <a:rPr lang="en-US">
                          <a:latin typeface="Be Vietnam Pro Light" panose="020B0604020202020204" charset="0"/>
                        </a:rPr>
                        <a:t>0.8321</a:t>
                      </a:r>
                    </a:p>
                  </a:txBody>
                  <a:tcPr/>
                </a:tc>
                <a:tc>
                  <a:txBody>
                    <a:bodyPr/>
                    <a:lstStyle/>
                    <a:p>
                      <a:pPr algn="ctr"/>
                      <a:r>
                        <a:rPr lang="en-US">
                          <a:latin typeface="Be Vietnam Pro Light" panose="020B0604020202020204" charset="0"/>
                        </a:rPr>
                        <a:t>0.2775</a:t>
                      </a:r>
                    </a:p>
                  </a:txBody>
                  <a:tcPr/>
                </a:tc>
                <a:extLst>
                  <a:ext uri="{0D108BD9-81ED-4DB2-BD59-A6C34878D82A}">
                    <a16:rowId xmlns:a16="http://schemas.microsoft.com/office/drawing/2014/main" val="1456351563"/>
                  </a:ext>
                </a:extLst>
              </a:tr>
              <a:tr h="600302">
                <a:tc>
                  <a:txBody>
                    <a:bodyPr/>
                    <a:lstStyle/>
                    <a:p>
                      <a:pPr algn="ctr"/>
                      <a:r>
                        <a:rPr lang="en-US">
                          <a:latin typeface="Be Vietnam Pro Light" panose="020B0604020202020204" charset="0"/>
                        </a:rPr>
                        <a:t>DeepFM</a:t>
                      </a:r>
                    </a:p>
                  </a:txBody>
                  <a:tcPr/>
                </a:tc>
                <a:tc>
                  <a:txBody>
                    <a:bodyPr/>
                    <a:lstStyle/>
                    <a:p>
                      <a:pPr algn="ctr"/>
                      <a:r>
                        <a:rPr lang="en-US">
                          <a:latin typeface="Be Vietnam Pro Light" panose="020B0604020202020204" charset="0"/>
                        </a:rPr>
                        <a:t>0.8025</a:t>
                      </a:r>
                    </a:p>
                  </a:txBody>
                  <a:tcPr/>
                </a:tc>
                <a:tc>
                  <a:txBody>
                    <a:bodyPr/>
                    <a:lstStyle/>
                    <a:p>
                      <a:pPr algn="ctr"/>
                      <a:r>
                        <a:rPr lang="en-US">
                          <a:latin typeface="Be Vietnam Pro Light" panose="020B0604020202020204" charset="0"/>
                        </a:rPr>
                        <a:t>0.4468</a:t>
                      </a:r>
                    </a:p>
                  </a:txBody>
                  <a:tcPr/>
                </a:tc>
                <a:tc>
                  <a:txBody>
                    <a:bodyPr/>
                    <a:lstStyle/>
                    <a:p>
                      <a:pPr algn="ctr"/>
                      <a:r>
                        <a:rPr lang="en-US">
                          <a:latin typeface="Be Vietnam Pro Light" panose="020B0604020202020204" charset="0"/>
                        </a:rPr>
                        <a:t>0.8481</a:t>
                      </a:r>
                    </a:p>
                  </a:txBody>
                  <a:tcPr/>
                </a:tc>
                <a:tc>
                  <a:txBody>
                    <a:bodyPr/>
                    <a:lstStyle/>
                    <a:p>
                      <a:pPr algn="ctr"/>
                      <a:r>
                        <a:rPr lang="en-US">
                          <a:latin typeface="Be Vietnam Pro Light" panose="020B0604020202020204" charset="0"/>
                        </a:rPr>
                        <a:t>0.3333</a:t>
                      </a:r>
                    </a:p>
                  </a:txBody>
                  <a:tcPr/>
                </a:tc>
                <a:tc>
                  <a:txBody>
                    <a:bodyPr/>
                    <a:lstStyle/>
                    <a:p>
                      <a:pPr algn="ctr"/>
                      <a:r>
                        <a:rPr lang="en-US">
                          <a:latin typeface="Be Vietnam Pro Light" panose="020B0604020202020204" charset="0"/>
                        </a:rPr>
                        <a:t>0.8376</a:t>
                      </a:r>
                    </a:p>
                  </a:txBody>
                  <a:tcPr/>
                </a:tc>
                <a:tc>
                  <a:txBody>
                    <a:bodyPr/>
                    <a:lstStyle/>
                    <a:p>
                      <a:pPr algn="ctr"/>
                      <a:r>
                        <a:rPr lang="en-US">
                          <a:latin typeface="Be Vietnam Pro Light" panose="020B0604020202020204" charset="0"/>
                        </a:rPr>
                        <a:t>0.2671</a:t>
                      </a:r>
                    </a:p>
                  </a:txBody>
                  <a:tcPr/>
                </a:tc>
                <a:extLst>
                  <a:ext uri="{0D108BD9-81ED-4DB2-BD59-A6C34878D82A}">
                    <a16:rowId xmlns:a16="http://schemas.microsoft.com/office/drawing/2014/main" val="2901200409"/>
                  </a:ext>
                </a:extLst>
              </a:tr>
              <a:tr h="600302">
                <a:tc>
                  <a:txBody>
                    <a:bodyPr/>
                    <a:lstStyle/>
                    <a:p>
                      <a:pPr algn="ctr"/>
                      <a:r>
                        <a:rPr lang="en-US">
                          <a:latin typeface="Be Vietnam Pro Light" panose="020B0604020202020204" charset="0"/>
                        </a:rPr>
                        <a:t>xDeepFM</a:t>
                      </a:r>
                    </a:p>
                  </a:txBody>
                  <a:tcPr/>
                </a:tc>
                <a:tc>
                  <a:txBody>
                    <a:bodyPr/>
                    <a:lstStyle/>
                    <a:p>
                      <a:pPr algn="ctr"/>
                      <a:r>
                        <a:rPr lang="en-US" b="1">
                          <a:latin typeface="Be Vietnam Pro Light" panose="020B0604020202020204" charset="0"/>
                        </a:rPr>
                        <a:t>0.8052</a:t>
                      </a:r>
                    </a:p>
                  </a:txBody>
                  <a:tcPr/>
                </a:tc>
                <a:tc>
                  <a:txBody>
                    <a:bodyPr/>
                    <a:lstStyle/>
                    <a:p>
                      <a:pPr algn="ctr"/>
                      <a:r>
                        <a:rPr lang="en-US">
                          <a:latin typeface="Be Vietnam Pro Light" panose="020B0604020202020204" charset="0"/>
                        </a:rPr>
                        <a:t>0.4418</a:t>
                      </a:r>
                    </a:p>
                  </a:txBody>
                  <a:tcPr/>
                </a:tc>
                <a:tc>
                  <a:txBody>
                    <a:bodyPr/>
                    <a:lstStyle/>
                    <a:p>
                      <a:pPr algn="ctr"/>
                      <a:r>
                        <a:rPr lang="en-US" b="1">
                          <a:latin typeface="Be Vietnam Pro Light" panose="020B0604020202020204" charset="0"/>
                        </a:rPr>
                        <a:t>0.8639</a:t>
                      </a:r>
                    </a:p>
                  </a:txBody>
                  <a:tcPr/>
                </a:tc>
                <a:tc>
                  <a:txBody>
                    <a:bodyPr/>
                    <a:lstStyle/>
                    <a:p>
                      <a:pPr algn="ctr"/>
                      <a:r>
                        <a:rPr lang="en-US" b="1">
                          <a:latin typeface="Be Vietnam Pro Light" panose="020B0604020202020204" charset="0"/>
                        </a:rPr>
                        <a:t>0.3156</a:t>
                      </a:r>
                    </a:p>
                  </a:txBody>
                  <a:tcPr/>
                </a:tc>
                <a:tc>
                  <a:txBody>
                    <a:bodyPr/>
                    <a:lstStyle/>
                    <a:p>
                      <a:pPr algn="ctr"/>
                      <a:r>
                        <a:rPr lang="en-US" b="1">
                          <a:latin typeface="Be Vietnam Pro Light" panose="020B0604020202020204" charset="0"/>
                        </a:rPr>
                        <a:t>0.8400</a:t>
                      </a:r>
                    </a:p>
                  </a:txBody>
                  <a:tcPr/>
                </a:tc>
                <a:tc>
                  <a:txBody>
                    <a:bodyPr/>
                    <a:lstStyle/>
                    <a:p>
                      <a:pPr algn="ctr"/>
                      <a:r>
                        <a:rPr lang="en-US" b="1">
                          <a:latin typeface="Be Vietnam Pro Light" panose="020B0604020202020204" charset="0"/>
                        </a:rPr>
                        <a:t>0.2649</a:t>
                      </a:r>
                    </a:p>
                  </a:txBody>
                  <a:tcPr/>
                </a:tc>
                <a:extLst>
                  <a:ext uri="{0D108BD9-81ED-4DB2-BD59-A6C34878D82A}">
                    <a16:rowId xmlns:a16="http://schemas.microsoft.com/office/drawing/2014/main" val="473048402"/>
                  </a:ext>
                </a:extLst>
              </a:tr>
            </a:tbl>
          </a:graphicData>
        </a:graphic>
      </p:graphicFrame>
    </p:spTree>
    <p:extLst>
      <p:ext uri="{BB962C8B-B14F-4D97-AF65-F5344CB8AC3E}">
        <p14:creationId xmlns:p14="http://schemas.microsoft.com/office/powerpoint/2010/main" val="420675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16"/>
          <p:cNvSpPr/>
          <p:nvPr/>
        </p:nvSpPr>
        <p:spPr>
          <a:xfrm>
            <a:off x="743646" y="539091"/>
            <a:ext cx="3695619" cy="25320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6"/>
          <p:cNvSpPr txBox="1">
            <a:spLocks noGrp="1"/>
          </p:cNvSpPr>
          <p:nvPr>
            <p:ph type="title"/>
          </p:nvPr>
        </p:nvSpPr>
        <p:spPr>
          <a:xfrm>
            <a:off x="-1338989" y="3498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800"/>
              <a:t>Kết quả thử nghiệm</a:t>
            </a:r>
            <a:endParaRPr/>
          </a:p>
        </p:txBody>
      </p:sp>
      <p:grpSp>
        <p:nvGrpSpPr>
          <p:cNvPr id="1287" name="Google Shape;1287;p16"/>
          <p:cNvGrpSpPr/>
          <p:nvPr/>
        </p:nvGrpSpPr>
        <p:grpSpPr>
          <a:xfrm flipH="1">
            <a:off x="-2285782" y="-2728990"/>
            <a:ext cx="4017967" cy="3644766"/>
            <a:chOff x="3166062" y="1034326"/>
            <a:chExt cx="6010422" cy="5452155"/>
          </a:xfrm>
        </p:grpSpPr>
        <p:sp>
          <p:nvSpPr>
            <p:cNvPr id="1288" name="Google Shape;1288;p16"/>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6"/>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0" name="Google Shape;1290;p16"/>
          <p:cNvGrpSpPr/>
          <p:nvPr/>
        </p:nvGrpSpPr>
        <p:grpSpPr>
          <a:xfrm>
            <a:off x="6938397" y="2973664"/>
            <a:ext cx="3863499" cy="3798516"/>
            <a:chOff x="3133537" y="-308699"/>
            <a:chExt cx="6010422" cy="5452155"/>
          </a:xfrm>
        </p:grpSpPr>
        <p:sp>
          <p:nvSpPr>
            <p:cNvPr id="1291" name="Google Shape;1291;p16"/>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16"/>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3" name="Google Shape;1293;p16"/>
          <p:cNvSpPr/>
          <p:nvPr/>
        </p:nvSpPr>
        <p:spPr>
          <a:xfrm>
            <a:off x="479928" y="937409"/>
            <a:ext cx="8090397" cy="4202095"/>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4" name="Google Shape;1294;p16"/>
          <p:cNvGrpSpPr/>
          <p:nvPr/>
        </p:nvGrpSpPr>
        <p:grpSpPr>
          <a:xfrm>
            <a:off x="7718550" y="138563"/>
            <a:ext cx="593164" cy="1161172"/>
            <a:chOff x="4921825" y="870250"/>
            <a:chExt cx="407925" cy="798550"/>
          </a:xfrm>
        </p:grpSpPr>
        <p:sp>
          <p:nvSpPr>
            <p:cNvPr id="1295" name="Google Shape;1295;p16"/>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16"/>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6"/>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6"/>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16"/>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16"/>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6"/>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16"/>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16"/>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16"/>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16"/>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16"/>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16"/>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16"/>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16"/>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16"/>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16"/>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16"/>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16"/>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6"/>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6"/>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6"/>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6"/>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6"/>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6"/>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6"/>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16"/>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16"/>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6"/>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6"/>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3" name="Table 3">
            <a:extLst>
              <a:ext uri="{FF2B5EF4-FFF2-40B4-BE49-F238E27FC236}">
                <a16:creationId xmlns:a16="http://schemas.microsoft.com/office/drawing/2014/main" id="{2FE6721D-889F-E01E-38D7-1740C0F07DDA}"/>
              </a:ext>
            </a:extLst>
          </p:cNvPr>
          <p:cNvGraphicFramePr>
            <a:graphicFrameLocks noGrp="1"/>
          </p:cNvGraphicFramePr>
          <p:nvPr/>
        </p:nvGraphicFramePr>
        <p:xfrm>
          <a:off x="905153" y="1735608"/>
          <a:ext cx="7109506" cy="2401208"/>
        </p:xfrm>
        <a:graphic>
          <a:graphicData uri="http://schemas.openxmlformats.org/drawingml/2006/table">
            <a:tbl>
              <a:tblPr firstRow="1" bandRow="1">
                <a:tableStyleId>{073A0DAA-6AF3-43AB-8588-CEC1D06C72B9}</a:tableStyleId>
              </a:tblPr>
              <a:tblGrid>
                <a:gridCol w="1748576">
                  <a:extLst>
                    <a:ext uri="{9D8B030D-6E8A-4147-A177-3AD203B41FA5}">
                      <a16:colId xmlns:a16="http://schemas.microsoft.com/office/drawing/2014/main" val="769630220"/>
                    </a:ext>
                  </a:extLst>
                </a:gridCol>
                <a:gridCol w="874289">
                  <a:extLst>
                    <a:ext uri="{9D8B030D-6E8A-4147-A177-3AD203B41FA5}">
                      <a16:colId xmlns:a16="http://schemas.microsoft.com/office/drawing/2014/main" val="1745500453"/>
                    </a:ext>
                  </a:extLst>
                </a:gridCol>
                <a:gridCol w="931887">
                  <a:extLst>
                    <a:ext uri="{9D8B030D-6E8A-4147-A177-3AD203B41FA5}">
                      <a16:colId xmlns:a16="http://schemas.microsoft.com/office/drawing/2014/main" val="1334397729"/>
                    </a:ext>
                  </a:extLst>
                </a:gridCol>
                <a:gridCol w="874289">
                  <a:extLst>
                    <a:ext uri="{9D8B030D-6E8A-4147-A177-3AD203B41FA5}">
                      <a16:colId xmlns:a16="http://schemas.microsoft.com/office/drawing/2014/main" val="364057333"/>
                    </a:ext>
                  </a:extLst>
                </a:gridCol>
                <a:gridCol w="931887">
                  <a:extLst>
                    <a:ext uri="{9D8B030D-6E8A-4147-A177-3AD203B41FA5}">
                      <a16:colId xmlns:a16="http://schemas.microsoft.com/office/drawing/2014/main" val="1456026404"/>
                    </a:ext>
                  </a:extLst>
                </a:gridCol>
                <a:gridCol w="874289">
                  <a:extLst>
                    <a:ext uri="{9D8B030D-6E8A-4147-A177-3AD203B41FA5}">
                      <a16:colId xmlns:a16="http://schemas.microsoft.com/office/drawing/2014/main" val="2178061498"/>
                    </a:ext>
                  </a:extLst>
                </a:gridCol>
                <a:gridCol w="874289">
                  <a:extLst>
                    <a:ext uri="{9D8B030D-6E8A-4147-A177-3AD203B41FA5}">
                      <a16:colId xmlns:a16="http://schemas.microsoft.com/office/drawing/2014/main" val="2186518772"/>
                    </a:ext>
                  </a:extLst>
                </a:gridCol>
              </a:tblGrid>
              <a:tr h="600302">
                <a:tc>
                  <a:txBody>
                    <a:bodyPr/>
                    <a:lstStyle/>
                    <a:p>
                      <a:endParaRPr lang="en-US"/>
                    </a:p>
                  </a:txBody>
                  <a:tcPr/>
                </a:tc>
                <a:tc gridSpan="2">
                  <a:txBody>
                    <a:bodyPr/>
                    <a:lstStyle/>
                    <a:p>
                      <a:r>
                        <a:rPr lang="vi-VN"/>
                        <a:t>Criteo</a:t>
                      </a:r>
                      <a:endParaRPr lang="en-US"/>
                    </a:p>
                  </a:txBody>
                  <a:tcPr/>
                </a:tc>
                <a:tc hMerge="1">
                  <a:txBody>
                    <a:bodyPr/>
                    <a:lstStyle/>
                    <a:p>
                      <a:endParaRPr lang="en-US"/>
                    </a:p>
                  </a:txBody>
                  <a:tcPr/>
                </a:tc>
                <a:tc gridSpan="2">
                  <a:txBody>
                    <a:bodyPr/>
                    <a:lstStyle/>
                    <a:p>
                      <a:r>
                        <a:rPr lang="vi-VN"/>
                        <a:t>Dianping</a:t>
                      </a:r>
                      <a:endParaRPr lang="en-US"/>
                    </a:p>
                  </a:txBody>
                  <a:tcPr/>
                </a:tc>
                <a:tc hMerge="1">
                  <a:txBody>
                    <a:bodyPr/>
                    <a:lstStyle/>
                    <a:p>
                      <a:endParaRPr lang="en-US"/>
                    </a:p>
                  </a:txBody>
                  <a:tcPr/>
                </a:tc>
                <a:tc gridSpan="2">
                  <a:txBody>
                    <a:bodyPr/>
                    <a:lstStyle/>
                    <a:p>
                      <a:r>
                        <a:rPr lang="vi-VN"/>
                        <a:t>Bing News</a:t>
                      </a:r>
                      <a:endParaRPr lang="en-US"/>
                    </a:p>
                  </a:txBody>
                  <a:tcPr/>
                </a:tc>
                <a:tc hMerge="1">
                  <a:txBody>
                    <a:bodyPr/>
                    <a:lstStyle/>
                    <a:p>
                      <a:endParaRPr lang="en-US"/>
                    </a:p>
                  </a:txBody>
                  <a:tcPr/>
                </a:tc>
                <a:extLst>
                  <a:ext uri="{0D108BD9-81ED-4DB2-BD59-A6C34878D82A}">
                    <a16:rowId xmlns:a16="http://schemas.microsoft.com/office/drawing/2014/main" val="3023557391"/>
                  </a:ext>
                </a:extLst>
              </a:tr>
              <a:tr h="600302">
                <a:tc>
                  <a:txBody>
                    <a:bodyPr/>
                    <a:lstStyle/>
                    <a:p>
                      <a:endParaRPr lang="en-US"/>
                    </a:p>
                  </a:txBody>
                  <a:tcPr/>
                </a:tc>
                <a:tc>
                  <a:txBody>
                    <a:bodyPr/>
                    <a:lstStyle/>
                    <a:p>
                      <a:r>
                        <a:rPr lang="vi-VN"/>
                        <a:t>AUC</a:t>
                      </a:r>
                      <a:endParaRPr lang="en-US"/>
                    </a:p>
                  </a:txBody>
                  <a:tcPr/>
                </a:tc>
                <a:tc>
                  <a:txBody>
                    <a:bodyPr/>
                    <a:lstStyle/>
                    <a:p>
                      <a:r>
                        <a:rPr lang="vi-VN"/>
                        <a:t>LogLoss</a:t>
                      </a:r>
                      <a:endParaRPr lang="en-US"/>
                    </a:p>
                  </a:txBody>
                  <a:tcPr/>
                </a:tc>
                <a:tc>
                  <a:txBody>
                    <a:bodyPr/>
                    <a:lstStyle/>
                    <a:p>
                      <a:r>
                        <a:rPr lang="vi-VN"/>
                        <a:t>AUC</a:t>
                      </a:r>
                      <a:endParaRPr lang="en-US"/>
                    </a:p>
                  </a:txBody>
                  <a:tcPr/>
                </a:tc>
                <a:tc>
                  <a:txBody>
                    <a:bodyPr/>
                    <a:lstStyle/>
                    <a:p>
                      <a:r>
                        <a:rPr lang="vi-VN"/>
                        <a:t>LogLoss</a:t>
                      </a:r>
                      <a:endParaRPr lang="en-US"/>
                    </a:p>
                  </a:txBody>
                  <a:tcPr/>
                </a:tc>
                <a:tc>
                  <a:txBody>
                    <a:bodyPr/>
                    <a:lstStyle/>
                    <a:p>
                      <a:r>
                        <a:rPr lang="vi-VN"/>
                        <a:t>AUC</a:t>
                      </a:r>
                      <a:endParaRPr lang="en-US"/>
                    </a:p>
                  </a:txBody>
                  <a:tcPr/>
                </a:tc>
                <a:tc>
                  <a:txBody>
                    <a:bodyPr/>
                    <a:lstStyle/>
                    <a:p>
                      <a:r>
                        <a:rPr lang="vi-VN"/>
                        <a:t>LogLoss</a:t>
                      </a:r>
                      <a:endParaRPr lang="en-US"/>
                    </a:p>
                  </a:txBody>
                  <a:tcPr/>
                </a:tc>
                <a:extLst>
                  <a:ext uri="{0D108BD9-81ED-4DB2-BD59-A6C34878D82A}">
                    <a16:rowId xmlns:a16="http://schemas.microsoft.com/office/drawing/2014/main" val="409024942"/>
                  </a:ext>
                </a:extLst>
              </a:tr>
              <a:tr h="600302">
                <a:tc>
                  <a:txBody>
                    <a:bodyPr/>
                    <a:lstStyle/>
                    <a:p>
                      <a:r>
                        <a:rPr lang="vi-VN"/>
                        <a:t>Paper</a:t>
                      </a:r>
                      <a:endParaRPr lang="en-US"/>
                    </a:p>
                  </a:txBody>
                  <a:tcPr/>
                </a:tc>
                <a:tc>
                  <a:txBody>
                    <a:bodyPr/>
                    <a:lstStyle/>
                    <a:p>
                      <a:r>
                        <a:rPr lang="vi-VN"/>
                        <a:t>0.8052</a:t>
                      </a:r>
                      <a:endParaRPr lang="en-US"/>
                    </a:p>
                  </a:txBody>
                  <a:tcPr/>
                </a:tc>
                <a:tc>
                  <a:txBody>
                    <a:bodyPr/>
                    <a:lstStyle/>
                    <a:p>
                      <a:r>
                        <a:rPr lang="vi-VN"/>
                        <a:t>0.4418</a:t>
                      </a:r>
                      <a:endParaRPr lang="en-US"/>
                    </a:p>
                  </a:txBody>
                  <a:tcPr/>
                </a:tc>
                <a:tc>
                  <a:txBody>
                    <a:bodyPr/>
                    <a:lstStyle/>
                    <a:p>
                      <a:r>
                        <a:rPr lang="vi-VN"/>
                        <a:t>0.8639</a:t>
                      </a:r>
                      <a:endParaRPr lang="en-US"/>
                    </a:p>
                  </a:txBody>
                  <a:tcPr/>
                </a:tc>
                <a:tc>
                  <a:txBody>
                    <a:bodyPr/>
                    <a:lstStyle/>
                    <a:p>
                      <a:r>
                        <a:rPr lang="vi-VN"/>
                        <a:t>0.3156</a:t>
                      </a:r>
                      <a:endParaRPr lang="en-US"/>
                    </a:p>
                  </a:txBody>
                  <a:tcPr/>
                </a:tc>
                <a:tc>
                  <a:txBody>
                    <a:bodyPr/>
                    <a:lstStyle/>
                    <a:p>
                      <a:r>
                        <a:rPr lang="vi-VN"/>
                        <a:t>0.8400</a:t>
                      </a:r>
                      <a:endParaRPr lang="en-US"/>
                    </a:p>
                  </a:txBody>
                  <a:tcPr/>
                </a:tc>
                <a:tc>
                  <a:txBody>
                    <a:bodyPr/>
                    <a:lstStyle/>
                    <a:p>
                      <a:r>
                        <a:rPr lang="vi-VN"/>
                        <a:t>0.2649</a:t>
                      </a:r>
                      <a:endParaRPr lang="en-US"/>
                    </a:p>
                  </a:txBody>
                  <a:tcPr/>
                </a:tc>
                <a:extLst>
                  <a:ext uri="{0D108BD9-81ED-4DB2-BD59-A6C34878D82A}">
                    <a16:rowId xmlns:a16="http://schemas.microsoft.com/office/drawing/2014/main" val="1486347160"/>
                  </a:ext>
                </a:extLst>
              </a:tr>
              <a:tr h="600302">
                <a:tc>
                  <a:txBody>
                    <a:bodyPr/>
                    <a:lstStyle/>
                    <a:p>
                      <a:r>
                        <a:rPr lang="vi-VN"/>
                        <a:t>Ours</a:t>
                      </a:r>
                      <a:endParaRPr lang="en-US"/>
                    </a:p>
                  </a:txBody>
                  <a:tcPr/>
                </a:tc>
                <a:tc>
                  <a:txBody>
                    <a:bodyPr/>
                    <a:lstStyle/>
                    <a:p>
                      <a:r>
                        <a:rPr lang="vi-VN"/>
                        <a:t>0.7507</a:t>
                      </a:r>
                      <a:endParaRPr lang="en-US"/>
                    </a:p>
                  </a:txBody>
                  <a:tcPr/>
                </a:tc>
                <a:tc>
                  <a:txBody>
                    <a:bodyPr/>
                    <a:lstStyle/>
                    <a:p>
                      <a:r>
                        <a:rPr lang="vi-VN"/>
                        <a:t>0.4695</a:t>
                      </a:r>
                      <a:endParaRPr lang="en-US"/>
                    </a:p>
                  </a:txBody>
                  <a:tcPr/>
                </a:tc>
                <a:tc>
                  <a:txBody>
                    <a:bodyPr/>
                    <a:lstStyle/>
                    <a:p>
                      <a:r>
                        <a:rPr lang="vi-VN"/>
                        <a:t>0.7764</a:t>
                      </a:r>
                      <a:endParaRPr lang="en-US"/>
                    </a:p>
                  </a:txBody>
                  <a:tcPr/>
                </a:tc>
                <a:tc>
                  <a:txBody>
                    <a:bodyPr/>
                    <a:lstStyle/>
                    <a:p>
                      <a:r>
                        <a:rPr lang="vi-VN"/>
                        <a:t>0.4372</a:t>
                      </a:r>
                      <a:endParaRPr lang="en-US"/>
                    </a:p>
                  </a:txBody>
                  <a:tcPr/>
                </a:tc>
                <a:tc>
                  <a:txBody>
                    <a:bodyPr/>
                    <a:lstStyle/>
                    <a:p>
                      <a:r>
                        <a:rPr lang="vi-VN"/>
                        <a:t>0.8048</a:t>
                      </a:r>
                      <a:endParaRPr lang="en-US"/>
                    </a:p>
                  </a:txBody>
                  <a:tcPr/>
                </a:tc>
                <a:tc>
                  <a:txBody>
                    <a:bodyPr/>
                    <a:lstStyle/>
                    <a:p>
                      <a:r>
                        <a:rPr lang="vi-VN"/>
                        <a:t>0.5308</a:t>
                      </a:r>
                      <a:endParaRPr lang="en-US"/>
                    </a:p>
                  </a:txBody>
                  <a:tcPr/>
                </a:tc>
                <a:extLst>
                  <a:ext uri="{0D108BD9-81ED-4DB2-BD59-A6C34878D82A}">
                    <a16:rowId xmlns:a16="http://schemas.microsoft.com/office/drawing/2014/main" val="1456351563"/>
                  </a:ext>
                </a:extLst>
              </a:tr>
            </a:tbl>
          </a:graphicData>
        </a:graphic>
      </p:graphicFrame>
    </p:spTree>
    <p:extLst>
      <p:ext uri="{BB962C8B-B14F-4D97-AF65-F5344CB8AC3E}">
        <p14:creationId xmlns:p14="http://schemas.microsoft.com/office/powerpoint/2010/main" val="1322949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11"/>
          <p:cNvSpPr/>
          <p:nvPr/>
        </p:nvSpPr>
        <p:spPr>
          <a:xfrm rot="10800000" flipH="1">
            <a:off x="676749" y="2461317"/>
            <a:ext cx="4249212" cy="109304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1"/>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1"/>
          <p:cNvSpPr txBox="1">
            <a:spLocks noGrp="1"/>
          </p:cNvSpPr>
          <p:nvPr>
            <p:ph type="title"/>
          </p:nvPr>
        </p:nvSpPr>
        <p:spPr>
          <a:xfrm>
            <a:off x="717598" y="1773334"/>
            <a:ext cx="4333723" cy="236733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sz="3600"/>
              <a:t>Kết luận</a:t>
            </a:r>
            <a:endParaRPr/>
          </a:p>
        </p:txBody>
      </p:sp>
      <p:sp>
        <p:nvSpPr>
          <p:cNvPr id="1052" name="Google Shape;1052;p11"/>
          <p:cNvSpPr txBox="1">
            <a:spLocks noGrp="1"/>
          </p:cNvSpPr>
          <p:nvPr>
            <p:ph type="title" idx="2"/>
          </p:nvPr>
        </p:nvSpPr>
        <p:spPr>
          <a:xfrm>
            <a:off x="717600" y="1528000"/>
            <a:ext cx="1535400" cy="658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vi-VN"/>
              <a:t>06</a:t>
            </a:r>
            <a:endParaRPr/>
          </a:p>
        </p:txBody>
      </p:sp>
      <p:pic>
        <p:nvPicPr>
          <p:cNvPr id="1053" name="Google Shape;1053;p11"/>
          <p:cNvPicPr preferRelativeResize="0"/>
          <p:nvPr/>
        </p:nvPicPr>
        <p:blipFill rotWithShape="1">
          <a:blip r:embed="rId3">
            <a:alphaModFix/>
          </a:blip>
          <a:srcRect/>
          <a:stretch/>
        </p:blipFill>
        <p:spPr>
          <a:xfrm>
            <a:off x="5793393" y="1266075"/>
            <a:ext cx="2489475" cy="3116350"/>
          </a:xfrm>
          <a:prstGeom prst="rect">
            <a:avLst/>
          </a:prstGeom>
          <a:noFill/>
          <a:ln>
            <a:noFill/>
          </a:ln>
        </p:spPr>
      </p:pic>
    </p:spTree>
    <p:extLst>
      <p:ext uri="{BB962C8B-B14F-4D97-AF65-F5344CB8AC3E}">
        <p14:creationId xmlns:p14="http://schemas.microsoft.com/office/powerpoint/2010/main" val="3884484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g21313d663c0_4_178"/>
          <p:cNvSpPr/>
          <p:nvPr/>
        </p:nvSpPr>
        <p:spPr>
          <a:xfrm>
            <a:off x="1142567" y="259071"/>
            <a:ext cx="2721221" cy="477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g21313d663c0_4_178"/>
          <p:cNvSpPr txBox="1">
            <a:spLocks noGrp="1"/>
          </p:cNvSpPr>
          <p:nvPr>
            <p:ph type="title"/>
          </p:nvPr>
        </p:nvSpPr>
        <p:spPr>
          <a:xfrm>
            <a:off x="1113839" y="270949"/>
            <a:ext cx="2844777" cy="47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500"/>
              <a:t>Kết luận</a:t>
            </a:r>
            <a:endParaRPr sz="2500"/>
          </a:p>
        </p:txBody>
      </p:sp>
      <p:grpSp>
        <p:nvGrpSpPr>
          <p:cNvPr id="1204" name="Google Shape;1204;g21313d663c0_4_178"/>
          <p:cNvGrpSpPr/>
          <p:nvPr/>
        </p:nvGrpSpPr>
        <p:grpSpPr>
          <a:xfrm flipH="1">
            <a:off x="-2285782" y="-2728990"/>
            <a:ext cx="4017967" cy="3644766"/>
            <a:chOff x="3166062" y="1034326"/>
            <a:chExt cx="6010422" cy="5452155"/>
          </a:xfrm>
        </p:grpSpPr>
        <p:sp>
          <p:nvSpPr>
            <p:cNvPr id="1205" name="Google Shape;1205;g21313d663c0_4_17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g21313d663c0_4_17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7" name="Google Shape;1207;g21313d663c0_4_178"/>
          <p:cNvGrpSpPr/>
          <p:nvPr/>
        </p:nvGrpSpPr>
        <p:grpSpPr>
          <a:xfrm>
            <a:off x="7718547" y="138563"/>
            <a:ext cx="593164" cy="1161172"/>
            <a:chOff x="4921825" y="870250"/>
            <a:chExt cx="407925" cy="798550"/>
          </a:xfrm>
        </p:grpSpPr>
        <p:sp>
          <p:nvSpPr>
            <p:cNvPr id="1208" name="Google Shape;1208;g21313d663c0_4_17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g21313d663c0_4_17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g21313d663c0_4_17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g21313d663c0_4_17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g21313d663c0_4_17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g21313d663c0_4_17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g21313d663c0_4_17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g21313d663c0_4_17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g21313d663c0_4_17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g21313d663c0_4_17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g21313d663c0_4_17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g21313d663c0_4_17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g21313d663c0_4_17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g21313d663c0_4_17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g21313d663c0_4_17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g21313d663c0_4_17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g21313d663c0_4_17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g21313d663c0_4_17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g21313d663c0_4_17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g21313d663c0_4_17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g21313d663c0_4_17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g21313d663c0_4_17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g21313d663c0_4_17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g21313d663c0_4_17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g21313d663c0_4_17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g21313d663c0_4_17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g21313d663c0_4_17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g21313d663c0_4_17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g21313d663c0_4_17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g21313d663c0_4_17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8" name="Google Shape;1238;g21313d663c0_4_178"/>
          <p:cNvSpPr/>
          <p:nvPr/>
        </p:nvSpPr>
        <p:spPr>
          <a:xfrm>
            <a:off x="264300" y="1054345"/>
            <a:ext cx="8615400" cy="2599800"/>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lvl="1" algn="just">
              <a:spcBef>
                <a:spcPts val="800"/>
              </a:spcBef>
              <a:buClr>
                <a:schemeClr val="dk1"/>
              </a:buClr>
              <a:buSzPts val="2000"/>
            </a:pPr>
            <a:endParaRPr lang="vi-VN" sz="2000" b="0" i="0" u="none" strike="noStrike" cap="none">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C44E734F-240A-8E09-F30D-7FE7C06C0385}"/>
              </a:ext>
            </a:extLst>
          </p:cNvPr>
          <p:cNvSpPr txBox="1"/>
          <p:nvPr/>
        </p:nvSpPr>
        <p:spPr>
          <a:xfrm>
            <a:off x="449240" y="1189924"/>
            <a:ext cx="8245519" cy="923330"/>
          </a:xfrm>
          <a:prstGeom prst="rect">
            <a:avLst/>
          </a:prstGeom>
          <a:noFill/>
        </p:spPr>
        <p:txBody>
          <a:bodyPr wrap="square" rtlCol="0">
            <a:spAutoFit/>
          </a:bodyPr>
          <a:lstStyle/>
          <a:p>
            <a:pPr marL="342900" lvl="1" indent="-342900" algn="just">
              <a:spcBef>
                <a:spcPts val="800"/>
              </a:spcBef>
              <a:buClr>
                <a:schemeClr val="dk1"/>
              </a:buClr>
              <a:buSzPts val="2000"/>
              <a:buFont typeface="Wingdings" panose="05000000000000000000" pitchFamily="2" charset="2"/>
              <a:buChar char="q"/>
            </a:pPr>
            <a:r>
              <a:rPr lang="vi-VN" sz="2000">
                <a:solidFill>
                  <a:schemeClr val="dk1"/>
                </a:solidFill>
                <a:latin typeface="Be Vietnam Pro Light"/>
                <a:ea typeface="Be Vietnam Pro Light"/>
                <a:cs typeface="Be Vietnam Pro Light"/>
                <a:sym typeface="Be Vietnam Pro Light"/>
              </a:rPr>
              <a:t>Tác giả đề xuất mạng CIN kết hợp với DNN và đặt tên là xDeepFM</a:t>
            </a:r>
            <a:endParaRPr lang="en-US" sz="2000">
              <a:solidFill>
                <a:schemeClr val="dk1"/>
              </a:solidFill>
              <a:latin typeface="Be Vietnam Pro Light"/>
              <a:ea typeface="Be Vietnam Pro Light"/>
              <a:cs typeface="Be Vietnam Pro Light"/>
              <a:sym typeface="Be Vietnam Pro Light"/>
            </a:endParaRPr>
          </a:p>
          <a:p>
            <a:endParaRPr lang="en-US"/>
          </a:p>
        </p:txBody>
      </p:sp>
      <p:sp>
        <p:nvSpPr>
          <p:cNvPr id="7" name="TextBox 6">
            <a:extLst>
              <a:ext uri="{FF2B5EF4-FFF2-40B4-BE49-F238E27FC236}">
                <a16:creationId xmlns:a16="http://schemas.microsoft.com/office/drawing/2014/main" id="{5DA8215D-C50C-485D-D602-DA8E1190F6F2}"/>
              </a:ext>
            </a:extLst>
          </p:cNvPr>
          <p:cNvSpPr txBox="1"/>
          <p:nvPr/>
        </p:nvSpPr>
        <p:spPr>
          <a:xfrm>
            <a:off x="821716" y="1857108"/>
            <a:ext cx="7873043" cy="1025922"/>
          </a:xfrm>
          <a:prstGeom prst="rect">
            <a:avLst/>
          </a:prstGeom>
          <a:noFill/>
        </p:spPr>
        <p:txBody>
          <a:bodyPr wrap="square" rtlCol="0">
            <a:spAutoFit/>
          </a:bodyPr>
          <a:lstStyle/>
          <a:p>
            <a:pPr marL="342900" lvl="8" indent="-342900" algn="just">
              <a:spcBef>
                <a:spcPts val="800"/>
              </a:spcBef>
              <a:buClr>
                <a:schemeClr val="dk1"/>
              </a:buClr>
              <a:buSzPts val="2000"/>
              <a:buFont typeface="Wingdings" panose="05000000000000000000" pitchFamily="2" charset="2"/>
              <a:buChar char="§"/>
            </a:pPr>
            <a:r>
              <a:rPr lang="vi-VN" sz="2000">
                <a:solidFill>
                  <a:schemeClr val="dk1"/>
                </a:solidFill>
                <a:latin typeface="Be Vietnam Pro Light"/>
                <a:ea typeface="Be Vietnam Pro Light"/>
                <a:cs typeface="Be Vietnam Pro Light"/>
                <a:sym typeface="Be Vietnam Pro Light"/>
              </a:rPr>
              <a:t>Học được các đặc trưng cấp cao rõ ràng và ngầm định</a:t>
            </a:r>
          </a:p>
          <a:p>
            <a:pPr marL="342900" lvl="8" indent="-342900" algn="just">
              <a:spcBef>
                <a:spcPts val="800"/>
              </a:spcBef>
              <a:buClr>
                <a:schemeClr val="dk1"/>
              </a:buClr>
              <a:buSzPts val="2000"/>
              <a:buFont typeface="Wingdings" panose="05000000000000000000" pitchFamily="2" charset="2"/>
              <a:buChar char="§"/>
            </a:pPr>
            <a:r>
              <a:rPr lang="vi-VN" sz="2000">
                <a:solidFill>
                  <a:schemeClr val="dk1"/>
                </a:solidFill>
                <a:latin typeface="Be Vietnam Pro Light"/>
                <a:ea typeface="Be Vietnam Pro Light"/>
                <a:cs typeface="Be Vietnam Pro Light"/>
                <a:sym typeface="Be Vietnam Pro Light"/>
              </a:rPr>
              <a:t>SOTA trên 3 bộ dữ liệu</a:t>
            </a:r>
          </a:p>
          <a:p>
            <a:endParaRPr lang="en-US"/>
          </a:p>
        </p:txBody>
      </p:sp>
      <p:sp>
        <p:nvSpPr>
          <p:cNvPr id="8" name="TextBox 7">
            <a:extLst>
              <a:ext uri="{FF2B5EF4-FFF2-40B4-BE49-F238E27FC236}">
                <a16:creationId xmlns:a16="http://schemas.microsoft.com/office/drawing/2014/main" id="{AAEC936E-B860-9686-19B2-26C7AFEB1758}"/>
              </a:ext>
            </a:extLst>
          </p:cNvPr>
          <p:cNvSpPr txBox="1"/>
          <p:nvPr/>
        </p:nvSpPr>
        <p:spPr>
          <a:xfrm>
            <a:off x="449240" y="2806007"/>
            <a:ext cx="8108805" cy="400110"/>
          </a:xfrm>
          <a:prstGeom prst="rect">
            <a:avLst/>
          </a:prstGeom>
          <a:noFill/>
        </p:spPr>
        <p:txBody>
          <a:bodyPr wrap="square" rtlCol="0">
            <a:spAutoFit/>
          </a:bodyPr>
          <a:lstStyle/>
          <a:p>
            <a:pPr marL="342900" indent="-342900">
              <a:buFont typeface="Wingdings" panose="05000000000000000000" pitchFamily="2" charset="2"/>
              <a:buChar char="q"/>
            </a:pPr>
            <a:r>
              <a:rPr lang="vi-VN" sz="2000">
                <a:latin typeface="Be Vietnam Pro Light" panose="020B0604020202020204" charset="0"/>
              </a:rPr>
              <a:t>Nhóm thực hiện lại mô hình và thu được khá tốt.</a:t>
            </a:r>
            <a:endParaRPr lang="en-US" sz="2000">
              <a:latin typeface="Be Vietnam Pro Light" panose="020B0604020202020204" charset="0"/>
            </a:endParaRPr>
          </a:p>
        </p:txBody>
      </p:sp>
    </p:spTree>
    <p:extLst>
      <p:ext uri="{BB962C8B-B14F-4D97-AF65-F5344CB8AC3E}">
        <p14:creationId xmlns:p14="http://schemas.microsoft.com/office/powerpoint/2010/main" val="1764115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3"/>
          <p:cNvSpPr/>
          <p:nvPr/>
        </p:nvSpPr>
        <p:spPr>
          <a:xfrm rot="10800000" flipH="1">
            <a:off x="676750" y="2461450"/>
            <a:ext cx="2545200" cy="10929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
          <p:cNvSpPr txBox="1">
            <a:spLocks noGrp="1"/>
          </p:cNvSpPr>
          <p:nvPr>
            <p:ph type="title"/>
          </p:nvPr>
        </p:nvSpPr>
        <p:spPr>
          <a:xfrm>
            <a:off x="717600" y="1824250"/>
            <a:ext cx="2599200" cy="236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sz="3600"/>
              <a:t>Giới thiệu về bài báo</a:t>
            </a:r>
            <a:endParaRPr/>
          </a:p>
        </p:txBody>
      </p:sp>
      <p:sp>
        <p:nvSpPr>
          <p:cNvPr id="800" name="Google Shape;800;p3"/>
          <p:cNvSpPr txBox="1">
            <a:spLocks noGrp="1"/>
          </p:cNvSpPr>
          <p:nvPr>
            <p:ph type="title" idx="2"/>
          </p:nvPr>
        </p:nvSpPr>
        <p:spPr>
          <a:xfrm>
            <a:off x="717600" y="1528000"/>
            <a:ext cx="1535400" cy="658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vi-VN"/>
              <a:t>01</a:t>
            </a:r>
            <a:endParaRPr/>
          </a:p>
        </p:txBody>
      </p:sp>
      <p:pic>
        <p:nvPicPr>
          <p:cNvPr id="801" name="Google Shape;801;p3"/>
          <p:cNvPicPr preferRelativeResize="0"/>
          <p:nvPr/>
        </p:nvPicPr>
        <p:blipFill rotWithShape="1">
          <a:blip r:embed="rId3">
            <a:alphaModFix/>
          </a:blip>
          <a:srcRect/>
          <a:stretch/>
        </p:blipFill>
        <p:spPr>
          <a:xfrm>
            <a:off x="5808141" y="1288198"/>
            <a:ext cx="2489475" cy="31163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17"/>
          <p:cNvSpPr/>
          <p:nvPr/>
        </p:nvSpPr>
        <p:spPr>
          <a:xfrm>
            <a:off x="200303" y="2009184"/>
            <a:ext cx="5191800" cy="773175"/>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31" name="Google Shape;1331;p17"/>
          <p:cNvGrpSpPr/>
          <p:nvPr/>
        </p:nvGrpSpPr>
        <p:grpSpPr>
          <a:xfrm>
            <a:off x="854266" y="255998"/>
            <a:ext cx="593164" cy="1161172"/>
            <a:chOff x="4921825" y="870250"/>
            <a:chExt cx="407925" cy="798550"/>
          </a:xfrm>
        </p:grpSpPr>
        <p:sp>
          <p:nvSpPr>
            <p:cNvPr id="1332" name="Google Shape;1332;p1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1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1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1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1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1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1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1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1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1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1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1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1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1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1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1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1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1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1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1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1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1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1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1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1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1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1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1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1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1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2" name="Google Shape;1362;p17"/>
          <p:cNvGrpSpPr/>
          <p:nvPr/>
        </p:nvGrpSpPr>
        <p:grpSpPr>
          <a:xfrm>
            <a:off x="3131516" y="3623098"/>
            <a:ext cx="593164" cy="1161172"/>
            <a:chOff x="4921825" y="870250"/>
            <a:chExt cx="407925" cy="798550"/>
          </a:xfrm>
        </p:grpSpPr>
        <p:sp>
          <p:nvSpPr>
            <p:cNvPr id="1363" name="Google Shape;1363;p1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1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1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1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1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1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1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1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1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1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1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1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1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1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1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1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1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1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1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1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1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1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1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1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1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1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1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1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1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1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393" name="Google Shape;1393;p17"/>
          <p:cNvPicPr preferRelativeResize="0"/>
          <p:nvPr/>
        </p:nvPicPr>
        <p:blipFill rotWithShape="1">
          <a:blip r:embed="rId3">
            <a:alphaModFix/>
          </a:blip>
          <a:srcRect/>
          <a:stretch/>
        </p:blipFill>
        <p:spPr>
          <a:xfrm>
            <a:off x="5700872" y="738868"/>
            <a:ext cx="2553310" cy="3386821"/>
          </a:xfrm>
          <a:prstGeom prst="rect">
            <a:avLst/>
          </a:prstGeom>
          <a:noFill/>
          <a:ln>
            <a:noFill/>
          </a:ln>
        </p:spPr>
      </p:pic>
      <p:sp>
        <p:nvSpPr>
          <p:cNvPr id="1394" name="Google Shape;1394;p17"/>
          <p:cNvSpPr txBox="1">
            <a:spLocks noGrp="1"/>
          </p:cNvSpPr>
          <p:nvPr>
            <p:ph type="ctrTitle"/>
          </p:nvPr>
        </p:nvSpPr>
        <p:spPr>
          <a:xfrm>
            <a:off x="127437" y="1215522"/>
            <a:ext cx="5480406" cy="153137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2800"/>
              <a:buNone/>
            </a:pPr>
            <a:r>
              <a:rPr lang="vi-VN" sz="4500"/>
              <a:t>Thanks for Listening</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
          <p:cNvSpPr/>
          <p:nvPr/>
        </p:nvSpPr>
        <p:spPr>
          <a:xfrm>
            <a:off x="743647" y="539091"/>
            <a:ext cx="4321474" cy="25320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4"/>
          <p:cNvSpPr txBox="1">
            <a:spLocks noGrp="1"/>
          </p:cNvSpPr>
          <p:nvPr>
            <p:ph type="title"/>
          </p:nvPr>
        </p:nvSpPr>
        <p:spPr>
          <a:xfrm>
            <a:off x="-915191" y="362467"/>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800"/>
              <a:t>Recommender systems</a:t>
            </a:r>
            <a:endParaRPr/>
          </a:p>
        </p:txBody>
      </p:sp>
      <p:grpSp>
        <p:nvGrpSpPr>
          <p:cNvPr id="808" name="Google Shape;808;p4"/>
          <p:cNvGrpSpPr/>
          <p:nvPr/>
        </p:nvGrpSpPr>
        <p:grpSpPr>
          <a:xfrm flipH="1">
            <a:off x="-2285782" y="-2728990"/>
            <a:ext cx="4017967" cy="3644766"/>
            <a:chOff x="3166062" y="1034326"/>
            <a:chExt cx="6010422" cy="5452155"/>
          </a:xfrm>
        </p:grpSpPr>
        <p:sp>
          <p:nvSpPr>
            <p:cNvPr id="809" name="Google Shape;809;p4"/>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4"/>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1" name="Google Shape;811;p4"/>
          <p:cNvGrpSpPr/>
          <p:nvPr/>
        </p:nvGrpSpPr>
        <p:grpSpPr>
          <a:xfrm>
            <a:off x="6938397" y="2973664"/>
            <a:ext cx="3863499" cy="3798516"/>
            <a:chOff x="3133537" y="-308699"/>
            <a:chExt cx="6010422" cy="5452155"/>
          </a:xfrm>
        </p:grpSpPr>
        <p:sp>
          <p:nvSpPr>
            <p:cNvPr id="812" name="Google Shape;812;p4"/>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4"/>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4" name="Google Shape;814;p4"/>
          <p:cNvSpPr/>
          <p:nvPr/>
        </p:nvSpPr>
        <p:spPr>
          <a:xfrm>
            <a:off x="306955" y="1104485"/>
            <a:ext cx="8090397" cy="2940164"/>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5" name="Google Shape;815;p4"/>
          <p:cNvGrpSpPr/>
          <p:nvPr/>
        </p:nvGrpSpPr>
        <p:grpSpPr>
          <a:xfrm>
            <a:off x="7718550" y="138563"/>
            <a:ext cx="593164" cy="1161172"/>
            <a:chOff x="4921825" y="870250"/>
            <a:chExt cx="407925" cy="798550"/>
          </a:xfrm>
        </p:grpSpPr>
        <p:sp>
          <p:nvSpPr>
            <p:cNvPr id="816" name="Google Shape;816;p4"/>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4"/>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4"/>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4"/>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4"/>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4"/>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4"/>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4"/>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4"/>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4"/>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4"/>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4"/>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4"/>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4"/>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4"/>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4"/>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4"/>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4"/>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4"/>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4"/>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4"/>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4"/>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4"/>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4"/>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4"/>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4"/>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4"/>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4"/>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4"/>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4"/>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6" name="Google Shape;846;p4"/>
          <p:cNvSpPr txBox="1"/>
          <p:nvPr/>
        </p:nvSpPr>
        <p:spPr>
          <a:xfrm>
            <a:off x="455603" y="1446253"/>
            <a:ext cx="7793100" cy="2169784"/>
          </a:xfrm>
          <a:prstGeom prst="rect">
            <a:avLst/>
          </a:prstGeom>
          <a:noFill/>
          <a:ln>
            <a:noFill/>
          </a:ln>
        </p:spPr>
        <p:txBody>
          <a:bodyPr spcFirstLastPara="1" wrap="square" lIns="91425" tIns="45700" rIns="91425" bIns="45700" anchor="t" anchorCtr="0">
            <a:spAutoFit/>
          </a:bodyPr>
          <a:lstStyle/>
          <a:p>
            <a:pPr marL="298450" marR="0" lvl="0" indent="-285750" algn="just" rtl="0">
              <a:lnSpc>
                <a:spcPct val="150000"/>
              </a:lnSpc>
              <a:spcBef>
                <a:spcPts val="0"/>
              </a:spcBef>
              <a:spcAft>
                <a:spcPts val="0"/>
              </a:spcAft>
              <a:buClr>
                <a:srgbClr val="000000"/>
              </a:buClr>
              <a:buSzPts val="1800"/>
              <a:buFont typeface="Wingdings" panose="05000000000000000000" pitchFamily="2" charset="2"/>
              <a:buChar char="q"/>
            </a:pPr>
            <a:r>
              <a:rPr lang="vi-VN" sz="1800" i="0" u="none" strike="noStrike" cap="none">
                <a:solidFill>
                  <a:srgbClr val="000000"/>
                </a:solidFill>
                <a:latin typeface="Be Vietnam Pro Light"/>
                <a:ea typeface="Be Vietnam Pro Light"/>
                <a:cs typeface="Be Vietnam Pro Light"/>
                <a:sym typeface="Be Vietnam Pro Light"/>
              </a:rPr>
              <a:t>Recommender System được sử dụng để dự đoán "rating" hoặc "preference" mà người dùng sẽ dành cho một mặt hàng.</a:t>
            </a:r>
          </a:p>
          <a:p>
            <a:pPr marL="342900" marR="0" lvl="0" indent="-330200" algn="just" rtl="0">
              <a:lnSpc>
                <a:spcPct val="150000"/>
              </a:lnSpc>
              <a:spcBef>
                <a:spcPts val="0"/>
              </a:spcBef>
              <a:spcAft>
                <a:spcPts val="0"/>
              </a:spcAft>
              <a:buClr>
                <a:srgbClr val="000000"/>
              </a:buClr>
              <a:buSzPts val="1800"/>
              <a:buFont typeface="Wingdings" panose="05000000000000000000" pitchFamily="2" charset="2"/>
              <a:buChar char="q"/>
            </a:pPr>
            <a:r>
              <a:rPr lang="vi-VN" sz="1800" i="0" u="none" strike="noStrike" cap="none">
                <a:solidFill>
                  <a:srgbClr val="000000"/>
                </a:solidFill>
                <a:latin typeface="Be Vietnam Pro Light"/>
                <a:ea typeface="Be Vietnam Pro Light"/>
                <a:cs typeface="Be Vietnam Pro Light"/>
                <a:sym typeface="Be Vietnam Pro Light"/>
              </a:rPr>
              <a:t>Dự đoán tỷ lệ click (CTR) rất quan trọng trong Recommender System, trong đó nhiệm vụ là ước tính xác suất người dùng sẽ click vào mục được đề xuất.</a:t>
            </a:r>
            <a:endParaRPr sz="1800" i="0" u="none" strike="noStrike" cap="none">
              <a:solidFill>
                <a:srgbClr val="000000"/>
              </a:solidFill>
              <a:latin typeface="Be Vietnam Pro"/>
              <a:ea typeface="Be Vietnam Pro"/>
              <a:cs typeface="Be Vietnam Pro"/>
              <a:sym typeface="Be Vietnam Pro"/>
            </a:endParaRPr>
          </a:p>
        </p:txBody>
      </p:sp>
    </p:spTree>
    <p:extLst>
      <p:ext uri="{BB962C8B-B14F-4D97-AF65-F5344CB8AC3E}">
        <p14:creationId xmlns:p14="http://schemas.microsoft.com/office/powerpoint/2010/main" val="1404690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7"/>
          <p:cNvSpPr/>
          <p:nvPr/>
        </p:nvSpPr>
        <p:spPr>
          <a:xfrm>
            <a:off x="743647" y="539091"/>
            <a:ext cx="4321474" cy="25320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7"/>
          <p:cNvSpPr txBox="1">
            <a:spLocks noGrp="1"/>
          </p:cNvSpPr>
          <p:nvPr>
            <p:ph type="title"/>
          </p:nvPr>
        </p:nvSpPr>
        <p:spPr>
          <a:xfrm>
            <a:off x="-915191" y="362467"/>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800"/>
              <a:t>Giới thiệu chung về bài toán</a:t>
            </a:r>
            <a:endParaRPr/>
          </a:p>
        </p:txBody>
      </p:sp>
      <p:grpSp>
        <p:nvGrpSpPr>
          <p:cNvPr id="907" name="Google Shape;907;p7"/>
          <p:cNvGrpSpPr/>
          <p:nvPr/>
        </p:nvGrpSpPr>
        <p:grpSpPr>
          <a:xfrm flipH="1">
            <a:off x="-2285782" y="-2728990"/>
            <a:ext cx="4017967" cy="3644766"/>
            <a:chOff x="3166062" y="1034326"/>
            <a:chExt cx="6010422" cy="5452155"/>
          </a:xfrm>
        </p:grpSpPr>
        <p:sp>
          <p:nvSpPr>
            <p:cNvPr id="908" name="Google Shape;908;p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0" name="Google Shape;910;p7"/>
          <p:cNvGrpSpPr/>
          <p:nvPr/>
        </p:nvGrpSpPr>
        <p:grpSpPr>
          <a:xfrm>
            <a:off x="6938397" y="2973664"/>
            <a:ext cx="3863499" cy="3798516"/>
            <a:chOff x="3133537" y="-308699"/>
            <a:chExt cx="6010422" cy="5452155"/>
          </a:xfrm>
        </p:grpSpPr>
        <p:sp>
          <p:nvSpPr>
            <p:cNvPr id="911" name="Google Shape;911;p7"/>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7"/>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3" name="Google Shape;913;p7"/>
          <p:cNvSpPr/>
          <p:nvPr/>
        </p:nvSpPr>
        <p:spPr>
          <a:xfrm>
            <a:off x="306900" y="942325"/>
            <a:ext cx="8489400" cy="3795300"/>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4" name="Google Shape;914;p7"/>
          <p:cNvGrpSpPr/>
          <p:nvPr/>
        </p:nvGrpSpPr>
        <p:grpSpPr>
          <a:xfrm>
            <a:off x="7788097" y="-12"/>
            <a:ext cx="593164" cy="1161172"/>
            <a:chOff x="4921825" y="870250"/>
            <a:chExt cx="407925" cy="798550"/>
          </a:xfrm>
        </p:grpSpPr>
        <p:sp>
          <p:nvSpPr>
            <p:cNvPr id="915" name="Google Shape;915;p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5" name="Google Shape;945;p7"/>
          <p:cNvSpPr txBox="1"/>
          <p:nvPr/>
        </p:nvSpPr>
        <p:spPr>
          <a:xfrm>
            <a:off x="322950" y="1161150"/>
            <a:ext cx="8311800" cy="7078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Font typeface="Wingdings" panose="05000000000000000000" pitchFamily="2" charset="2"/>
              <a:buChar char="q"/>
            </a:pPr>
            <a:r>
              <a:rPr lang="vi-VN" sz="2000" i="0" u="none" strike="noStrike" cap="none">
                <a:solidFill>
                  <a:srgbClr val="000000"/>
                </a:solidFill>
                <a:latin typeface="Be Vietnam Pro Light"/>
                <a:ea typeface="Be Vietnam Pro Light"/>
                <a:cs typeface="Be Vietnam Pro Light"/>
                <a:sym typeface="Be Vietnam Pro Light"/>
              </a:rPr>
              <a:t>Các thuộc tính đóng 1 vai trò rất quan trọng trong sự thành công của các mô hình Hệ khuyến nghị. </a:t>
            </a:r>
            <a:endParaRPr>
              <a:latin typeface="Be Vietnam Pro Light"/>
              <a:ea typeface="Be Vietnam Pro Light"/>
              <a:cs typeface="Be Vietnam Pro Light"/>
              <a:sym typeface="Be Vietnam Pro Light"/>
            </a:endParaRPr>
          </a:p>
        </p:txBody>
      </p:sp>
      <p:sp>
        <p:nvSpPr>
          <p:cNvPr id="2" name="TextBox 1">
            <a:extLst>
              <a:ext uri="{FF2B5EF4-FFF2-40B4-BE49-F238E27FC236}">
                <a16:creationId xmlns:a16="http://schemas.microsoft.com/office/drawing/2014/main" id="{8098E650-AF81-13C4-29C1-F2EF01A6B6A7}"/>
              </a:ext>
            </a:extLst>
          </p:cNvPr>
          <p:cNvSpPr txBox="1"/>
          <p:nvPr/>
        </p:nvSpPr>
        <p:spPr>
          <a:xfrm>
            <a:off x="743647" y="1919071"/>
            <a:ext cx="7749847" cy="2257028"/>
          </a:xfrm>
          <a:prstGeom prst="rect">
            <a:avLst/>
          </a:prstGeom>
          <a:noFill/>
        </p:spPr>
        <p:txBody>
          <a:bodyPr wrap="square" rtlCol="0">
            <a:spAutoFit/>
          </a:bodyPr>
          <a:lstStyle/>
          <a:p>
            <a:pPr marL="342900" lvl="1" indent="-342900" algn="just">
              <a:spcBef>
                <a:spcPts val="800"/>
              </a:spcBef>
              <a:buSzPts val="2000"/>
              <a:buFont typeface="Wingdings" panose="05000000000000000000" pitchFamily="2" charset="2"/>
              <a:buChar char="§"/>
            </a:pPr>
            <a:r>
              <a:rPr lang="vi-VN" sz="2000" i="0" u="none" strike="noStrike" cap="none">
                <a:solidFill>
                  <a:srgbClr val="000000"/>
                </a:solidFill>
                <a:latin typeface="Be Vietnam Pro Light"/>
                <a:ea typeface="Be Vietnam Pro Light"/>
                <a:cs typeface="Be Vietnam Pro Light"/>
                <a:sym typeface="Be Vietnam Pro Light"/>
              </a:rPr>
              <a:t>Một trong các phép biến đổi đặc trưng quan trọng là cross-feature</a:t>
            </a:r>
            <a:endParaRPr lang="vi-VN">
              <a:latin typeface="Be Vietnam Pro Light"/>
              <a:ea typeface="Be Vietnam Pro Light"/>
              <a:cs typeface="Be Vietnam Pro Light"/>
              <a:sym typeface="Be Vietnam Pro Light"/>
            </a:endParaRPr>
          </a:p>
          <a:p>
            <a:pPr marL="342900" marR="0" lvl="0" indent="-342900" algn="just" rtl="0">
              <a:lnSpc>
                <a:spcPct val="100000"/>
              </a:lnSpc>
              <a:spcBef>
                <a:spcPts val="800"/>
              </a:spcBef>
              <a:spcAft>
                <a:spcPts val="0"/>
              </a:spcAft>
              <a:buClr>
                <a:srgbClr val="000000"/>
              </a:buClr>
              <a:buSzPts val="2000"/>
              <a:buFont typeface="Wingdings" panose="05000000000000000000" pitchFamily="2" charset="2"/>
              <a:buChar char="§"/>
            </a:pPr>
            <a:r>
              <a:rPr lang="vi-VN" sz="2000">
                <a:latin typeface="Be Vietnam Pro Light"/>
                <a:ea typeface="Be Vietnam Pro Light"/>
                <a:cs typeface="Be Vietnam Pro Light"/>
                <a:sym typeface="Be Vietnam Pro Light"/>
              </a:rPr>
              <a:t>VD: Đối với </a:t>
            </a:r>
            <a:r>
              <a:rPr lang="vi-VN" sz="2000" i="0" u="none" strike="noStrike" cap="none">
                <a:solidFill>
                  <a:srgbClr val="000000"/>
                </a:solidFill>
                <a:latin typeface="Be Vietnam Pro Light"/>
                <a:ea typeface="Be Vietnam Pro Light"/>
                <a:cs typeface="Be Vietnam Pro Light"/>
                <a:sym typeface="Be Vietnam Pro Light"/>
              </a:rPr>
              <a:t> 3-way feature AND(user_organization=UIT, item_category=deeplearning, time=monday) có giá trị 1 nếu người dùng làm tại UIT, đọc bài báo liên quan Deep learning vào thứ 2.</a:t>
            </a:r>
          </a:p>
          <a:p>
            <a:pPr marL="285750" indent="-285750">
              <a:buFont typeface="Wingdings" panose="05000000000000000000" pitchFamily="2" charset="2"/>
              <a:buChar char="§"/>
            </a:pP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8"/>
          <p:cNvSpPr/>
          <p:nvPr/>
        </p:nvSpPr>
        <p:spPr>
          <a:xfrm>
            <a:off x="743647" y="539091"/>
            <a:ext cx="4321474" cy="25320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8"/>
          <p:cNvSpPr txBox="1">
            <a:spLocks noGrp="1"/>
          </p:cNvSpPr>
          <p:nvPr>
            <p:ph type="title"/>
          </p:nvPr>
        </p:nvSpPr>
        <p:spPr>
          <a:xfrm>
            <a:off x="-915191" y="362467"/>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800"/>
              <a:t>Giới thiệu chung về bài toán</a:t>
            </a:r>
            <a:endParaRPr/>
          </a:p>
        </p:txBody>
      </p:sp>
      <p:grpSp>
        <p:nvGrpSpPr>
          <p:cNvPr id="952" name="Google Shape;952;p8"/>
          <p:cNvGrpSpPr/>
          <p:nvPr/>
        </p:nvGrpSpPr>
        <p:grpSpPr>
          <a:xfrm flipH="1">
            <a:off x="-2285782" y="-2728990"/>
            <a:ext cx="4017967" cy="3644766"/>
            <a:chOff x="3166062" y="1034326"/>
            <a:chExt cx="6010422" cy="5452155"/>
          </a:xfrm>
        </p:grpSpPr>
        <p:sp>
          <p:nvSpPr>
            <p:cNvPr id="953" name="Google Shape;953;p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5" name="Google Shape;955;p8"/>
          <p:cNvGrpSpPr/>
          <p:nvPr/>
        </p:nvGrpSpPr>
        <p:grpSpPr>
          <a:xfrm>
            <a:off x="6938397" y="2973664"/>
            <a:ext cx="3863499" cy="3798516"/>
            <a:chOff x="3133537" y="-308699"/>
            <a:chExt cx="6010422" cy="5452155"/>
          </a:xfrm>
        </p:grpSpPr>
        <p:sp>
          <p:nvSpPr>
            <p:cNvPr id="956" name="Google Shape;956;p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8" name="Google Shape;958;p8"/>
          <p:cNvSpPr/>
          <p:nvPr/>
        </p:nvSpPr>
        <p:spPr>
          <a:xfrm>
            <a:off x="306900" y="942325"/>
            <a:ext cx="8449200" cy="3795300"/>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9" name="Google Shape;959;p8"/>
          <p:cNvGrpSpPr/>
          <p:nvPr/>
        </p:nvGrpSpPr>
        <p:grpSpPr>
          <a:xfrm>
            <a:off x="7718550" y="138563"/>
            <a:ext cx="593164" cy="1161172"/>
            <a:chOff x="4921825" y="870250"/>
            <a:chExt cx="407925" cy="798550"/>
          </a:xfrm>
        </p:grpSpPr>
        <p:sp>
          <p:nvSpPr>
            <p:cNvPr id="960" name="Google Shape;960;p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0" name="Google Shape;990;p8"/>
          <p:cNvSpPr txBox="1"/>
          <p:nvPr/>
        </p:nvSpPr>
        <p:spPr>
          <a:xfrm>
            <a:off x="322950" y="1203375"/>
            <a:ext cx="8244600" cy="40006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Font typeface="Wingdings" panose="05000000000000000000" pitchFamily="2" charset="2"/>
              <a:buChar char="q"/>
            </a:pPr>
            <a:r>
              <a:rPr lang="vi-VN" sz="2000" i="0" u="none" strike="noStrike" cap="none">
                <a:solidFill>
                  <a:srgbClr val="000000"/>
                </a:solidFill>
                <a:latin typeface="Be Vietnam Pro Light"/>
                <a:ea typeface="Be Vietnam Pro Light"/>
                <a:cs typeface="Be Vietnam Pro Light"/>
                <a:sym typeface="Be Vietnam Pro Light"/>
              </a:rPr>
              <a:t>Có 3 nhược điểm đối với kĩ thuật cross-feature:</a:t>
            </a:r>
            <a:endParaRPr>
              <a:latin typeface="Be Vietnam Pro Light"/>
              <a:ea typeface="Be Vietnam Pro Light"/>
              <a:cs typeface="Be Vietnam Pro Light"/>
              <a:sym typeface="Be Vietnam Pro Light"/>
            </a:endParaRPr>
          </a:p>
        </p:txBody>
      </p:sp>
      <p:sp>
        <p:nvSpPr>
          <p:cNvPr id="2" name="TextBox 1">
            <a:extLst>
              <a:ext uri="{FF2B5EF4-FFF2-40B4-BE49-F238E27FC236}">
                <a16:creationId xmlns:a16="http://schemas.microsoft.com/office/drawing/2014/main" id="{61B78C32-460B-4B6F-9EDA-EB53EB101C71}"/>
              </a:ext>
            </a:extLst>
          </p:cNvPr>
          <p:cNvSpPr txBox="1"/>
          <p:nvPr/>
        </p:nvSpPr>
        <p:spPr>
          <a:xfrm>
            <a:off x="387900" y="3562286"/>
            <a:ext cx="8244600" cy="1015663"/>
          </a:xfrm>
          <a:prstGeom prst="rect">
            <a:avLst/>
          </a:prstGeom>
          <a:noFill/>
        </p:spPr>
        <p:txBody>
          <a:bodyPr wrap="square" rtlCol="0">
            <a:spAutoFit/>
          </a:bodyPr>
          <a:lstStyle/>
          <a:p>
            <a:pPr marL="0" marR="0" lvl="0" indent="0" algn="just" rtl="0">
              <a:lnSpc>
                <a:spcPct val="100000"/>
              </a:lnSpc>
              <a:spcBef>
                <a:spcPts val="800"/>
              </a:spcBef>
              <a:spcAft>
                <a:spcPts val="0"/>
              </a:spcAft>
              <a:buNone/>
            </a:pPr>
            <a:r>
              <a:rPr lang="vi-VN" sz="2000">
                <a:latin typeface="Be Vietnam Pro Light" panose="020B0604020202020204" charset="0"/>
                <a:ea typeface="Inter" panose="020B0604020202020204" charset="0"/>
                <a:cs typeface="Times New Roman" panose="02020603050405020304" pitchFamily="18" charset="0"/>
                <a:sym typeface="Wingdings" panose="05000000000000000000" pitchFamily="2" charset="2"/>
              </a:rPr>
              <a:t></a:t>
            </a:r>
            <a:r>
              <a:rPr lang="vi-VN" sz="2000" i="0" u="none" strike="noStrike" cap="none">
                <a:solidFill>
                  <a:srgbClr val="000000"/>
                </a:solidFill>
                <a:latin typeface="Be Vietnam Pro Light"/>
                <a:ea typeface="Be Vietnam Pro Light"/>
                <a:cs typeface="Be Vietnam Pro Light"/>
                <a:sym typeface="Be Vietnam Pro Light"/>
              </a:rPr>
              <a:t> Do đó mô hình có thể tự học được tương tác giữa các đặc trưng mà không sử dụng các kĩ thuật thủ công được nêu trên là điều cần thiết. </a:t>
            </a:r>
            <a:endParaRPr lang="vi-VN" sz="2000">
              <a:latin typeface="Be Vietnam Pro Light"/>
              <a:ea typeface="Be Vietnam Pro Light"/>
              <a:cs typeface="Be Vietnam Pro Light"/>
              <a:sym typeface="Be Vietnam Pro Light"/>
            </a:endParaRPr>
          </a:p>
        </p:txBody>
      </p:sp>
      <p:sp>
        <p:nvSpPr>
          <p:cNvPr id="4" name="TextBox 3">
            <a:extLst>
              <a:ext uri="{FF2B5EF4-FFF2-40B4-BE49-F238E27FC236}">
                <a16:creationId xmlns:a16="http://schemas.microsoft.com/office/drawing/2014/main" id="{0C3E4E18-EC88-AA79-0C2A-8CF5AEC745CB}"/>
              </a:ext>
            </a:extLst>
          </p:cNvPr>
          <p:cNvSpPr txBox="1"/>
          <p:nvPr/>
        </p:nvSpPr>
        <p:spPr>
          <a:xfrm>
            <a:off x="743646" y="1657119"/>
            <a:ext cx="7932581" cy="1836400"/>
          </a:xfrm>
          <a:prstGeom prst="rect">
            <a:avLst/>
          </a:prstGeom>
          <a:noFill/>
        </p:spPr>
        <p:txBody>
          <a:bodyPr wrap="square">
            <a:spAutoFit/>
          </a:bodyPr>
          <a:lstStyle/>
          <a:p>
            <a:pPr marL="342900" marR="0" lvl="0" indent="-342900" algn="just" rtl="0">
              <a:lnSpc>
                <a:spcPct val="100000"/>
              </a:lnSpc>
              <a:spcBef>
                <a:spcPts val="800"/>
              </a:spcBef>
              <a:spcAft>
                <a:spcPts val="0"/>
              </a:spcAft>
              <a:buClr>
                <a:srgbClr val="000000"/>
              </a:buClr>
              <a:buSzPts val="2000"/>
              <a:buFont typeface="Wingdings" panose="05000000000000000000" pitchFamily="2" charset="2"/>
              <a:buChar char="§"/>
            </a:pPr>
            <a:r>
              <a:rPr lang="vi-VN" sz="2000" i="0" u="none" strike="noStrike" cap="none">
                <a:solidFill>
                  <a:srgbClr val="000000"/>
                </a:solidFill>
                <a:latin typeface="Be Vietnam Pro Light"/>
                <a:ea typeface="Be Vietnam Pro Light"/>
                <a:cs typeface="Be Vietnam Pro Light"/>
                <a:sym typeface="Be Vietnam Pro Light"/>
              </a:rPr>
              <a:t>Để có được các đặc trưng tốt thì phải đi kèm với chi phí cao.</a:t>
            </a:r>
          </a:p>
          <a:p>
            <a:pPr marL="342900" marR="0" lvl="0" indent="-342900" algn="just" rtl="0">
              <a:lnSpc>
                <a:spcPct val="100000"/>
              </a:lnSpc>
              <a:spcBef>
                <a:spcPts val="800"/>
              </a:spcBef>
              <a:spcAft>
                <a:spcPts val="0"/>
              </a:spcAft>
              <a:buClr>
                <a:srgbClr val="000000"/>
              </a:buClr>
              <a:buSzPts val="2000"/>
              <a:buFont typeface="Wingdings" panose="05000000000000000000" pitchFamily="2" charset="2"/>
              <a:buChar char="§"/>
            </a:pPr>
            <a:r>
              <a:rPr lang="vi-VN" sz="2000" i="0" u="none" strike="noStrike" cap="none">
                <a:solidFill>
                  <a:srgbClr val="000000"/>
                </a:solidFill>
                <a:latin typeface="Be Vietnam Pro Light"/>
                <a:ea typeface="Be Vietnam Pro Light"/>
                <a:cs typeface="Be Vietnam Pro Light"/>
                <a:sym typeface="Be Vietnam Pro Light"/>
              </a:rPr>
              <a:t>Trong các hệ thống dự đoán quy mô lớn, có nhiều đặc trưng thô khiến việc trích xuất tất cả các cross-feature theo cách thủ công là không khả thi. </a:t>
            </a:r>
            <a:endParaRPr lang="vi-VN" sz="2000">
              <a:latin typeface="Be Vietnam Pro Light"/>
              <a:ea typeface="Be Vietnam Pro Light"/>
              <a:cs typeface="Be Vietnam Pro Light"/>
              <a:sym typeface="Be Vietnam Pro Light"/>
            </a:endParaRPr>
          </a:p>
          <a:p>
            <a:pPr marL="342900" marR="0" lvl="0" indent="-342900" algn="just" rtl="0">
              <a:lnSpc>
                <a:spcPct val="100000"/>
              </a:lnSpc>
              <a:spcBef>
                <a:spcPts val="800"/>
              </a:spcBef>
              <a:spcAft>
                <a:spcPts val="0"/>
              </a:spcAft>
              <a:buClr>
                <a:srgbClr val="000000"/>
              </a:buClr>
              <a:buSzPts val="2000"/>
              <a:buFont typeface="Wingdings" panose="05000000000000000000" pitchFamily="2" charset="2"/>
              <a:buChar char="§"/>
            </a:pPr>
            <a:r>
              <a:rPr lang="vi-VN" sz="2000" i="0" u="none" strike="noStrike" cap="none">
                <a:solidFill>
                  <a:srgbClr val="000000"/>
                </a:solidFill>
                <a:latin typeface="Be Vietnam Pro Light"/>
                <a:ea typeface="Be Vietnam Pro Light"/>
                <a:cs typeface="Be Vietnam Pro Light"/>
                <a:sym typeface="Be Vietnam Pro Light"/>
              </a:rPr>
              <a:t>Các cross-feature được tạo thủ công không khái quát hóa.</a:t>
            </a:r>
            <a:endParaRPr lang="vi-VN" sz="2000">
              <a:latin typeface="Be Vietnam Pro Light"/>
              <a:ea typeface="Be Vietnam Pro Light"/>
              <a:cs typeface="Be Vietnam Pro Light"/>
              <a:sym typeface="Be Vietnam Pr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9"/>
          <p:cNvSpPr/>
          <p:nvPr/>
        </p:nvSpPr>
        <p:spPr>
          <a:xfrm rot="10800000" flipH="1">
            <a:off x="676749" y="2461317"/>
            <a:ext cx="4308206" cy="109304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9"/>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9"/>
          <p:cNvSpPr txBox="1">
            <a:spLocks noGrp="1"/>
          </p:cNvSpPr>
          <p:nvPr>
            <p:ph type="title"/>
          </p:nvPr>
        </p:nvSpPr>
        <p:spPr>
          <a:xfrm>
            <a:off x="717598" y="1824172"/>
            <a:ext cx="4492561" cy="236733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sz="3600"/>
              <a:t>Các hướng tiếp cận trước đó</a:t>
            </a:r>
            <a:endParaRPr sz="3600"/>
          </a:p>
        </p:txBody>
      </p:sp>
      <p:sp>
        <p:nvSpPr>
          <p:cNvPr id="998" name="Google Shape;998;p9"/>
          <p:cNvSpPr txBox="1">
            <a:spLocks noGrp="1"/>
          </p:cNvSpPr>
          <p:nvPr>
            <p:ph type="title" idx="2"/>
          </p:nvPr>
        </p:nvSpPr>
        <p:spPr>
          <a:xfrm>
            <a:off x="717600" y="1535374"/>
            <a:ext cx="1535400" cy="658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vi-VN"/>
              <a:t>02</a:t>
            </a:r>
            <a:endParaRPr/>
          </a:p>
        </p:txBody>
      </p:sp>
      <p:pic>
        <p:nvPicPr>
          <p:cNvPr id="999" name="Google Shape;999;p9"/>
          <p:cNvPicPr preferRelativeResize="0"/>
          <p:nvPr/>
        </p:nvPicPr>
        <p:blipFill rotWithShape="1">
          <a:blip r:embed="rId3">
            <a:alphaModFix/>
          </a:blip>
          <a:srcRect/>
          <a:stretch/>
        </p:blipFill>
        <p:spPr>
          <a:xfrm>
            <a:off x="5808141" y="1288198"/>
            <a:ext cx="2489475" cy="31163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10"/>
          <p:cNvSpPr/>
          <p:nvPr/>
        </p:nvSpPr>
        <p:spPr>
          <a:xfrm>
            <a:off x="743646" y="539091"/>
            <a:ext cx="4559933" cy="25320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0"/>
          <p:cNvSpPr txBox="1">
            <a:spLocks noGrp="1"/>
          </p:cNvSpPr>
          <p:nvPr>
            <p:ph type="title"/>
          </p:nvPr>
        </p:nvSpPr>
        <p:spPr>
          <a:xfrm>
            <a:off x="-828388" y="354732"/>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sz="2800"/>
              <a:t>Các hướng tiếp cận trước đó</a:t>
            </a:r>
            <a:endParaRPr/>
          </a:p>
        </p:txBody>
      </p:sp>
      <p:grpSp>
        <p:nvGrpSpPr>
          <p:cNvPr id="1006" name="Google Shape;1006;p10"/>
          <p:cNvGrpSpPr/>
          <p:nvPr/>
        </p:nvGrpSpPr>
        <p:grpSpPr>
          <a:xfrm flipH="1">
            <a:off x="-2285782" y="-2728990"/>
            <a:ext cx="4017967" cy="3644766"/>
            <a:chOff x="3166062" y="1034326"/>
            <a:chExt cx="6010422" cy="5452155"/>
          </a:xfrm>
        </p:grpSpPr>
        <p:sp>
          <p:nvSpPr>
            <p:cNvPr id="1007" name="Google Shape;1007;p10"/>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0"/>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9" name="Google Shape;1009;p10"/>
          <p:cNvGrpSpPr/>
          <p:nvPr/>
        </p:nvGrpSpPr>
        <p:grpSpPr>
          <a:xfrm>
            <a:off x="6938397" y="2973664"/>
            <a:ext cx="3863499" cy="3798516"/>
            <a:chOff x="3133537" y="-308699"/>
            <a:chExt cx="6010422" cy="5452155"/>
          </a:xfrm>
        </p:grpSpPr>
        <p:sp>
          <p:nvSpPr>
            <p:cNvPr id="1010" name="Google Shape;1010;p10"/>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0"/>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2" name="Google Shape;1012;p10"/>
          <p:cNvSpPr/>
          <p:nvPr/>
        </p:nvSpPr>
        <p:spPr>
          <a:xfrm>
            <a:off x="306900" y="942325"/>
            <a:ext cx="8134500" cy="3957000"/>
          </a:xfrm>
          <a:prstGeom prst="roundRect">
            <a:avLst>
              <a:gd name="adj" fmla="val 684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13" name="Google Shape;1013;p10"/>
          <p:cNvGrpSpPr/>
          <p:nvPr/>
        </p:nvGrpSpPr>
        <p:grpSpPr>
          <a:xfrm>
            <a:off x="7718550" y="138563"/>
            <a:ext cx="593164" cy="1161172"/>
            <a:chOff x="4921825" y="870250"/>
            <a:chExt cx="407925" cy="798550"/>
          </a:xfrm>
        </p:grpSpPr>
        <p:sp>
          <p:nvSpPr>
            <p:cNvPr id="1014" name="Google Shape;1014;p10"/>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0"/>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0"/>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0"/>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0"/>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0"/>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0"/>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0"/>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0"/>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0"/>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0"/>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0"/>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0"/>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0"/>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0"/>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0"/>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0"/>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0"/>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0"/>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0"/>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0"/>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0"/>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0"/>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0"/>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0"/>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0"/>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0"/>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0"/>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0"/>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0"/>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4" name="Google Shape;1044;p10"/>
          <p:cNvSpPr txBox="1"/>
          <p:nvPr/>
        </p:nvSpPr>
        <p:spPr>
          <a:xfrm>
            <a:off x="383100" y="1090825"/>
            <a:ext cx="8058300" cy="36929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Font typeface="Wingdings" panose="05000000000000000000" pitchFamily="2" charset="2"/>
              <a:buChar char="q"/>
            </a:pPr>
            <a:r>
              <a:rPr lang="vi-VN" sz="1800" i="0" u="none" strike="noStrike" cap="none">
                <a:solidFill>
                  <a:srgbClr val="000000"/>
                </a:solidFill>
                <a:latin typeface="Be Vietnam Pro Light"/>
                <a:ea typeface="Be Vietnam Pro Light"/>
                <a:cs typeface="Be Vietnam Pro Light"/>
                <a:sym typeface="Be Vietnam Pro Light"/>
              </a:rPr>
              <a:t>Các bài báo khác đã đề xuất đến các mô hình như:</a:t>
            </a:r>
            <a:endParaRPr sz="1800">
              <a:latin typeface="Be Vietnam Pro Light"/>
              <a:ea typeface="Be Vietnam Pro Light"/>
              <a:cs typeface="Be Vietnam Pro Light"/>
              <a:sym typeface="Be Vietnam Pro Light"/>
            </a:endParaRPr>
          </a:p>
        </p:txBody>
      </p:sp>
      <p:sp>
        <p:nvSpPr>
          <p:cNvPr id="3" name="TextBox 2">
            <a:extLst>
              <a:ext uri="{FF2B5EF4-FFF2-40B4-BE49-F238E27FC236}">
                <a16:creationId xmlns:a16="http://schemas.microsoft.com/office/drawing/2014/main" id="{7C797389-C7AA-3343-0E8D-079685FAB5AA}"/>
              </a:ext>
            </a:extLst>
          </p:cNvPr>
          <p:cNvSpPr txBox="1"/>
          <p:nvPr/>
        </p:nvSpPr>
        <p:spPr>
          <a:xfrm>
            <a:off x="743645" y="1486444"/>
            <a:ext cx="7566251" cy="3067506"/>
          </a:xfrm>
          <a:prstGeom prst="rect">
            <a:avLst/>
          </a:prstGeom>
          <a:noFill/>
        </p:spPr>
        <p:txBody>
          <a:bodyPr wrap="square">
            <a:spAutoFit/>
          </a:bodyPr>
          <a:lstStyle/>
          <a:p>
            <a:pPr marL="342900" marR="0" lvl="0" indent="-330200" algn="just" rtl="0">
              <a:lnSpc>
                <a:spcPct val="100000"/>
              </a:lnSpc>
              <a:spcBef>
                <a:spcPts val="800"/>
              </a:spcBef>
              <a:spcAft>
                <a:spcPts val="0"/>
              </a:spcAft>
              <a:buClr>
                <a:srgbClr val="000000"/>
              </a:buClr>
              <a:buSzPts val="1800"/>
              <a:buFont typeface="Be Vietnam Pro Light"/>
              <a:buChar char="•"/>
            </a:pPr>
            <a:r>
              <a:rPr lang="vi-VN" sz="1800" b="1" i="0" u="none" strike="noStrike" cap="none">
                <a:solidFill>
                  <a:srgbClr val="000000"/>
                </a:solidFill>
                <a:latin typeface="Be Vietnam Pro Light"/>
                <a:ea typeface="Be Vietnam Pro Light"/>
                <a:cs typeface="Be Vietnam Pro Light"/>
                <a:sym typeface="Be Vietnam Pro Light"/>
              </a:rPr>
              <a:t>Factorization Machine (FM):</a:t>
            </a:r>
            <a:r>
              <a:rPr lang="vi-VN" sz="1800" i="0" u="none" strike="noStrike" cap="none">
                <a:solidFill>
                  <a:srgbClr val="000000"/>
                </a:solidFill>
                <a:latin typeface="Be Vietnam Pro Light"/>
                <a:ea typeface="Be Vietnam Pro Light"/>
                <a:cs typeface="Be Vietnam Pro Light"/>
                <a:sym typeface="Be Vietnam Pro Light"/>
              </a:rPr>
              <a:t> có thể học được bất kì đặc trưng cấp cao nào. Sự tổ hợp các đặc trưng có thể có lợi hoặc gây nhiễu.</a:t>
            </a:r>
          </a:p>
          <a:p>
            <a:pPr marL="342900" marR="0" lvl="0" indent="-330200" algn="just" rtl="0">
              <a:lnSpc>
                <a:spcPct val="100000"/>
              </a:lnSpc>
              <a:spcBef>
                <a:spcPts val="800"/>
              </a:spcBef>
              <a:spcAft>
                <a:spcPts val="0"/>
              </a:spcAft>
              <a:buClr>
                <a:srgbClr val="000000"/>
              </a:buClr>
              <a:buSzPts val="1800"/>
              <a:buFont typeface="Be Vietnam Pro Light"/>
              <a:buChar char="•"/>
            </a:pPr>
            <a:r>
              <a:rPr lang="vi-VN" sz="1800" b="1" i="0" u="none" strike="noStrike" cap="none">
                <a:solidFill>
                  <a:srgbClr val="000000"/>
                </a:solidFill>
                <a:latin typeface="Be Vietnam Pro Light"/>
                <a:ea typeface="Be Vietnam Pro Light"/>
                <a:cs typeface="Be Vietnam Pro Light"/>
                <a:sym typeface="Be Vietnam Pro Light"/>
              </a:rPr>
              <a:t>Factorisation-machine supported Neural Network (FNN) và Product-based Neural Network (PNN)</a:t>
            </a:r>
            <a:r>
              <a:rPr lang="vi-VN" sz="1800" i="0" u="none" strike="noStrike" cap="none">
                <a:solidFill>
                  <a:srgbClr val="000000"/>
                </a:solidFill>
                <a:latin typeface="Be Vietnam Pro Light"/>
                <a:ea typeface="Be Vietnam Pro Light"/>
                <a:cs typeface="Be Vietnam Pro Light"/>
                <a:sym typeface="Be Vietnam Pro Light"/>
              </a:rPr>
              <a:t>: mô hình này tập trung quá nhiều vào các đặc trưng cấp cao và bỏ qua sự chú ý đối với đặc trưng cấp thấp. </a:t>
            </a:r>
            <a:endParaRPr lang="vi-VN" sz="1800">
              <a:latin typeface="Be Vietnam Pro Light"/>
              <a:ea typeface="Be Vietnam Pro Light"/>
              <a:cs typeface="Be Vietnam Pro Light"/>
              <a:sym typeface="Be Vietnam Pro Light"/>
            </a:endParaRPr>
          </a:p>
          <a:p>
            <a:pPr marL="342900" marR="0" lvl="0" indent="-330200" algn="just" rtl="0">
              <a:lnSpc>
                <a:spcPct val="100000"/>
              </a:lnSpc>
              <a:spcBef>
                <a:spcPts val="800"/>
              </a:spcBef>
              <a:spcAft>
                <a:spcPts val="0"/>
              </a:spcAft>
              <a:buClr>
                <a:srgbClr val="000000"/>
              </a:buClr>
              <a:buSzPts val="1800"/>
              <a:buFont typeface="Be Vietnam Pro Light"/>
              <a:buChar char="•"/>
            </a:pPr>
            <a:r>
              <a:rPr lang="vi-VN" sz="1800" b="1" i="0" u="none" strike="noStrike" cap="none">
                <a:solidFill>
                  <a:srgbClr val="000000"/>
                </a:solidFill>
                <a:latin typeface="Be Vietnam Pro Light"/>
                <a:ea typeface="Be Vietnam Pro Light"/>
                <a:cs typeface="Be Vietnam Pro Light"/>
                <a:sym typeface="Be Vietnam Pro Light"/>
              </a:rPr>
              <a:t>Wide&amp;Deep và DeepFM</a:t>
            </a:r>
            <a:r>
              <a:rPr lang="vi-VN" sz="1800" i="0" u="none" strike="noStrike" cap="none">
                <a:solidFill>
                  <a:srgbClr val="000000"/>
                </a:solidFill>
                <a:latin typeface="Be Vietnam Pro Light"/>
                <a:ea typeface="Be Vietnam Pro Light"/>
                <a:cs typeface="Be Vietnam Pro Light"/>
                <a:sym typeface="Be Vietnam Pro Light"/>
              </a:rPr>
              <a:t>: có thể giải quyết vấn đề của 2 mô hình trên, tuy nhiên mô hình này không đưa ra rõ ràng số bậc cụ thể trong quá trình kết hợp các đặc trưng.</a:t>
            </a:r>
            <a:endParaRPr lang="vi-VN" sz="1800">
              <a:latin typeface="Be Vietnam Pro Light"/>
              <a:ea typeface="Be Vietnam Pro Light"/>
              <a:cs typeface="Be Vietnam Pro Light"/>
              <a:sym typeface="Be Vietnam Pr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4"/>
          <p:cNvSpPr/>
          <p:nvPr/>
        </p:nvSpPr>
        <p:spPr>
          <a:xfrm rot="10800000" flipH="1">
            <a:off x="676750" y="2539151"/>
            <a:ext cx="2397000" cy="10152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4"/>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4"/>
          <p:cNvSpPr txBox="1">
            <a:spLocks noGrp="1"/>
          </p:cNvSpPr>
          <p:nvPr>
            <p:ph type="title"/>
          </p:nvPr>
        </p:nvSpPr>
        <p:spPr>
          <a:xfrm>
            <a:off x="670000" y="2466551"/>
            <a:ext cx="2410500" cy="116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sz="4000"/>
              <a:t>Bộ dữ liệu</a:t>
            </a:r>
            <a:endParaRPr sz="4000"/>
          </a:p>
        </p:txBody>
      </p:sp>
      <p:sp>
        <p:nvSpPr>
          <p:cNvPr id="1153" name="Google Shape;1153;p14"/>
          <p:cNvSpPr txBox="1">
            <a:spLocks noGrp="1"/>
          </p:cNvSpPr>
          <p:nvPr>
            <p:ph type="title" idx="2"/>
          </p:nvPr>
        </p:nvSpPr>
        <p:spPr>
          <a:xfrm>
            <a:off x="717600" y="1528000"/>
            <a:ext cx="1535400" cy="658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vi-VN"/>
              <a:t>03</a:t>
            </a:r>
            <a:endParaRPr/>
          </a:p>
        </p:txBody>
      </p:sp>
      <p:pic>
        <p:nvPicPr>
          <p:cNvPr id="1154" name="Google Shape;1154;p14"/>
          <p:cNvPicPr preferRelativeResize="0"/>
          <p:nvPr/>
        </p:nvPicPr>
        <p:blipFill rotWithShape="1">
          <a:blip r:embed="rId3">
            <a:alphaModFix/>
          </a:blip>
          <a:srcRect/>
          <a:stretch/>
        </p:blipFill>
        <p:spPr>
          <a:xfrm>
            <a:off x="5808141" y="1288198"/>
            <a:ext cx="2489475" cy="3116350"/>
          </a:xfrm>
          <a:prstGeom prst="rect">
            <a:avLst/>
          </a:prstGeom>
          <a:noFill/>
          <a:ln>
            <a:noFill/>
          </a:ln>
        </p:spPr>
      </p:pic>
    </p:spTree>
    <p:extLst>
      <p:ext uri="{BB962C8B-B14F-4D97-AF65-F5344CB8AC3E}">
        <p14:creationId xmlns:p14="http://schemas.microsoft.com/office/powerpoint/2010/main" val="3851675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nline Shopping MK Plan by Slidesgo">
  <a:themeElements>
    <a:clrScheme name="Simple Light">
      <a:dk1>
        <a:srgbClr val="000000"/>
      </a:dk1>
      <a:lt1>
        <a:srgbClr val="FFFFFF"/>
      </a:lt1>
      <a:dk2>
        <a:srgbClr val="686868"/>
      </a:dk2>
      <a:lt2>
        <a:srgbClr val="EFE4C8"/>
      </a:lt2>
      <a:accent1>
        <a:srgbClr val="EFEFEF"/>
      </a:accent1>
      <a:accent2>
        <a:srgbClr val="D7E7E7"/>
      </a:accent2>
      <a:accent3>
        <a:srgbClr val="A3D6D7"/>
      </a:accent3>
      <a:accent4>
        <a:srgbClr val="EBB7B0"/>
      </a:accent4>
      <a:accent5>
        <a:srgbClr val="F19082"/>
      </a:accent5>
      <a:accent6>
        <a:srgbClr val="CD4A3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1029</Words>
  <Application>Microsoft Office PowerPoint</Application>
  <PresentationFormat>On-screen Show (16:9)</PresentationFormat>
  <Paragraphs>205</Paragraphs>
  <Slides>30</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Fira Sans Extra Condensed Medium</vt:lpstr>
      <vt:lpstr>Wingdings</vt:lpstr>
      <vt:lpstr>Questrial</vt:lpstr>
      <vt:lpstr>Be Vietnam Pro Light</vt:lpstr>
      <vt:lpstr>Times</vt:lpstr>
      <vt:lpstr>Be Vietnam Pro</vt:lpstr>
      <vt:lpstr>Bebas Neue</vt:lpstr>
      <vt:lpstr>Arial</vt:lpstr>
      <vt:lpstr>Cambria Math</vt:lpstr>
      <vt:lpstr>Online Shopping MK Plan by Slidesgo</vt:lpstr>
      <vt:lpstr>xDeepFM: Combining Explicit and Implicit Feature Interactions for Recommender Systems</vt:lpstr>
      <vt:lpstr>Các hướng tiếp cận trước đó</vt:lpstr>
      <vt:lpstr>Giới thiệu về bài báo</vt:lpstr>
      <vt:lpstr>Recommender systems</vt:lpstr>
      <vt:lpstr>Giới thiệu chung về bài toán</vt:lpstr>
      <vt:lpstr>Giới thiệu chung về bài toán</vt:lpstr>
      <vt:lpstr>Các hướng tiếp cận trước đó</vt:lpstr>
      <vt:lpstr>Các hướng tiếp cận trước đó</vt:lpstr>
      <vt:lpstr>Bộ dữ liệu</vt:lpstr>
      <vt:lpstr>Criteo Dataset</vt:lpstr>
      <vt:lpstr>Criteo Dataset</vt:lpstr>
      <vt:lpstr>Dianping Dataset</vt:lpstr>
      <vt:lpstr>Dianping Dataset</vt:lpstr>
      <vt:lpstr>Dianping Dataset</vt:lpstr>
      <vt:lpstr>Dianping Dataset</vt:lpstr>
      <vt:lpstr>Bing News Dataset</vt:lpstr>
      <vt:lpstr>Bing News Dataset</vt:lpstr>
      <vt:lpstr>Statisics</vt:lpstr>
      <vt:lpstr>Phương pháp và kĩ thuật áp dụng</vt:lpstr>
      <vt:lpstr>Phương pháp và kĩ thuật áp dụng</vt:lpstr>
      <vt:lpstr>Phương pháp và kĩ thuật áp dụng</vt:lpstr>
      <vt:lpstr>Phương pháp và kĩ thuật áp dụng</vt:lpstr>
      <vt:lpstr>Phương pháp và kĩ thuật áp dụng</vt:lpstr>
      <vt:lpstr>Kết quả thử nghiệm</vt:lpstr>
      <vt:lpstr>Kết quả thử nghiệm</vt:lpstr>
      <vt:lpstr>Kết quả thử nghiệm</vt:lpstr>
      <vt:lpstr>Kết quả thử nghiệm</vt:lpstr>
      <vt:lpstr>Kết luận</vt:lpstr>
      <vt:lpstr>Kết luận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xDeepFM: Combining Explicit and Implicit Feature Interactions for Recommender Systems</dc:title>
  <cp:lastModifiedBy>Nguyễn Hoàng Quý</cp:lastModifiedBy>
  <cp:revision>15</cp:revision>
  <dcterms:modified xsi:type="dcterms:W3CDTF">2023-05-29T17:02:28Z</dcterms:modified>
</cp:coreProperties>
</file>