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40288" cy="428037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2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qD35jK4gZXUW2VMGY5d/jj2Vw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74" d="100"/>
          <a:sy n="74" d="100"/>
        </p:scale>
        <p:origin x="144" y="-12088"/>
      </p:cViewPr>
      <p:guideLst>
        <p:guide orient="horz" pos="13481"/>
        <p:guide pos="9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268022" y="7005156"/>
            <a:ext cx="25704245" cy="1490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43"/>
              <a:buFont typeface="Calibri"/>
              <a:buNone/>
              <a:defRPr sz="1984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780036" y="22481887"/>
            <a:ext cx="22680216" cy="1033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307"/>
              </a:spcBef>
              <a:spcAft>
                <a:spcPts val="0"/>
              </a:spcAft>
              <a:buClr>
                <a:schemeClr val="dk1"/>
              </a:buClr>
              <a:buSzPts val="7937"/>
              <a:buNone/>
              <a:defRPr sz="7937"/>
            </a:lvl1pPr>
            <a:lvl2pPr lvl="1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/>
            </a:lvl2pPr>
            <a:lvl3pPr lvl="2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953"/>
              <a:buNone/>
              <a:defRPr sz="5953"/>
            </a:lvl3pPr>
            <a:lvl4pPr lvl="3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/>
            </a:lvl4pPr>
            <a:lvl5pPr lvl="4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/>
            </a:lvl5pPr>
            <a:lvl6pPr lvl="5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/>
            </a:lvl6pPr>
            <a:lvl7pPr lvl="6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/>
            </a:lvl7pPr>
            <a:lvl8pPr lvl="7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/>
            </a:lvl8pPr>
            <a:lvl9pPr lvl="8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079020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017096" y="39672756"/>
            <a:ext cx="10206097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1357203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079020" y="2278913"/>
            <a:ext cx="26082248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540847" y="11932693"/>
            <a:ext cx="27158594" cy="2608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079020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017096" y="39672756"/>
            <a:ext cx="10206097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357203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6763884" y="17155729"/>
            <a:ext cx="36274211" cy="652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6466243" y="10824168"/>
            <a:ext cx="36274211" cy="19183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079020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017096" y="39672756"/>
            <a:ext cx="10206097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357203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079020" y="2278913"/>
            <a:ext cx="26082248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079020" y="11394520"/>
            <a:ext cx="26082248" cy="2715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2079020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0017096" y="39672756"/>
            <a:ext cx="10206097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1357203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63272" y="10671229"/>
            <a:ext cx="26082248" cy="1780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43"/>
              <a:buFont typeface="Calibri"/>
              <a:buNone/>
              <a:defRPr sz="1984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063272" y="28644846"/>
            <a:ext cx="26082248" cy="936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307"/>
              </a:spcBef>
              <a:spcAft>
                <a:spcPts val="0"/>
              </a:spcAft>
              <a:buClr>
                <a:schemeClr val="dk1"/>
              </a:buClr>
              <a:buSzPts val="7937"/>
              <a:buNone/>
              <a:defRPr sz="7937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rgbClr val="888888"/>
              </a:buClr>
              <a:buSzPts val="6614"/>
              <a:buNone/>
              <a:defRPr sz="661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rgbClr val="888888"/>
              </a:buClr>
              <a:buSzPts val="5953"/>
              <a:buNone/>
              <a:defRPr sz="595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rgbClr val="888888"/>
              </a:buClr>
              <a:buSzPts val="5291"/>
              <a:buNone/>
              <a:defRPr sz="5291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rgbClr val="888888"/>
              </a:buClr>
              <a:buSzPts val="5291"/>
              <a:buNone/>
              <a:defRPr sz="5291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rgbClr val="888888"/>
              </a:buClr>
              <a:buSzPts val="5291"/>
              <a:buNone/>
              <a:defRPr sz="5291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rgbClr val="888888"/>
              </a:buClr>
              <a:buSzPts val="5291"/>
              <a:buNone/>
              <a:defRPr sz="5291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rgbClr val="888888"/>
              </a:buClr>
              <a:buSzPts val="5291"/>
              <a:buNone/>
              <a:defRPr sz="5291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rgbClr val="888888"/>
              </a:buClr>
              <a:buSzPts val="5291"/>
              <a:buNone/>
              <a:defRPr sz="5291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079020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017096" y="39672756"/>
            <a:ext cx="10206097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1357203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79020" y="2278913"/>
            <a:ext cx="26082248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079020" y="11394520"/>
            <a:ext cx="12852122" cy="2715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5309146" y="11394520"/>
            <a:ext cx="12852122" cy="2715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079020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017096" y="39672756"/>
            <a:ext cx="10206097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1357203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82959" y="2278913"/>
            <a:ext cx="26082248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082962" y="10492870"/>
            <a:ext cx="12793057" cy="514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307"/>
              </a:spcBef>
              <a:spcAft>
                <a:spcPts val="0"/>
              </a:spcAft>
              <a:buClr>
                <a:schemeClr val="dk1"/>
              </a:buClr>
              <a:buSzPts val="7937"/>
              <a:buNone/>
              <a:defRPr sz="7937" b="1"/>
            </a:lvl1pPr>
            <a:lvl2pPr marL="914400" lvl="1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 b="1"/>
            </a:lvl2pPr>
            <a:lvl3pPr marL="1371600" lvl="2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953"/>
              <a:buNone/>
              <a:defRPr sz="5953" b="1"/>
            </a:lvl3pPr>
            <a:lvl4pPr marL="1828800" lvl="3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 b="1"/>
            </a:lvl4pPr>
            <a:lvl5pPr marL="2286000" lvl="4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 b="1"/>
            </a:lvl5pPr>
            <a:lvl6pPr marL="2743200" lvl="5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 b="1"/>
            </a:lvl6pPr>
            <a:lvl7pPr marL="3200400" lvl="6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 b="1"/>
            </a:lvl7pPr>
            <a:lvl8pPr marL="3657600" lvl="7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 b="1"/>
            </a:lvl8pPr>
            <a:lvl9pPr marL="4114800" lvl="8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082962" y="15635264"/>
            <a:ext cx="12793057" cy="229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5309148" y="10492870"/>
            <a:ext cx="12856061" cy="514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307"/>
              </a:spcBef>
              <a:spcAft>
                <a:spcPts val="0"/>
              </a:spcAft>
              <a:buClr>
                <a:schemeClr val="dk1"/>
              </a:buClr>
              <a:buSzPts val="7937"/>
              <a:buNone/>
              <a:defRPr sz="7937" b="1"/>
            </a:lvl1pPr>
            <a:lvl2pPr marL="914400" lvl="1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 b="1"/>
            </a:lvl2pPr>
            <a:lvl3pPr marL="1371600" lvl="2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953"/>
              <a:buNone/>
              <a:defRPr sz="5953" b="1"/>
            </a:lvl3pPr>
            <a:lvl4pPr marL="1828800" lvl="3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 b="1"/>
            </a:lvl4pPr>
            <a:lvl5pPr marL="2286000" lvl="4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 b="1"/>
            </a:lvl5pPr>
            <a:lvl6pPr marL="2743200" lvl="5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 b="1"/>
            </a:lvl6pPr>
            <a:lvl7pPr marL="3200400" lvl="6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 b="1"/>
            </a:lvl7pPr>
            <a:lvl8pPr marL="3657600" lvl="7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 b="1"/>
            </a:lvl8pPr>
            <a:lvl9pPr marL="4114800" lvl="8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5309148" y="15635264"/>
            <a:ext cx="12856061" cy="229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079020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017096" y="39672756"/>
            <a:ext cx="10206097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1357203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079020" y="2278913"/>
            <a:ext cx="26082248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079020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017096" y="39672756"/>
            <a:ext cx="10206097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1357203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079020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017096" y="39672756"/>
            <a:ext cx="10206097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357203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082959" y="2853584"/>
            <a:ext cx="9753280" cy="998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83"/>
              <a:buFont typeface="Calibri"/>
              <a:buNone/>
              <a:defRPr sz="1058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2856061" y="6162959"/>
            <a:ext cx="15309146" cy="3041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00620" algn="l">
              <a:lnSpc>
                <a:spcPct val="90000"/>
              </a:lnSpc>
              <a:spcBef>
                <a:spcPts val="3307"/>
              </a:spcBef>
              <a:spcAft>
                <a:spcPts val="0"/>
              </a:spcAft>
              <a:buClr>
                <a:schemeClr val="dk1"/>
              </a:buClr>
              <a:buSzPts val="10583"/>
              <a:buChar char="•"/>
              <a:defRPr sz="10583"/>
            </a:lvl1pPr>
            <a:lvl2pPr marL="914400" lvl="1" indent="-81661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9260"/>
              <a:buChar char="•"/>
              <a:defRPr sz="9260"/>
            </a:lvl2pPr>
            <a:lvl3pPr marL="1371600" lvl="2" indent="-732599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7937"/>
              <a:buChar char="•"/>
              <a:defRPr sz="7937"/>
            </a:lvl3pPr>
            <a:lvl4pPr marL="1828800" lvl="3" indent="-648589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4pPr>
            <a:lvl5pPr marL="2286000" lvl="4" indent="-648589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5pPr>
            <a:lvl6pPr marL="2743200" lvl="5" indent="-648589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6pPr>
            <a:lvl7pPr marL="3200400" lvl="6" indent="-648589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7pPr>
            <a:lvl8pPr marL="3657600" lvl="7" indent="-648589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8pPr>
            <a:lvl9pPr marL="4114800" lvl="8" indent="-648589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082959" y="12841129"/>
            <a:ext cx="9753280" cy="2378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307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/>
            </a:lvl1pPr>
            <a:lvl2pPr marL="914400" lvl="1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4630"/>
              <a:buNone/>
              <a:defRPr sz="4630"/>
            </a:lvl2pPr>
            <a:lvl3pPr marL="1371600" lvl="2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9"/>
              <a:buNone/>
              <a:defRPr sz="3968"/>
            </a:lvl3pPr>
            <a:lvl4pPr marL="1828800" lvl="3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4pPr>
            <a:lvl5pPr marL="2286000" lvl="4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5pPr>
            <a:lvl6pPr marL="2743200" lvl="5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6pPr>
            <a:lvl7pPr marL="3200400" lvl="6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7pPr>
            <a:lvl8pPr marL="3657600" lvl="7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8pPr>
            <a:lvl9pPr marL="4114800" lvl="8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079020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017096" y="39672756"/>
            <a:ext cx="10206097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357203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082959" y="2853584"/>
            <a:ext cx="9753280" cy="998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83"/>
              <a:buFont typeface="Calibri"/>
              <a:buNone/>
              <a:defRPr sz="1058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2856061" y="6162959"/>
            <a:ext cx="15309146" cy="3041841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082959" y="12841129"/>
            <a:ext cx="9753280" cy="2378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307"/>
              </a:spcBef>
              <a:spcAft>
                <a:spcPts val="0"/>
              </a:spcAft>
              <a:buClr>
                <a:schemeClr val="dk1"/>
              </a:buClr>
              <a:buSzPts val="5291"/>
              <a:buNone/>
              <a:defRPr sz="5291"/>
            </a:lvl1pPr>
            <a:lvl2pPr marL="914400" lvl="1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4630"/>
              <a:buNone/>
              <a:defRPr sz="4630"/>
            </a:lvl2pPr>
            <a:lvl3pPr marL="1371600" lvl="2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9"/>
              <a:buNone/>
              <a:defRPr sz="3968"/>
            </a:lvl3pPr>
            <a:lvl4pPr marL="1828800" lvl="3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4pPr>
            <a:lvl5pPr marL="2286000" lvl="4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5pPr>
            <a:lvl6pPr marL="2743200" lvl="5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6pPr>
            <a:lvl7pPr marL="3200400" lvl="6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7pPr>
            <a:lvl8pPr marL="3657600" lvl="7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8pPr>
            <a:lvl9pPr marL="4114800" lvl="8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079020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017096" y="39672756"/>
            <a:ext cx="10206097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357203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079020" y="2278913"/>
            <a:ext cx="26082248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51"/>
              <a:buFont typeface="Calibri"/>
              <a:buNone/>
              <a:defRPr sz="145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079020" y="11394520"/>
            <a:ext cx="26082248" cy="2715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16610" algn="l" rtl="0">
              <a:lnSpc>
                <a:spcPct val="90000"/>
              </a:lnSpc>
              <a:spcBef>
                <a:spcPts val="3307"/>
              </a:spcBef>
              <a:spcAft>
                <a:spcPts val="0"/>
              </a:spcAft>
              <a:buClr>
                <a:schemeClr val="dk1"/>
              </a:buClr>
              <a:buSzPts val="9260"/>
              <a:buFont typeface="Arial"/>
              <a:buChar char="•"/>
              <a:defRPr sz="92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32599" algn="l" rtl="0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7937"/>
              <a:buFont typeface="Arial"/>
              <a:buChar char="•"/>
              <a:defRPr sz="7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8589" algn="l" rtl="0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06615" algn="l" rtl="0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953"/>
              <a:buFont typeface="Arial"/>
              <a:buChar char="•"/>
              <a:defRPr sz="5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06615" algn="l" rtl="0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953"/>
              <a:buFont typeface="Arial"/>
              <a:buChar char="•"/>
              <a:defRPr sz="5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06615" algn="l" rtl="0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953"/>
              <a:buFont typeface="Arial"/>
              <a:buChar char="•"/>
              <a:defRPr sz="5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06615" algn="l" rtl="0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953"/>
              <a:buFont typeface="Arial"/>
              <a:buChar char="•"/>
              <a:defRPr sz="5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06615" algn="l" rtl="0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953"/>
              <a:buFont typeface="Arial"/>
              <a:buChar char="•"/>
              <a:defRPr sz="5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06615" algn="l" rtl="0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953"/>
              <a:buFont typeface="Arial"/>
              <a:buChar char="•"/>
              <a:defRPr sz="5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079020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017096" y="39672756"/>
            <a:ext cx="10206097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357203" y="39672756"/>
            <a:ext cx="6804065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9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9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9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9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9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9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9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9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96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342333" y="5932285"/>
            <a:ext cx="2765484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Minh Tiến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Hồ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Anh Khôi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Văn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Kiệt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lang="en-US" sz="4000" b="0" i="0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20522010, </a:t>
            </a:r>
            <a:r>
              <a:rPr lang="en-US" sz="4000" b="0" i="0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20521477}@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gm.uit.edu.vn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4000" b="0" i="0" u="none" strike="noStrike" cap="none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kietnv@uit.edu.vn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–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Quốc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phố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Hồ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Minh</a:t>
            </a: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9843750" y="38402622"/>
            <a:ext cx="990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292723" y="4071729"/>
            <a:ext cx="2765484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loại và Khuyến nghị Bài báo Khoa học dựa trên Phân tích Ngữ cảnh của các trích dẫn</a:t>
            </a:r>
            <a:endParaRPr sz="60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342333" y="8460031"/>
            <a:ext cx="27600967" cy="914501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GIỚI THIỆU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tôi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bày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liên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trực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tuyến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dựa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ngữ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cảnh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văn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khoa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sự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tăng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trưởng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kể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lượng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khoa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trực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tuyến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dõi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trở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nên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trọng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đọc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cũng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như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tri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khoa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Trước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đây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thử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trích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văn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nhưng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chủ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yếu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trích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chưa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kỹ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trích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trực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tuyến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Do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đó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tôi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dựa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ngữ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cảnh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đánh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trích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trực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tuyến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văn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khoa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342333" y="17893077"/>
            <a:ext cx="13462238" cy="15715629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BỘ DỮ LIỆU</a:t>
            </a:r>
            <a:endParaRPr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Nguồn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ACL, </a:t>
            </a:r>
            <a:r>
              <a:rPr lang="en-US" sz="3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NeurIPS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BioMed Central, </a:t>
            </a:r>
            <a:r>
              <a:rPr lang="en-US" sz="3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Plos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Pathogens,  ResearchGate, </a:t>
            </a:r>
            <a:r>
              <a:rPr lang="en-US" sz="3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IEEEXplore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</a:t>
            </a:r>
            <a:endParaRPr sz="3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Kích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thước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2498 </a:t>
            </a:r>
            <a:r>
              <a:rPr lang="en-US" sz="3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trích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Nhãn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ier New"/>
              <a:buChar char="o"/>
            </a:pPr>
            <a:r>
              <a:rPr lang="en-US" sz="3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3 </a:t>
            </a:r>
            <a:r>
              <a:rPr lang="en-US" sz="35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chung</a:t>
            </a:r>
            <a:r>
              <a:rPr lang="en-US" sz="3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(Task 1):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Substance, Approach, Addition.</a:t>
            </a:r>
            <a:endParaRPr sz="35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ier New"/>
              <a:buChar char="o"/>
            </a:pP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</a:t>
            </a:r>
            <a:r>
              <a:rPr lang="en-US" sz="35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chi </a:t>
            </a:r>
            <a:r>
              <a:rPr lang="en-US" sz="35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tiết</a:t>
            </a:r>
            <a:r>
              <a:rPr lang="en-US" sz="3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(Task 2):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Data, Instrument, Script,    	   	Methodology, File, Site, Publication.</a:t>
            </a:r>
            <a:endParaRPr sz="35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rier New"/>
              <a:buChar char="o"/>
            </a:pPr>
            <a:r>
              <a:rPr lang="en-US" sz="3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3 </a:t>
            </a:r>
            <a:r>
              <a:rPr lang="en-US" sz="35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3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3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(Purpose):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Utilize, Generate, Present.</a:t>
            </a:r>
            <a:endParaRPr sz="35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r>
              <a:rPr lang="en-US" sz="3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thuận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Fleiss’kappa</a:t>
            </a:r>
            <a:r>
              <a:rPr lang="en-US" sz="3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71%.</a:t>
            </a:r>
            <a:endParaRPr sz="3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35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36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ctr" rtl="0">
              <a:spcBef>
                <a:spcPts val="720"/>
              </a:spcBef>
              <a:spcAft>
                <a:spcPts val="0"/>
              </a:spcAft>
              <a:buNone/>
            </a:pPr>
            <a:endParaRPr lang="en-US" sz="36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lượng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nhãn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hoàn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chỉnh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ctr" rtl="0"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31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  <a:p>
            <a:pPr marL="457200" marR="0" lvl="1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vài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trích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nhãn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5120144" y="17893077"/>
            <a:ext cx="13823156" cy="15715629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638" marR="0" lvl="0" indent="-206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3.  PHƯƠNG PHÁP &amp; THỰC NGHIỆM</a:t>
            </a:r>
            <a:endParaRPr dirty="0"/>
          </a:p>
          <a:p>
            <a:pPr marL="20638" marR="0" lvl="0" indent="-20638" algn="l" rtl="0">
              <a:spcBef>
                <a:spcPts val="720"/>
              </a:spcBef>
              <a:spcAft>
                <a:spcPts val="0"/>
              </a:spcAft>
              <a:buNone/>
            </a:pPr>
            <a:endParaRPr sz="36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tả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sơ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kiến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đánh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4572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 So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120144" y="33847626"/>
            <a:ext cx="13823156" cy="6439939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KẾT LUẬN VÀ HƯỚNG PHÁT TRIỂN</a:t>
            </a:r>
            <a:endParaRPr dirty="0"/>
          </a:p>
          <a:p>
            <a:pPr marL="457200" marR="0" lvl="1" indent="0" algn="just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tôi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khoa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trực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tuyến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tôi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nhãn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thập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đào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DistilBERT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thấy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suất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vượt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bậc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tôi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cũng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BERT-base+RF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nguồn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tương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tôi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tục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áp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BERT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lĩnh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vực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khám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tôi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quyết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hơn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nữa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342333" y="33847626"/>
            <a:ext cx="13462238" cy="6439939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Chúng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tôi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DistilBERT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chúng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tôi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thử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thường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nhưng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BERT+RF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tốt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đoán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tương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</a:t>
            </a:r>
            <a:r>
              <a:rPr lang="en-US" sz="3600" b="1" i="1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                              </a:t>
            </a:r>
            <a:r>
              <a:rPr lang="en-US" sz="3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</a:t>
            </a:r>
            <a:r>
              <a:rPr lang="en-US" sz="36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31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3452" y="-550906"/>
            <a:ext cx="13533831" cy="64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479550" y="41480324"/>
            <a:ext cx="274637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 phố 6, phường Linh Trung, Quận Thủ Đức, TP.HCM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31857" y="12025843"/>
            <a:ext cx="14185766" cy="541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1961" y="31168650"/>
            <a:ext cx="13082981" cy="138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926381" y="26969151"/>
            <a:ext cx="10167542" cy="5548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79550" y="36575869"/>
            <a:ext cx="9970191" cy="365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 descr="A picture containing text, diagram, plan, lin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154641" y="18603810"/>
            <a:ext cx="13743314" cy="6496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69414" y="23737516"/>
            <a:ext cx="13068000" cy="56049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0D5B1-7366-3CAE-18C2-9C8E3523C633}"/>
              </a:ext>
            </a:extLst>
          </p:cNvPr>
          <p:cNvSpPr txBox="1"/>
          <p:nvPr/>
        </p:nvSpPr>
        <p:spPr>
          <a:xfrm>
            <a:off x="11243664" y="36971461"/>
            <a:ext cx="3519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F1-score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700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Times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Đức Vũ</dc:creator>
  <cp:lastModifiedBy>Nguyễn Minh Tiến</cp:lastModifiedBy>
  <cp:revision>6</cp:revision>
  <dcterms:created xsi:type="dcterms:W3CDTF">2019-10-29T02:36:40Z</dcterms:created>
  <dcterms:modified xsi:type="dcterms:W3CDTF">2023-06-18T08:17:27Z</dcterms:modified>
</cp:coreProperties>
</file>