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ppt/media/image8.jpg" ContentType="image/png"/>
  <Override PartName="/ppt/media/image9.jpg" ContentType="image/png"/>
  <Override PartName="/ppt/media/image10.jpg" ContentType="image/png"/>
  <Override PartName="/ppt/media/image12.jpg" ContentType="image/png"/>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60" r:id="rId6"/>
    <p:sldId id="261" r:id="rId7"/>
    <p:sldId id="262" r:id="rId8"/>
    <p:sldId id="280" r:id="rId9"/>
    <p:sldId id="281" r:id="rId10"/>
    <p:sldId id="264" r:id="rId11"/>
    <p:sldId id="263" r:id="rId12"/>
    <p:sldId id="271" r:id="rId13"/>
    <p:sldId id="272" r:id="rId14"/>
    <p:sldId id="273" r:id="rId15"/>
    <p:sldId id="274" r:id="rId16"/>
    <p:sldId id="266"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CCC698-1454-46ED-9121-8724C95AC3D8}">
          <p14:sldIdLst>
            <p14:sldId id="256"/>
            <p14:sldId id="257"/>
            <p14:sldId id="258"/>
            <p14:sldId id="259"/>
            <p14:sldId id="260"/>
            <p14:sldId id="261"/>
            <p14:sldId id="262"/>
            <p14:sldId id="280"/>
            <p14:sldId id="281"/>
            <p14:sldId id="264"/>
          </p14:sldIdLst>
        </p14:section>
        <p14:section name="Cách công nghệ Blockchain hoạt động" id="{19005494-A679-4978-8B37-FA76DE83C8FB}">
          <p14:sldIdLst>
            <p14:sldId id="263"/>
            <p14:sldId id="271"/>
            <p14:sldId id="272"/>
            <p14:sldId id="273"/>
            <p14:sldId id="274"/>
          </p14:sldIdLst>
        </p14:section>
        <p14:section name="ứng dụng" id="{DE660C6D-8797-4CB5-984E-F70217D6C34C}">
          <p14:sldIdLst>
            <p14:sldId id="266"/>
            <p14:sldId id="275"/>
            <p14:sldId id="276"/>
            <p14:sldId id="277"/>
          </p14:sldIdLst>
        </p14:section>
        <p14:section name="end" id="{0674C099-09FF-49AF-88D4-FFE1C4B4BF43}">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7" autoAdjust="0"/>
    <p:restoredTop sz="94660"/>
  </p:normalViewPr>
  <p:slideViewPr>
    <p:cSldViewPr snapToGrid="0">
      <p:cViewPr varScale="1">
        <p:scale>
          <a:sx n="90" d="100"/>
          <a:sy n="90" d="100"/>
        </p:scale>
        <p:origin x="24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A39F8-15D0-494A-973D-FDAEB758CEE5}"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7AC84-F0EB-4206-B27D-2999AB2E2099}" type="slidenum">
              <a:rPr lang="en-US" smtClean="0"/>
              <a:t>‹#›</a:t>
            </a:fld>
            <a:endParaRPr lang="en-US"/>
          </a:p>
        </p:txBody>
      </p:sp>
    </p:spTree>
    <p:extLst>
      <p:ext uri="{BB962C8B-B14F-4D97-AF65-F5344CB8AC3E}">
        <p14:creationId xmlns:p14="http://schemas.microsoft.com/office/powerpoint/2010/main" val="109190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FCD38C6-CAE6-4325-8E8E-3C308722D556}" type="datetimeFigureOut">
              <a:rPr lang="en-US" smtClean="0"/>
              <a:t>11/2/22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10A9B3-88BF-40D7-AA63-CD99831C2264}" type="slidenum">
              <a:rPr lang="en-US" smtClean="0"/>
              <a:t>‹#›</a:t>
            </a:fld>
            <a:endParaRPr lang="en-US"/>
          </a:p>
        </p:txBody>
      </p:sp>
    </p:spTree>
    <p:extLst>
      <p:ext uri="{BB962C8B-B14F-4D97-AF65-F5344CB8AC3E}">
        <p14:creationId xmlns:p14="http://schemas.microsoft.com/office/powerpoint/2010/main" val="1144863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D38C6-CAE6-4325-8E8E-3C308722D55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384042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D38C6-CAE6-4325-8E8E-3C308722D556}"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39848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D38C6-CAE6-4325-8E8E-3C308722D556}"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106230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FCD38C6-CAE6-4325-8E8E-3C308722D556}" type="datetimeFigureOut">
              <a:rPr lang="en-US" smtClean="0"/>
              <a:t>11/2/22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41897332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D38C6-CAE6-4325-8E8E-3C308722D556}"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403487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D38C6-CAE6-4325-8E8E-3C308722D556}"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188287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D38C6-CAE6-4325-8E8E-3C308722D556}"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347701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D38C6-CAE6-4325-8E8E-3C308722D556}"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0A9B3-88BF-40D7-AA63-CD99831C2264}" type="slidenum">
              <a:rPr lang="en-US" smtClean="0"/>
              <a:t>‹#›</a:t>
            </a:fld>
            <a:endParaRPr lang="en-US"/>
          </a:p>
        </p:txBody>
      </p:sp>
    </p:spTree>
    <p:extLst>
      <p:ext uri="{BB962C8B-B14F-4D97-AF65-F5344CB8AC3E}">
        <p14:creationId xmlns:p14="http://schemas.microsoft.com/office/powerpoint/2010/main" val="117449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FCD38C6-CAE6-4325-8E8E-3C308722D556}" type="datetimeFigureOut">
              <a:rPr lang="en-US" smtClean="0"/>
              <a:t>11/2/22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10A9B3-88BF-40D7-AA63-CD99831C226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660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FCD38C6-CAE6-4325-8E8E-3C308722D556}" type="datetimeFigureOut">
              <a:rPr lang="en-US" smtClean="0"/>
              <a:t>11/2/22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10A9B3-88BF-40D7-AA63-CD99831C226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207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FCD38C6-CAE6-4325-8E8E-3C308722D556}" type="datetimeFigureOut">
              <a:rPr lang="en-US" smtClean="0"/>
              <a:t>11/2/22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10A9B3-88BF-40D7-AA63-CD99831C2264}" type="slidenum">
              <a:rPr lang="en-US" smtClean="0"/>
              <a:t>‹#›</a:t>
            </a:fld>
            <a:endParaRPr lang="en-US"/>
          </a:p>
        </p:txBody>
      </p:sp>
    </p:spTree>
    <p:extLst>
      <p:ext uri="{BB962C8B-B14F-4D97-AF65-F5344CB8AC3E}">
        <p14:creationId xmlns:p14="http://schemas.microsoft.com/office/powerpoint/2010/main" val="12020113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50B0D07-E9D6-7AE9-5DB2-F9D4F6FFC0F7}"/>
              </a:ext>
            </a:extLst>
          </p:cNvPr>
          <p:cNvSpPr>
            <a:spLocks noGrp="1"/>
          </p:cNvSpPr>
          <p:nvPr>
            <p:ph type="ctrTitle"/>
          </p:nvPr>
        </p:nvSpPr>
        <p:spPr>
          <a:xfrm>
            <a:off x="1263520" y="1272800"/>
            <a:ext cx="6544620" cy="4312402"/>
          </a:xfrm>
        </p:spPr>
        <p:txBody>
          <a:bodyPr anchor="ctr">
            <a:normAutofit/>
          </a:bodyPr>
          <a:lstStyle/>
          <a:p>
            <a:pPr algn="r"/>
            <a:r>
              <a:rPr lang="en-US" sz="6800" dirty="0" err="1">
                <a:solidFill>
                  <a:schemeClr val="tx1"/>
                </a:solidFill>
                <a:latin typeface="Times New Roman" panose="02020603050405020304" pitchFamily="18" charset="0"/>
                <a:cs typeface="Times New Roman" panose="02020603050405020304" pitchFamily="18" charset="0"/>
              </a:rPr>
              <a:t>Công</a:t>
            </a:r>
            <a:r>
              <a:rPr lang="en-US" sz="6800" dirty="0">
                <a:solidFill>
                  <a:schemeClr val="tx1"/>
                </a:solidFill>
                <a:latin typeface="Times New Roman" panose="02020603050405020304" pitchFamily="18" charset="0"/>
                <a:cs typeface="Times New Roman" panose="02020603050405020304" pitchFamily="18" charset="0"/>
              </a:rPr>
              <a:t> </a:t>
            </a:r>
            <a:r>
              <a:rPr lang="en-US" sz="6800" dirty="0" err="1">
                <a:solidFill>
                  <a:schemeClr val="tx1"/>
                </a:solidFill>
                <a:latin typeface="Times New Roman" panose="02020603050405020304" pitchFamily="18" charset="0"/>
                <a:cs typeface="Times New Roman" panose="02020603050405020304" pitchFamily="18" charset="0"/>
              </a:rPr>
              <a:t>nghệ</a:t>
            </a:r>
            <a:r>
              <a:rPr lang="en-US" sz="6800" dirty="0">
                <a:solidFill>
                  <a:schemeClr val="tx1"/>
                </a:solidFill>
                <a:latin typeface="Times New Roman" panose="02020603050405020304" pitchFamily="18" charset="0"/>
                <a:cs typeface="Times New Roman" panose="02020603050405020304" pitchFamily="18" charset="0"/>
              </a:rPr>
              <a:t> Blockchain và </a:t>
            </a:r>
            <a:r>
              <a:rPr lang="en-US" sz="6800" dirty="0" err="1">
                <a:solidFill>
                  <a:schemeClr val="tx1"/>
                </a:solidFill>
                <a:latin typeface="Times New Roman" panose="02020603050405020304" pitchFamily="18" charset="0"/>
                <a:cs typeface="Times New Roman" panose="02020603050405020304" pitchFamily="18" charset="0"/>
              </a:rPr>
              <a:t>ứng</a:t>
            </a:r>
            <a:r>
              <a:rPr lang="en-US" sz="6800" dirty="0">
                <a:solidFill>
                  <a:schemeClr val="tx1"/>
                </a:solidFill>
                <a:latin typeface="Times New Roman" panose="02020603050405020304" pitchFamily="18" charset="0"/>
                <a:cs typeface="Times New Roman" panose="02020603050405020304" pitchFamily="18" charset="0"/>
              </a:rPr>
              <a:t> </a:t>
            </a:r>
            <a:r>
              <a:rPr lang="en-US" sz="6800" dirty="0" err="1">
                <a:solidFill>
                  <a:schemeClr val="tx1"/>
                </a:solidFill>
                <a:latin typeface="Times New Roman" panose="02020603050405020304" pitchFamily="18" charset="0"/>
                <a:cs typeface="Times New Roman" panose="02020603050405020304" pitchFamily="18" charset="0"/>
              </a:rPr>
              <a:t>dụng</a:t>
            </a:r>
            <a:endParaRPr lang="en-US" sz="6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40D2D4-CBFB-CA14-D5BA-D6C0A74F6A68}"/>
              </a:ext>
            </a:extLst>
          </p:cNvPr>
          <p:cNvSpPr>
            <a:spLocks noGrp="1"/>
          </p:cNvSpPr>
          <p:nvPr>
            <p:ph type="subTitle" idx="1"/>
          </p:nvPr>
        </p:nvSpPr>
        <p:spPr>
          <a:xfrm>
            <a:off x="8473440" y="1272800"/>
            <a:ext cx="2481307" cy="4312402"/>
          </a:xfrm>
        </p:spPr>
        <p:txBody>
          <a:bodyPr anchor="ctr">
            <a:normAutofit/>
          </a:bodyPr>
          <a:lstStyle/>
          <a:p>
            <a:pPr algn="l">
              <a:spcAft>
                <a:spcPts val="600"/>
              </a:spcAft>
            </a:pP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Cơ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dữ liệu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tán</a:t>
            </a:r>
            <a:r>
              <a:rPr lang="en-US" sz="2000" dirty="0">
                <a:latin typeface="Times New Roman" panose="02020603050405020304" pitchFamily="18" charset="0"/>
                <a:cs typeface="Times New Roman" panose="02020603050405020304" pitchFamily="18" charset="0"/>
              </a:rPr>
              <a:t> – IS211.N11</a:t>
            </a:r>
          </a:p>
          <a:p>
            <a:pPr algn="l">
              <a:spcAft>
                <a:spcPts val="600"/>
              </a:spcAft>
            </a:pPr>
            <a:r>
              <a:rPr lang="en-US" sz="2000" dirty="0" err="1">
                <a:latin typeface="Times New Roman" panose="02020603050405020304" pitchFamily="18" charset="0"/>
                <a:cs typeface="Times New Roman" panose="02020603050405020304" pitchFamily="18" charset="0"/>
              </a:rPr>
              <a:t>Giảng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Trân</a:t>
            </a:r>
            <a:endParaRPr lang="en-US" sz="20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541E-8449-DC31-0FA2-035A42333BA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Blockchain</a:t>
            </a:r>
          </a:p>
        </p:txBody>
      </p:sp>
      <p:sp>
        <p:nvSpPr>
          <p:cNvPr id="3" name="Content Placeholder 2">
            <a:extLst>
              <a:ext uri="{FF2B5EF4-FFF2-40B4-BE49-F238E27FC236}">
                <a16:creationId xmlns:a16="http://schemas.microsoft.com/office/drawing/2014/main" id="{F4BC64AA-6932-E3B0-0F53-41B574EF8161}"/>
              </a:ext>
            </a:extLst>
          </p:cNvPr>
          <p:cNvSpPr>
            <a:spLocks noGrp="1"/>
          </p:cNvSpPr>
          <p:nvPr>
            <p:ph idx="1"/>
          </p:nvPr>
        </p:nvSpPr>
        <p:spPr/>
        <p:txBody>
          <a:bodyPr>
            <a:normAutofit/>
          </a:bodyPr>
          <a:lstStyle/>
          <a:p>
            <a:r>
              <a:rPr lang="vi-VN" sz="2400" dirty="0" err="1">
                <a:latin typeface="Times New Roman" panose="02020603050405020304" pitchFamily="18" charset="0"/>
                <a:cs typeface="Times New Roman" panose="02020603050405020304" pitchFamily="18" charset="0"/>
              </a:rPr>
              <a:t>Thuật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đồng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thuận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đồng</a:t>
            </a:r>
            <a:r>
              <a:rPr lang="vi-VN" sz="2400" dirty="0">
                <a:latin typeface="Times New Roman" panose="02020603050405020304" pitchFamily="18" charset="0"/>
                <a:cs typeface="Times New Roman" panose="02020603050405020304" pitchFamily="18" charset="0"/>
              </a:rPr>
              <a:t> ý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thông tin trong </a:t>
            </a:r>
            <a:r>
              <a:rPr lang="vi-VN" sz="2400" dirty="0" err="1">
                <a:latin typeface="Times New Roman" panose="02020603050405020304" pitchFamily="18" charset="0"/>
                <a:cs typeface="Times New Roman" panose="02020603050405020304" pitchFamily="18" charset="0"/>
              </a:rPr>
              <a:t>bản</a:t>
            </a:r>
            <a:r>
              <a:rPr lang="vi-VN" sz="2400" dirty="0">
                <a:latin typeface="Times New Roman" panose="02020603050405020304" pitchFamily="18" charset="0"/>
                <a:cs typeface="Times New Roman" panose="02020603050405020304" pitchFamily="18" charset="0"/>
              </a:rPr>
              <a:t> ghi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chính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đa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nút</a:t>
            </a:r>
            <a:r>
              <a:rPr lang="vi-VN" sz="2400" dirty="0">
                <a:latin typeface="Times New Roman" panose="02020603050405020304" pitchFamily="18" charset="0"/>
                <a:cs typeface="Times New Roman" panose="02020603050405020304" pitchFamily="18" charset="0"/>
              </a:rPr>
              <a:t> ở trong </a:t>
            </a:r>
            <a:r>
              <a:rPr lang="vi-VN" sz="2400" dirty="0" err="1">
                <a:latin typeface="Times New Roman" panose="02020603050405020304" pitchFamily="18" charset="0"/>
                <a:cs typeface="Times New Roman" panose="02020603050405020304" pitchFamily="18" charset="0"/>
              </a:rPr>
              <a:t>mạng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cho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ghi </a:t>
            </a:r>
            <a:r>
              <a:rPr lang="vi-VN" sz="2400" dirty="0" err="1">
                <a:latin typeface="Times New Roman" panose="02020603050405020304" pitchFamily="18" charset="0"/>
                <a:cs typeface="Times New Roman" panose="02020603050405020304" pitchFamily="18" charset="0"/>
              </a:rPr>
              <a:t>lại</a:t>
            </a:r>
            <a:r>
              <a:rPr lang="vi-VN" sz="2400" dirty="0">
                <a:latin typeface="Times New Roman" panose="02020603050405020304" pitchFamily="18" charset="0"/>
                <a:cs typeface="Times New Roman" panose="02020603050405020304" pitchFamily="18" charset="0"/>
              </a:rPr>
              <a:t> thông tin giao </a:t>
            </a:r>
            <a:r>
              <a:rPr lang="vi-VN" sz="2400" dirty="0" err="1">
                <a:latin typeface="Times New Roman" panose="02020603050405020304" pitchFamily="18" charset="0"/>
                <a:cs typeface="Times New Roman" panose="02020603050405020304" pitchFamily="18" charset="0"/>
              </a:rPr>
              <a:t>dịch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vào</a:t>
            </a:r>
            <a:r>
              <a:rPr lang="vi-VN" sz="2400" dirty="0">
                <a:latin typeface="Times New Roman" panose="02020603050405020304" pitchFamily="18" charset="0"/>
                <a:cs typeface="Times New Roman" panose="02020603050405020304" pitchFamily="18" charset="0"/>
              </a:rPr>
              <a:t> trong </a:t>
            </a:r>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a:t>
            </a:r>
          </a:p>
          <a:p>
            <a:r>
              <a:rPr lang="vi-VN" sz="2400" dirty="0" err="1">
                <a:latin typeface="Times New Roman" panose="02020603050405020304" pitchFamily="18" charset="0"/>
                <a:cs typeface="Times New Roman" panose="02020603050405020304" pitchFamily="18" charset="0"/>
              </a:rPr>
              <a:t>Nếu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thay </a:t>
            </a:r>
            <a:r>
              <a:rPr lang="vi-VN" sz="2400" dirty="0" err="1">
                <a:latin typeface="Times New Roman" panose="02020603050405020304" pitchFamily="18" charset="0"/>
                <a:cs typeface="Times New Roman" panose="02020603050405020304" pitchFamily="18" charset="0"/>
              </a:rPr>
              <a:t>đổi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block</a:t>
            </a:r>
            <a:r>
              <a:rPr lang="vi-VN" sz="2400" dirty="0">
                <a:latin typeface="Times New Roman" panose="02020603050405020304" pitchFamily="18" charset="0"/>
                <a:cs typeface="Times New Roman" panose="02020603050405020304" pitchFamily="18" charset="0"/>
              </a:rPr>
              <a:t> trong </a:t>
            </a:r>
            <a:r>
              <a:rPr lang="vi-VN" sz="2400" dirty="0" err="1">
                <a:latin typeface="Times New Roman" panose="02020603050405020304" pitchFamily="18" charset="0"/>
                <a:cs typeface="Times New Roman" panose="02020603050405020304" pitchFamily="18" charset="0"/>
              </a:rPr>
              <a:t>mạng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so </a:t>
            </a:r>
            <a:r>
              <a:rPr lang="vi-VN" sz="2400" dirty="0" err="1">
                <a:latin typeface="Times New Roman" panose="02020603050405020304" pitchFamily="18" charset="0"/>
                <a:cs typeface="Times New Roman" panose="02020603050405020304" pitchFamily="18" charset="0"/>
              </a:rPr>
              <a:t>sánh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Nếu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biệt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thì</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sẽ</a:t>
            </a:r>
            <a:r>
              <a:rPr lang="vi-VN" sz="2400" dirty="0">
                <a:latin typeface="Times New Roman" panose="02020603050405020304" pitchFamily="18" charset="0"/>
                <a:cs typeface="Times New Roman" panose="02020603050405020304" pitchFamily="18" charset="0"/>
              </a:rPr>
              <a:t> không cho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ấy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ghi </a:t>
            </a:r>
            <a:r>
              <a:rPr lang="vi-VN" sz="2400" dirty="0" err="1">
                <a:latin typeface="Times New Roman" panose="02020603050405020304" pitchFamily="18" charset="0"/>
                <a:cs typeface="Times New Roman" panose="02020603050405020304" pitchFamily="18" charset="0"/>
              </a:rPr>
              <a:t>vào</a:t>
            </a:r>
            <a:r>
              <a:rPr lang="vi-VN" sz="2400" dirty="0">
                <a:latin typeface="Times New Roman" panose="02020603050405020304" pitchFamily="18" charset="0"/>
                <a:cs typeface="Times New Roman" panose="02020603050405020304" pitchFamily="18" charset="0"/>
              </a:rPr>
              <a:t> bên trong </a:t>
            </a:r>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thay </a:t>
            </a:r>
            <a:r>
              <a:rPr lang="vi-VN" sz="2400" dirty="0" err="1">
                <a:latin typeface="Times New Roman" panose="02020603050405020304" pitchFamily="18" charset="0"/>
                <a:cs typeface="Times New Roman" panose="02020603050405020304" pitchFamily="18" charset="0"/>
              </a:rPr>
              <a:t>đổi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DD3B6A-BEE0-E41F-E756-5842BACC1DAF}"/>
              </a:ext>
            </a:extLst>
          </p:cNvPr>
          <p:cNvSpPr txBox="1"/>
          <p:nvPr/>
        </p:nvSpPr>
        <p:spPr>
          <a:xfrm>
            <a:off x="12938760" y="1825625"/>
            <a:ext cx="6400800" cy="1938992"/>
          </a:xfrm>
          <a:prstGeom prst="rect">
            <a:avLst/>
          </a:prstGeom>
          <a:noFill/>
        </p:spPr>
        <p:txBody>
          <a:bodyPr wrap="square" rtlCol="0">
            <a:spAutoFit/>
          </a:bodyPr>
          <a:lstStyle/>
          <a:p>
            <a:r>
              <a:rPr lang="vi-VN" sz="2400" dirty="0" err="1">
                <a:latin typeface="Times New Roman" panose="02020603050405020304" pitchFamily="18" charset="0"/>
                <a:cs typeface="Times New Roman" panose="02020603050405020304" pitchFamily="18" charset="0"/>
              </a:rPr>
              <a:t>Ví</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a:t>
            </a: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Blockchain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Proof of Work (</a:t>
            </a:r>
            <a:r>
              <a:rPr lang="en-US" sz="2400" dirty="0" err="1">
                <a:latin typeface="Times New Roman" panose="02020603050405020304" pitchFamily="18" charset="0"/>
                <a:cs typeface="Times New Roman" panose="02020603050405020304" pitchFamily="18" charset="0"/>
              </a:rPr>
              <a:t>PoW</a:t>
            </a:r>
            <a:r>
              <a:rPr lang="en-US" sz="2400" dirty="0">
                <a:latin typeface="Times New Roman" panose="02020603050405020304" pitchFamily="18" charset="0"/>
                <a:cs typeface="Times New Roman" panose="02020603050405020304" pitchFamily="18" charset="0"/>
              </a:rPr>
              <a:t>), Proof of Stake (</a:t>
            </a:r>
            <a:r>
              <a:rPr lang="en-US" sz="2400" dirty="0" err="1">
                <a:latin typeface="Times New Roman" panose="02020603050405020304" pitchFamily="18" charset="0"/>
                <a:cs typeface="Times New Roman" panose="02020603050405020304" pitchFamily="18" charset="0"/>
              </a:rPr>
              <a:t>PoS</a:t>
            </a:r>
            <a:r>
              <a:rPr lang="en-US" sz="2400" dirty="0">
                <a:latin typeface="Times New Roman" panose="02020603050405020304" pitchFamily="18" charset="0"/>
                <a:cs typeface="Times New Roman" panose="02020603050405020304" pitchFamily="18" charset="0"/>
              </a:rPr>
              <a:t>), Delegated Proof of Stake (</a:t>
            </a:r>
            <a:r>
              <a:rPr lang="en-US" sz="2400" dirty="0" err="1">
                <a:latin typeface="Times New Roman" panose="02020603050405020304" pitchFamily="18" charset="0"/>
                <a:cs typeface="Times New Roman" panose="02020603050405020304" pitchFamily="18" charset="0"/>
              </a:rPr>
              <a:t>DPoS</a:t>
            </a:r>
            <a:r>
              <a:rPr lang="en-US" sz="2400" dirty="0">
                <a:latin typeface="Times New Roman" panose="02020603050405020304" pitchFamily="18" charset="0"/>
                <a:cs typeface="Times New Roman" panose="02020603050405020304" pitchFamily="18" charset="0"/>
              </a:rPr>
              <a:t>), Byzantine Fault Tolerance (BFT), roof of Authority (</a:t>
            </a:r>
            <a:r>
              <a:rPr lang="en-US" sz="2400" dirty="0" err="1">
                <a:latin typeface="Times New Roman" panose="02020603050405020304" pitchFamily="18" charset="0"/>
                <a:cs typeface="Times New Roman" panose="02020603050405020304" pitchFamily="18" charset="0"/>
              </a:rPr>
              <a:t>PoA</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D0ED8785-04BC-B701-A518-56E661135B74}"/>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2938760" y="4069080"/>
            <a:ext cx="8945223" cy="1219370"/>
          </a:xfrm>
          <a:prstGeom prst="rect">
            <a:avLst/>
          </a:prstGeom>
        </p:spPr>
      </p:pic>
    </p:spTree>
    <p:extLst>
      <p:ext uri="{BB962C8B-B14F-4D97-AF65-F5344CB8AC3E}">
        <p14:creationId xmlns:p14="http://schemas.microsoft.com/office/powerpoint/2010/main" val="148740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8" fill="hold" nodeType="clickEffect">
                                  <p:stCondLst>
                                    <p:cond delay="0"/>
                                  </p:stCondLst>
                                  <p:childTnLst>
                                    <p:anim calcmode="lin" valueType="num">
                                      <p:cBhvr additive="base">
                                        <p:cTn id="25"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26" dur="500"/>
                                        <p:tgtEl>
                                          <p:spTgt spid="3">
                                            <p:txEl>
                                              <p:pRg st="0" end="0"/>
                                            </p:txEl>
                                          </p:spTgt>
                                        </p:tgtEl>
                                        <p:attrNameLst>
                                          <p:attrName>ppt_y</p:attrName>
                                        </p:attrNameLst>
                                      </p:cBhvr>
                                      <p:tavLst>
                                        <p:tav tm="0">
                                          <p:val>
                                            <p:strVal val="ppt_y"/>
                                          </p:val>
                                        </p:tav>
                                        <p:tav tm="100000">
                                          <p:val>
                                            <p:strVal val="ppt_y"/>
                                          </p:val>
                                        </p:tav>
                                      </p:tavLst>
                                    </p:anim>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2" presetClass="exit" presetSubtype="8" fill="hold" nodeType="withEffect">
                                  <p:stCondLst>
                                    <p:cond delay="0"/>
                                  </p:stCondLst>
                                  <p:childTnLst>
                                    <p:anim calcmode="lin" valueType="num">
                                      <p:cBhvr additive="base">
                                        <p:cTn id="29"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30" dur="500"/>
                                        <p:tgtEl>
                                          <p:spTgt spid="3">
                                            <p:txEl>
                                              <p:pRg st="1" end="1"/>
                                            </p:txEl>
                                          </p:spTgt>
                                        </p:tgtEl>
                                        <p:attrNameLst>
                                          <p:attrName>ppt_y</p:attrName>
                                        </p:attrNameLst>
                                      </p:cBhvr>
                                      <p:tavLst>
                                        <p:tav tm="0">
                                          <p:val>
                                            <p:strVal val="ppt_y"/>
                                          </p:val>
                                        </p:tav>
                                        <p:tav tm="100000">
                                          <p:val>
                                            <p:strVal val="ppt_y"/>
                                          </p:val>
                                        </p:tav>
                                      </p:tavLst>
                                    </p:anim>
                                    <p:set>
                                      <p:cBhvr>
                                        <p:cTn id="31" dur="1" fill="hold">
                                          <p:stCondLst>
                                            <p:cond delay="499"/>
                                          </p:stCondLst>
                                        </p:cTn>
                                        <p:tgtEl>
                                          <p:spTgt spid="3">
                                            <p:txEl>
                                              <p:pRg st="1" end="1"/>
                                            </p:txEl>
                                          </p:spTgt>
                                        </p:tgtEl>
                                        <p:attrNameLst>
                                          <p:attrName>style.visibility</p:attrName>
                                        </p:attrNameLst>
                                      </p:cBhvr>
                                      <p:to>
                                        <p:strVal val="hidden"/>
                                      </p:to>
                                    </p:set>
                                  </p:childTnLst>
                                </p:cTn>
                              </p:par>
                              <p:par>
                                <p:cTn id="32" presetID="42" presetClass="path" presetSubtype="0" accel="50000" decel="50000" fill="hold" grpId="0" nodeType="withEffect">
                                  <p:stCondLst>
                                    <p:cond delay="0"/>
                                  </p:stCondLst>
                                  <p:childTnLst>
                                    <p:animMotion origin="layout" path="M 2.08333E-6 2.59259E-6 L -0.975 -0.00347 " pathEditMode="relative" rAng="0" ptsTypes="AA">
                                      <p:cBhvr>
                                        <p:cTn id="33" dur="2000" fill="hold"/>
                                        <p:tgtEl>
                                          <p:spTgt spid="4"/>
                                        </p:tgtEl>
                                        <p:attrNameLst>
                                          <p:attrName>ppt_x</p:attrName>
                                          <p:attrName>ppt_y</p:attrName>
                                        </p:attrNameLst>
                                      </p:cBhvr>
                                      <p:rCtr x="-48750" y="-185"/>
                                    </p:animMotion>
                                  </p:childTnLst>
                                </p:cTn>
                              </p:par>
                              <p:par>
                                <p:cTn id="34" presetID="42" presetClass="path" presetSubtype="0" accel="50000" decel="50000" fill="hold" nodeType="withEffect">
                                  <p:stCondLst>
                                    <p:cond delay="0"/>
                                  </p:stCondLst>
                                  <p:childTnLst>
                                    <p:animMotion origin="layout" path="M -4.79167E-6 4.07407E-6 L -0.92799 0.00347 " pathEditMode="relative" rAng="0" ptsTypes="AA">
                                      <p:cBhvr>
                                        <p:cTn id="35" dur="2000" fill="hold"/>
                                        <p:tgtEl>
                                          <p:spTgt spid="6"/>
                                        </p:tgtEl>
                                        <p:attrNameLst>
                                          <p:attrName>ppt_x</p:attrName>
                                          <p:attrName>ppt_y</p:attrName>
                                        </p:attrNameLst>
                                      </p:cBhvr>
                                      <p:rCtr x="-46406"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A8C11D6-E396-A06B-6C1A-0444A142FB6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p>
        </p:txBody>
      </p:sp>
      <p:pic>
        <p:nvPicPr>
          <p:cNvPr id="9" name="Content Placeholder 8" descr="Diagram&#10;&#10;Description automatically generated">
            <a:extLst>
              <a:ext uri="{FF2B5EF4-FFF2-40B4-BE49-F238E27FC236}">
                <a16:creationId xmlns:a16="http://schemas.microsoft.com/office/drawing/2014/main" id="{340738B1-45AE-EF2B-B016-4ED752D5A324}"/>
              </a:ext>
            </a:extLst>
          </p:cNvPr>
          <p:cNvPicPr>
            <a:picLocks noGrp="1" noChangeAspect="1"/>
          </p:cNvPicPr>
          <p:nvPr>
            <p:ph idx="1"/>
          </p:nvPr>
        </p:nvPicPr>
        <p:blipFill>
          <a:blip r:embed="rId2">
            <a:alphaModFix amt="85000"/>
            <a:extLst>
              <a:ext uri="{28A0092B-C50C-407E-A947-70E740481C1C}">
                <a14:useLocalDpi xmlns:a14="http://schemas.microsoft.com/office/drawing/2010/main" val="0"/>
              </a:ext>
            </a:extLst>
          </a:blip>
          <a:stretch>
            <a:fillRect/>
          </a:stretch>
        </p:blipFill>
        <p:spPr>
          <a:xfrm>
            <a:off x="3359009" y="2523252"/>
            <a:ext cx="5473981" cy="3092609"/>
          </a:xfrm>
        </p:spPr>
      </p:pic>
      <p:sp>
        <p:nvSpPr>
          <p:cNvPr id="3" name="Rectangle 2">
            <a:extLst>
              <a:ext uri="{FF2B5EF4-FFF2-40B4-BE49-F238E27FC236}">
                <a16:creationId xmlns:a16="http://schemas.microsoft.com/office/drawing/2014/main" id="{DDE5E757-BE63-2C49-4E0D-BE275B4B90A4}"/>
              </a:ext>
            </a:extLst>
          </p:cNvPr>
          <p:cNvSpPr/>
          <p:nvPr/>
        </p:nvSpPr>
        <p:spPr>
          <a:xfrm>
            <a:off x="8832990" y="1654332"/>
            <a:ext cx="3005203" cy="4310742"/>
          </a:xfrm>
          <a:prstGeom prst="rect">
            <a:avLst/>
          </a:prstGeom>
          <a:solidFill>
            <a:srgbClr val="E3DED1">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D596B26-90ED-0404-CBA6-CA6318A65DDE}"/>
              </a:ext>
            </a:extLst>
          </p:cNvPr>
          <p:cNvSpPr/>
          <p:nvPr/>
        </p:nvSpPr>
        <p:spPr>
          <a:xfrm>
            <a:off x="-2894553" y="2271415"/>
            <a:ext cx="2894553" cy="4310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01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descr="Diagram&#10;&#10;Description automatically generated">
            <a:extLst>
              <a:ext uri="{FF2B5EF4-FFF2-40B4-BE49-F238E27FC236}">
                <a16:creationId xmlns:a16="http://schemas.microsoft.com/office/drawing/2014/main" id="{5101680A-627B-98ED-46A8-83FF105D6AED}"/>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76200" y="2248098"/>
            <a:ext cx="7253917" cy="4098211"/>
          </a:xfrm>
          <a:prstGeom prst="rect">
            <a:avLst/>
          </a:prstGeom>
        </p:spPr>
      </p:pic>
      <p:sp>
        <p:nvSpPr>
          <p:cNvPr id="4" name="Rectangle 3">
            <a:extLst>
              <a:ext uri="{FF2B5EF4-FFF2-40B4-BE49-F238E27FC236}">
                <a16:creationId xmlns:a16="http://schemas.microsoft.com/office/drawing/2014/main" id="{41EE7D6E-923A-D1DF-4981-2CADB8AA0AB8}"/>
              </a:ext>
            </a:extLst>
          </p:cNvPr>
          <p:cNvSpPr/>
          <p:nvPr/>
        </p:nvSpPr>
        <p:spPr>
          <a:xfrm>
            <a:off x="1886111" y="1690688"/>
            <a:ext cx="9989820" cy="4927826"/>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E713B7E-06BD-BF8F-B199-033D641845B5}"/>
              </a:ext>
            </a:extLst>
          </p:cNvPr>
          <p:cNvSpPr/>
          <p:nvPr/>
        </p:nvSpPr>
        <p:spPr>
          <a:xfrm>
            <a:off x="-9989821" y="1736408"/>
            <a:ext cx="10163992" cy="4882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65D17E-65E2-AC17-2F0B-BD9F1B7B095B}"/>
              </a:ext>
            </a:extLst>
          </p:cNvPr>
          <p:cNvSpPr txBox="1"/>
          <p:nvPr/>
        </p:nvSpPr>
        <p:spPr>
          <a:xfrm>
            <a:off x="3024817" y="2525884"/>
            <a:ext cx="8305800" cy="221599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nghệ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1.0 -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Tiền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p>
          <a:p>
            <a:pPr rtl="0" fontAlgn="base">
              <a:spcBef>
                <a:spcPts val="0"/>
              </a:spcBef>
              <a:spcAft>
                <a:spcPts val="0"/>
              </a:spcAft>
            </a:pPr>
            <a:endParaRPr lang="en-US" sz="2400" dirty="0">
              <a:solidFill>
                <a:srgbClr val="000000"/>
              </a:solidFill>
              <a:latin typeface="Times New Roman" panose="02020603050405020304" pitchFamily="18" charset="0"/>
              <a:cs typeface="Times New Roman" panose="02020603050405020304" pitchFamily="18" charset="0"/>
              <a:sym typeface="Wingdings" pitchFamily="2" charset="2"/>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nghệ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làm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sổ</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cái</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phân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phi tập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trung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(Distributed Ledger Technology)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nên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giao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dịch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trên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trở</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nên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nhanh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chóng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và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minh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bạch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
        <p:nvSpPr>
          <p:cNvPr id="12" name="Title 1">
            <a:extLst>
              <a:ext uri="{FF2B5EF4-FFF2-40B4-BE49-F238E27FC236}">
                <a16:creationId xmlns:a16="http://schemas.microsoft.com/office/drawing/2014/main" id="{E94E2865-5394-2A25-9F35-D9DC21340025}"/>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p>
        </p:txBody>
      </p:sp>
    </p:spTree>
    <p:extLst>
      <p:ext uri="{BB962C8B-B14F-4D97-AF65-F5344CB8AC3E}">
        <p14:creationId xmlns:p14="http://schemas.microsoft.com/office/powerpoint/2010/main" val="4170025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9"/>
                                        </p:tgtEl>
                                      </p:cBhvr>
                                    </p:animEffect>
                                    <p:anim calcmode="lin" valueType="num">
                                      <p:cBhvr>
                                        <p:cTn id="13" dur="1000"/>
                                        <p:tgtEl>
                                          <p:spTgt spid="9"/>
                                        </p:tgtEl>
                                        <p:attrNameLst>
                                          <p:attrName>ppt_x</p:attrName>
                                        </p:attrNameLst>
                                      </p:cBhvr>
                                      <p:tavLst>
                                        <p:tav tm="0">
                                          <p:val>
                                            <p:strVal val="ppt_x"/>
                                          </p:val>
                                        </p:tav>
                                        <p:tav tm="100000">
                                          <p:val>
                                            <p:strVal val="ppt_x"/>
                                          </p:val>
                                        </p:tav>
                                      </p:tavLst>
                                    </p:anim>
                                    <p:anim calcmode="lin" valueType="num">
                                      <p:cBhvr>
                                        <p:cTn id="14" dur="1000"/>
                                        <p:tgtEl>
                                          <p:spTgt spid="9"/>
                                        </p:tgtEl>
                                        <p:attrNameLst>
                                          <p:attrName>ppt_y</p:attrName>
                                        </p:attrNameLst>
                                      </p:cBhvr>
                                      <p:tavLst>
                                        <p:tav tm="0">
                                          <p:val>
                                            <p:strVal val="ppt_y"/>
                                          </p:val>
                                        </p:tav>
                                        <p:tav tm="100000">
                                          <p:val>
                                            <p:strVal val="ppt_y+.1"/>
                                          </p:val>
                                        </p:tav>
                                      </p:tavLst>
                                    </p:anim>
                                    <p:set>
                                      <p:cBhvr>
                                        <p:cTn id="15"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descr="Diagram&#10;&#10;Description automatically generated">
            <a:extLst>
              <a:ext uri="{FF2B5EF4-FFF2-40B4-BE49-F238E27FC236}">
                <a16:creationId xmlns:a16="http://schemas.microsoft.com/office/drawing/2014/main" id="{5101680A-627B-98ED-46A8-83FF105D6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786" y="2248098"/>
            <a:ext cx="7253917" cy="4098211"/>
          </a:xfrm>
          <a:prstGeom prst="rect">
            <a:avLst/>
          </a:prstGeom>
        </p:spPr>
      </p:pic>
      <p:sp>
        <p:nvSpPr>
          <p:cNvPr id="4" name="Rectangle 3">
            <a:extLst>
              <a:ext uri="{FF2B5EF4-FFF2-40B4-BE49-F238E27FC236}">
                <a16:creationId xmlns:a16="http://schemas.microsoft.com/office/drawing/2014/main" id="{41EE7D6E-923A-D1DF-4981-2CADB8AA0AB8}"/>
              </a:ext>
            </a:extLst>
          </p:cNvPr>
          <p:cNvSpPr/>
          <p:nvPr/>
        </p:nvSpPr>
        <p:spPr>
          <a:xfrm>
            <a:off x="1697514" y="1736407"/>
            <a:ext cx="9989820" cy="4853079"/>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E713B7E-06BD-BF8F-B199-033D641845B5}"/>
              </a:ext>
            </a:extLst>
          </p:cNvPr>
          <p:cNvSpPr/>
          <p:nvPr/>
        </p:nvSpPr>
        <p:spPr>
          <a:xfrm>
            <a:off x="-9725046" y="1736408"/>
            <a:ext cx="9855675" cy="5121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B45518-4AC1-593B-DA3E-91E3389656F3}"/>
              </a:ext>
            </a:extLst>
          </p:cNvPr>
          <p:cNvSpPr txBox="1"/>
          <p:nvPr/>
        </p:nvSpPr>
        <p:spPr>
          <a:xfrm>
            <a:off x="2904003" y="2525884"/>
            <a:ext cx="8621869" cy="221599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nghệ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2.0 -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Hợp</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minh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0"/>
              </a:spcBef>
              <a:spcAft>
                <a:spcPts val="0"/>
              </a:spcAft>
            </a:pPr>
            <a:endParaRPr lang="en-US" sz="2400" dirty="0">
              <a:solidFill>
                <a:srgbClr val="000000"/>
              </a:solidFill>
              <a:latin typeface="Times New Roman" panose="02020603050405020304" pitchFamily="18" charset="0"/>
              <a:cs typeface="Times New Roman" panose="02020603050405020304" pitchFamily="18" charset="0"/>
              <a:sym typeface="Wingdings" pitchFamily="2" charset="2"/>
            </a:endParaRP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làm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hợp</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minh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(hay Smart Contract), làm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cho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giao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dịch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trên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giảm</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mạnh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chi phí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xác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thực,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chống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gian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lận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tăng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minh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bạch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
        <p:nvSpPr>
          <p:cNvPr id="10" name="Title 1">
            <a:extLst>
              <a:ext uri="{FF2B5EF4-FFF2-40B4-BE49-F238E27FC236}">
                <a16:creationId xmlns:a16="http://schemas.microsoft.com/office/drawing/2014/main" id="{BACFA52F-CE32-186A-D9FC-209B1A8EC7C5}"/>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p>
        </p:txBody>
      </p:sp>
    </p:spTree>
    <p:extLst>
      <p:ext uri="{BB962C8B-B14F-4D97-AF65-F5344CB8AC3E}">
        <p14:creationId xmlns:p14="http://schemas.microsoft.com/office/powerpoint/2010/main" val="4286002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descr="Diagram&#10;&#10;Description automatically generated">
            <a:extLst>
              <a:ext uri="{FF2B5EF4-FFF2-40B4-BE49-F238E27FC236}">
                <a16:creationId xmlns:a16="http://schemas.microsoft.com/office/drawing/2014/main" id="{5101680A-627B-98ED-46A8-83FF105D6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679" y="2248098"/>
            <a:ext cx="7253917" cy="4098211"/>
          </a:xfrm>
          <a:prstGeom prst="rect">
            <a:avLst/>
          </a:prstGeom>
        </p:spPr>
      </p:pic>
      <p:sp>
        <p:nvSpPr>
          <p:cNvPr id="4" name="Rectangle 3">
            <a:extLst>
              <a:ext uri="{FF2B5EF4-FFF2-40B4-BE49-F238E27FC236}">
                <a16:creationId xmlns:a16="http://schemas.microsoft.com/office/drawing/2014/main" id="{41EE7D6E-923A-D1DF-4981-2CADB8AA0AB8}"/>
              </a:ext>
            </a:extLst>
          </p:cNvPr>
          <p:cNvSpPr/>
          <p:nvPr/>
        </p:nvSpPr>
        <p:spPr>
          <a:xfrm>
            <a:off x="1886111" y="1736407"/>
            <a:ext cx="9989820" cy="4882107"/>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E713B7E-06BD-BF8F-B199-033D641845B5}"/>
              </a:ext>
            </a:extLst>
          </p:cNvPr>
          <p:cNvSpPr/>
          <p:nvPr/>
        </p:nvSpPr>
        <p:spPr>
          <a:xfrm>
            <a:off x="-9822180" y="1736407"/>
            <a:ext cx="9989820" cy="5121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AD15DB-A4CD-FA1C-0581-DBAB81A7D194}"/>
              </a:ext>
            </a:extLst>
          </p:cNvPr>
          <p:cNvSpPr txBox="1"/>
          <p:nvPr/>
        </p:nvSpPr>
        <p:spPr>
          <a:xfrm>
            <a:off x="3018588" y="2525885"/>
            <a:ext cx="8305800" cy="2954655"/>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 Công nghệ Blockchain 3.0 - Ứng dụng phi tập trung: </a:t>
            </a:r>
            <a:endParaRPr lang="vi-VN" sz="2400"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vi-VN" sz="2400" dirty="0">
              <a:solidFill>
                <a:srgbClr val="000000"/>
              </a:solidFill>
              <a:latin typeface="Times New Roman" panose="02020603050405020304" pitchFamily="18" charset="0"/>
              <a:cs typeface="Times New Roman" panose="02020603050405020304" pitchFamily="18" charset="0"/>
              <a:sym typeface="Wingdings" pitchFamily="2" charset="2"/>
            </a:endParaRPr>
          </a:p>
          <a:p>
            <a:pPr rtl="0" fontAlgn="base">
              <a:spcBef>
                <a:spcPts val="0"/>
              </a:spcBef>
              <a:spcAft>
                <a:spcPts val="0"/>
              </a:spcAft>
            </a:pPr>
            <a:r>
              <a:rPr lang="vi-VN" sz="2400" dirty="0">
                <a:solidFill>
                  <a:srgbClr val="000000"/>
                </a:solidFill>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Ứng dụng tính phi tập trung (DApp - Decentralized Application) để làm các phần mềm triển khai độc lập, không nằm trên một máy chủ duy nhất mà lưu trữ phân tán trên các kho lưu trữ phi tập trung và có thể được viết bằng bất kỳ ngôn ngữ lập trình nào.</a:t>
            </a:r>
          </a:p>
          <a:p>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2D8993D-C81B-149E-F5A9-E2752C6CADB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p>
        </p:txBody>
      </p:sp>
    </p:spTree>
    <p:extLst>
      <p:ext uri="{BB962C8B-B14F-4D97-AF65-F5344CB8AC3E}">
        <p14:creationId xmlns:p14="http://schemas.microsoft.com/office/powerpoint/2010/main" val="292727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descr="Diagram&#10;&#10;Description automatically generated">
            <a:extLst>
              <a:ext uri="{FF2B5EF4-FFF2-40B4-BE49-F238E27FC236}">
                <a16:creationId xmlns:a16="http://schemas.microsoft.com/office/drawing/2014/main" id="{5101680A-627B-98ED-46A8-83FF105D6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910" y="2248098"/>
            <a:ext cx="7253917" cy="4098211"/>
          </a:xfrm>
          <a:prstGeom prst="rect">
            <a:avLst/>
          </a:prstGeom>
        </p:spPr>
      </p:pic>
      <p:sp>
        <p:nvSpPr>
          <p:cNvPr id="4" name="Rectangle 3">
            <a:extLst>
              <a:ext uri="{FF2B5EF4-FFF2-40B4-BE49-F238E27FC236}">
                <a16:creationId xmlns:a16="http://schemas.microsoft.com/office/drawing/2014/main" id="{41EE7D6E-923A-D1DF-4981-2CADB8AA0AB8}"/>
              </a:ext>
            </a:extLst>
          </p:cNvPr>
          <p:cNvSpPr/>
          <p:nvPr/>
        </p:nvSpPr>
        <p:spPr>
          <a:xfrm>
            <a:off x="1783080" y="1736407"/>
            <a:ext cx="10058400" cy="4896622"/>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E713B7E-06BD-BF8F-B199-033D641845B5}"/>
              </a:ext>
            </a:extLst>
          </p:cNvPr>
          <p:cNvSpPr/>
          <p:nvPr/>
        </p:nvSpPr>
        <p:spPr>
          <a:xfrm>
            <a:off x="-9852660" y="1736407"/>
            <a:ext cx="9989820" cy="5121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2686CE-500F-C6AC-17F7-285DEB22DD60}"/>
              </a:ext>
            </a:extLst>
          </p:cNvPr>
          <p:cNvSpPr txBox="1"/>
          <p:nvPr/>
        </p:nvSpPr>
        <p:spPr>
          <a:xfrm>
            <a:off x="2897343" y="2627816"/>
            <a:ext cx="8305800"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 Công nghệ Blockchain 4.0 - Ứng dụng vào thực tiễn:</a:t>
            </a:r>
          </a:p>
          <a:p>
            <a:pPr rtl="0" fontAlgn="base">
              <a:spcBef>
                <a:spcPts val="0"/>
              </a:spcBef>
              <a:spcAft>
                <a:spcPts val="0"/>
              </a:spcAft>
              <a:buFont typeface="Arial" panose="020B0604020202020204" pitchFamily="34" charset="0"/>
              <a:buChar char="•"/>
            </a:pPr>
            <a:endParaRPr lang="vi-VN" sz="2400" dirty="0">
              <a:solidFill>
                <a:srgbClr val="000000"/>
              </a:solidFill>
              <a:latin typeface="Times New Roman" panose="02020603050405020304" pitchFamily="18" charset="0"/>
              <a:cs typeface="Times New Roman" panose="02020603050405020304" pitchFamily="18" charset="0"/>
              <a:sym typeface="Wingdings" pitchFamily="2" charset="2"/>
            </a:endParaRPr>
          </a:p>
          <a:p>
            <a:pPr rtl="0" fontAlgn="base">
              <a:spcBef>
                <a:spcPts val="0"/>
              </a:spcBef>
              <a:spcAft>
                <a:spcPts val="0"/>
              </a:spcAft>
            </a:pPr>
            <a:r>
              <a:rPr lang="vi-VN"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Công nghệ Blockchain 4.0 là phiên bản Blockchain mới nhất hiện nay. Phiên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bản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này</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áp</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tất</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cả</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những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từ</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phiên 1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đến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3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vào</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quá</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trình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kinh doanh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sản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xuất</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thực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tiễn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ví</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như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sản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xuất</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thương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mại</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điện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tử</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6B75AB15-B65A-A093-D1C2-9CCFD4ED1DD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p>
        </p:txBody>
      </p:sp>
    </p:spTree>
    <p:extLst>
      <p:ext uri="{BB962C8B-B14F-4D97-AF65-F5344CB8AC3E}">
        <p14:creationId xmlns:p14="http://schemas.microsoft.com/office/powerpoint/2010/main" val="391286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2904-AE4B-DFC4-2E5D-5291CC9EC6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blockchain trong thực </a:t>
            </a:r>
            <a:r>
              <a:rPr lang="en-US" dirty="0" err="1">
                <a:latin typeface="Times New Roman" panose="02020603050405020304" pitchFamily="18" charset="0"/>
                <a:cs typeface="Times New Roman" panose="02020603050405020304" pitchFamily="18" charset="0"/>
              </a:rPr>
              <a:t>tiễn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27F2D6F-2E1D-3327-3D4B-E1A7E94073D9}"/>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sản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xuất</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p>
          <a:p>
            <a:pPr lvl="1" indent="0" rtl="0" fontAlgn="base">
              <a:spcBef>
                <a:spcPts val="0"/>
              </a:spcBef>
              <a:spcAft>
                <a:spcPts val="0"/>
              </a:spcAft>
              <a:buNone/>
            </a:pPr>
            <a:r>
              <a:rPr lang="vi-VN"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Blockchain thay thế các thiết bị thông minh để quản lý hiệu quả hơn, nhằm gia tăng năng suất cho các quy trình quản lý chuỗi cung ứng, bao gồm: theo dõi quá trình tạo sản phẩm, quản lý thông tin giao dịch, vận chuyển và phân phối,…</a:t>
            </a:r>
          </a:p>
          <a:p>
            <a:pPr lvl="1" indent="0" rtl="0" fontAlgn="base">
              <a:spcBef>
                <a:spcPts val="0"/>
              </a:spcBef>
              <a:spcAft>
                <a:spcPts val="0"/>
              </a:spcAft>
              <a:buNone/>
            </a:pPr>
            <a:r>
              <a:rPr lang="vi-VN"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Người tiêu dùng có thể truy xuất ngược trở lại về quá trình sản xuất sản phẩm, vận chuyển để kiểm tra độ uy tín của sản phẩm, từ đó tránh được những sản phẩm nhái, hàng giả trên thị trường.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6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8" fill="hold" nodeType="clickEffect">
                                  <p:stCondLst>
                                    <p:cond delay="0"/>
                                  </p:stCondLst>
                                  <p:childTnLst>
                                    <p:anim calcmode="lin" valueType="num">
                                      <p:cBhvr additive="base">
                                        <p:cTn id="27"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28" dur="500"/>
                                        <p:tgtEl>
                                          <p:spTgt spid="3">
                                            <p:txEl>
                                              <p:pRg st="0" end="0"/>
                                            </p:txEl>
                                          </p:spTgt>
                                        </p:tgtEl>
                                        <p:attrNameLst>
                                          <p:attrName>ppt_y</p:attrName>
                                        </p:attrNameLst>
                                      </p:cBhvr>
                                      <p:tavLst>
                                        <p:tav tm="0">
                                          <p:val>
                                            <p:strVal val="ppt_y"/>
                                          </p:val>
                                        </p:tav>
                                        <p:tav tm="100000">
                                          <p:val>
                                            <p:strVal val="ppt_y"/>
                                          </p:val>
                                        </p:tav>
                                      </p:tavLst>
                                    </p:anim>
                                    <p:set>
                                      <p:cBhvr>
                                        <p:cTn id="29" dur="1" fill="hold">
                                          <p:stCondLst>
                                            <p:cond delay="499"/>
                                          </p:stCondLst>
                                        </p:cTn>
                                        <p:tgtEl>
                                          <p:spTgt spid="3">
                                            <p:txEl>
                                              <p:pRg st="0" end="0"/>
                                            </p:txEl>
                                          </p:spTgt>
                                        </p:tgtEl>
                                        <p:attrNameLst>
                                          <p:attrName>style.visibility</p:attrName>
                                        </p:attrNameLst>
                                      </p:cBhvr>
                                      <p:to>
                                        <p:strVal val="hidden"/>
                                      </p:to>
                                    </p:set>
                                  </p:childTnLst>
                                </p:cTn>
                              </p:par>
                              <p:par>
                                <p:cTn id="30" presetID="2" presetClass="exit" presetSubtype="8" fill="hold" nodeType="withEffect">
                                  <p:stCondLst>
                                    <p:cond delay="0"/>
                                  </p:stCondLst>
                                  <p:childTnLst>
                                    <p:anim calcmode="lin" valueType="num">
                                      <p:cBhvr additive="base">
                                        <p:cTn id="31"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32" dur="500"/>
                                        <p:tgtEl>
                                          <p:spTgt spid="3">
                                            <p:txEl>
                                              <p:pRg st="1" end="1"/>
                                            </p:txEl>
                                          </p:spTgt>
                                        </p:tgtEl>
                                        <p:attrNameLst>
                                          <p:attrName>ppt_y</p:attrName>
                                        </p:attrNameLst>
                                      </p:cBhvr>
                                      <p:tavLst>
                                        <p:tav tm="0">
                                          <p:val>
                                            <p:strVal val="ppt_y"/>
                                          </p:val>
                                        </p:tav>
                                        <p:tav tm="100000">
                                          <p:val>
                                            <p:strVal val="ppt_y"/>
                                          </p:val>
                                        </p:tav>
                                      </p:tavLst>
                                    </p:anim>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2" presetClass="exit" presetSubtype="8" fill="hold" nodeType="withEffect">
                                  <p:stCondLst>
                                    <p:cond delay="0"/>
                                  </p:stCondLst>
                                  <p:childTnLst>
                                    <p:anim calcmode="lin" valueType="num">
                                      <p:cBhvr additive="base">
                                        <p:cTn id="35" dur="5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36" dur="500"/>
                                        <p:tgtEl>
                                          <p:spTgt spid="3">
                                            <p:txEl>
                                              <p:pRg st="2" end="2"/>
                                            </p:txEl>
                                          </p:spTgt>
                                        </p:tgtEl>
                                        <p:attrNameLst>
                                          <p:attrName>ppt_y</p:attrName>
                                        </p:attrNameLst>
                                      </p:cBhvr>
                                      <p:tavLst>
                                        <p:tav tm="0">
                                          <p:val>
                                            <p:strVal val="ppt_y"/>
                                          </p:val>
                                        </p:tav>
                                        <p:tav tm="100000">
                                          <p:val>
                                            <p:strVal val="ppt_y"/>
                                          </p:val>
                                        </p:tav>
                                      </p:tavLst>
                                    </p:anim>
                                    <p:set>
                                      <p:cBhvr>
                                        <p:cTn id="3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2904-AE4B-DFC4-2E5D-5291CC9EC6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blockchain trong thực </a:t>
            </a:r>
            <a:r>
              <a:rPr lang="en-US" dirty="0" err="1">
                <a:latin typeface="Times New Roman" panose="02020603050405020304" pitchFamily="18" charset="0"/>
                <a:cs typeface="Times New Roman" panose="02020603050405020304" pitchFamily="18" charset="0"/>
              </a:rPr>
              <a:t>tiễn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27F2D6F-2E1D-3327-3D4B-E1A7E94073D9}"/>
              </a:ext>
            </a:extLst>
          </p:cNvPr>
          <p:cNvSpPr>
            <a:spLocks noGrp="1"/>
          </p:cNvSpPr>
          <p:nvPr>
            <p:ph idx="1"/>
          </p:nvPr>
        </p:nvSpPr>
        <p:spPr>
          <a:xfrm>
            <a:off x="1066800" y="1967359"/>
            <a:ext cx="10058400" cy="3931920"/>
          </a:xfrm>
        </p:spPr>
        <p:txBody>
          <a:bodyPr>
            <a:noAutofit/>
          </a:bodyPr>
          <a:lstStyle/>
          <a:p>
            <a:pPr rtl="0" fontAlgn="base">
              <a:spcBef>
                <a:spcPts val="0"/>
              </a:spcBef>
              <a:spcAft>
                <a:spcPts val="0"/>
              </a:spcAft>
              <a:buFont typeface="Arial" panose="020B0604020202020204" pitchFamily="34" charset="0"/>
              <a:buChar char="•"/>
            </a:pP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trong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giáo</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dục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p>
          <a:p>
            <a:pPr marL="800100" lvl="1" indent="-342900" rtl="0" fontAlgn="base">
              <a:spcBef>
                <a:spcPts val="0"/>
              </a:spcBef>
              <a:spcAft>
                <a:spcPts val="0"/>
              </a:spcAft>
              <a:buFont typeface="Wingdings" pitchFamily="2" charset="2"/>
              <a:buChar char="à"/>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Giúp lưu trữ các dữ liệu về bảng điểm, quá trình đào tạo, kinh nghiệm giảng dạy &amp; lịch sử của từng cá nhân, từ đó sẽ tránh được việc gian lận khi xin cấp học học bổng, thăng chức, hoặc khai gian về trình độ học vấn hay kinh nghiệm làm việc.</a:t>
            </a:r>
          </a:p>
          <a:p>
            <a:pPr marL="800100" lvl="1" indent="-342900" rtl="0" fontAlgn="base">
              <a:spcBef>
                <a:spcPts val="0"/>
              </a:spcBef>
              <a:spcAft>
                <a:spcPts val="0"/>
              </a:spcAft>
              <a:buFont typeface="Wingdings" pitchFamily="2" charset="2"/>
              <a:buChar char="à"/>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Với tính chất của hợp đồng thông minh, Blockchain còn cho phép tự động thực thi các điều khoản trong quy chế đào tạo và xử lý các trường hợp vi phạm,…</a:t>
            </a:r>
          </a:p>
          <a:p>
            <a:pPr lvl="1" indent="0" rtl="0" fontAlgn="base">
              <a:spcBef>
                <a:spcPts val="0"/>
              </a:spcBef>
              <a:spcAft>
                <a:spcPts val="0"/>
              </a:spcAft>
              <a:buNone/>
            </a:pPr>
            <a:r>
              <a:rPr lang="vi-VN"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Từ 30/06/2021, Bộ Giáo dục và Đào tạo đã chính thức vận hành Hệ thống Tra cứu thông tin văn bằng chứng chỉ trên Blockchain do TomoChain bàn giao. Đây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được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xem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là</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cột</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mốc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đánh</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dấu</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cho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sự</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công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nhận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của</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nhà</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nước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đối</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với</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công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nghệ</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err="1">
                <a:solidFill>
                  <a:srgbClr val="000000"/>
                </a:solidFill>
                <a:effectLst/>
                <a:latin typeface="Times New Roman" panose="02020603050405020304" pitchFamily="18" charset="0"/>
                <a:cs typeface="Times New Roman" panose="02020603050405020304" pitchFamily="18" charset="0"/>
              </a:rPr>
              <a:t>Blockchain</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6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ppt_y"/>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par>
                                <p:cTn id="27" presetID="2" presetClass="exit" presetSubtype="8" fill="hold" nodeType="withEffect">
                                  <p:stCondLst>
                                    <p:cond delay="0"/>
                                  </p:stCondLst>
                                  <p:childTnLst>
                                    <p:anim calcmode="lin" valueType="num">
                                      <p:cBhvr additive="base">
                                        <p:cTn id="28"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29" dur="500"/>
                                        <p:tgtEl>
                                          <p:spTgt spid="3">
                                            <p:txEl>
                                              <p:pRg st="1" end="1"/>
                                            </p:txEl>
                                          </p:spTgt>
                                        </p:tgtEl>
                                        <p:attrNameLst>
                                          <p:attrName>ppt_y</p:attrName>
                                        </p:attrNameLst>
                                      </p:cBhvr>
                                      <p:tavLst>
                                        <p:tav tm="0">
                                          <p:val>
                                            <p:strVal val="ppt_y"/>
                                          </p:val>
                                        </p:tav>
                                        <p:tav tm="100000">
                                          <p:val>
                                            <p:strVal val="ppt_y"/>
                                          </p:val>
                                        </p:tav>
                                      </p:tavLst>
                                    </p:anim>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2" presetClass="exit" presetSubtype="8" fill="hold" nodeType="withEffect">
                                  <p:stCondLst>
                                    <p:cond delay="0"/>
                                  </p:stCondLst>
                                  <p:childTnLst>
                                    <p:anim calcmode="lin" valueType="num">
                                      <p:cBhvr additive="base">
                                        <p:cTn id="32" dur="5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33" dur="500"/>
                                        <p:tgtEl>
                                          <p:spTgt spid="3">
                                            <p:txEl>
                                              <p:pRg st="2" end="2"/>
                                            </p:txEl>
                                          </p:spTgt>
                                        </p:tgtEl>
                                        <p:attrNameLst>
                                          <p:attrName>ppt_y</p:attrName>
                                        </p:attrNameLst>
                                      </p:cBhvr>
                                      <p:tavLst>
                                        <p:tav tm="0">
                                          <p:val>
                                            <p:strVal val="ppt_y"/>
                                          </p:val>
                                        </p:tav>
                                        <p:tav tm="100000">
                                          <p:val>
                                            <p:strVal val="ppt_y"/>
                                          </p:val>
                                        </p:tav>
                                      </p:tavLst>
                                    </p:anim>
                                    <p:set>
                                      <p:cBhvr>
                                        <p:cTn id="34" dur="1" fill="hold">
                                          <p:stCondLst>
                                            <p:cond delay="499"/>
                                          </p:stCondLst>
                                        </p:cTn>
                                        <p:tgtEl>
                                          <p:spTgt spid="3">
                                            <p:txEl>
                                              <p:pRg st="2" end="2"/>
                                            </p:txEl>
                                          </p:spTgt>
                                        </p:tgtEl>
                                        <p:attrNameLst>
                                          <p:attrName>style.visibility</p:attrName>
                                        </p:attrNameLst>
                                      </p:cBhvr>
                                      <p:to>
                                        <p:strVal val="hidden"/>
                                      </p:to>
                                    </p:set>
                                  </p:childTnLst>
                                </p:cTn>
                              </p:par>
                              <p:par>
                                <p:cTn id="35" presetID="2" presetClass="exit" presetSubtype="8" fill="hold" nodeType="withEffect">
                                  <p:stCondLst>
                                    <p:cond delay="0"/>
                                  </p:stCondLst>
                                  <p:childTnLst>
                                    <p:anim calcmode="lin" valueType="num">
                                      <p:cBhvr additive="base">
                                        <p:cTn id="36" dur="500"/>
                                        <p:tgtEl>
                                          <p:spTgt spid="3">
                                            <p:txEl>
                                              <p:pRg st="3" end="3"/>
                                            </p:txEl>
                                          </p:spTgt>
                                        </p:tgtEl>
                                        <p:attrNameLst>
                                          <p:attrName>ppt_x</p:attrName>
                                        </p:attrNameLst>
                                      </p:cBhvr>
                                      <p:tavLst>
                                        <p:tav tm="0">
                                          <p:val>
                                            <p:strVal val="ppt_x"/>
                                          </p:val>
                                        </p:tav>
                                        <p:tav tm="100000">
                                          <p:val>
                                            <p:strVal val="0-ppt_w/2"/>
                                          </p:val>
                                        </p:tav>
                                      </p:tavLst>
                                    </p:anim>
                                    <p:anim calcmode="lin" valueType="num">
                                      <p:cBhvr additive="base">
                                        <p:cTn id="37" dur="500"/>
                                        <p:tgtEl>
                                          <p:spTgt spid="3">
                                            <p:txEl>
                                              <p:pRg st="3" end="3"/>
                                            </p:txEl>
                                          </p:spTgt>
                                        </p:tgtEl>
                                        <p:attrNameLst>
                                          <p:attrName>ppt_y</p:attrName>
                                        </p:attrNameLst>
                                      </p:cBhvr>
                                      <p:tavLst>
                                        <p:tav tm="0">
                                          <p:val>
                                            <p:strVal val="ppt_y"/>
                                          </p:val>
                                        </p:tav>
                                        <p:tav tm="100000">
                                          <p:val>
                                            <p:strVal val="ppt_y"/>
                                          </p:val>
                                        </p:tav>
                                      </p:tavLst>
                                    </p:anim>
                                    <p:set>
                                      <p:cBhvr>
                                        <p:cTn id="38"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2904-AE4B-DFC4-2E5D-5291CC9EC6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blockchain trong thực </a:t>
            </a:r>
            <a:r>
              <a:rPr lang="en-US" dirty="0" err="1">
                <a:latin typeface="Times New Roman" panose="02020603050405020304" pitchFamily="18" charset="0"/>
                <a:cs typeface="Times New Roman" panose="02020603050405020304" pitchFamily="18" charset="0"/>
              </a:rPr>
              <a:t>tiễn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27F2D6F-2E1D-3327-3D4B-E1A7E94073D9}"/>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Times New Roman" panose="02020603050405020304" pitchFamily="18" charset="0"/>
                <a:cs typeface="Times New Roman" panose="02020603050405020304" pitchFamily="18" charset="0"/>
              </a:rPr>
              <a:t>Ứng dụng trong thương mại điện tử:</a:t>
            </a:r>
          </a:p>
          <a:p>
            <a:pPr marL="0" indent="0" rtl="0" fontAlgn="base">
              <a:spcBef>
                <a:spcPts val="0"/>
              </a:spcBef>
              <a:spcAft>
                <a:spcPts val="0"/>
              </a:spcAft>
              <a:buNone/>
            </a:pPr>
            <a:endParaRPr lang="vi-VN" sz="2400" dirty="0">
              <a:solidFill>
                <a:srgbClr val="000000"/>
              </a:solidFill>
              <a:latin typeface="Times New Roman" panose="02020603050405020304" pitchFamily="18" charset="0"/>
              <a:cs typeface="Times New Roman" panose="02020603050405020304" pitchFamily="18" charset="0"/>
              <a:sym typeface="Wingdings" pitchFamily="2" charset="2"/>
            </a:endParaRPr>
          </a:p>
          <a:p>
            <a:pPr marL="0" indent="0" rtl="0" fontAlgn="base">
              <a:spcBef>
                <a:spcPts val="0"/>
              </a:spcBef>
              <a:spcAft>
                <a:spcPts val="0"/>
              </a:spcAft>
              <a:buNone/>
            </a:pPr>
            <a:r>
              <a:rPr lang="vi-VN" sz="2400" b="0" i="0" u="none" strike="noStrike" dirty="0">
                <a:solidFill>
                  <a:srgbClr val="000000"/>
                </a:solidFill>
                <a:effectLst/>
                <a:latin typeface="Times New Roman" panose="02020603050405020304" pitchFamily="18" charset="0"/>
                <a:cs typeface="Times New Roman" panose="02020603050405020304" pitchFamily="18" charset="0"/>
                <a:sym typeface="Wingdings" pitchFamily="2" charset="2"/>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Blockchain đã giúp giải quyết vấn đề của ngành như: tính bảo mật, quản lý chuỗi cung ứng và quá trình vận chuyển hàng hoá đến người tiêu dùng,… bằng các hợp đồng thông minh (smart contract), tạo điều kiện cho các bên ký kết dễ dàng, tiết kiệm được chi phí nhờ lược bỏ được trung gian khi liên kết với các doanh nghiệp đa quốc gia.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17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ppt_y"/>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8" fill="hold" nodeType="clickEffect">
                                  <p:stCondLst>
                                    <p:cond delay="0"/>
                                  </p:stCondLst>
                                  <p:childTnLst>
                                    <p:anim calcmode="lin" valueType="num">
                                      <p:cBhvr additive="base">
                                        <p:cTn id="22" dur="5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23" dur="500"/>
                                        <p:tgtEl>
                                          <p:spTgt spid="3">
                                            <p:txEl>
                                              <p:pRg st="2" end="2"/>
                                            </p:txEl>
                                          </p:spTgt>
                                        </p:tgtEl>
                                        <p:attrNameLst>
                                          <p:attrName>ppt_y</p:attrName>
                                        </p:attrNameLst>
                                      </p:cBhvr>
                                      <p:tavLst>
                                        <p:tav tm="0">
                                          <p:val>
                                            <p:strVal val="ppt_y"/>
                                          </p:val>
                                        </p:tav>
                                        <p:tav tm="100000">
                                          <p:val>
                                            <p:strVal val="ppt_y"/>
                                          </p:val>
                                        </p:tav>
                                      </p:tavLst>
                                    </p:anim>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2904-AE4B-DFC4-2E5D-5291CC9EC6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blockchain trong thực </a:t>
            </a:r>
            <a:r>
              <a:rPr lang="en-US" dirty="0" err="1">
                <a:latin typeface="Times New Roman" panose="02020603050405020304" pitchFamily="18" charset="0"/>
                <a:cs typeface="Times New Roman" panose="02020603050405020304" pitchFamily="18" charset="0"/>
              </a:rPr>
              <a:t>tiễn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27F2D6F-2E1D-3327-3D4B-E1A7E94073D9}"/>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Blockchain trong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Ngân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hàng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&amp;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thanh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toán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pPr marL="0" indent="0" rtl="0" fontAlgn="base">
              <a:spcBef>
                <a:spcPts val="0"/>
              </a:spcBef>
              <a:spcAft>
                <a:spcPts val="0"/>
              </a:spcAft>
              <a:buNone/>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fontAlgn="base">
              <a:spcBef>
                <a:spcPts val="0"/>
              </a:spcBef>
              <a:spcAft>
                <a:spcPts val="0"/>
              </a:spcAft>
              <a:buNone/>
            </a:pPr>
            <a:r>
              <a:rPr lang="en-US" sz="2400" dirty="0">
                <a:solidFill>
                  <a:srgbClr val="000000"/>
                </a:solidFill>
                <a:latin typeface="Times New Roman" panose="02020603050405020304" pitchFamily="18" charset="0"/>
                <a:cs typeface="Times New Roman" panose="02020603050405020304" pitchFamily="18" charset="0"/>
                <a:sym typeface="Wingdings" pitchFamily="2" charset="2"/>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bảo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mật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và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hợp</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minh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của Blockchain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sẽ</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giúp</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bỏ</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qua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trung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gian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thứ</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3 và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chế</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rủi</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ro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về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bảo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mật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cho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khách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hàng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US" sz="2400" dirty="0"/>
          </a:p>
        </p:txBody>
      </p:sp>
    </p:spTree>
    <p:extLst>
      <p:ext uri="{BB962C8B-B14F-4D97-AF65-F5344CB8AC3E}">
        <p14:creationId xmlns:p14="http://schemas.microsoft.com/office/powerpoint/2010/main" val="22677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10" name="TextBox 9">
            <a:extLst>
              <a:ext uri="{FF2B5EF4-FFF2-40B4-BE49-F238E27FC236}">
                <a16:creationId xmlns:a16="http://schemas.microsoft.com/office/drawing/2014/main" id="{C8B67959-DD11-31FA-52F7-6A571C1E7A7A}"/>
              </a:ext>
            </a:extLst>
          </p:cNvPr>
          <p:cNvSpPr txBox="1"/>
          <p:nvPr/>
        </p:nvSpPr>
        <p:spPr>
          <a:xfrm>
            <a:off x="573409" y="559477"/>
            <a:ext cx="3765200" cy="570993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sz="4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400" dirty="0" err="1">
                <a:solidFill>
                  <a:schemeClr val="tx1">
                    <a:lumMod val="85000"/>
                    <a:lumOff val="15000"/>
                  </a:schemeClr>
                </a:solidFill>
                <a:latin typeface="Times New Roman" panose="02020603050405020304" pitchFamily="18" charset="0"/>
                <a:cs typeface="Times New Roman" panose="02020603050405020304" pitchFamily="18" charset="0"/>
              </a:rPr>
              <a:t>thành</a:t>
            </a:r>
            <a:r>
              <a:rPr lang="en-US" sz="4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400" dirty="0" err="1">
                <a:solidFill>
                  <a:schemeClr val="tx1">
                    <a:lumMod val="85000"/>
                    <a:lumOff val="15000"/>
                  </a:schemeClr>
                </a:solidFill>
                <a:latin typeface="Times New Roman" panose="02020603050405020304" pitchFamily="18" charset="0"/>
                <a:cs typeface="Times New Roman" panose="02020603050405020304" pitchFamily="18" charset="0"/>
              </a:rPr>
              <a:t>viên</a:t>
            </a:r>
            <a:r>
              <a:rPr lang="en-US" sz="4400" dirty="0">
                <a:solidFill>
                  <a:schemeClr val="tx1">
                    <a:lumMod val="85000"/>
                    <a:lumOff val="15000"/>
                  </a:schemeClr>
                </a:solidFill>
                <a:latin typeface="Times New Roman" panose="02020603050405020304" pitchFamily="18" charset="0"/>
                <a:cs typeface="Times New Roman" panose="02020603050405020304" pitchFamily="18" charset="0"/>
              </a:rPr>
              <a:t> trong </a:t>
            </a:r>
            <a:r>
              <a:rPr lang="en-US" sz="4400" dirty="0" err="1">
                <a:solidFill>
                  <a:schemeClr val="tx1">
                    <a:lumMod val="85000"/>
                    <a:lumOff val="15000"/>
                  </a:schemeClr>
                </a:solidFill>
                <a:latin typeface="Times New Roman" panose="02020603050405020304" pitchFamily="18" charset="0"/>
                <a:cs typeface="Times New Roman" panose="02020603050405020304" pitchFamily="18" charset="0"/>
              </a:rPr>
              <a:t>nhóm</a:t>
            </a:r>
            <a:r>
              <a:rPr lang="en-US" sz="4400" dirty="0">
                <a:solidFill>
                  <a:schemeClr val="tx1">
                    <a:lumMod val="85000"/>
                    <a:lumOff val="15000"/>
                  </a:schemeClr>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10C6ADB-B453-E8E9-A383-A0901DF25A67}"/>
              </a:ext>
            </a:extLst>
          </p:cNvPr>
          <p:cNvSpPr txBox="1"/>
          <p:nvPr/>
        </p:nvSpPr>
        <p:spPr>
          <a:xfrm>
            <a:off x="5644649" y="1066402"/>
            <a:ext cx="5334000" cy="3554819"/>
          </a:xfrm>
          <a:prstGeom prst="rect">
            <a:avLst/>
          </a:prstGeom>
          <a:noFill/>
        </p:spPr>
        <p:txBody>
          <a:bodyPr wrap="square" rtlCol="0">
            <a:spAutoFit/>
          </a:bodyPr>
          <a:lstStyle/>
          <a:p>
            <a:pPr>
              <a:spcAft>
                <a:spcPts val="600"/>
              </a:spcAft>
            </a:pPr>
            <a:r>
              <a:rPr lang="en-US" b="1" dirty="0"/>
              <a:t>20522010 – </a:t>
            </a:r>
            <a:r>
              <a:rPr lang="en-US" b="1" dirty="0" err="1"/>
              <a:t>Nguyễn</a:t>
            </a:r>
            <a:r>
              <a:rPr lang="en-US" b="1" dirty="0"/>
              <a:t> Minh </a:t>
            </a:r>
            <a:r>
              <a:rPr lang="en-US" b="1" dirty="0" err="1"/>
              <a:t>Tiến</a:t>
            </a:r>
            <a:endParaRPr lang="en-US" b="1" dirty="0"/>
          </a:p>
          <a:p>
            <a:pPr>
              <a:spcAft>
                <a:spcPts val="600"/>
              </a:spcAft>
            </a:pPr>
            <a:endParaRPr lang="en-US" b="1" dirty="0"/>
          </a:p>
          <a:p>
            <a:pPr>
              <a:spcAft>
                <a:spcPts val="600"/>
              </a:spcAft>
            </a:pPr>
            <a:endParaRPr lang="en-US" b="1" dirty="0"/>
          </a:p>
          <a:p>
            <a:pPr>
              <a:spcAft>
                <a:spcPts val="600"/>
              </a:spcAft>
            </a:pPr>
            <a:r>
              <a:rPr lang="en-US" b="1" dirty="0"/>
              <a:t>20522129 – </a:t>
            </a:r>
            <a:r>
              <a:rPr lang="en-US" b="1" dirty="0" err="1"/>
              <a:t>Nguyễn</a:t>
            </a:r>
            <a:r>
              <a:rPr lang="en-US" b="1" dirty="0"/>
              <a:t> Minh </a:t>
            </a:r>
            <a:r>
              <a:rPr lang="en-US" b="1" dirty="0" err="1"/>
              <a:t>Tuệ</a:t>
            </a:r>
            <a:endParaRPr lang="en-US" b="1" dirty="0"/>
          </a:p>
          <a:p>
            <a:pPr>
              <a:spcAft>
                <a:spcPts val="600"/>
              </a:spcAft>
            </a:pPr>
            <a:endParaRPr lang="en-US" b="1" dirty="0"/>
          </a:p>
          <a:p>
            <a:pPr>
              <a:spcAft>
                <a:spcPts val="600"/>
              </a:spcAft>
            </a:pPr>
            <a:endParaRPr lang="en-US" b="1" dirty="0"/>
          </a:p>
          <a:p>
            <a:pPr>
              <a:spcAft>
                <a:spcPts val="600"/>
              </a:spcAft>
            </a:pPr>
            <a:r>
              <a:rPr lang="en-US" b="1" dirty="0"/>
              <a:t>20521609 – </a:t>
            </a:r>
            <a:r>
              <a:rPr lang="en-US" b="1" dirty="0" err="1"/>
              <a:t>Nguyễn</a:t>
            </a:r>
            <a:r>
              <a:rPr lang="en-US" b="1" dirty="0"/>
              <a:t> </a:t>
            </a:r>
            <a:r>
              <a:rPr lang="en-US" b="1" dirty="0" err="1"/>
              <a:t>Hoàng</a:t>
            </a:r>
            <a:r>
              <a:rPr lang="en-US" b="1" dirty="0"/>
              <a:t> Minh</a:t>
            </a:r>
          </a:p>
          <a:p>
            <a:pPr>
              <a:spcAft>
                <a:spcPts val="600"/>
              </a:spcAft>
            </a:pPr>
            <a:endParaRPr lang="en-US" b="1" dirty="0"/>
          </a:p>
          <a:p>
            <a:pPr>
              <a:spcAft>
                <a:spcPts val="600"/>
              </a:spcAft>
            </a:pPr>
            <a:endParaRPr lang="en-US" b="1" dirty="0"/>
          </a:p>
          <a:p>
            <a:pPr>
              <a:spcAft>
                <a:spcPts val="600"/>
              </a:spcAft>
            </a:pPr>
            <a:r>
              <a:rPr lang="en-US" b="1" dirty="0"/>
              <a:t>20521614 – </a:t>
            </a:r>
            <a:r>
              <a:rPr lang="en-US" b="1" dirty="0" err="1"/>
              <a:t>Tạ</a:t>
            </a:r>
            <a:r>
              <a:rPr lang="en-US" b="1" dirty="0"/>
              <a:t> </a:t>
            </a:r>
            <a:r>
              <a:rPr lang="en-US" b="1" dirty="0" err="1"/>
              <a:t>Nhật</a:t>
            </a:r>
            <a:r>
              <a:rPr lang="en-US" b="1" dirty="0"/>
              <a:t> Minh</a:t>
            </a:r>
          </a:p>
        </p:txBody>
      </p:sp>
    </p:spTree>
    <p:extLst>
      <p:ext uri="{BB962C8B-B14F-4D97-AF65-F5344CB8AC3E}">
        <p14:creationId xmlns:p14="http://schemas.microsoft.com/office/powerpoint/2010/main" val="3892376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82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D8AD-FC5F-1253-2F4C-4C2FCA62C0B3}"/>
              </a:ext>
            </a:extLst>
          </p:cNvPr>
          <p:cNvSpPr>
            <a:spLocks noGrp="1"/>
          </p:cNvSpPr>
          <p:nvPr>
            <p:ph type="title"/>
          </p:nvPr>
        </p:nvSpPr>
        <p:spPr/>
        <p:txBody>
          <a:bodyPr/>
          <a:lstStyle/>
          <a:p>
            <a:r>
              <a:rPr lang="vi-VN" dirty="0" err="1">
                <a:latin typeface="Times New Roman" panose="02020603050405020304" pitchFamily="18" charset="0"/>
                <a:cs typeface="Times New Roman" panose="02020603050405020304" pitchFamily="18" charset="0"/>
              </a:rPr>
              <a:t>Blockchain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gì</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953560-8B15-6746-FF79-A3B42A744D2E}"/>
              </a:ext>
            </a:extLst>
          </p:cNvPr>
          <p:cNvSpPr>
            <a:spLocks noGrp="1"/>
          </p:cNvSpPr>
          <p:nvPr>
            <p:ph idx="1"/>
          </p:nvPr>
        </p:nvSpPr>
        <p:spPr>
          <a:xfrm>
            <a:off x="838200" y="1825625"/>
            <a:ext cx="10515600" cy="1325563"/>
          </a:xfrm>
        </p:spPr>
        <p:txBody>
          <a:bodyPr>
            <a:noAutofit/>
          </a:bodyPr>
          <a:lstStyle/>
          <a:p>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sở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phân </a:t>
            </a:r>
            <a:r>
              <a:rPr lang="vi-VN" sz="2400" dirty="0" err="1">
                <a:latin typeface="Times New Roman" panose="02020603050405020304" pitchFamily="18" charset="0"/>
                <a:cs typeface="Times New Roman" panose="02020603050405020304" pitchFamily="18" charset="0"/>
              </a:rPr>
              <a:t>cấp</a:t>
            </a:r>
            <a:r>
              <a:rPr lang="vi-VN" sz="2400" dirty="0">
                <a:latin typeface="Times New Roman" panose="02020603050405020304" pitchFamily="18" charset="0"/>
                <a:cs typeface="Times New Roman" panose="02020603050405020304" pitchFamily="18" charset="0"/>
              </a:rPr>
              <a:t> lưu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thông tin trong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block</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liên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nhau </a:t>
            </a:r>
            <a:r>
              <a:rPr lang="vi-VN" sz="2400" dirty="0" err="1">
                <a:latin typeface="Times New Roman" panose="02020603050405020304" pitchFamily="18" charset="0"/>
                <a:cs typeface="Times New Roman" panose="02020603050405020304" pitchFamily="18" charset="0"/>
              </a:rPr>
              <a:t>bằng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hóa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rộng</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thời</a:t>
            </a:r>
            <a:r>
              <a:rPr lang="vi-VN" sz="2400" dirty="0">
                <a:latin typeface="Times New Roman" panose="02020603050405020304" pitchFamily="18" charset="0"/>
                <a:cs typeface="Times New Roman" panose="02020603050405020304" pitchFamily="18" charset="0"/>
              </a:rPr>
              <a:t> gian </a:t>
            </a:r>
            <a:r>
              <a:rPr lang="vi-VN"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chuỗi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chain</a:t>
            </a:r>
            <a:r>
              <a:rPr lang="vi-VN"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9AC1C35-3E94-4318-4B3C-DBE7814D6B36}"/>
              </a:ext>
            </a:extLst>
          </p:cNvPr>
          <p:cNvSpPr txBox="1"/>
          <p:nvPr/>
        </p:nvSpPr>
        <p:spPr>
          <a:xfrm>
            <a:off x="12435840" y="1825625"/>
            <a:ext cx="10896600" cy="1107996"/>
          </a:xfrm>
          <a:prstGeom prst="rect">
            <a:avLst/>
          </a:prstGeom>
          <a:noFill/>
        </p:spPr>
        <p:txBody>
          <a:bodyPr wrap="square" rtlCol="0">
            <a:spAutoFit/>
          </a:bodyPr>
          <a:lstStyle/>
          <a:p>
            <a:pPr marL="457200" indent="-4572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Cha </a:t>
            </a:r>
            <a:r>
              <a:rPr lang="vi-VN" sz="2400" dirty="0" err="1">
                <a:latin typeface="Times New Roman" panose="02020603050405020304" pitchFamily="18" charset="0"/>
                <a:cs typeface="Times New Roman" panose="02020603050405020304" pitchFamily="18" charset="0"/>
              </a:rPr>
              <a:t>đẻ</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Blockchain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Satoshi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Nakamoto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ông </a:t>
            </a:r>
            <a:r>
              <a:rPr lang="vi-VN" sz="2400" dirty="0" err="1">
                <a:latin typeface="Times New Roman" panose="02020603050405020304" pitchFamily="18" charset="0"/>
                <a:cs typeface="Times New Roman" panose="02020603050405020304" pitchFamily="18" charset="0"/>
              </a:rPr>
              <a:t>tạo</a:t>
            </a:r>
            <a:r>
              <a:rPr lang="vi-VN" sz="2400" dirty="0">
                <a:latin typeface="Times New Roman" panose="02020603050405020304" pitchFamily="18" charset="0"/>
                <a:cs typeface="Times New Roman" panose="02020603050405020304" pitchFamily="18" charset="0"/>
              </a:rPr>
              <a:t> ra công </a:t>
            </a:r>
            <a:r>
              <a:rPr lang="vi-VN" sz="2400" dirty="0" err="1">
                <a:latin typeface="Times New Roman" panose="02020603050405020304" pitchFamily="18" charset="0"/>
                <a:cs typeface="Times New Roman" panose="02020603050405020304" pitchFamily="18" charset="0"/>
              </a:rPr>
              <a:t>nghệ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vào</a:t>
            </a:r>
            <a:r>
              <a:rPr lang="vi-VN" sz="2400" dirty="0">
                <a:latin typeface="Times New Roman" panose="02020603050405020304" pitchFamily="18" charset="0"/>
                <a:cs typeface="Times New Roman" panose="02020603050405020304" pitchFamily="18" charset="0"/>
              </a:rPr>
              <a:t> năm 2008. </a:t>
            </a:r>
          </a:p>
          <a:p>
            <a:endParaRPr lang="en-US" dirty="0"/>
          </a:p>
        </p:txBody>
      </p:sp>
      <p:pic>
        <p:nvPicPr>
          <p:cNvPr id="18" name="Picture 17">
            <a:extLst>
              <a:ext uri="{FF2B5EF4-FFF2-40B4-BE49-F238E27FC236}">
                <a16:creationId xmlns:a16="http://schemas.microsoft.com/office/drawing/2014/main" id="{C74F5CEE-EE21-DB12-2795-0E74686EC2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38" r="24013" b="691"/>
          <a:stretch/>
        </p:blipFill>
        <p:spPr bwMode="auto">
          <a:xfrm>
            <a:off x="12763500" y="3151188"/>
            <a:ext cx="3032760" cy="26447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616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500"/>
                                  </p:stCondLst>
                                  <p:childTnLst>
                                    <p:animMotion origin="layout" path="M 2.91667E-6 -7.40741E-7 L -0.95196 -0.00694 " pathEditMode="relative" rAng="0" ptsTypes="AA">
                                      <p:cBhvr>
                                        <p:cTn id="18" dur="2000" fill="hold"/>
                                        <p:tgtEl>
                                          <p:spTgt spid="8"/>
                                        </p:tgtEl>
                                        <p:attrNameLst>
                                          <p:attrName>ppt_x</p:attrName>
                                          <p:attrName>ppt_y</p:attrName>
                                        </p:attrNameLst>
                                      </p:cBhvr>
                                      <p:rCtr x="-47604" y="-347"/>
                                    </p:animMotion>
                                  </p:childTnLst>
                                </p:cTn>
                              </p:par>
                              <p:par>
                                <p:cTn id="19" presetID="42" presetClass="path" presetSubtype="0" accel="50000" decel="50000" fill="hold" nodeType="withEffect">
                                  <p:stCondLst>
                                    <p:cond delay="500"/>
                                  </p:stCondLst>
                                  <p:childTnLst>
                                    <p:animMotion origin="layout" path="M -3.95833E-6 -4.81481E-6 L -0.65117 0.00556 " pathEditMode="relative" rAng="0" ptsTypes="AA">
                                      <p:cBhvr>
                                        <p:cTn id="20" dur="2000" fill="hold"/>
                                        <p:tgtEl>
                                          <p:spTgt spid="18"/>
                                        </p:tgtEl>
                                        <p:attrNameLst>
                                          <p:attrName>ppt_x</p:attrName>
                                          <p:attrName>ppt_y</p:attrName>
                                        </p:attrNameLst>
                                      </p:cBhvr>
                                      <p:rCtr x="-32565" y="278"/>
                                    </p:animMotion>
                                  </p:childTnLst>
                                </p:cTn>
                              </p:par>
                              <p:par>
                                <p:cTn id="21" presetID="42" presetClass="exit" presetSubtype="0" fill="hold" grpId="0" nodeType="withEffect">
                                  <p:stCondLst>
                                    <p:cond delay="0"/>
                                  </p:stCondLst>
                                  <p:childTnLst>
                                    <p:animEffect transition="out" filter="fade">
                                      <p:cBhvr>
                                        <p:cTn id="22" dur="1000"/>
                                        <p:tgtEl>
                                          <p:spTgt spid="3">
                                            <p:txEl>
                                              <p:pRg st="0" end="0"/>
                                            </p:txEl>
                                          </p:spTgt>
                                        </p:tgtEl>
                                      </p:cBhvr>
                                    </p:animEffect>
                                    <p:anim calcmode="lin" valueType="num">
                                      <p:cBhvr>
                                        <p:cTn id="2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p:tgtEl>
                                          <p:spTgt spid="3">
                                            <p:txEl>
                                              <p:pRg st="0" end="0"/>
                                            </p:txEl>
                                          </p:spTgt>
                                        </p:tgtEl>
                                        <p:attrNameLst>
                                          <p:attrName>ppt_y</p:attrName>
                                        </p:attrNameLst>
                                      </p:cBhvr>
                                      <p:tavLst>
                                        <p:tav tm="0">
                                          <p:val>
                                            <p:strVal val="ppt_y"/>
                                          </p:val>
                                        </p:tav>
                                        <p:tav tm="100000">
                                          <p:val>
                                            <p:strVal val="ppt_y+.1"/>
                                          </p:val>
                                        </p:tav>
                                      </p:tavLst>
                                    </p:anim>
                                    <p:set>
                                      <p:cBhvr>
                                        <p:cTn id="2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FA89-81C5-A946-29A3-1B6F704B3F6D}"/>
              </a:ext>
            </a:extLst>
          </p:cNvPr>
          <p:cNvSpPr>
            <a:spLocks noGrp="1"/>
          </p:cNvSpPr>
          <p:nvPr>
            <p:ph type="title"/>
          </p:nvPr>
        </p:nvSpPr>
        <p:spPr/>
        <p:txBody>
          <a:bodyPr>
            <a:normAutofit/>
          </a:bodyPr>
          <a:lstStyle/>
          <a:p>
            <a:r>
              <a:rPr lang="vi-VN" dirty="0">
                <a:latin typeface="Times New Roman" panose="02020603050405020304" pitchFamily="18" charset="0"/>
                <a:cs typeface="Times New Roman" panose="02020603050405020304" pitchFamily="18" charset="0"/>
              </a:rPr>
              <a:t>Ý </a:t>
            </a:r>
            <a:r>
              <a:rPr lang="vi-VN" dirty="0" err="1">
                <a:latin typeface="Times New Roman" panose="02020603050405020304" pitchFamily="18" charset="0"/>
                <a:cs typeface="Times New Roman" panose="02020603050405020304" pitchFamily="18" charset="0"/>
              </a:rPr>
              <a:t>tưởng</a:t>
            </a:r>
            <a:r>
              <a:rPr lang="vi-VN" dirty="0">
                <a:latin typeface="Times New Roman" panose="02020603050405020304" pitchFamily="18" charset="0"/>
                <a:cs typeface="Times New Roman" panose="02020603050405020304" pitchFamily="18" charset="0"/>
              </a:rPr>
              <a:t> ra </a:t>
            </a:r>
            <a:r>
              <a:rPr lang="vi-VN" dirty="0" err="1">
                <a:latin typeface="Times New Roman" panose="02020603050405020304" pitchFamily="18" charset="0"/>
                <a:cs typeface="Times New Roman" panose="02020603050405020304" pitchFamily="18" charset="0"/>
              </a:rPr>
              <a:t>đời</a:t>
            </a:r>
            <a:r>
              <a:rPr lang="vi-VN" dirty="0">
                <a:latin typeface="Times New Roman" panose="02020603050405020304" pitchFamily="18" charset="0"/>
                <a:cs typeface="Times New Roman" panose="02020603050405020304" pitchFamily="18" charset="0"/>
              </a:rPr>
              <a:t> công </a:t>
            </a:r>
            <a:r>
              <a:rPr lang="vi-VN" dirty="0" err="1">
                <a:latin typeface="Times New Roman" panose="02020603050405020304" pitchFamily="18" charset="0"/>
                <a:cs typeface="Times New Roman" panose="02020603050405020304" pitchFamily="18" charset="0"/>
              </a:rPr>
              <a:t>nghệ</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Blockchain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F3DBFB-1964-52DC-B6D4-F828FA89CD8E}"/>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Ý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Blockchain là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ạn</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trong giao </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xưa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nay.</a:t>
            </a:r>
          </a:p>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pic>
        <p:nvPicPr>
          <p:cNvPr id="4" name="Picture 3" descr="Graphical user interface, text, application&#10;&#10;Description automatically generated with medium confidence">
            <a:extLst>
              <a:ext uri="{FF2B5EF4-FFF2-40B4-BE49-F238E27FC236}">
                <a16:creationId xmlns:a16="http://schemas.microsoft.com/office/drawing/2014/main" id="{9825CE88-0328-ED86-3764-7585EFFF7701}"/>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2971800" y="4001294"/>
            <a:ext cx="5943600" cy="1834515"/>
          </a:xfrm>
          <a:prstGeom prst="rect">
            <a:avLst/>
          </a:prstGeom>
          <a:noFill/>
          <a:ln>
            <a:noFill/>
          </a:ln>
        </p:spPr>
      </p:pic>
      <p:pic>
        <p:nvPicPr>
          <p:cNvPr id="5" name="Picture 4" descr="Graphical user interface, text&#10;&#10;Description automatically generated with medium confidence">
            <a:extLst>
              <a:ext uri="{FF2B5EF4-FFF2-40B4-BE49-F238E27FC236}">
                <a16:creationId xmlns:a16="http://schemas.microsoft.com/office/drawing/2014/main" id="{2BE1F7B6-F44D-B7B6-B902-4238DAC72FDE}"/>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2923520" y="4085431"/>
            <a:ext cx="5943600" cy="1666240"/>
          </a:xfrm>
          <a:prstGeom prst="rect">
            <a:avLst/>
          </a:prstGeom>
          <a:noFill/>
          <a:ln>
            <a:noFill/>
          </a:ln>
        </p:spPr>
      </p:pic>
    </p:spTree>
    <p:extLst>
      <p:ext uri="{BB962C8B-B14F-4D97-AF65-F5344CB8AC3E}">
        <p14:creationId xmlns:p14="http://schemas.microsoft.com/office/powerpoint/2010/main" val="273130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8" fill="hold" nodeType="clickEffect">
                                  <p:stCondLst>
                                    <p:cond delay="0"/>
                                  </p:stCondLst>
                                  <p:childTnLst>
                                    <p:anim calcmode="lin" valueType="num">
                                      <p:cBhvr additive="base">
                                        <p:cTn id="33" dur="500"/>
                                        <p:tgtEl>
                                          <p:spTgt spid="4"/>
                                        </p:tgtEl>
                                        <p:attrNameLst>
                                          <p:attrName>ppt_x</p:attrName>
                                        </p:attrNameLst>
                                      </p:cBhvr>
                                      <p:tavLst>
                                        <p:tav tm="0">
                                          <p:val>
                                            <p:strVal val="ppt_x"/>
                                          </p:val>
                                        </p:tav>
                                        <p:tav tm="100000">
                                          <p:val>
                                            <p:strVal val="0-ppt_w/2"/>
                                          </p:val>
                                        </p:tav>
                                      </p:tavLst>
                                    </p:anim>
                                    <p:anim calcmode="lin" valueType="num">
                                      <p:cBhvr additive="base">
                                        <p:cTn id="34" dur="500"/>
                                        <p:tgtEl>
                                          <p:spTgt spid="4"/>
                                        </p:tgtEl>
                                        <p:attrNameLst>
                                          <p:attrName>ppt_y</p:attrName>
                                        </p:attrNameLst>
                                      </p:cBhvr>
                                      <p:tavLst>
                                        <p:tav tm="0">
                                          <p:val>
                                            <p:strVal val="ppt_y"/>
                                          </p:val>
                                        </p:tav>
                                        <p:tav tm="100000">
                                          <p:val>
                                            <p:strVal val="ppt_y"/>
                                          </p:val>
                                        </p:tav>
                                      </p:tavLst>
                                    </p:anim>
                                    <p:set>
                                      <p:cBhvr>
                                        <p:cTn id="35" dur="1" fill="hold">
                                          <p:stCondLst>
                                            <p:cond delay="499"/>
                                          </p:stCondLst>
                                        </p:cTn>
                                        <p:tgtEl>
                                          <p:spTgt spid="4"/>
                                        </p:tgtEl>
                                        <p:attrNameLst>
                                          <p:attrName>style.visibility</p:attrName>
                                        </p:attrNameLst>
                                      </p:cBhvr>
                                      <p:to>
                                        <p:strVal val="hidden"/>
                                      </p:to>
                                    </p:set>
                                  </p:childTnLst>
                                </p:cTn>
                              </p:par>
                              <p:par>
                                <p:cTn id="36" presetID="42" presetClass="path" presetSubtype="0" accel="50000" decel="50000" fill="hold" nodeType="withEffect">
                                  <p:stCondLst>
                                    <p:cond delay="0"/>
                                  </p:stCondLst>
                                  <p:childTnLst>
                                    <p:animMotion origin="layout" path="M 3.95833E-6 3.7037E-7 L -0.80378 0.00278 " pathEditMode="relative" rAng="0" ptsTypes="AA">
                                      <p:cBhvr>
                                        <p:cTn id="37" dur="2000" fill="hold"/>
                                        <p:tgtEl>
                                          <p:spTgt spid="5"/>
                                        </p:tgtEl>
                                        <p:attrNameLst>
                                          <p:attrName>ppt_x</p:attrName>
                                          <p:attrName>ppt_y</p:attrName>
                                        </p:attrNameLst>
                                      </p:cBhvr>
                                      <p:rCtr x="-40195"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2401-6C79-B7DE-BD8F-5BF3D7FE36B2}"/>
              </a:ext>
            </a:extLst>
          </p:cNvPr>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trong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DDC580-7F3D-4CD9-B4A0-B24D3C30F976}"/>
              </a:ext>
            </a:extLst>
          </p:cNvPr>
          <p:cNvSpPr>
            <a:spLocks noGrp="1"/>
          </p:cNvSpPr>
          <p:nvPr>
            <p:ph idx="1"/>
          </p:nvPr>
        </p:nvSpPr>
        <p:spPr>
          <a:xfrm>
            <a:off x="838200" y="2656721"/>
            <a:ext cx="10515600" cy="2959735"/>
          </a:xfrm>
        </p:spPr>
        <p:txBody>
          <a:bodyPr>
            <a:normAutofit/>
          </a:bodyPr>
          <a:lstStyle/>
          <a:p>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điểm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chính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phủ</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nước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đứng</a:t>
            </a:r>
            <a:r>
              <a:rPr lang="vi-VN" sz="2400" dirty="0">
                <a:latin typeface="Times New Roman" panose="02020603050405020304" pitchFamily="18" charset="0"/>
                <a:cs typeface="Times New Roman" panose="02020603050405020304" pitchFamily="18" charset="0"/>
              </a:rPr>
              <a:t> ra </a:t>
            </a:r>
            <a:r>
              <a:rPr lang="vi-VN" sz="2400" dirty="0" err="1">
                <a:latin typeface="Times New Roman" panose="02020603050405020304" pitchFamily="18" charset="0"/>
                <a:cs typeface="Times New Roman" panose="02020603050405020304" pitchFamily="18" charset="0"/>
              </a:rPr>
              <a:t>đảm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bảo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quyền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lợi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người</a:t>
            </a:r>
            <a:r>
              <a:rPr lang="vi-VN" sz="2400" dirty="0">
                <a:latin typeface="Times New Roman" panose="02020603050405020304" pitchFamily="18" charset="0"/>
                <a:cs typeface="Times New Roman" panose="02020603050405020304" pitchFamily="18" charset="0"/>
              </a:rPr>
              <a:t> giao </a:t>
            </a:r>
            <a:r>
              <a:rPr lang="vi-VN" sz="2400" dirty="0" err="1">
                <a:latin typeface="Times New Roman" panose="02020603050405020304" pitchFamily="18" charset="0"/>
                <a:cs typeface="Times New Roman" panose="02020603050405020304" pitchFamily="18" charset="0"/>
              </a:rPr>
              <a:t>dịch</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Thông tin lưu trữ bền vững theo thời gian nhờ hệ thống máy tính hiện đại.</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A89986-6F28-31FD-5E68-E3288139C576}"/>
              </a:ext>
            </a:extLst>
          </p:cNvPr>
          <p:cNvSpPr txBox="1"/>
          <p:nvPr/>
        </p:nvSpPr>
        <p:spPr>
          <a:xfrm>
            <a:off x="12192000" y="2292469"/>
            <a:ext cx="11003279" cy="3323987"/>
          </a:xfrm>
          <a:prstGeom prst="rect">
            <a:avLst/>
          </a:prstGeom>
          <a:noFill/>
        </p:spPr>
        <p:txBody>
          <a:bodyPr wrap="square" rtlCol="0">
            <a:spAutoFit/>
          </a:bodyPr>
          <a:lstStyle/>
          <a:p>
            <a:pPr marL="457200" indent="-4572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Tuy nhiên, </a:t>
            </a:r>
            <a:r>
              <a:rPr lang="vi-VN" sz="2400" dirty="0" err="1">
                <a:latin typeface="Times New Roman" panose="02020603050405020304" pitchFamily="18" charset="0"/>
                <a:cs typeface="Times New Roman" panose="02020603050405020304" pitchFamily="18" charset="0"/>
              </a:rPr>
              <a:t>việc</a:t>
            </a:r>
            <a:r>
              <a:rPr lang="vi-VN" sz="2400" dirty="0">
                <a:latin typeface="Times New Roman" panose="02020603050405020304" pitchFamily="18" charset="0"/>
                <a:cs typeface="Times New Roman" panose="02020603050405020304" pitchFamily="18" charset="0"/>
              </a:rPr>
              <a:t> giao </a:t>
            </a:r>
            <a:r>
              <a:rPr lang="vi-VN" sz="2400" dirty="0" err="1">
                <a:latin typeface="Times New Roman" panose="02020603050405020304" pitchFamily="18" charset="0"/>
                <a:cs typeface="Times New Roman" panose="02020603050405020304" pitchFamily="18" charset="0"/>
              </a:rPr>
              <a:t>dịch</a:t>
            </a:r>
            <a:r>
              <a:rPr lang="vi-VN" sz="2400" dirty="0">
                <a:latin typeface="Times New Roman" panose="02020603050405020304" pitchFamily="18" charset="0"/>
                <a:cs typeface="Times New Roman" panose="02020603050405020304" pitchFamily="18" charset="0"/>
              </a:rPr>
              <a:t> qua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vẫn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vấn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đề</a:t>
            </a:r>
            <a:r>
              <a:rPr lang="vi-VN" sz="2400" dirty="0">
                <a:latin typeface="Times New Roman" panose="02020603050405020304" pitchFamily="18" charset="0"/>
                <a:cs typeface="Times New Roman" panose="02020603050405020304" pitchFamily="18" charset="0"/>
              </a:rPr>
              <a:t> như:</a:t>
            </a:r>
          </a:p>
          <a:p>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Nguy cơ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bị</a:t>
            </a:r>
            <a:r>
              <a:rPr lang="vi-VN" sz="2400" dirty="0">
                <a:latin typeface="Times New Roman" panose="02020603050405020304" pitchFamily="18" charset="0"/>
                <a:cs typeface="Times New Roman" panose="02020603050405020304" pitchFamily="18" charset="0"/>
              </a:rPr>
              <a:t> đe </a:t>
            </a:r>
            <a:r>
              <a:rPr lang="vi-VN" sz="2400" dirty="0" err="1">
                <a:latin typeface="Times New Roman" panose="02020603050405020304" pitchFamily="18" charset="0"/>
                <a:cs typeface="Times New Roman" panose="02020603050405020304" pitchFamily="18" charset="0"/>
              </a:rPr>
              <a:t>dọa</a:t>
            </a:r>
            <a:r>
              <a:rPr lang="vi-VN" sz="2400" dirty="0">
                <a:latin typeface="Times New Roman" panose="02020603050405020304" pitchFamily="18" charset="0"/>
                <a:cs typeface="Times New Roman" panose="02020603050405020304" pitchFamily="18" charset="0"/>
              </a:rPr>
              <a:t>: Do </a:t>
            </a:r>
            <a:r>
              <a:rPr lang="vi-VN" sz="2400" dirty="0" err="1">
                <a:latin typeface="Times New Roman" panose="02020603050405020304" pitchFamily="18" charset="0"/>
                <a:cs typeface="Times New Roman" panose="02020603050405020304" pitchFamily="18" charset="0"/>
              </a:rPr>
              <a:t>chứa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rất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nhiều</a:t>
            </a:r>
            <a:r>
              <a:rPr lang="vi-VN" sz="2400" dirty="0">
                <a:latin typeface="Times New Roman" panose="02020603050405020304" pitchFamily="18" charset="0"/>
                <a:cs typeface="Times New Roman" panose="02020603050405020304" pitchFamily="18" charset="0"/>
              </a:rPr>
              <a:t> thông tin quan </a:t>
            </a:r>
            <a:r>
              <a:rPr lang="vi-VN" sz="2400" dirty="0" err="1">
                <a:latin typeface="Times New Roman" panose="02020603050405020304" pitchFamily="18" charset="0"/>
                <a:cs typeface="Times New Roman" panose="02020603050405020304" pitchFamily="18" charset="0"/>
              </a:rPr>
              <a:t>trọng</a:t>
            </a:r>
            <a:r>
              <a:rPr lang="vi-VN" sz="2400" dirty="0">
                <a:latin typeface="Times New Roman" panose="02020603050405020304" pitchFamily="18" charset="0"/>
                <a:cs typeface="Times New Roman" panose="02020603050405020304" pitchFamily="18" charset="0"/>
              </a:rPr>
              <a:t> nên </a:t>
            </a:r>
            <a:r>
              <a:rPr lang="vi-VN" sz="2400" dirty="0" err="1">
                <a:latin typeface="Times New Roman" panose="02020603050405020304" pitchFamily="18" charset="0"/>
                <a:cs typeface="Times New Roman" panose="02020603050405020304" pitchFamily="18" charset="0"/>
              </a:rPr>
              <a:t>máy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chủ</a:t>
            </a:r>
            <a:r>
              <a:rPr lang="vi-VN" sz="2400" dirty="0">
                <a:latin typeface="Times New Roman" panose="02020603050405020304" pitchFamily="18" charset="0"/>
                <a:cs typeface="Times New Roman" panose="02020603050405020304" pitchFamily="18" charset="0"/>
              </a:rPr>
              <a:t>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luôn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mục</a:t>
            </a:r>
            <a:r>
              <a:rPr lang="vi-VN" sz="2400" dirty="0">
                <a:latin typeface="Times New Roman" panose="02020603050405020304" pitchFamily="18" charset="0"/>
                <a:cs typeface="Times New Roman" panose="02020603050405020304" pitchFamily="18" charset="0"/>
              </a:rPr>
              <a:t> tiêu </a:t>
            </a:r>
            <a:r>
              <a:rPr lang="vi-VN" sz="2400" dirty="0" err="1">
                <a:latin typeface="Times New Roman" panose="02020603050405020304" pitchFamily="18" charset="0"/>
                <a:cs typeface="Times New Roman" panose="02020603050405020304" pitchFamily="18" charset="0"/>
              </a:rPr>
              <a:t>tấn</a:t>
            </a:r>
            <a:r>
              <a:rPr lang="vi-VN" sz="2400" dirty="0">
                <a:latin typeface="Times New Roman" panose="02020603050405020304" pitchFamily="18" charset="0"/>
                <a:cs typeface="Times New Roman" panose="02020603050405020304" pitchFamily="18" charset="0"/>
              </a:rPr>
              <a:t> công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kẻ</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xấu</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Phí giao dịch.</a:t>
            </a:r>
          </a:p>
          <a:p>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Vẫn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tồn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tại</a:t>
            </a:r>
            <a:r>
              <a:rPr lang="vi-VN" sz="2400" dirty="0">
                <a:latin typeface="Times New Roman" panose="02020603050405020304" pitchFamily="18" charset="0"/>
                <a:cs typeface="Times New Roman" panose="02020603050405020304" pitchFamily="18" charset="0"/>
              </a:rPr>
              <a:t> bên </a:t>
            </a:r>
            <a:r>
              <a:rPr lang="vi-VN" sz="2400" dirty="0" err="1">
                <a:latin typeface="Times New Roman" panose="02020603050405020304" pitchFamily="18" charset="0"/>
                <a:cs typeface="Times New Roman" panose="02020603050405020304" pitchFamily="18" charset="0"/>
              </a:rPr>
              <a:t>thứ</a:t>
            </a:r>
            <a:r>
              <a:rPr lang="vi-VN" sz="2400" dirty="0">
                <a:latin typeface="Times New Roman" panose="02020603050405020304" pitchFamily="18" charset="0"/>
                <a:cs typeface="Times New Roman" panose="02020603050405020304" pitchFamily="18" charset="0"/>
              </a:rPr>
              <a:t> 3 trung gian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thông tin giao </a:t>
            </a:r>
            <a:r>
              <a:rPr lang="vi-VN" sz="2400" dirty="0" err="1">
                <a:latin typeface="Times New Roman" panose="02020603050405020304" pitchFamily="18" charset="0"/>
                <a:cs typeface="Times New Roman" panose="02020603050405020304" pitchFamily="18" charset="0"/>
              </a:rPr>
              <a:t>dịch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người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dùng</a:t>
            </a:r>
            <a:r>
              <a:rPr lang="vi-VN" sz="2400" dirty="0">
                <a:latin typeface="Times New Roman" panose="02020603050405020304" pitchFamily="18" charset="0"/>
                <a:cs typeface="Times New Roman" panose="02020603050405020304" pitchFamily="18" charset="0"/>
              </a:rPr>
              <a:t> do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nắm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họ</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khai </a:t>
            </a:r>
            <a:r>
              <a:rPr lang="vi-VN" sz="2400" dirty="0" err="1">
                <a:latin typeface="Times New Roman" panose="02020603050405020304" pitchFamily="18" charset="0"/>
                <a:cs typeface="Times New Roman" panose="02020603050405020304" pitchFamily="18" charset="0"/>
              </a:rPr>
              <a:t>thác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hoặc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bán</a:t>
            </a:r>
            <a:r>
              <a:rPr lang="vi-VN" sz="2400" dirty="0">
                <a:latin typeface="Times New Roman" panose="02020603050405020304" pitchFamily="18" charset="0"/>
                <a:cs typeface="Times New Roman" panose="02020603050405020304" pitchFamily="18" charset="0"/>
              </a:rPr>
              <a:t> thông tin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cho bên </a:t>
            </a:r>
            <a:r>
              <a:rPr lang="vi-VN" sz="2400" dirty="0" err="1">
                <a:latin typeface="Times New Roman" panose="02020603050405020304" pitchFamily="18" charset="0"/>
                <a:cs typeface="Times New Roman" panose="02020603050405020304" pitchFamily="18" charset="0"/>
              </a:rPr>
              <a:t>thứ</a:t>
            </a:r>
            <a:r>
              <a:rPr lang="vi-VN" sz="2400" dirty="0">
                <a:latin typeface="Times New Roman" panose="02020603050405020304" pitchFamily="18" charset="0"/>
                <a:cs typeface="Times New Roman" panose="02020603050405020304" pitchFamily="18" charset="0"/>
              </a:rPr>
              <a:t> 3. </a:t>
            </a:r>
          </a:p>
          <a:p>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Ngoài</a:t>
            </a:r>
            <a:r>
              <a:rPr lang="vi-VN" sz="2400" dirty="0">
                <a:latin typeface="Times New Roman" panose="02020603050405020304" pitchFamily="18" charset="0"/>
                <a:cs typeface="Times New Roman" panose="02020603050405020304" pitchFamily="18" charset="0"/>
              </a:rPr>
              <a:t> ra,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lý</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tập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quyền</a:t>
            </a:r>
            <a:r>
              <a:rPr lang="vi-VN" sz="2400" dirty="0">
                <a:latin typeface="Times New Roman" panose="02020603050405020304" pitchFamily="18" charset="0"/>
                <a:cs typeface="Times New Roman" panose="02020603050405020304" pitchFamily="18" charset="0"/>
              </a:rPr>
              <a:t>, ngân </a:t>
            </a:r>
            <a:r>
              <a:rPr lang="vi-VN" sz="2400" dirty="0" err="1">
                <a:latin typeface="Times New Roman" panose="02020603050405020304" pitchFamily="18" charset="0"/>
                <a:cs typeface="Times New Roman" panose="02020603050405020304" pitchFamily="18" charset="0"/>
              </a:rPr>
              <a:t>hàng</a:t>
            </a:r>
            <a:r>
              <a:rPr lang="vi-VN" sz="2400" dirty="0">
                <a:latin typeface="Times New Roman" panose="02020603050405020304" pitchFamily="18" charset="0"/>
                <a:cs typeface="Times New Roman" panose="02020603050405020304" pitchFamily="18" charset="0"/>
              </a:rPr>
              <a:t> hay </a:t>
            </a:r>
            <a:r>
              <a:rPr lang="vi-VN" sz="2400" dirty="0" err="1">
                <a:latin typeface="Times New Roman" panose="02020603050405020304" pitchFamily="18" charset="0"/>
                <a:cs typeface="Times New Roman" panose="02020603050405020304" pitchFamily="18" charset="0"/>
              </a:rPr>
              <a:t>nhà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nước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yêu </a:t>
            </a:r>
            <a:r>
              <a:rPr lang="vi-VN" sz="2400" dirty="0" err="1">
                <a:latin typeface="Times New Roman" panose="02020603050405020304" pitchFamily="18" charset="0"/>
                <a:cs typeface="Times New Roman" panose="02020603050405020304" pitchFamily="18" charset="0"/>
              </a:rPr>
              <a:t>cầu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đóng</a:t>
            </a:r>
            <a:r>
              <a:rPr lang="vi-VN" sz="2400" dirty="0">
                <a:latin typeface="Times New Roman" panose="02020603050405020304" pitchFamily="18" charset="0"/>
                <a:cs typeface="Times New Roman" panose="02020603050405020304" pitchFamily="18" charset="0"/>
              </a:rPr>
              <a:t> băng </a:t>
            </a:r>
            <a:r>
              <a:rPr lang="vi-VN" sz="2400" dirty="0" err="1">
                <a:latin typeface="Times New Roman" panose="02020603050405020304" pitchFamily="18" charset="0"/>
                <a:cs typeface="Times New Roman" panose="02020603050405020304" pitchFamily="18" charset="0"/>
              </a:rPr>
              <a:t>tài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khoản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người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dùng</a:t>
            </a:r>
            <a:r>
              <a:rPr lang="vi-VN"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8E6EFB-E249-D879-A30A-39F0926732D1}"/>
              </a:ext>
            </a:extLst>
          </p:cNvPr>
          <p:cNvSpPr txBox="1"/>
          <p:nvPr/>
        </p:nvSpPr>
        <p:spPr>
          <a:xfrm>
            <a:off x="838200" y="5616456"/>
            <a:ext cx="9723120" cy="800219"/>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Blockchain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đã</a:t>
            </a:r>
            <a:r>
              <a:rPr lang="vi-VN" sz="2800" dirty="0">
                <a:latin typeface="Times New Roman" panose="02020603050405020304" pitchFamily="18" charset="0"/>
                <a:cs typeface="Times New Roman" panose="02020603050405020304" pitchFamily="18" charset="0"/>
              </a:rPr>
              <a:t> ra </a:t>
            </a:r>
            <a:r>
              <a:rPr lang="vi-VN" sz="2800" dirty="0" err="1">
                <a:latin typeface="Times New Roman" panose="02020603050405020304" pitchFamily="18" charset="0"/>
                <a:cs typeface="Times New Roman" panose="02020603050405020304" pitchFamily="18" charset="0"/>
              </a:rPr>
              <a:t>đời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giải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quyết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vấn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đề</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kể</a:t>
            </a:r>
            <a:r>
              <a:rPr lang="vi-VN" sz="2800" dirty="0">
                <a:latin typeface="Times New Roman" panose="02020603050405020304" pitchFamily="18" charset="0"/>
                <a:cs typeface="Times New Roman" panose="02020603050405020304" pitchFamily="18" charset="0"/>
              </a:rPr>
              <a:t> trên.</a:t>
            </a:r>
          </a:p>
          <a:p>
            <a:endParaRPr lang="en-US" dirty="0"/>
          </a:p>
        </p:txBody>
      </p:sp>
    </p:spTree>
    <p:extLst>
      <p:ext uri="{BB962C8B-B14F-4D97-AF65-F5344CB8AC3E}">
        <p14:creationId xmlns:p14="http://schemas.microsoft.com/office/powerpoint/2010/main" val="18545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par>
                                <p:cTn id="16" presetID="42" presetClass="entr" presetSubtype="0" fill="hold" nodeType="withEffect">
                                  <p:stCondLst>
                                    <p:cond delay="25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8" fill="hold" grpId="0" nodeType="click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ppt_y"/>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par>
                                <p:cTn id="32" presetID="2" presetClass="exit" presetSubtype="8" fill="hold" grpId="0" nodeType="withEffect">
                                  <p:stCondLst>
                                    <p:cond delay="0"/>
                                  </p:stCondLst>
                                  <p:childTnLst>
                                    <p:anim calcmode="lin" valueType="num">
                                      <p:cBhvr additive="base">
                                        <p:cTn id="33"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34" dur="500"/>
                                        <p:tgtEl>
                                          <p:spTgt spid="3">
                                            <p:txEl>
                                              <p:pRg st="1" end="1"/>
                                            </p:txEl>
                                          </p:spTgt>
                                        </p:tgtEl>
                                        <p:attrNameLst>
                                          <p:attrName>ppt_y</p:attrName>
                                        </p:attrNameLst>
                                      </p:cBhvr>
                                      <p:tavLst>
                                        <p:tav tm="0">
                                          <p:val>
                                            <p:strVal val="ppt_y"/>
                                          </p:val>
                                        </p:tav>
                                        <p:tav tm="100000">
                                          <p:val>
                                            <p:strVal val="ppt_y"/>
                                          </p:val>
                                        </p:tav>
                                      </p:tavLst>
                                    </p:anim>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2" presetClass="exit" presetSubtype="8" fill="hold" grpId="0" nodeType="withEffect">
                                  <p:stCondLst>
                                    <p:cond delay="0"/>
                                  </p:stCondLst>
                                  <p:childTnLst>
                                    <p:anim calcmode="lin" valueType="num">
                                      <p:cBhvr additive="base">
                                        <p:cTn id="37" dur="5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38" dur="500"/>
                                        <p:tgtEl>
                                          <p:spTgt spid="3">
                                            <p:txEl>
                                              <p:pRg st="2" end="2"/>
                                            </p:txEl>
                                          </p:spTgt>
                                        </p:tgtEl>
                                        <p:attrNameLst>
                                          <p:attrName>ppt_y</p:attrName>
                                        </p:attrNameLst>
                                      </p:cBhvr>
                                      <p:tavLst>
                                        <p:tav tm="0">
                                          <p:val>
                                            <p:strVal val="ppt_y"/>
                                          </p:val>
                                        </p:tav>
                                        <p:tav tm="100000">
                                          <p:val>
                                            <p:strVal val="ppt_y"/>
                                          </p:val>
                                        </p:tav>
                                      </p:tavLst>
                                    </p:anim>
                                    <p:set>
                                      <p:cBhvr>
                                        <p:cTn id="39" dur="1" fill="hold">
                                          <p:stCondLst>
                                            <p:cond delay="499"/>
                                          </p:stCondLst>
                                        </p:cTn>
                                        <p:tgtEl>
                                          <p:spTgt spid="3">
                                            <p:txEl>
                                              <p:pRg st="2" end="2"/>
                                            </p:txEl>
                                          </p:spTgt>
                                        </p:tgtEl>
                                        <p:attrNameLst>
                                          <p:attrName>style.visibility</p:attrName>
                                        </p:attrNameLst>
                                      </p:cBhvr>
                                      <p:to>
                                        <p:strVal val="hidden"/>
                                      </p:to>
                                    </p:set>
                                  </p:childTnLst>
                                </p:cTn>
                              </p:par>
                              <p:par>
                                <p:cTn id="40" presetID="42" presetClass="path" presetSubtype="0" accel="50000" decel="50000" fill="hold" grpId="0" nodeType="withEffect">
                                  <p:stCondLst>
                                    <p:cond delay="500"/>
                                  </p:stCondLst>
                                  <p:childTnLst>
                                    <p:animMotion origin="layout" path="M -1.875E-6 -3.7037E-7 L -0.94609 -0.00856 " pathEditMode="relative" rAng="0" ptsTypes="AA">
                                      <p:cBhvr>
                                        <p:cTn id="41" dur="2000" fill="hold"/>
                                        <p:tgtEl>
                                          <p:spTgt spid="4"/>
                                        </p:tgtEl>
                                        <p:attrNameLst>
                                          <p:attrName>ppt_x</p:attrName>
                                          <p:attrName>ppt_y</p:attrName>
                                        </p:attrNameLst>
                                      </p:cBhvr>
                                      <p:rCtr x="-47305" y="-440"/>
                                    </p:animMotion>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84D4-7E22-2ED4-77D9-8EA27CF0BDD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của block chain</a:t>
            </a:r>
          </a:p>
        </p:txBody>
      </p:sp>
      <p:sp>
        <p:nvSpPr>
          <p:cNvPr id="3" name="Content Placeholder 2">
            <a:extLst>
              <a:ext uri="{FF2B5EF4-FFF2-40B4-BE49-F238E27FC236}">
                <a16:creationId xmlns:a16="http://schemas.microsoft.com/office/drawing/2014/main" id="{F607B483-6F5E-A854-EE67-721CDAA137B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phi tập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(Decentralized).</a:t>
            </a:r>
          </a:p>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(Distributed).</a:t>
            </a:r>
          </a:p>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bạch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thể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Smart contract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04374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750"/>
                                        <p:tgtEl>
                                          <p:spTgt spid="3">
                                            <p:txEl>
                                              <p:pRg st="0" end="0"/>
                                            </p:txEl>
                                          </p:spTgt>
                                        </p:tgtEl>
                                      </p:cBhvr>
                                    </p:animEffect>
                                    <p:anim calcmode="lin" valueType="num">
                                      <p:cBhvr>
                                        <p:cTn id="15"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75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1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750"/>
                                        <p:tgtEl>
                                          <p:spTgt spid="3">
                                            <p:txEl>
                                              <p:pRg st="1" end="1"/>
                                            </p:txEl>
                                          </p:spTgt>
                                        </p:tgtEl>
                                      </p:cBhvr>
                                    </p:animEffect>
                                    <p:anim calcmode="lin" valueType="num">
                                      <p:cBhvr>
                                        <p:cTn id="20"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0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750"/>
                                        <p:tgtEl>
                                          <p:spTgt spid="3">
                                            <p:txEl>
                                              <p:pRg st="2" end="2"/>
                                            </p:txEl>
                                          </p:spTgt>
                                        </p:tgtEl>
                                      </p:cBhvr>
                                    </p:animEffect>
                                    <p:anim calcmode="lin" valueType="num">
                                      <p:cBhvr>
                                        <p:cTn id="25"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30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750"/>
                                        <p:tgtEl>
                                          <p:spTgt spid="3">
                                            <p:txEl>
                                              <p:pRg st="3" end="3"/>
                                            </p:txEl>
                                          </p:spTgt>
                                        </p:tgtEl>
                                      </p:cBhvr>
                                    </p:animEffect>
                                    <p:anim calcmode="lin" valueType="num">
                                      <p:cBhvr>
                                        <p:cTn id="30"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7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40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750"/>
                                        <p:tgtEl>
                                          <p:spTgt spid="3">
                                            <p:txEl>
                                              <p:pRg st="4" end="4"/>
                                            </p:txEl>
                                          </p:spTgt>
                                        </p:tgtEl>
                                      </p:cBhvr>
                                    </p:animEffect>
                                    <p:anim calcmode="lin" valueType="num">
                                      <p:cBhvr>
                                        <p:cTn id="35"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75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50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750"/>
                                        <p:tgtEl>
                                          <p:spTgt spid="3">
                                            <p:txEl>
                                              <p:pRg st="5" end="5"/>
                                            </p:txEl>
                                          </p:spTgt>
                                        </p:tgtEl>
                                      </p:cBhvr>
                                    </p:animEffect>
                                    <p:anim calcmode="lin" valueType="num">
                                      <p:cBhvr>
                                        <p:cTn id="40"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6904-9E13-869C-9548-EACF1D807103}"/>
              </a:ext>
            </a:extLst>
          </p:cNvPr>
          <p:cNvSpPr>
            <a:spLocks noGrp="1"/>
          </p:cNvSpPr>
          <p:nvPr>
            <p:ph type="title"/>
          </p:nvPr>
        </p:nvSpPr>
        <p:spPr>
          <a:xfrm>
            <a:off x="1066800" y="642594"/>
            <a:ext cx="10058400" cy="1371600"/>
          </a:xfrm>
        </p:spPr>
        <p:txBody>
          <a:bodyPr>
            <a:normAutofit/>
          </a:bodyPr>
          <a:lstStyle/>
          <a:p>
            <a:r>
              <a:rPr lang="en-US" dirty="0">
                <a:latin typeface="Times New Roman" panose="02020603050405020304" pitchFamily="18" charset="0"/>
                <a:cs typeface="Times New Roman" panose="02020603050405020304" pitchFamily="18" charset="0"/>
              </a:rPr>
              <a:t>Cơ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của Blockchain</a:t>
            </a:r>
          </a:p>
        </p:txBody>
      </p:sp>
      <p:sp>
        <p:nvSpPr>
          <p:cNvPr id="3" name="Content Placeholder 2">
            <a:extLst>
              <a:ext uri="{FF2B5EF4-FFF2-40B4-BE49-F238E27FC236}">
                <a16:creationId xmlns:a16="http://schemas.microsoft.com/office/drawing/2014/main" id="{4C52A939-1A8A-568C-463C-34191524AD2C}"/>
              </a:ext>
            </a:extLst>
          </p:cNvPr>
          <p:cNvSpPr>
            <a:spLocks noGrp="1"/>
          </p:cNvSpPr>
          <p:nvPr>
            <p:ph idx="1"/>
          </p:nvPr>
        </p:nvSpPr>
        <p:spPr>
          <a:xfrm>
            <a:off x="1066800" y="2103120"/>
            <a:ext cx="6485467" cy="1627051"/>
          </a:xfrm>
        </p:spPr>
        <p:txBody>
          <a:bodyPr>
            <a:noAutofit/>
          </a:bodyPr>
          <a:lstStyle/>
          <a:p>
            <a:pPr eaLnBrk="0" fontAlgn="base" hangingPunct="0">
              <a:spcBef>
                <a:spcPct val="0"/>
              </a:spcBef>
              <a:spcAft>
                <a:spcPts val="600"/>
              </a:spcAft>
              <a:buClrTx/>
            </a:pP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Cấu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trúc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của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Block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ts val="600"/>
              </a:spcAft>
              <a:buClrTx/>
              <a:buNone/>
            </a:pPr>
            <a:r>
              <a:rPr lang="en-US" altLang="en-US" sz="2400" dirty="0">
                <a:latin typeface="Times New Roman" panose="02020603050405020304" pitchFamily="18" charset="0"/>
                <a:cs typeface="Times New Roman" panose="02020603050405020304" pitchFamily="18" charset="0"/>
                <a:sym typeface="Wingdings" pitchFamily="2" charset="2"/>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Mỗi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block bao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gồm</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3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thành</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phần: Dữ liệu (Data),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Mã</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hàm</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băm</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(Hash) và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mã</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Hash của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trước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nó</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Prev</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Hash).</a:t>
            </a: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A80BA4A-AB60-D215-EBEC-0F8EE37CE2E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tretch>
            <a:fillRect/>
          </a:stretch>
        </p:blipFill>
        <p:spPr bwMode="auto">
          <a:xfrm>
            <a:off x="8196096" y="2161488"/>
            <a:ext cx="2668595" cy="3632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5DD910-5614-9C33-92D9-854D7FB4BC6C}"/>
              </a:ext>
            </a:extLst>
          </p:cNvPr>
          <p:cNvSpPr txBox="1"/>
          <p:nvPr/>
        </p:nvSpPr>
        <p:spPr>
          <a:xfrm>
            <a:off x="12758057" y="2103120"/>
            <a:ext cx="7765143" cy="2077492"/>
          </a:xfrm>
          <a:prstGeom prst="rect">
            <a:avLst/>
          </a:prstGeom>
          <a:noFill/>
        </p:spPr>
        <p:txBody>
          <a:bodyPr wrap="square" rtlCol="0">
            <a:spAutoFit/>
          </a:bodyPr>
          <a:lstStyle/>
          <a:p>
            <a:pPr eaLnBrk="0" fontAlgn="base" hangingPunct="0">
              <a:spcBef>
                <a:spcPct val="0"/>
              </a:spcBef>
              <a:spcAft>
                <a:spcPts val="600"/>
              </a:spcAft>
              <a:buClrTx/>
            </a:pP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Cấu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trúc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của Blockchain</a:t>
            </a:r>
          </a:p>
          <a:p>
            <a:pPr marL="457200" marR="0" lvl="1" indent="0" defTabSz="914400" rtl="0" eaLnBrk="0" fontAlgn="base" latinLnBrk="0" hangingPunct="0">
              <a:spcBef>
                <a:spcPct val="0"/>
              </a:spcBef>
              <a:spcAft>
                <a:spcPts val="60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sym typeface="Wingdings" pitchFamily="2" charset="2"/>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Cấu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trúc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của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nó</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gồm</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nhiều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(Block).</a:t>
            </a:r>
          </a:p>
          <a:p>
            <a:pPr marL="457200" marR="0" lvl="1" indent="0" defTabSz="914400" rtl="0" eaLnBrk="0" fontAlgn="base" latinLnBrk="0" hangingPunct="0">
              <a:spcBef>
                <a:spcPct val="0"/>
              </a:spcBef>
              <a:spcAft>
                <a:spcPts val="60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sym typeface="Wingdings" pitchFamily="2" charset="2"/>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này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liên</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với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nhau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sau</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liên</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với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khối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trước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tạo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thành</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chuỗi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(Chain).</a:t>
            </a:r>
          </a:p>
          <a:p>
            <a:endParaRPr lang="en-US" dirty="0"/>
          </a:p>
        </p:txBody>
      </p:sp>
      <p:pic>
        <p:nvPicPr>
          <p:cNvPr id="7" name="Picture 6" descr="Chart, box and whisker chart&#10;&#10;Description automatically generated">
            <a:extLst>
              <a:ext uri="{FF2B5EF4-FFF2-40B4-BE49-F238E27FC236}">
                <a16:creationId xmlns:a16="http://schemas.microsoft.com/office/drawing/2014/main" id="{F4BD0C2F-583A-4EDC-28B0-B0658D4233DC}"/>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12758057" y="3977809"/>
            <a:ext cx="9078592" cy="2314898"/>
          </a:xfrm>
          <a:prstGeom prst="rect">
            <a:avLst/>
          </a:prstGeom>
        </p:spPr>
      </p:pic>
    </p:spTree>
    <p:extLst>
      <p:ext uri="{BB962C8B-B14F-4D97-AF65-F5344CB8AC3E}">
        <p14:creationId xmlns:p14="http://schemas.microsoft.com/office/powerpoint/2010/main" val="17273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1+#ppt_w/2"/>
                                          </p:val>
                                        </p:tav>
                                        <p:tav tm="100000">
                                          <p:val>
                                            <p:strVal val="#ppt_x"/>
                                          </p:val>
                                        </p:tav>
                                      </p:tavLst>
                                    </p:anim>
                                    <p:anim calcmode="lin" valueType="num">
                                      <p:cBhvr additive="base">
                                        <p:cTn id="25"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3.75E-6 -1.85185E-6 L -0.94466 -0.00092 " pathEditMode="relative" rAng="0" ptsTypes="AA">
                                      <p:cBhvr>
                                        <p:cTn id="29" dur="2000" fill="hold"/>
                                        <p:tgtEl>
                                          <p:spTgt spid="5"/>
                                        </p:tgtEl>
                                        <p:attrNameLst>
                                          <p:attrName>ppt_x</p:attrName>
                                          <p:attrName>ppt_y</p:attrName>
                                        </p:attrNameLst>
                                      </p:cBhvr>
                                      <p:rCtr x="-47240" y="-46"/>
                                    </p:animMotion>
                                  </p:childTnLst>
                                </p:cTn>
                              </p:par>
                              <p:par>
                                <p:cTn id="30" presetID="42" presetClass="path" presetSubtype="0" accel="50000" decel="50000" fill="hold" nodeType="withEffect">
                                  <p:stCondLst>
                                    <p:cond delay="0"/>
                                  </p:stCondLst>
                                  <p:childTnLst>
                                    <p:animMotion origin="layout" path="M 0 -2.59259E-6 L -0.95326 -0.00602 " pathEditMode="relative" rAng="0" ptsTypes="AA">
                                      <p:cBhvr>
                                        <p:cTn id="31" dur="2000" fill="hold"/>
                                        <p:tgtEl>
                                          <p:spTgt spid="7"/>
                                        </p:tgtEl>
                                        <p:attrNameLst>
                                          <p:attrName>ppt_x</p:attrName>
                                          <p:attrName>ppt_y</p:attrName>
                                        </p:attrNameLst>
                                      </p:cBhvr>
                                      <p:rCtr x="-47669" y="-301"/>
                                    </p:animMotion>
                                  </p:childTnLst>
                                </p:cTn>
                              </p:par>
                              <p:par>
                                <p:cTn id="32" presetID="2" presetClass="exit" presetSubtype="8" fill="hold" grpId="0" nodeType="withEffect">
                                  <p:stCondLst>
                                    <p:cond delay="0"/>
                                  </p:stCondLst>
                                  <p:childTnLst>
                                    <p:anim calcmode="lin" valueType="num">
                                      <p:cBhvr additive="base">
                                        <p:cTn id="33"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34" dur="500"/>
                                        <p:tgtEl>
                                          <p:spTgt spid="3">
                                            <p:txEl>
                                              <p:pRg st="0" end="0"/>
                                            </p:txEl>
                                          </p:spTgt>
                                        </p:tgtEl>
                                        <p:attrNameLst>
                                          <p:attrName>ppt_y</p:attrName>
                                        </p:attrNameLst>
                                      </p:cBhvr>
                                      <p:tavLst>
                                        <p:tav tm="0">
                                          <p:val>
                                            <p:strVal val="ppt_y"/>
                                          </p:val>
                                        </p:tav>
                                        <p:tav tm="100000">
                                          <p:val>
                                            <p:strVal val="ppt_y"/>
                                          </p:val>
                                        </p:tav>
                                      </p:tavLst>
                                    </p:anim>
                                    <p:set>
                                      <p:cBhvr>
                                        <p:cTn id="35" dur="1" fill="hold">
                                          <p:stCondLst>
                                            <p:cond delay="499"/>
                                          </p:stCondLst>
                                        </p:cTn>
                                        <p:tgtEl>
                                          <p:spTgt spid="3">
                                            <p:txEl>
                                              <p:pRg st="0" end="0"/>
                                            </p:txEl>
                                          </p:spTgt>
                                        </p:tgtEl>
                                        <p:attrNameLst>
                                          <p:attrName>style.visibility</p:attrName>
                                        </p:attrNameLst>
                                      </p:cBhvr>
                                      <p:to>
                                        <p:strVal val="hidden"/>
                                      </p:to>
                                    </p:set>
                                  </p:childTnLst>
                                </p:cTn>
                              </p:par>
                              <p:par>
                                <p:cTn id="36" presetID="2" presetClass="exit" presetSubtype="8" fill="hold" grpId="0" nodeType="withEffect">
                                  <p:stCondLst>
                                    <p:cond delay="0"/>
                                  </p:stCondLst>
                                  <p:childTnLst>
                                    <p:anim calcmode="lin" valueType="num">
                                      <p:cBhvr additive="base">
                                        <p:cTn id="37"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38" dur="500"/>
                                        <p:tgtEl>
                                          <p:spTgt spid="3">
                                            <p:txEl>
                                              <p:pRg st="1" end="1"/>
                                            </p:txEl>
                                          </p:spTgt>
                                        </p:tgtEl>
                                        <p:attrNameLst>
                                          <p:attrName>ppt_y</p:attrName>
                                        </p:attrNameLst>
                                      </p:cBhvr>
                                      <p:tavLst>
                                        <p:tav tm="0">
                                          <p:val>
                                            <p:strVal val="ppt_y"/>
                                          </p:val>
                                        </p:tav>
                                        <p:tav tm="100000">
                                          <p:val>
                                            <p:strVal val="ppt_y"/>
                                          </p:val>
                                        </p:tav>
                                      </p:tavLst>
                                    </p:anim>
                                    <p:set>
                                      <p:cBhvr>
                                        <p:cTn id="39" dur="1" fill="hold">
                                          <p:stCondLst>
                                            <p:cond delay="499"/>
                                          </p:stCondLst>
                                        </p:cTn>
                                        <p:tgtEl>
                                          <p:spTgt spid="3">
                                            <p:txEl>
                                              <p:pRg st="1" end="1"/>
                                            </p:txEl>
                                          </p:spTgt>
                                        </p:tgtEl>
                                        <p:attrNameLst>
                                          <p:attrName>style.visibility</p:attrName>
                                        </p:attrNameLst>
                                      </p:cBhvr>
                                      <p:to>
                                        <p:strVal val="hidden"/>
                                      </p:to>
                                    </p:set>
                                  </p:childTnLst>
                                </p:cTn>
                              </p:par>
                              <p:par>
                                <p:cTn id="40" presetID="2" presetClass="exit" presetSubtype="8" fill="hold" grpId="0" nodeType="withEffect">
                                  <p:stCondLst>
                                    <p:cond delay="0"/>
                                  </p:stCondLst>
                                  <p:childTnLst>
                                    <p:anim calcmode="lin" valueType="num">
                                      <p:cBhvr additive="base">
                                        <p:cTn id="41" dur="5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42" dur="500"/>
                                        <p:tgtEl>
                                          <p:spTgt spid="3">
                                            <p:txEl>
                                              <p:pRg st="2" end="2"/>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3">
                                            <p:txEl>
                                              <p:pRg st="2" end="2"/>
                                            </p:txEl>
                                          </p:spTgt>
                                        </p:tgtEl>
                                        <p:attrNameLst>
                                          <p:attrName>style.visibility</p:attrName>
                                        </p:attrNameLst>
                                      </p:cBhvr>
                                      <p:to>
                                        <p:strVal val="hidden"/>
                                      </p:to>
                                    </p:set>
                                  </p:childTnLst>
                                </p:cTn>
                              </p:par>
                              <p:par>
                                <p:cTn id="44" presetID="2" presetClass="exit" presetSubtype="8" fill="hold" nodeType="withEffect">
                                  <p:stCondLst>
                                    <p:cond delay="500"/>
                                  </p:stCondLst>
                                  <p:childTnLst>
                                    <p:anim calcmode="lin" valueType="num">
                                      <p:cBhvr additive="base">
                                        <p:cTn id="45" dur="500"/>
                                        <p:tgtEl>
                                          <p:spTgt spid="1026"/>
                                        </p:tgtEl>
                                        <p:attrNameLst>
                                          <p:attrName>ppt_x</p:attrName>
                                        </p:attrNameLst>
                                      </p:cBhvr>
                                      <p:tavLst>
                                        <p:tav tm="0">
                                          <p:val>
                                            <p:strVal val="ppt_x"/>
                                          </p:val>
                                        </p:tav>
                                        <p:tav tm="100000">
                                          <p:val>
                                            <p:strVal val="0-ppt_w/2"/>
                                          </p:val>
                                        </p:tav>
                                      </p:tavLst>
                                    </p:anim>
                                    <p:anim calcmode="lin" valueType="num">
                                      <p:cBhvr additive="base">
                                        <p:cTn id="46" dur="500"/>
                                        <p:tgtEl>
                                          <p:spTgt spid="1026"/>
                                        </p:tgtEl>
                                        <p:attrNameLst>
                                          <p:attrName>ppt_y</p:attrName>
                                        </p:attrNameLst>
                                      </p:cBhvr>
                                      <p:tavLst>
                                        <p:tav tm="0">
                                          <p:val>
                                            <p:strVal val="ppt_y"/>
                                          </p:val>
                                        </p:tav>
                                        <p:tav tm="100000">
                                          <p:val>
                                            <p:strVal val="ppt_y"/>
                                          </p:val>
                                        </p:tav>
                                      </p:tavLst>
                                    </p:anim>
                                    <p:set>
                                      <p:cBhvr>
                                        <p:cTn id="4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F565-81D9-62B2-16DB-C4865C2A42F6}"/>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p:txBody>
      </p:sp>
      <p:pic>
        <p:nvPicPr>
          <p:cNvPr id="5" name="Content Placeholder 4" descr="A picture containing diagram">
            <a:extLst>
              <a:ext uri="{FF2B5EF4-FFF2-40B4-BE49-F238E27FC236}">
                <a16:creationId xmlns:a16="http://schemas.microsoft.com/office/drawing/2014/main" id="{DAB30162-9CAC-A078-87DA-575C52EEDE2E}"/>
              </a:ext>
            </a:extLst>
          </p:cNvPr>
          <p:cNvPicPr>
            <a:picLocks noGrp="1" noChangeAspect="1"/>
          </p:cNvPicPr>
          <p:nvPr>
            <p:ph idx="1"/>
          </p:nvPr>
        </p:nvPicPr>
        <p:blipFill rotWithShape="1">
          <a:blip r:embed="rId2">
            <a:alphaModFix amt="70000"/>
            <a:extLst>
              <a:ext uri="{28A0092B-C50C-407E-A947-70E740481C1C}">
                <a14:useLocalDpi xmlns:a14="http://schemas.microsoft.com/office/drawing/2010/main" val="0"/>
              </a:ext>
            </a:extLst>
          </a:blip>
          <a:srcRect l="32645" r="33602"/>
          <a:stretch/>
        </p:blipFill>
        <p:spPr>
          <a:xfrm>
            <a:off x="725714" y="2553381"/>
            <a:ext cx="1988457" cy="2652241"/>
          </a:xfrm>
          <a:pattFill prst="pct20">
            <a:fgClr>
              <a:schemeClr val="accent1">
                <a:lumMod val="50000"/>
              </a:schemeClr>
            </a:fgClr>
            <a:bgClr>
              <a:schemeClr val="bg1"/>
            </a:bgClr>
          </a:pattFill>
        </p:spPr>
      </p:pic>
      <p:pic>
        <p:nvPicPr>
          <p:cNvPr id="7" name="Picture 6" descr="Diagram&#10;&#10;Description automatically generated">
            <a:extLst>
              <a:ext uri="{FF2B5EF4-FFF2-40B4-BE49-F238E27FC236}">
                <a16:creationId xmlns:a16="http://schemas.microsoft.com/office/drawing/2014/main" id="{E91037AF-43CE-2E88-BD25-6FF65C73758A}"/>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3065514" y="1975979"/>
            <a:ext cx="4119057" cy="3807043"/>
          </a:xfrm>
          <a:prstGeom prst="rect">
            <a:avLst/>
          </a:prstGeom>
          <a:pattFill prst="pct20">
            <a:fgClr>
              <a:schemeClr val="accent1">
                <a:lumMod val="50000"/>
              </a:schemeClr>
            </a:fgClr>
            <a:bgClr>
              <a:schemeClr val="bg1"/>
            </a:bgClr>
          </a:pattFill>
        </p:spPr>
      </p:pic>
      <p:pic>
        <p:nvPicPr>
          <p:cNvPr id="9" name="Picture 8" descr="Diagram&#10;&#10;Description automatically generated">
            <a:extLst>
              <a:ext uri="{FF2B5EF4-FFF2-40B4-BE49-F238E27FC236}">
                <a16:creationId xmlns:a16="http://schemas.microsoft.com/office/drawing/2014/main" id="{B9827C35-0E06-BFBE-927E-2411153B5C88}"/>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l="29825" t="3262" r="31278" b="2424"/>
          <a:stretch/>
        </p:blipFill>
        <p:spPr>
          <a:xfrm>
            <a:off x="7779657" y="2118517"/>
            <a:ext cx="3497943" cy="3521965"/>
          </a:xfrm>
          <a:prstGeom prst="rect">
            <a:avLst/>
          </a:prstGeom>
          <a:pattFill prst="pct20">
            <a:fgClr>
              <a:schemeClr val="accent1">
                <a:lumMod val="50000"/>
              </a:schemeClr>
            </a:fgClr>
            <a:bgClr>
              <a:schemeClr val="bg1"/>
            </a:bgClr>
          </a:pattFill>
        </p:spPr>
      </p:pic>
    </p:spTree>
    <p:extLst>
      <p:ext uri="{BB962C8B-B14F-4D97-AF65-F5344CB8AC3E}">
        <p14:creationId xmlns:p14="http://schemas.microsoft.com/office/powerpoint/2010/main" val="63211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5"/>
                                        </p:tgtEl>
                                      </p:cBhvr>
                                    </p:animEffect>
                                    <p:anim calcmode="lin" valueType="num">
                                      <p:cBhvr>
                                        <p:cTn id="31" dur="1000"/>
                                        <p:tgtEl>
                                          <p:spTgt spid="5"/>
                                        </p:tgtEl>
                                        <p:attrNameLst>
                                          <p:attrName>ppt_x</p:attrName>
                                        </p:attrNameLst>
                                      </p:cBhvr>
                                      <p:tavLst>
                                        <p:tav tm="0">
                                          <p:val>
                                            <p:strVal val="ppt_x"/>
                                          </p:val>
                                        </p:tav>
                                        <p:tav tm="100000">
                                          <p:val>
                                            <p:strVal val="ppt_x"/>
                                          </p:val>
                                        </p:tav>
                                      </p:tavLst>
                                    </p:anim>
                                    <p:anim calcmode="lin" valueType="num">
                                      <p:cBhvr>
                                        <p:cTn id="32" dur="1000"/>
                                        <p:tgtEl>
                                          <p:spTgt spid="5"/>
                                        </p:tgtEl>
                                        <p:attrNameLst>
                                          <p:attrName>ppt_y</p:attrName>
                                        </p:attrNameLst>
                                      </p:cBhvr>
                                      <p:tavLst>
                                        <p:tav tm="0">
                                          <p:val>
                                            <p:strVal val="ppt_y"/>
                                          </p:val>
                                        </p:tav>
                                        <p:tav tm="100000">
                                          <p:val>
                                            <p:strVal val="ppt_y+.1"/>
                                          </p:val>
                                        </p:tav>
                                      </p:tavLst>
                                    </p:anim>
                                    <p:set>
                                      <p:cBhvr>
                                        <p:cTn id="33" dur="1" fill="hold">
                                          <p:stCondLst>
                                            <p:cond delay="999"/>
                                          </p:stCondLst>
                                        </p:cTn>
                                        <p:tgtEl>
                                          <p:spTgt spid="5"/>
                                        </p:tgtEl>
                                        <p:attrNameLst>
                                          <p:attrName>style.visibility</p:attrName>
                                        </p:attrNameLst>
                                      </p:cBhvr>
                                      <p:to>
                                        <p:strVal val="hidden"/>
                                      </p:to>
                                    </p:set>
                                  </p:childTnLst>
                                </p:cTn>
                              </p:par>
                              <p:par>
                                <p:cTn id="34" presetID="42" presetClass="exit" presetSubtype="0" fill="hold" nodeType="withEffect">
                                  <p:stCondLst>
                                    <p:cond delay="0"/>
                                  </p:stCondLst>
                                  <p:childTnLst>
                                    <p:animEffect transition="out" filter="fade">
                                      <p:cBhvr>
                                        <p:cTn id="35" dur="1000"/>
                                        <p:tgtEl>
                                          <p:spTgt spid="7"/>
                                        </p:tgtEl>
                                      </p:cBhvr>
                                    </p:animEffect>
                                    <p:anim calcmode="lin" valueType="num">
                                      <p:cBhvr>
                                        <p:cTn id="36" dur="1000"/>
                                        <p:tgtEl>
                                          <p:spTgt spid="7"/>
                                        </p:tgtEl>
                                        <p:attrNameLst>
                                          <p:attrName>ppt_x</p:attrName>
                                        </p:attrNameLst>
                                      </p:cBhvr>
                                      <p:tavLst>
                                        <p:tav tm="0">
                                          <p:val>
                                            <p:strVal val="ppt_x"/>
                                          </p:val>
                                        </p:tav>
                                        <p:tav tm="100000">
                                          <p:val>
                                            <p:strVal val="ppt_x"/>
                                          </p:val>
                                        </p:tav>
                                      </p:tavLst>
                                    </p:anim>
                                    <p:anim calcmode="lin" valueType="num">
                                      <p:cBhvr>
                                        <p:cTn id="37" dur="1000"/>
                                        <p:tgtEl>
                                          <p:spTgt spid="7"/>
                                        </p:tgtEl>
                                        <p:attrNameLst>
                                          <p:attrName>ppt_y</p:attrName>
                                        </p:attrNameLst>
                                      </p:cBhvr>
                                      <p:tavLst>
                                        <p:tav tm="0">
                                          <p:val>
                                            <p:strVal val="ppt_y"/>
                                          </p:val>
                                        </p:tav>
                                        <p:tav tm="100000">
                                          <p:val>
                                            <p:strVal val="ppt_y+.1"/>
                                          </p:val>
                                        </p:tav>
                                      </p:tavLst>
                                    </p:anim>
                                    <p:set>
                                      <p:cBhvr>
                                        <p:cTn id="38" dur="1" fill="hold">
                                          <p:stCondLst>
                                            <p:cond delay="999"/>
                                          </p:stCondLst>
                                        </p:cTn>
                                        <p:tgtEl>
                                          <p:spTgt spid="7"/>
                                        </p:tgtEl>
                                        <p:attrNameLst>
                                          <p:attrName>style.visibility</p:attrName>
                                        </p:attrNameLst>
                                      </p:cBhvr>
                                      <p:to>
                                        <p:strVal val="hidden"/>
                                      </p:to>
                                    </p:set>
                                  </p:childTnLst>
                                </p:cTn>
                              </p:par>
                              <p:par>
                                <p:cTn id="39" presetID="42" presetClass="exit" presetSubtype="0" fill="hold" nodeType="withEffect">
                                  <p:stCondLst>
                                    <p:cond delay="0"/>
                                  </p:stCondLst>
                                  <p:childTnLst>
                                    <p:animEffect transition="out" filter="fade">
                                      <p:cBhvr>
                                        <p:cTn id="40" dur="1000"/>
                                        <p:tgtEl>
                                          <p:spTgt spid="9"/>
                                        </p:tgtEl>
                                      </p:cBhvr>
                                    </p:animEffect>
                                    <p:anim calcmode="lin" valueType="num">
                                      <p:cBhvr>
                                        <p:cTn id="41" dur="1000"/>
                                        <p:tgtEl>
                                          <p:spTgt spid="9"/>
                                        </p:tgtEl>
                                        <p:attrNameLst>
                                          <p:attrName>ppt_x</p:attrName>
                                        </p:attrNameLst>
                                      </p:cBhvr>
                                      <p:tavLst>
                                        <p:tav tm="0">
                                          <p:val>
                                            <p:strVal val="ppt_x"/>
                                          </p:val>
                                        </p:tav>
                                        <p:tav tm="100000">
                                          <p:val>
                                            <p:strVal val="ppt_x"/>
                                          </p:val>
                                        </p:tav>
                                      </p:tavLst>
                                    </p:anim>
                                    <p:anim calcmode="lin" valueType="num">
                                      <p:cBhvr>
                                        <p:cTn id="42" dur="1000"/>
                                        <p:tgtEl>
                                          <p:spTgt spid="9"/>
                                        </p:tgtEl>
                                        <p:attrNameLst>
                                          <p:attrName>ppt_y</p:attrName>
                                        </p:attrNameLst>
                                      </p:cBhvr>
                                      <p:tavLst>
                                        <p:tav tm="0">
                                          <p:val>
                                            <p:strVal val="ppt_y"/>
                                          </p:val>
                                        </p:tav>
                                        <p:tav tm="100000">
                                          <p:val>
                                            <p:strVal val="ppt_y+.1"/>
                                          </p:val>
                                        </p:tav>
                                      </p:tavLst>
                                    </p:anim>
                                    <p:set>
                                      <p:cBhvr>
                                        <p:cTn id="43"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04B9-A893-8B40-74BA-3409A7F36B91}"/>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blockchain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p:txBody>
      </p:sp>
      <p:pic>
        <p:nvPicPr>
          <p:cNvPr id="13" name="Content Placeholder 12" descr="A picture containing diagram&#10;&#10;Description automatically generated">
            <a:extLst>
              <a:ext uri="{FF2B5EF4-FFF2-40B4-BE49-F238E27FC236}">
                <a16:creationId xmlns:a16="http://schemas.microsoft.com/office/drawing/2014/main" id="{39DA75FC-93B3-81E7-E281-1A73C4F9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887" y="2731294"/>
            <a:ext cx="5610225" cy="2676525"/>
          </a:xfrm>
        </p:spPr>
      </p:pic>
    </p:spTree>
    <p:extLst>
      <p:ext uri="{BB962C8B-B14F-4D97-AF65-F5344CB8AC3E}">
        <p14:creationId xmlns:p14="http://schemas.microsoft.com/office/powerpoint/2010/main" val="238766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396</TotalTime>
  <Words>1311</Words>
  <Application>Microsoft Macintosh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Garamond</vt:lpstr>
      <vt:lpstr>Times New Roman</vt:lpstr>
      <vt:lpstr>Wingdings</vt:lpstr>
      <vt:lpstr>Savon</vt:lpstr>
      <vt:lpstr>Công nghệ Blockchain và ứng dụng</vt:lpstr>
      <vt:lpstr>PowerPoint Presentation</vt:lpstr>
      <vt:lpstr>Blockchain là gì?</vt:lpstr>
      <vt:lpstr>Ý tưởng ra đời công nghệ Blockchain</vt:lpstr>
      <vt:lpstr>Những hạn chế trong giao dịch qua hệ thống ngân hàng</vt:lpstr>
      <vt:lpstr>Tính chất của block chain</vt:lpstr>
      <vt:lpstr>Cơ chế hoạt động của Blockchain</vt:lpstr>
      <vt:lpstr>Cách công nghệ blockchain hoạt động</vt:lpstr>
      <vt:lpstr>Cách công nghệ blockchain hoạt động</vt:lpstr>
      <vt:lpstr>Thuật toán Blockchain</vt:lpstr>
      <vt:lpstr>Các phiên bản công nghệ Blockchain </vt:lpstr>
      <vt:lpstr>Các phiên bản công nghệ Blockchain </vt:lpstr>
      <vt:lpstr>Các phiên bản công nghệ Blockchain </vt:lpstr>
      <vt:lpstr>Các phiên bản công nghệ Blockchain </vt:lpstr>
      <vt:lpstr>Các phiên bản công nghệ Blockchain </vt:lpstr>
      <vt:lpstr>Ứng dụng blockchain trong thực tiễn:</vt:lpstr>
      <vt:lpstr>Ứng dụng blockchain trong thực tiễn:</vt:lpstr>
      <vt:lpstr>Ứng dụng blockchain trong thực tiễn:</vt:lpstr>
      <vt:lpstr>Ứng dụng blockchain trong thực tiễn: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Block chain và ứng dụng</dc:title>
  <dc:creator>Nguyễn Minh Tuệ</dc:creator>
  <cp:lastModifiedBy>Nguyễn Minh Tiến</cp:lastModifiedBy>
  <cp:revision>6</cp:revision>
  <dcterms:created xsi:type="dcterms:W3CDTF">2022-11-02T04:24:48Z</dcterms:created>
  <dcterms:modified xsi:type="dcterms:W3CDTF">2022-11-02T12:50:51Z</dcterms:modified>
</cp:coreProperties>
</file>