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13"/>
  </p:notesMasterIdLst>
  <p:sldIdLst>
    <p:sldId id="272"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Wingdings 3" panose="05040102010807070707" pitchFamily="18" charset="2"/>
      <p:regular r:id="rId14"/>
    </p:embeddedFont>
    <p:embeddedFont>
      <p:font typeface="Trebuchet MS" panose="020B0603020202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Tahoma" panose="020B060403050404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KqYZ02wph0jYAoD8N9pZQkAg6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25107256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361335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807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313925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24687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3612988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3678564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416315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89564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4112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229217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363751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90662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73285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83057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378400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38242706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500" dirty="0" smtClean="0">
                <a:latin typeface="Tahoma" panose="020B0604030504040204" pitchFamily="34" charset="0"/>
                <a:ea typeface="Tahoma" panose="020B0604030504040204" pitchFamily="34" charset="0"/>
                <a:cs typeface="Tahoma" panose="020B0604030504040204" pitchFamily="34" charset="0"/>
              </a:rPr>
              <a:t>ỨNG DỤNG THỰC TẾ CỦA SOA</a:t>
            </a:r>
            <a:endParaRPr lang="vi-VN" sz="45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3217357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500"/>
              <a:buFont typeface="Trebuchet MS"/>
              <a:buNone/>
            </a:pPr>
            <a:r>
              <a:rPr lang="vi-VN" sz="4500"/>
              <a:t>Collaborative marketplace</a:t>
            </a:r>
            <a:endParaRPr sz="4500"/>
          </a:p>
        </p:txBody>
      </p:sp>
      <p:sp>
        <p:nvSpPr>
          <p:cNvPr id="211" name="Google Shape;211;p1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vi-VN"/>
              <a:t>Sản phẩm của WebCenter được sử dụng cho front end của ứng dụng web hiển thị cho người dùng cuối. </a:t>
            </a:r>
            <a:endParaRPr/>
          </a:p>
        </p:txBody>
      </p:sp>
      <p:pic>
        <p:nvPicPr>
          <p:cNvPr id="212" name="Google Shape;212;p10"/>
          <p:cNvPicPr preferRelativeResize="0"/>
          <p:nvPr/>
        </p:nvPicPr>
        <p:blipFill rotWithShape="1">
          <a:blip r:embed="rId3">
            <a:alphaModFix/>
          </a:blip>
          <a:srcRect/>
          <a:stretch/>
        </p:blipFill>
        <p:spPr>
          <a:xfrm>
            <a:off x="1728182" y="2944368"/>
            <a:ext cx="6696139" cy="3636313"/>
          </a:xfrm>
          <a:prstGeom prst="rect">
            <a:avLst/>
          </a:prstGeom>
          <a:noFill/>
          <a:ln>
            <a:noFill/>
          </a:ln>
        </p:spPr>
      </p:pic>
      <p:sp>
        <p:nvSpPr>
          <p:cNvPr id="213" name="Google Shape;213;p10"/>
          <p:cNvSpPr/>
          <p:nvPr/>
        </p:nvSpPr>
        <p:spPr>
          <a:xfrm>
            <a:off x="4481891" y="3415174"/>
            <a:ext cx="2440117" cy="781921"/>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500"/>
              <a:buFont typeface="Trebuchet MS"/>
              <a:buNone/>
            </a:pPr>
            <a:r>
              <a:rPr lang="vi-VN" sz="4500"/>
              <a:t>Collaborative marketplace</a:t>
            </a:r>
            <a:endParaRPr sz="4500"/>
          </a:p>
        </p:txBody>
      </p:sp>
      <p:sp>
        <p:nvSpPr>
          <p:cNvPr id="219" name="Google Shape;219;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vi-VN" dirty="0">
                <a:latin typeface="Trebuchet MS"/>
                <a:ea typeface="Trebuchet MS"/>
                <a:cs typeface="Trebuchet MS"/>
                <a:sym typeface="Trebuchet MS"/>
              </a:rPr>
              <a:t>Các dịch vụ khác nhau được xây dựng cho nền tảng thì được </a:t>
            </a:r>
            <a:r>
              <a:rPr lang="vi-VN" dirty="0" smtClean="0"/>
              <a:t>triển khai</a:t>
            </a:r>
            <a:r>
              <a:rPr lang="vi-VN" dirty="0" smtClean="0">
                <a:latin typeface="Trebuchet MS"/>
                <a:ea typeface="Trebuchet MS"/>
                <a:cs typeface="Trebuchet MS"/>
                <a:sym typeface="Trebuchet MS"/>
              </a:rPr>
              <a:t> </a:t>
            </a:r>
            <a:r>
              <a:rPr lang="vi-VN" dirty="0">
                <a:latin typeface="Trebuchet MS"/>
                <a:ea typeface="Trebuchet MS"/>
                <a:cs typeface="Trebuchet MS"/>
                <a:sym typeface="Trebuchet MS"/>
              </a:rPr>
              <a:t>trên các phiên bản OC4J (Oracle Container For Java) của Oracle application server</a:t>
            </a:r>
            <a:endParaRPr dirty="0">
              <a:latin typeface="Trebuchet MS"/>
              <a:ea typeface="Trebuchet MS"/>
              <a:cs typeface="Trebuchet MS"/>
              <a:sym typeface="Trebuchet MS"/>
            </a:endParaRPr>
          </a:p>
          <a:p>
            <a:pPr marL="342900" lvl="0" indent="-342900" algn="l" rtl="0">
              <a:spcBef>
                <a:spcPts val="1000"/>
              </a:spcBef>
              <a:spcAft>
                <a:spcPts val="0"/>
              </a:spcAft>
              <a:buSzPts val="1440"/>
              <a:buChar char="►"/>
            </a:pPr>
            <a:r>
              <a:rPr lang="vi-VN" dirty="0">
                <a:latin typeface="Trebuchet MS"/>
                <a:ea typeface="Trebuchet MS"/>
                <a:cs typeface="Trebuchet MS"/>
                <a:sym typeface="Trebuchet MS"/>
              </a:rPr>
              <a:t>Dự án được bảo mật bằng cách sử dụng các tệp JAZN có trên các phiên bản OC4J này. </a:t>
            </a:r>
            <a:endParaRPr dirty="0"/>
          </a:p>
          <a:p>
            <a:pPr marL="342900" lvl="0" indent="-342900" algn="l" rtl="0">
              <a:spcBef>
                <a:spcPts val="1000"/>
              </a:spcBef>
              <a:spcAft>
                <a:spcPts val="0"/>
              </a:spcAft>
              <a:buSzPts val="1440"/>
              <a:buChar char="►"/>
            </a:pPr>
            <a:r>
              <a:rPr lang="vi-VN" dirty="0">
                <a:latin typeface="Trebuchet MS"/>
                <a:ea typeface="Trebuchet MS"/>
                <a:cs typeface="Trebuchet MS"/>
                <a:sym typeface="Trebuchet MS"/>
              </a:rPr>
              <a:t>JAZN được Oracle implement JAAS (Java Authentication and Authorization Service), là một tiêu chuẩn để quản lý xác thực và kiểm soát truy cập dựa trên vai trò. </a:t>
            </a:r>
            <a:endParaRPr dirty="0"/>
          </a:p>
          <a:p>
            <a:pPr marL="342900" lvl="0" indent="-342900" algn="l" rtl="0">
              <a:spcBef>
                <a:spcPts val="1000"/>
              </a:spcBef>
              <a:spcAft>
                <a:spcPts val="0"/>
              </a:spcAft>
              <a:buSzPts val="1440"/>
              <a:buChar char="►"/>
            </a:pPr>
            <a:r>
              <a:rPr lang="vi-VN" dirty="0">
                <a:latin typeface="Trebuchet MS"/>
                <a:ea typeface="Trebuchet MS"/>
                <a:cs typeface="Trebuchet MS"/>
                <a:sym typeface="Trebuchet MS"/>
              </a:rPr>
              <a:t>Jive Forum, UltraSearch, Secure Enterprise Search (SES) và Business Activity Monitoring (BAM) là các mô-đun không được triển khai trong dự án.</a:t>
            </a:r>
            <a:endParaRPr dirty="0"/>
          </a:p>
          <a:p>
            <a:pPr marL="342900" lvl="0" indent="-251459" algn="l" rtl="0">
              <a:spcBef>
                <a:spcPts val="1000"/>
              </a:spcBef>
              <a:spcAft>
                <a:spcPts val="0"/>
              </a:spcAft>
              <a:buSzPts val="1440"/>
              <a:buNone/>
            </a:pP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500"/>
              <a:buFont typeface="Tahoma"/>
              <a:buNone/>
            </a:pPr>
            <a:r>
              <a:rPr lang="vi-VN" sz="4500" dirty="0">
                <a:latin typeface="Tahoma"/>
                <a:ea typeface="Tahoma"/>
                <a:cs typeface="Tahoma"/>
                <a:sym typeface="Tahoma"/>
              </a:rPr>
              <a:t>ỨNG DỤNG THỰC TẾ CỦA SOA</a:t>
            </a:r>
            <a:endParaRPr sz="4500" dirty="0">
              <a:latin typeface="Tahoma"/>
              <a:ea typeface="Tahoma"/>
              <a:cs typeface="Tahoma"/>
              <a:sym typeface="Tahoma"/>
            </a:endParaRPr>
          </a:p>
        </p:txBody>
      </p:sp>
      <p:sp>
        <p:nvSpPr>
          <p:cNvPr id="155" name="Google Shape;155;p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251459" algn="ctr" rtl="0">
              <a:spcBef>
                <a:spcPts val="0"/>
              </a:spcBef>
              <a:spcAft>
                <a:spcPts val="0"/>
              </a:spcAft>
              <a:buSzPts val="1440"/>
              <a:buNone/>
            </a:pPr>
            <a:endParaRPr dirty="0"/>
          </a:p>
          <a:p>
            <a:pPr marL="342900" lvl="0" indent="-251459" algn="ctr" rtl="0">
              <a:spcBef>
                <a:spcPts val="1000"/>
              </a:spcBef>
              <a:spcAft>
                <a:spcPts val="0"/>
              </a:spcAft>
              <a:buSzPts val="1440"/>
              <a:buNone/>
            </a:pPr>
            <a:endParaRPr dirty="0"/>
          </a:p>
          <a:p>
            <a:pPr marL="342900" lvl="0" indent="-251459" algn="ctr" rtl="0">
              <a:spcBef>
                <a:spcPts val="1000"/>
              </a:spcBef>
              <a:spcAft>
                <a:spcPts val="0"/>
              </a:spcAft>
              <a:buSzPts val="1440"/>
              <a:buNone/>
            </a:pPr>
            <a:endParaRPr dirty="0"/>
          </a:p>
          <a:p>
            <a:pPr marL="342900" lvl="0" indent="-251459" algn="ctr" rtl="0">
              <a:spcBef>
                <a:spcPts val="1000"/>
              </a:spcBef>
              <a:spcAft>
                <a:spcPts val="0"/>
              </a:spcAft>
              <a:buSzPts val="1440"/>
              <a:buNone/>
            </a:pPr>
            <a:endParaRPr dirty="0"/>
          </a:p>
          <a:p>
            <a:pPr marL="0" lvl="0" indent="0" algn="ctr" rtl="0">
              <a:spcBef>
                <a:spcPts val="1000"/>
              </a:spcBef>
              <a:spcAft>
                <a:spcPts val="0"/>
              </a:spcAft>
              <a:buSzPts val="3600"/>
              <a:buNone/>
            </a:pPr>
            <a:r>
              <a:rPr lang="vi-VN" sz="4500" b="1" i="1" dirty="0">
                <a:latin typeface="Tahoma"/>
                <a:ea typeface="Tahoma"/>
                <a:cs typeface="Tahoma"/>
                <a:sym typeface="Tahoma"/>
              </a:rPr>
              <a:t>Collaborative Marketplace</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500"/>
              <a:buFont typeface="Trebuchet MS"/>
              <a:buNone/>
            </a:pPr>
            <a:r>
              <a:rPr lang="vi-VN" sz="4500"/>
              <a:t>Collaborative marketplace</a:t>
            </a:r>
            <a:endParaRPr sz="4500"/>
          </a:p>
        </p:txBody>
      </p:sp>
      <p:sp>
        <p:nvSpPr>
          <p:cNvPr id="161" name="Google Shape;161;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Char char="►"/>
            </a:pPr>
            <a:r>
              <a:rPr lang="vi-VN" dirty="0">
                <a:latin typeface="Tahoma"/>
                <a:ea typeface="Tahoma"/>
                <a:cs typeface="Tahoma"/>
                <a:sym typeface="Tahoma"/>
              </a:rPr>
              <a:t>Trong nền kinh tế toàn cầu hóa hiện nay, sự cạnh tranh gay gắt đôi khi yêu cầu doanh nghiệp cộng tác với nhau để đáp ứng một nhu cầu cụ thể của thị trường.</a:t>
            </a:r>
            <a:endParaRPr dirty="0"/>
          </a:p>
          <a:p>
            <a:pPr marL="342900" lvl="0" indent="-342900" algn="just" rtl="0">
              <a:spcBef>
                <a:spcPts val="1000"/>
              </a:spcBef>
              <a:spcAft>
                <a:spcPts val="0"/>
              </a:spcAft>
              <a:buSzPts val="1440"/>
              <a:buChar char="►"/>
            </a:pPr>
            <a:r>
              <a:rPr lang="vi-VN" dirty="0">
                <a:latin typeface="Tahoma"/>
                <a:ea typeface="Tahoma"/>
                <a:cs typeface="Tahoma"/>
                <a:sym typeface="Tahoma"/>
              </a:rPr>
              <a:t>Các tổ chức doanh nghiệp thường dựa vào thị trường điện tử (e-marketplace) để hỗ trợ cho hoạt động kinh doanh của họ.</a:t>
            </a:r>
            <a:endParaRPr dirty="0"/>
          </a:p>
          <a:p>
            <a:pPr marL="342900" lvl="0" indent="-342900" algn="just" rtl="0">
              <a:spcBef>
                <a:spcPts val="1000"/>
              </a:spcBef>
              <a:spcAft>
                <a:spcPts val="0"/>
              </a:spcAft>
              <a:buSzPts val="1440"/>
              <a:buChar char="►"/>
            </a:pPr>
            <a:r>
              <a:rPr lang="vi-VN" dirty="0">
                <a:latin typeface="Tahoma"/>
                <a:ea typeface="Tahoma"/>
                <a:cs typeface="Tahoma"/>
                <a:sym typeface="Tahoma"/>
              </a:rPr>
              <a:t>Trong các quy trình hợp tác kinh doanh, thì thị trường điện tử của mỗi doanh nghiệp phải có khả năng cộng tác với thị trường điện tử của đối tác.</a:t>
            </a:r>
            <a:endParaRPr dirty="0">
              <a:latin typeface="Tahoma"/>
              <a:ea typeface="Tahoma"/>
              <a:cs typeface="Tahoma"/>
              <a:sym typeface="Tahoma"/>
            </a:endParaRPr>
          </a:p>
          <a:p>
            <a:pPr marL="342900" lvl="0" indent="-251459" algn="just" rtl="0">
              <a:spcBef>
                <a:spcPts val="1000"/>
              </a:spcBef>
              <a:spcAft>
                <a:spcPts val="0"/>
              </a:spcAft>
              <a:buSzPts val="1440"/>
              <a:buNone/>
            </a:pPr>
            <a:endParaRPr dirty="0">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500"/>
              <a:buFont typeface="Trebuchet MS"/>
              <a:buNone/>
            </a:pPr>
            <a:r>
              <a:rPr lang="vi-VN" sz="4500"/>
              <a:t>Collaborative marketplace</a:t>
            </a:r>
            <a:endParaRPr sz="4500"/>
          </a:p>
        </p:txBody>
      </p:sp>
      <p:sp>
        <p:nvSpPr>
          <p:cNvPr id="167" name="Google Shape;167;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Char char="►"/>
            </a:pPr>
            <a:r>
              <a:rPr lang="vi-VN" dirty="0">
                <a:latin typeface="Tahoma"/>
                <a:ea typeface="Tahoma"/>
                <a:cs typeface="Tahoma"/>
                <a:sym typeface="Tahoma"/>
              </a:rPr>
              <a:t>Collaborative Marketplace (Sadiq và cộng sự, 2006; Guo, 2007) đã được quan tâm nhiều trong thập kỷ qua và </a:t>
            </a:r>
            <a:r>
              <a:rPr lang="vi-VN" dirty="0" smtClean="0">
                <a:latin typeface="Tahoma"/>
                <a:ea typeface="Tahoma"/>
                <a:cs typeface="Tahoma"/>
                <a:sym typeface="Tahoma"/>
              </a:rPr>
              <a:t> để đảm </a:t>
            </a:r>
            <a:r>
              <a:rPr lang="vi-VN" dirty="0">
                <a:latin typeface="Tahoma"/>
                <a:ea typeface="Tahoma"/>
                <a:cs typeface="Tahoma"/>
                <a:sym typeface="Tahoma"/>
              </a:rPr>
              <a:t>bảo khả năng tương tác giữa các hệ thống thông tin như vậy là một chủ đề chính  của kỹ thuật phần mềm.</a:t>
            </a:r>
            <a:endParaRPr dirty="0"/>
          </a:p>
          <a:p>
            <a:pPr marL="342900" lvl="0" indent="-342900" algn="just" rtl="0">
              <a:spcBef>
                <a:spcPts val="1000"/>
              </a:spcBef>
              <a:spcAft>
                <a:spcPts val="0"/>
              </a:spcAft>
              <a:buSzPts val="1440"/>
              <a:buChar char="►"/>
            </a:pPr>
            <a:r>
              <a:rPr lang="vi-VN" dirty="0">
                <a:latin typeface="Tahoma"/>
                <a:ea typeface="Tahoma"/>
                <a:cs typeface="Tahoma"/>
                <a:sym typeface="Tahoma"/>
              </a:rPr>
              <a:t>Các nguyên tắc của SOA hiện được coi là một tiêu chuẩn để hỗ trợ khả năng tương tác giữa các hệ thống </a:t>
            </a:r>
            <a:r>
              <a:rPr lang="vi-VN">
                <a:latin typeface="Tahoma"/>
                <a:ea typeface="Tahoma"/>
                <a:cs typeface="Tahoma"/>
                <a:sym typeface="Tahoma"/>
              </a:rPr>
              <a:t>thông </a:t>
            </a:r>
            <a:r>
              <a:rPr lang="vi-VN" smtClean="0">
                <a:latin typeface="Tahoma"/>
                <a:ea typeface="Tahoma"/>
                <a:cs typeface="Tahoma"/>
                <a:sym typeface="Tahoma"/>
              </a:rPr>
              <a:t>tin đó.</a:t>
            </a:r>
            <a:endParaRPr dirty="0"/>
          </a:p>
          <a:p>
            <a:pPr marL="342900" lvl="0" indent="-342900" algn="just" rtl="0">
              <a:spcBef>
                <a:spcPts val="1000"/>
              </a:spcBef>
              <a:spcAft>
                <a:spcPts val="0"/>
              </a:spcAft>
              <a:buSzPts val="1440"/>
              <a:buChar char="►"/>
            </a:pPr>
            <a:r>
              <a:rPr lang="vi-VN" dirty="0">
                <a:latin typeface="Trebuchet MS"/>
                <a:ea typeface="Trebuchet MS"/>
                <a:cs typeface="Trebuchet MS"/>
                <a:sym typeface="Trebuchet MS"/>
              </a:rPr>
              <a:t>Hàng nghìn doanh nghiệp đã áp dụng Kiến trúc hướng dịch vụ (SOA) </a:t>
            </a:r>
            <a:r>
              <a:rPr lang="vi-VN" dirty="0" smtClean="0"/>
              <a:t>để </a:t>
            </a:r>
            <a:r>
              <a:rPr lang="vi-VN" dirty="0" smtClean="0">
                <a:latin typeface="Trebuchet MS"/>
                <a:ea typeface="Trebuchet MS"/>
                <a:cs typeface="Trebuchet MS"/>
                <a:sym typeface="Trebuchet MS"/>
              </a:rPr>
              <a:t>giúp </a:t>
            </a:r>
            <a:r>
              <a:rPr lang="vi-VN" dirty="0">
                <a:latin typeface="Trebuchet MS"/>
                <a:ea typeface="Trebuchet MS"/>
                <a:cs typeface="Trebuchet MS"/>
                <a:sym typeface="Trebuchet MS"/>
              </a:rPr>
              <a:t>họ đáp ứng nhanh hơn với các yêu cầu kinh doanh đang thay đổi.</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500"/>
              <a:buFont typeface="Trebuchet MS"/>
              <a:buNone/>
            </a:pPr>
            <a:r>
              <a:rPr lang="vi-VN" sz="4500" dirty="0"/>
              <a:t>Collaborative </a:t>
            </a:r>
            <a:r>
              <a:rPr lang="vi-VN" sz="4500" dirty="0" smtClean="0"/>
              <a:t>marketplace</a:t>
            </a:r>
            <a:endParaRPr sz="4500" dirty="0"/>
          </a:p>
        </p:txBody>
      </p:sp>
      <p:pic>
        <p:nvPicPr>
          <p:cNvPr id="173" name="Google Shape;173;p4"/>
          <p:cNvPicPr preferRelativeResize="0">
            <a:picLocks noGrp="1"/>
          </p:cNvPicPr>
          <p:nvPr>
            <p:ph idx="1"/>
          </p:nvPr>
        </p:nvPicPr>
        <p:blipFill rotWithShape="1">
          <a:blip r:embed="rId3">
            <a:alphaModFix/>
          </a:blip>
          <a:stretch/>
        </p:blipFill>
        <p:spPr>
          <a:xfrm>
            <a:off x="851070" y="1816830"/>
            <a:ext cx="7954602" cy="466626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500"/>
              <a:buFont typeface="Trebuchet MS"/>
              <a:buNone/>
            </a:pPr>
            <a:r>
              <a:rPr lang="vi-VN" sz="4500"/>
              <a:t>Collaborative marketplace</a:t>
            </a:r>
            <a:endParaRPr sz="4500"/>
          </a:p>
        </p:txBody>
      </p:sp>
      <p:sp>
        <p:nvSpPr>
          <p:cNvPr id="179" name="Google Shape;179;p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vi-VN"/>
              <a:t>Compiere ERP, cùng với Oracle Database lưu trữ dữ liệu. </a:t>
            </a:r>
            <a:endParaRPr/>
          </a:p>
        </p:txBody>
      </p:sp>
      <p:pic>
        <p:nvPicPr>
          <p:cNvPr id="180" name="Google Shape;180;p5"/>
          <p:cNvPicPr preferRelativeResize="0"/>
          <p:nvPr/>
        </p:nvPicPr>
        <p:blipFill rotWithShape="1">
          <a:blip r:embed="rId3">
            <a:alphaModFix/>
          </a:blip>
          <a:srcRect/>
          <a:stretch/>
        </p:blipFill>
        <p:spPr>
          <a:xfrm>
            <a:off x="1714576" y="2698032"/>
            <a:ext cx="6696139" cy="3636313"/>
          </a:xfrm>
          <a:prstGeom prst="rect">
            <a:avLst/>
          </a:prstGeom>
          <a:noFill/>
          <a:ln>
            <a:noFill/>
          </a:ln>
        </p:spPr>
      </p:pic>
      <p:sp>
        <p:nvSpPr>
          <p:cNvPr id="181" name="Google Shape;181;p5"/>
          <p:cNvSpPr/>
          <p:nvPr/>
        </p:nvSpPr>
        <p:spPr>
          <a:xfrm>
            <a:off x="1554480" y="5193792"/>
            <a:ext cx="4059936" cy="1433536"/>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500"/>
              <a:buFont typeface="Trebuchet MS"/>
              <a:buNone/>
            </a:pPr>
            <a:r>
              <a:rPr lang="vi-VN" sz="4500"/>
              <a:t>Collaborative marketplace</a:t>
            </a:r>
            <a:endParaRPr sz="4500"/>
          </a:p>
        </p:txBody>
      </p:sp>
      <p:sp>
        <p:nvSpPr>
          <p:cNvPr id="187" name="Google Shape;187;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vi-VN"/>
              <a:t>Oracle ERP EBusiness Suite đại diện cho hai thị trường điện tử cần hợp tác.</a:t>
            </a:r>
            <a:endParaRPr/>
          </a:p>
        </p:txBody>
      </p:sp>
      <p:pic>
        <p:nvPicPr>
          <p:cNvPr id="188" name="Google Shape;188;p6"/>
          <p:cNvPicPr preferRelativeResize="0"/>
          <p:nvPr/>
        </p:nvPicPr>
        <p:blipFill rotWithShape="1">
          <a:blip r:embed="rId3">
            <a:alphaModFix/>
          </a:blip>
          <a:srcRect/>
          <a:stretch/>
        </p:blipFill>
        <p:spPr>
          <a:xfrm>
            <a:off x="1714576" y="2698032"/>
            <a:ext cx="6696139" cy="3636313"/>
          </a:xfrm>
          <a:prstGeom prst="rect">
            <a:avLst/>
          </a:prstGeom>
          <a:noFill/>
          <a:ln>
            <a:noFill/>
          </a:ln>
        </p:spPr>
      </p:pic>
      <p:sp>
        <p:nvSpPr>
          <p:cNvPr id="189" name="Google Shape;189;p6"/>
          <p:cNvSpPr/>
          <p:nvPr/>
        </p:nvSpPr>
        <p:spPr>
          <a:xfrm>
            <a:off x="7013448" y="4261104"/>
            <a:ext cx="1463040" cy="539496"/>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500"/>
              <a:buFont typeface="Trebuchet MS"/>
              <a:buNone/>
            </a:pPr>
            <a:r>
              <a:rPr lang="vi-VN" sz="4500"/>
              <a:t>Collaborative marketplace</a:t>
            </a:r>
            <a:endParaRPr sz="4500"/>
          </a:p>
        </p:txBody>
      </p:sp>
      <p:sp>
        <p:nvSpPr>
          <p:cNvPr id="195" name="Google Shape;195;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vi-VN">
                <a:latin typeface="Trebuchet MS"/>
                <a:ea typeface="Trebuchet MS"/>
                <a:cs typeface="Trebuchet MS"/>
                <a:sym typeface="Trebuchet MS"/>
              </a:rPr>
              <a:t>Oracle ContentDB đảm nhận việc quản lý content của thị trường cộng tác. </a:t>
            </a:r>
            <a:endParaRPr>
              <a:latin typeface="Trebuchet MS"/>
              <a:ea typeface="Trebuchet MS"/>
              <a:cs typeface="Trebuchet MS"/>
              <a:sym typeface="Trebuchet MS"/>
            </a:endParaRPr>
          </a:p>
        </p:txBody>
      </p:sp>
      <p:pic>
        <p:nvPicPr>
          <p:cNvPr id="196" name="Google Shape;196;p7"/>
          <p:cNvPicPr preferRelativeResize="0"/>
          <p:nvPr/>
        </p:nvPicPr>
        <p:blipFill rotWithShape="1">
          <a:blip r:embed="rId3">
            <a:alphaModFix/>
          </a:blip>
          <a:srcRect/>
          <a:stretch/>
        </p:blipFill>
        <p:spPr>
          <a:xfrm>
            <a:off x="1714576" y="2698032"/>
            <a:ext cx="6696139" cy="3636313"/>
          </a:xfrm>
          <a:prstGeom prst="rect">
            <a:avLst/>
          </a:prstGeom>
          <a:noFill/>
          <a:ln>
            <a:noFill/>
          </a:ln>
        </p:spPr>
      </p:pic>
      <p:sp>
        <p:nvSpPr>
          <p:cNvPr id="197" name="Google Shape;197;p7"/>
          <p:cNvSpPr/>
          <p:nvPr/>
        </p:nvSpPr>
        <p:spPr>
          <a:xfrm>
            <a:off x="5724144" y="5285231"/>
            <a:ext cx="1463040" cy="986319"/>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8"/>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500"/>
              <a:buFont typeface="Trebuchet MS"/>
              <a:buNone/>
            </a:pPr>
            <a:r>
              <a:rPr lang="vi-VN" sz="4500"/>
              <a:t>Collaborative marketplace</a:t>
            </a:r>
            <a:endParaRPr sz="4500"/>
          </a:p>
        </p:txBody>
      </p:sp>
      <p:sp>
        <p:nvSpPr>
          <p:cNvPr id="203" name="Google Shape;203;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vi-VN"/>
              <a:t>BPEL Process Manager (BPEL PM) đại diện cho trung tâm của hệ thống cộng tác và đảm nhận việc tích hợp Oracle E-Business Suite, Oracle Content DB và ERP Compiere nguồn mở. </a:t>
            </a:r>
            <a:endParaRPr/>
          </a:p>
        </p:txBody>
      </p:sp>
      <p:pic>
        <p:nvPicPr>
          <p:cNvPr id="204" name="Google Shape;204;p8"/>
          <p:cNvPicPr preferRelativeResize="0"/>
          <p:nvPr/>
        </p:nvPicPr>
        <p:blipFill rotWithShape="1">
          <a:blip r:embed="rId3">
            <a:alphaModFix/>
          </a:blip>
          <a:srcRect/>
          <a:stretch/>
        </p:blipFill>
        <p:spPr>
          <a:xfrm>
            <a:off x="1737326" y="3100368"/>
            <a:ext cx="6696139" cy="3636313"/>
          </a:xfrm>
          <a:prstGeom prst="rect">
            <a:avLst/>
          </a:prstGeom>
          <a:noFill/>
          <a:ln>
            <a:noFill/>
          </a:ln>
        </p:spPr>
      </p:pic>
      <p:sp>
        <p:nvSpPr>
          <p:cNvPr id="205" name="Google Shape;205;p8"/>
          <p:cNvSpPr/>
          <p:nvPr/>
        </p:nvSpPr>
        <p:spPr>
          <a:xfrm>
            <a:off x="5085395" y="4654296"/>
            <a:ext cx="1297117" cy="612648"/>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221</TotalTime>
  <Words>446</Words>
  <Application>Microsoft Office PowerPoint</Application>
  <PresentationFormat>Widescreen</PresentationFormat>
  <Paragraphs>31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 3</vt:lpstr>
      <vt:lpstr>Arial</vt:lpstr>
      <vt:lpstr>Trebuchet MS</vt:lpstr>
      <vt:lpstr>Calibri</vt:lpstr>
      <vt:lpstr>Tahoma</vt:lpstr>
      <vt:lpstr>Facet</vt:lpstr>
      <vt:lpstr>ỨNG DỤNG THỰC TẾ CỦA SOA</vt:lpstr>
      <vt:lpstr>ỨNG DỤNG THỰC TẾ CỦA SOA</vt:lpstr>
      <vt:lpstr>Collaborative marketplace</vt:lpstr>
      <vt:lpstr>Collaborative marketplace</vt:lpstr>
      <vt:lpstr>Collaborative marketplace</vt:lpstr>
      <vt:lpstr>Collaborative marketplace</vt:lpstr>
      <vt:lpstr>Collaborative marketplace</vt:lpstr>
      <vt:lpstr>Collaborative marketplace</vt:lpstr>
      <vt:lpstr>Collaborative marketplace</vt:lpstr>
      <vt:lpstr>Collaborative marketplace</vt:lpstr>
      <vt:lpstr>Collaborative marketplace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LỊCH SỬ CỦA SOA</dc:title>
  <dc:creator>ismail - [2010]</dc:creator>
  <cp:lastModifiedBy>ismail - [2010]</cp:lastModifiedBy>
  <cp:revision>16</cp:revision>
  <dcterms:created xsi:type="dcterms:W3CDTF">2021-11-13T00:09:42Z</dcterms:created>
  <dcterms:modified xsi:type="dcterms:W3CDTF">2021-11-21T04:03:52Z</dcterms:modified>
</cp:coreProperties>
</file>