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aleway" pitchFamily="2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64"/>
  </p:normalViewPr>
  <p:slideViewPr>
    <p:cSldViewPr snapToGrid="0">
      <p:cViewPr varScale="1">
        <p:scale>
          <a:sx n="149" d="100"/>
          <a:sy n="149" d="100"/>
        </p:scale>
        <p:origin x="5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b8dc5d62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b8dc5d62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d298a3cd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3d298a3cd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b8dc5d62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b8dc5d62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b8dc5d62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b8dc5d62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b8dc5d62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b8dc5d62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b8dc5d62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b8dc5d62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b8dc5d62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6b8dc5d62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b8dc5d62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6b8dc5d62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6b8dc5d62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6b8dc5d62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A44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03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A44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03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Consolidating FIX Messages for Enhanced Insights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52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Presenter: Minh Truong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Date: 2025, July 9th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729450" y="2718875"/>
            <a:ext cx="754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 b="1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A structured pipeline from raw FIX logs to business-ready insights using Lakeflow Declarative Pipelines in Databricks</a:t>
            </a:r>
            <a:endParaRPr sz="1300" b="1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9" name="Google Shape;89;p13" title="Pictet Asset Management_idMuiOiZuX_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9175" y="4350023"/>
            <a:ext cx="1859899" cy="50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 &amp; Next Steps</a:t>
            </a:r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body" idx="1"/>
          </p:nvPr>
        </p:nvSpPr>
        <p:spPr>
          <a:xfrm>
            <a:off x="729457" y="1581138"/>
            <a:ext cx="42939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fr" sz="1312" dirty="0" err="1">
                <a:latin typeface="Raleway"/>
                <a:ea typeface="Raleway"/>
                <a:cs typeface="Raleway"/>
                <a:sym typeface="Raleway"/>
              </a:rPr>
              <a:t>Achievements</a:t>
            </a:r>
            <a:r>
              <a:rPr lang="fr" sz="1312" dirty="0">
                <a:latin typeface="Raleway"/>
                <a:ea typeface="Raleway"/>
                <a:cs typeface="Raleway"/>
                <a:sym typeface="Raleway"/>
              </a:rPr>
              <a:t>:</a:t>
            </a:r>
            <a:endParaRPr sz="1312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006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88"/>
              <a:buFont typeface="Raleway"/>
              <a:buChar char="●"/>
            </a:pPr>
            <a:r>
              <a:rPr lang="fr" sz="1312" dirty="0">
                <a:latin typeface="Raleway"/>
                <a:ea typeface="Raleway"/>
                <a:cs typeface="Raleway"/>
                <a:sym typeface="Raleway"/>
              </a:rPr>
              <a:t>End-to-end streaming pipeline </a:t>
            </a:r>
            <a:r>
              <a:rPr lang="fr" sz="1312" dirty="0" err="1">
                <a:latin typeface="Raleway"/>
                <a:ea typeface="Raleway"/>
                <a:cs typeface="Raleway"/>
                <a:sym typeface="Raleway"/>
              </a:rPr>
              <a:t>from</a:t>
            </a:r>
            <a:r>
              <a:rPr lang="fr" sz="1312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" sz="1312" dirty="0" err="1">
                <a:latin typeface="Raleway"/>
                <a:ea typeface="Raleway"/>
                <a:cs typeface="Raleway"/>
                <a:sym typeface="Raleway"/>
              </a:rPr>
              <a:t>raw</a:t>
            </a:r>
            <a:r>
              <a:rPr lang="fr" sz="1312" dirty="0">
                <a:latin typeface="Raleway"/>
                <a:ea typeface="Raleway"/>
                <a:cs typeface="Raleway"/>
                <a:sym typeface="Raleway"/>
              </a:rPr>
              <a:t> FIX to business-</a:t>
            </a:r>
            <a:r>
              <a:rPr lang="fr" sz="1312" dirty="0" err="1">
                <a:latin typeface="Raleway"/>
                <a:ea typeface="Raleway"/>
                <a:cs typeface="Raleway"/>
                <a:sym typeface="Raleway"/>
              </a:rPr>
              <a:t>ready</a:t>
            </a:r>
            <a:r>
              <a:rPr lang="fr" sz="1312" dirty="0">
                <a:latin typeface="Raleway"/>
                <a:ea typeface="Raleway"/>
                <a:cs typeface="Raleway"/>
                <a:sym typeface="Raleway"/>
              </a:rPr>
              <a:t> insights</a:t>
            </a:r>
            <a:br>
              <a:rPr lang="fr" sz="1312" dirty="0">
                <a:latin typeface="Raleway"/>
                <a:ea typeface="Raleway"/>
                <a:cs typeface="Raleway"/>
                <a:sym typeface="Raleway"/>
              </a:rPr>
            </a:br>
            <a:endParaRPr sz="1312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006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88"/>
              <a:buFont typeface="Raleway"/>
              <a:buChar char="●"/>
            </a:pPr>
            <a:r>
              <a:rPr lang="fr" sz="1312" dirty="0" err="1">
                <a:latin typeface="Raleway"/>
                <a:ea typeface="Raleway"/>
                <a:cs typeface="Raleway"/>
                <a:sym typeface="Raleway"/>
              </a:rPr>
              <a:t>Modular</a:t>
            </a:r>
            <a:r>
              <a:rPr lang="fr" sz="1312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" sz="1312" dirty="0" err="1">
                <a:latin typeface="Raleway"/>
                <a:ea typeface="Raleway"/>
                <a:cs typeface="Raleway"/>
                <a:sym typeface="Raleway"/>
              </a:rPr>
              <a:t>layers</a:t>
            </a:r>
            <a:r>
              <a:rPr lang="fr" sz="1312" dirty="0">
                <a:latin typeface="Raleway"/>
                <a:ea typeface="Raleway"/>
                <a:cs typeface="Raleway"/>
                <a:sym typeface="Raleway"/>
              </a:rPr>
              <a:t> (bronze → silver → gold) </a:t>
            </a:r>
            <a:r>
              <a:rPr lang="fr" sz="1312" dirty="0" err="1">
                <a:latin typeface="Raleway"/>
                <a:ea typeface="Raleway"/>
                <a:cs typeface="Raleway"/>
                <a:sym typeface="Raleway"/>
              </a:rPr>
              <a:t>with</a:t>
            </a:r>
            <a:r>
              <a:rPr lang="fr" sz="1312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" sz="1312" dirty="0" err="1">
                <a:latin typeface="Raleway"/>
                <a:ea typeface="Raleway"/>
                <a:cs typeface="Raleway"/>
                <a:sym typeface="Raleway"/>
              </a:rPr>
              <a:t>strong</a:t>
            </a:r>
            <a:r>
              <a:rPr lang="fr" sz="1312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" sz="1312" dirty="0" err="1">
                <a:latin typeface="Raleway"/>
                <a:ea typeface="Raleway"/>
                <a:cs typeface="Raleway"/>
                <a:sym typeface="Raleway"/>
              </a:rPr>
              <a:t>typing</a:t>
            </a:r>
            <a:r>
              <a:rPr lang="fr" sz="1312" dirty="0">
                <a:latin typeface="Raleway"/>
                <a:ea typeface="Raleway"/>
                <a:cs typeface="Raleway"/>
                <a:sym typeface="Raleway"/>
              </a:rPr>
              <a:t> and </a:t>
            </a:r>
            <a:r>
              <a:rPr lang="fr" sz="1312" dirty="0" err="1">
                <a:latin typeface="Raleway"/>
                <a:ea typeface="Raleway"/>
                <a:cs typeface="Raleway"/>
                <a:sym typeface="Raleway"/>
              </a:rPr>
              <a:t>deduplication</a:t>
            </a:r>
            <a:endParaRPr sz="1312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fr" sz="1312" dirty="0">
                <a:latin typeface="Raleway"/>
                <a:ea typeface="Raleway"/>
                <a:cs typeface="Raleway"/>
                <a:sym typeface="Raleway"/>
              </a:rPr>
              <a:t>Possible </a:t>
            </a:r>
            <a:r>
              <a:rPr lang="fr" sz="1312" dirty="0" err="1">
                <a:latin typeface="Raleway"/>
                <a:ea typeface="Raleway"/>
                <a:cs typeface="Raleway"/>
                <a:sym typeface="Raleway"/>
              </a:rPr>
              <a:t>improvements</a:t>
            </a:r>
            <a:r>
              <a:rPr lang="fr" sz="1312" dirty="0">
                <a:latin typeface="Raleway"/>
                <a:ea typeface="Raleway"/>
                <a:cs typeface="Raleway"/>
                <a:sym typeface="Raleway"/>
              </a:rPr>
              <a:t>:</a:t>
            </a:r>
            <a:endParaRPr sz="1312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006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88"/>
              <a:buFont typeface="Raleway"/>
              <a:buChar char="●"/>
            </a:pPr>
            <a:r>
              <a:rPr lang="fr" sz="1312" dirty="0" err="1">
                <a:latin typeface="Raleway"/>
                <a:ea typeface="Raleway"/>
                <a:cs typeface="Raleway"/>
                <a:sym typeface="Raleway"/>
              </a:rPr>
              <a:t>Add</a:t>
            </a:r>
            <a:r>
              <a:rPr lang="fr" sz="1312" dirty="0">
                <a:latin typeface="Raleway"/>
                <a:ea typeface="Raleway"/>
                <a:cs typeface="Raleway"/>
                <a:sym typeface="Raleway"/>
              </a:rPr>
              <a:t> expectations to </a:t>
            </a:r>
            <a:r>
              <a:rPr lang="fr" sz="1312" dirty="0" err="1">
                <a:latin typeface="Raleway"/>
                <a:ea typeface="Raleway"/>
                <a:cs typeface="Raleway"/>
                <a:sym typeface="Raleway"/>
              </a:rPr>
              <a:t>ensure</a:t>
            </a:r>
            <a:r>
              <a:rPr lang="fr" sz="1312" dirty="0">
                <a:latin typeface="Raleway"/>
                <a:ea typeface="Raleway"/>
                <a:cs typeface="Raleway"/>
                <a:sym typeface="Raleway"/>
              </a:rPr>
              <a:t> data </a:t>
            </a:r>
            <a:r>
              <a:rPr lang="fr" sz="1312" dirty="0" err="1">
                <a:latin typeface="Raleway"/>
                <a:ea typeface="Raleway"/>
                <a:cs typeface="Raleway"/>
                <a:sym typeface="Raleway"/>
              </a:rPr>
              <a:t>quality</a:t>
            </a:r>
            <a:br>
              <a:rPr lang="fr" sz="1312" dirty="0">
                <a:latin typeface="Raleway"/>
                <a:ea typeface="Raleway"/>
                <a:cs typeface="Raleway"/>
                <a:sym typeface="Raleway"/>
              </a:rPr>
            </a:br>
            <a:endParaRPr sz="1312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04006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88"/>
              <a:buFont typeface="Raleway"/>
              <a:buChar char="●"/>
            </a:pPr>
            <a:r>
              <a:rPr lang="fr" sz="1312" dirty="0" err="1">
                <a:latin typeface="Raleway"/>
                <a:ea typeface="Raleway"/>
                <a:cs typeface="Raleway"/>
                <a:sym typeface="Raleway"/>
              </a:rPr>
              <a:t>Add</a:t>
            </a:r>
            <a:r>
              <a:rPr lang="fr" sz="1312" dirty="0">
                <a:latin typeface="Raleway"/>
                <a:ea typeface="Raleway"/>
                <a:cs typeface="Raleway"/>
                <a:sym typeface="Raleway"/>
              </a:rPr>
              <a:t> CI/CD </a:t>
            </a:r>
            <a:r>
              <a:rPr lang="fr" sz="1312" dirty="0" err="1">
                <a:latin typeface="Raleway"/>
                <a:ea typeface="Raleway"/>
                <a:cs typeface="Raleway"/>
                <a:sym typeface="Raleway"/>
              </a:rPr>
              <a:t>with</a:t>
            </a:r>
            <a:r>
              <a:rPr lang="fr" sz="1312" dirty="0">
                <a:latin typeface="Raleway"/>
                <a:ea typeface="Raleway"/>
                <a:cs typeface="Raleway"/>
                <a:sym typeface="Raleway"/>
              </a:rPr>
              <a:t> multiple </a:t>
            </a:r>
            <a:r>
              <a:rPr lang="fr" sz="1312" dirty="0" err="1">
                <a:latin typeface="Raleway"/>
                <a:ea typeface="Raleway"/>
                <a:cs typeface="Raleway"/>
                <a:sym typeface="Raleway"/>
              </a:rPr>
              <a:t>environments</a:t>
            </a:r>
            <a:r>
              <a:rPr lang="fr" sz="1312" dirty="0">
                <a:latin typeface="Raleway"/>
                <a:ea typeface="Raleway"/>
                <a:cs typeface="Raleway"/>
                <a:sym typeface="Raleway"/>
              </a:rPr>
              <a:t> (</a:t>
            </a:r>
            <a:r>
              <a:rPr lang="fr" sz="1312" dirty="0" err="1">
                <a:latin typeface="Raleway"/>
                <a:ea typeface="Raleway"/>
                <a:cs typeface="Raleway"/>
                <a:sym typeface="Raleway"/>
              </a:rPr>
              <a:t>develop</a:t>
            </a:r>
            <a:r>
              <a:rPr lang="fr" sz="1312" dirty="0"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fr" sz="1312" dirty="0" err="1">
                <a:latin typeface="Raleway"/>
                <a:ea typeface="Raleway"/>
                <a:cs typeface="Raleway"/>
                <a:sym typeface="Raleway"/>
              </a:rPr>
              <a:t>staging</a:t>
            </a:r>
            <a:r>
              <a:rPr lang="fr" sz="1312" dirty="0">
                <a:latin typeface="Raleway"/>
                <a:ea typeface="Raleway"/>
                <a:cs typeface="Raleway"/>
                <a:sym typeface="Raleway"/>
              </a:rPr>
              <a:t>, production)</a:t>
            </a:r>
            <a:endParaRPr sz="1312" dirty="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74" name="Google Shape;174;p23"/>
          <p:cNvGrpSpPr/>
          <p:nvPr/>
        </p:nvGrpSpPr>
        <p:grpSpPr>
          <a:xfrm>
            <a:off x="7192050" y="739438"/>
            <a:ext cx="1951937" cy="1298525"/>
            <a:chOff x="7312000" y="892775"/>
            <a:chExt cx="1951937" cy="1298525"/>
          </a:xfrm>
        </p:grpSpPr>
        <p:pic>
          <p:nvPicPr>
            <p:cNvPr id="175" name="Google Shape;175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12000" y="892775"/>
              <a:ext cx="1443825" cy="1298525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76" name="Google Shape;176;p23"/>
            <p:cNvSpPr txBox="1"/>
            <p:nvPr/>
          </p:nvSpPr>
          <p:spPr>
            <a:xfrm>
              <a:off x="8782138" y="1349575"/>
              <a:ext cx="4818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dev</a:t>
              </a:r>
              <a:endPara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77" name="Google Shape;177;p23"/>
          <p:cNvGrpSpPr/>
          <p:nvPr/>
        </p:nvGrpSpPr>
        <p:grpSpPr>
          <a:xfrm>
            <a:off x="7192050" y="2134363"/>
            <a:ext cx="1951937" cy="1298525"/>
            <a:chOff x="7312000" y="892775"/>
            <a:chExt cx="1951937" cy="1298525"/>
          </a:xfrm>
        </p:grpSpPr>
        <p:pic>
          <p:nvPicPr>
            <p:cNvPr id="178" name="Google Shape;178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12000" y="892775"/>
              <a:ext cx="1443825" cy="1298525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79" name="Google Shape;179;p23"/>
            <p:cNvSpPr txBox="1"/>
            <p:nvPr/>
          </p:nvSpPr>
          <p:spPr>
            <a:xfrm>
              <a:off x="8782138" y="1349575"/>
              <a:ext cx="4818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stg</a:t>
              </a:r>
              <a:endPara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80" name="Google Shape;180;p23"/>
          <p:cNvGrpSpPr/>
          <p:nvPr/>
        </p:nvGrpSpPr>
        <p:grpSpPr>
          <a:xfrm>
            <a:off x="7192050" y="3499338"/>
            <a:ext cx="1951937" cy="1298525"/>
            <a:chOff x="7312000" y="892775"/>
            <a:chExt cx="1951937" cy="1298525"/>
          </a:xfrm>
        </p:grpSpPr>
        <p:pic>
          <p:nvPicPr>
            <p:cNvPr id="181" name="Google Shape;181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12000" y="892775"/>
              <a:ext cx="1443825" cy="1298525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82" name="Google Shape;182;p23"/>
            <p:cNvSpPr txBox="1"/>
            <p:nvPr/>
          </p:nvSpPr>
          <p:spPr>
            <a:xfrm>
              <a:off x="8782138" y="1349575"/>
              <a:ext cx="4818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prd</a:t>
              </a:r>
              <a:endPara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83" name="Google Shape;183;p23"/>
          <p:cNvGrpSpPr/>
          <p:nvPr/>
        </p:nvGrpSpPr>
        <p:grpSpPr>
          <a:xfrm>
            <a:off x="5023388" y="2632926"/>
            <a:ext cx="776100" cy="639462"/>
            <a:chOff x="5271938" y="2656813"/>
            <a:chExt cx="776100" cy="639462"/>
          </a:xfrm>
        </p:grpSpPr>
        <p:pic>
          <p:nvPicPr>
            <p:cNvPr id="184" name="Google Shape;184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09599" y="2656813"/>
              <a:ext cx="300776" cy="300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23"/>
            <p:cNvSpPr txBox="1"/>
            <p:nvPr/>
          </p:nvSpPr>
          <p:spPr>
            <a:xfrm>
              <a:off x="5271938" y="2957575"/>
              <a:ext cx="776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5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Configuration as Code</a:t>
              </a:r>
              <a:endParaRPr sz="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86" name="Google Shape;186;p23"/>
          <p:cNvGrpSpPr/>
          <p:nvPr/>
        </p:nvGrpSpPr>
        <p:grpSpPr>
          <a:xfrm>
            <a:off x="5691263" y="2606087"/>
            <a:ext cx="776100" cy="621200"/>
            <a:chOff x="5885838" y="2591400"/>
            <a:chExt cx="776100" cy="621200"/>
          </a:xfrm>
        </p:grpSpPr>
        <p:pic>
          <p:nvPicPr>
            <p:cNvPr id="187" name="Google Shape;187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096662" y="2591400"/>
              <a:ext cx="354500" cy="354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23"/>
            <p:cNvSpPr txBox="1"/>
            <p:nvPr/>
          </p:nvSpPr>
          <p:spPr>
            <a:xfrm>
              <a:off x="5885838" y="2951000"/>
              <a:ext cx="776100" cy="26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5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IaC (Terraform)</a:t>
              </a:r>
              <a:endParaRPr sz="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89" name="Google Shape;189;p23"/>
          <p:cNvGrpSpPr/>
          <p:nvPr/>
        </p:nvGrpSpPr>
        <p:grpSpPr>
          <a:xfrm>
            <a:off x="6370288" y="2606075"/>
            <a:ext cx="776100" cy="666325"/>
            <a:chOff x="6433538" y="2629950"/>
            <a:chExt cx="776100" cy="666325"/>
          </a:xfrm>
        </p:grpSpPr>
        <p:pic>
          <p:nvPicPr>
            <p:cNvPr id="190" name="Google Shape;190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644350" y="2629950"/>
              <a:ext cx="354500" cy="354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23"/>
            <p:cNvSpPr txBox="1"/>
            <p:nvPr/>
          </p:nvSpPr>
          <p:spPr>
            <a:xfrm>
              <a:off x="6433538" y="2957575"/>
              <a:ext cx="776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5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CI/CD (Azure) DevOps</a:t>
              </a:r>
              <a:endParaRPr sz="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cxnSp>
        <p:nvCxnSpPr>
          <p:cNvPr id="192" name="Google Shape;192;p23"/>
          <p:cNvCxnSpPr>
            <a:stCxn id="190" idx="3"/>
            <a:endCxn id="175" idx="1"/>
          </p:cNvCxnSpPr>
          <p:nvPr/>
        </p:nvCxnSpPr>
        <p:spPr>
          <a:xfrm rot="10800000" flipH="1">
            <a:off x="6935600" y="1388625"/>
            <a:ext cx="256500" cy="1394700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193;p23"/>
          <p:cNvCxnSpPr>
            <a:stCxn id="190" idx="3"/>
            <a:endCxn id="181" idx="1"/>
          </p:cNvCxnSpPr>
          <p:nvPr/>
        </p:nvCxnSpPr>
        <p:spPr>
          <a:xfrm>
            <a:off x="6935600" y="2783325"/>
            <a:ext cx="256500" cy="1365300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Google Shape;194;p23"/>
          <p:cNvCxnSpPr>
            <a:stCxn id="190" idx="3"/>
            <a:endCxn id="178" idx="1"/>
          </p:cNvCxnSpPr>
          <p:nvPr/>
        </p:nvCxnSpPr>
        <p:spPr>
          <a:xfrm>
            <a:off x="6935600" y="2783325"/>
            <a:ext cx="256500" cy="600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23"/>
          <p:cNvCxnSpPr>
            <a:stCxn id="187" idx="3"/>
            <a:endCxn id="190" idx="1"/>
          </p:cNvCxnSpPr>
          <p:nvPr/>
        </p:nvCxnSpPr>
        <p:spPr>
          <a:xfrm>
            <a:off x="6256587" y="2783337"/>
            <a:ext cx="324600" cy="6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23"/>
          <p:cNvCxnSpPr>
            <a:stCxn id="184" idx="3"/>
            <a:endCxn id="187" idx="1"/>
          </p:cNvCxnSpPr>
          <p:nvPr/>
        </p:nvCxnSpPr>
        <p:spPr>
          <a:xfrm>
            <a:off x="5561825" y="2783313"/>
            <a:ext cx="340200" cy="6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Google Shape;197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 &amp; Context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729450" y="1926202"/>
            <a:ext cx="7688700" cy="25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Goal</a:t>
            </a: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381000" lvl="0" indent="-3111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Char char="●"/>
            </a:pP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Centralize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and process FIX messages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from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3 trading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systems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to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generate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actionable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insights and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ensure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data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quality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Business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needs</a:t>
            </a: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Char char="●"/>
            </a:pP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Real-time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order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monitoring</a:t>
            </a:r>
            <a:b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Char char="●"/>
            </a:pP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Reliable and auditable message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storage</a:t>
            </a:r>
            <a:b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Char char="●"/>
            </a:pP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Clean data model for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reporting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and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alerting</a:t>
            </a: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Solution Architecture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607800" y="1816675"/>
            <a:ext cx="3964200" cy="18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Char char="●"/>
            </a:pP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Cloud provider: Azure, but AWS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also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OK</a:t>
            </a: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Char char="●"/>
            </a:pP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Processing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Medallion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Architecture</a:t>
            </a: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Char char="●"/>
            </a:pP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Serve: Analytics or ML</a:t>
            </a: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Char char="●"/>
            </a:pP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Governance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Unity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Catalog</a:t>
            </a: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Char char="●"/>
            </a:pP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Secrets: Key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vaults</a:t>
            </a: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375" y="613925"/>
            <a:ext cx="4723099" cy="424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Understanding FIX Messages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725850" y="1731497"/>
            <a:ext cx="36228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fr" sz="1317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</a:t>
            </a:r>
            <a:r>
              <a:rPr lang="fr" sz="1317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" sz="1317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is</a:t>
            </a:r>
            <a:r>
              <a:rPr lang="fr" sz="1317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 FIX Message?</a:t>
            </a:r>
            <a:endParaRPr sz="1317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226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18"/>
              <a:buFont typeface="Arial"/>
              <a:buChar char="●"/>
            </a:pPr>
            <a:r>
              <a:rPr lang="fr" sz="1317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FIX = Financial Information </a:t>
            </a:r>
            <a:r>
              <a:rPr lang="fr" sz="1317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eXchange</a:t>
            </a:r>
            <a:br>
              <a:rPr lang="fr" sz="1317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317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226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8"/>
              <a:buFont typeface="Arial"/>
              <a:buChar char="●"/>
            </a:pPr>
            <a:r>
              <a:rPr lang="fr" sz="1317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An </a:t>
            </a:r>
            <a:r>
              <a:rPr lang="fr" sz="1317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industry</a:t>
            </a:r>
            <a:r>
              <a:rPr lang="fr" sz="1317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-standard </a:t>
            </a:r>
            <a:r>
              <a:rPr lang="fr" sz="1317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protocol</a:t>
            </a:r>
            <a:r>
              <a:rPr lang="fr" sz="1317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for </a:t>
            </a:r>
            <a:r>
              <a:rPr lang="fr" sz="1317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electronic</a:t>
            </a:r>
            <a:r>
              <a:rPr lang="fr" sz="1317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trading</a:t>
            </a:r>
            <a:br>
              <a:rPr lang="fr" sz="1317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317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226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8"/>
              <a:buFont typeface="Arial"/>
              <a:buChar char="●"/>
            </a:pPr>
            <a:r>
              <a:rPr lang="fr" sz="1317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Used</a:t>
            </a:r>
            <a:r>
              <a:rPr lang="fr" sz="1317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to </a:t>
            </a:r>
            <a:r>
              <a:rPr lang="fr" sz="1317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send</a:t>
            </a:r>
            <a:r>
              <a:rPr lang="fr" sz="1317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" sz="1317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orders</a:t>
            </a:r>
            <a:r>
              <a:rPr lang="fr" sz="1317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confirmations, </a:t>
            </a:r>
            <a:r>
              <a:rPr lang="fr" sz="1317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executions</a:t>
            </a:r>
            <a:r>
              <a:rPr lang="fr" sz="1317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" sz="1317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between</a:t>
            </a:r>
            <a:r>
              <a:rPr lang="fr" sz="1317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" sz="1317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systems</a:t>
            </a:r>
            <a:r>
              <a:rPr lang="fr" sz="1317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(e.g., brokers, exchanges)</a:t>
            </a:r>
            <a:br>
              <a:rPr lang="fr" sz="1317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317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226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18"/>
              <a:buFont typeface="Arial"/>
              <a:buChar char="●"/>
            </a:pPr>
            <a:r>
              <a:rPr lang="fr" sz="1317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Messages </a:t>
            </a:r>
            <a:r>
              <a:rPr lang="fr" sz="1317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consist</a:t>
            </a:r>
            <a:r>
              <a:rPr lang="fr" sz="1317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of key-value pairs: </a:t>
            </a:r>
            <a:r>
              <a:rPr lang="fr" sz="1317" dirty="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tag=value</a:t>
            </a:r>
            <a:r>
              <a:rPr lang="fr" sz="1317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fr" sz="1317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separated</a:t>
            </a:r>
            <a:r>
              <a:rPr lang="fr" sz="1317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by a </a:t>
            </a:r>
            <a:r>
              <a:rPr lang="fr" sz="1317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delimiter</a:t>
            </a:r>
            <a:r>
              <a:rPr lang="fr" sz="1317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(</a:t>
            </a:r>
            <a:r>
              <a:rPr lang="fr" sz="1317" dirty="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|</a:t>
            </a:r>
            <a:r>
              <a:rPr lang="fr" sz="1317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or </a:t>
            </a:r>
            <a:r>
              <a:rPr lang="fr" sz="1317" dirty="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\u0001</a:t>
            </a:r>
            <a:r>
              <a:rPr lang="fr" sz="1317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317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77363"/>
            <a:ext cx="4174400" cy="266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Ingestion (Bronze Layer)</a:t>
            </a:r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725850" y="1586250"/>
            <a:ext cx="4928400" cy="15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Data source: </a:t>
            </a:r>
            <a:r>
              <a:rPr lang="fr" dirty="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.txt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files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simulating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FIX message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feeds</a:t>
            </a: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Auto Loader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with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" dirty="0" err="1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cloudFiles.format</a:t>
            </a:r>
            <a:r>
              <a:rPr lang="fr" dirty="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 = "csv" 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bucket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S3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used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as cloud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storage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Result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fr" dirty="0" err="1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bronze_fix_messages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table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with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raw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strings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19" name="Google Shape;119;p17"/>
          <p:cNvGrpSpPr/>
          <p:nvPr/>
        </p:nvGrpSpPr>
        <p:grpSpPr>
          <a:xfrm>
            <a:off x="6156675" y="683822"/>
            <a:ext cx="2484700" cy="2414853"/>
            <a:chOff x="6156675" y="683822"/>
            <a:chExt cx="2484700" cy="2414853"/>
          </a:xfrm>
        </p:grpSpPr>
        <p:pic>
          <p:nvPicPr>
            <p:cNvPr id="120" name="Google Shape;12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56675" y="683822"/>
              <a:ext cx="2484700" cy="20299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17"/>
            <p:cNvSpPr txBox="1"/>
            <p:nvPr/>
          </p:nvSpPr>
          <p:spPr>
            <a:xfrm>
              <a:off x="6843575" y="2713775"/>
              <a:ext cx="11109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fix_logs.txt</a:t>
              </a:r>
              <a:endPara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2" name="Google Shape;122;p17"/>
          <p:cNvGrpSpPr/>
          <p:nvPr/>
        </p:nvGrpSpPr>
        <p:grpSpPr>
          <a:xfrm>
            <a:off x="4602203" y="3140600"/>
            <a:ext cx="4039172" cy="2022725"/>
            <a:chOff x="4958178" y="3144350"/>
            <a:chExt cx="4039172" cy="2022725"/>
          </a:xfrm>
        </p:grpSpPr>
        <p:pic>
          <p:nvPicPr>
            <p:cNvPr id="123" name="Google Shape;123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58178" y="3144350"/>
              <a:ext cx="4039172" cy="1637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17"/>
            <p:cNvSpPr txBox="1"/>
            <p:nvPr/>
          </p:nvSpPr>
          <p:spPr>
            <a:xfrm>
              <a:off x="6664079" y="4782175"/>
              <a:ext cx="960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Output</a:t>
              </a:r>
              <a:endPara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25" name="Google Shape;125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405650" y="3140600"/>
            <a:ext cx="3922876" cy="2027875"/>
            <a:chOff x="649125" y="3140600"/>
            <a:chExt cx="3922876" cy="2027875"/>
          </a:xfrm>
        </p:grpSpPr>
        <p:sp>
          <p:nvSpPr>
            <p:cNvPr id="127" name="Google Shape;127;p17"/>
            <p:cNvSpPr txBox="1"/>
            <p:nvPr/>
          </p:nvSpPr>
          <p:spPr>
            <a:xfrm>
              <a:off x="2256263" y="4783575"/>
              <a:ext cx="7086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3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Code</a:t>
              </a:r>
              <a:endPara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28" name="Google Shape;128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49125" y="3140600"/>
              <a:ext cx="3922876" cy="16429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Parsing &amp; Silver Layer</a:t>
            </a:r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729450" y="1656927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Reads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raw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FIX strings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from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" dirty="0" err="1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bronze_fix_messages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Extracts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fields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using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" dirty="0" err="1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regexp_extract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Char char="●"/>
            </a:pP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Parses timestamps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with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multiple format support.</a:t>
            </a: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Enforces data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quality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via DLT </a:t>
            </a:r>
            <a:r>
              <a:rPr lang="fr" dirty="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@</a:t>
            </a:r>
            <a:r>
              <a:rPr lang="fr" dirty="0" err="1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expect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rules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Casts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key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fields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to </a:t>
            </a:r>
            <a:r>
              <a:rPr lang="fr" dirty="0" err="1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int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and </a:t>
            </a:r>
            <a:r>
              <a:rPr lang="fr" dirty="0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timestamp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Char char="●"/>
            </a:pP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Removes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exact duplicates.</a:t>
            </a: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Char char="●"/>
            </a:pP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Produces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clean,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structured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records for the gold layer.</a:t>
            </a: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5" name="Google Shape;135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556" y="0"/>
            <a:ext cx="373943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KPIs &amp; Aggregations (Optional Gold Stats Table)</a:t>
            </a:r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1"/>
          </p:nvPr>
        </p:nvSpPr>
        <p:spPr>
          <a:xfrm>
            <a:off x="725850" y="1754135"/>
            <a:ext cx="42522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308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3"/>
              <a:buChar char="●"/>
            </a:pPr>
            <a:r>
              <a:rPr lang="fr" sz="1302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Reads</a:t>
            </a:r>
            <a:r>
              <a:rPr lang="fr" sz="1302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" sz="1302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structured</a:t>
            </a:r>
            <a:r>
              <a:rPr lang="fr" sz="1302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data </a:t>
            </a:r>
            <a:r>
              <a:rPr lang="fr" sz="1302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from</a:t>
            </a:r>
            <a:r>
              <a:rPr lang="fr" sz="1302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" sz="1302" dirty="0" err="1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silver_fix_messages</a:t>
            </a:r>
            <a:r>
              <a:rPr lang="fr" sz="1302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302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308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3"/>
              <a:buFont typeface="Raleway"/>
              <a:buChar char="●"/>
            </a:pPr>
            <a:r>
              <a:rPr lang="fr" sz="1302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Groups messages by trading </a:t>
            </a:r>
            <a:r>
              <a:rPr lang="fr" sz="1302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symbol</a:t>
            </a:r>
            <a:r>
              <a:rPr lang="fr" sz="1302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302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308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3"/>
              <a:buFont typeface="Raleway"/>
              <a:buChar char="●"/>
            </a:pPr>
            <a:r>
              <a:rPr lang="fr" sz="1302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Calculates</a:t>
            </a:r>
            <a:r>
              <a:rPr lang="fr" sz="1302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total </a:t>
            </a:r>
            <a:r>
              <a:rPr lang="fr" sz="1302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number</a:t>
            </a:r>
            <a:r>
              <a:rPr lang="fr" sz="1302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of </a:t>
            </a:r>
            <a:r>
              <a:rPr lang="fr" sz="1302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orders</a:t>
            </a:r>
            <a:r>
              <a:rPr lang="fr" sz="1302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per </a:t>
            </a:r>
            <a:r>
              <a:rPr lang="fr" sz="1302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symbol</a:t>
            </a:r>
            <a:r>
              <a:rPr lang="fr" sz="1302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302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308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3"/>
              <a:buChar char="●"/>
            </a:pPr>
            <a:r>
              <a:rPr lang="fr" sz="1302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Computes</a:t>
            </a:r>
            <a:r>
              <a:rPr lang="fr" sz="1302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" sz="1302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average</a:t>
            </a:r>
            <a:r>
              <a:rPr lang="fr" sz="1302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FIX message size (</a:t>
            </a:r>
            <a:r>
              <a:rPr lang="fr" sz="1302" dirty="0" err="1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BodyLength</a:t>
            </a:r>
            <a:r>
              <a:rPr lang="fr" sz="1302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).</a:t>
            </a:r>
            <a:endParaRPr sz="1302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308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3"/>
              <a:buFont typeface="Raleway"/>
              <a:buChar char="●"/>
            </a:pPr>
            <a:r>
              <a:rPr lang="fr" sz="1302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Produces</a:t>
            </a:r>
            <a:r>
              <a:rPr lang="fr" sz="1302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KPIs </a:t>
            </a:r>
            <a:r>
              <a:rPr lang="fr" sz="1302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ready</a:t>
            </a:r>
            <a:r>
              <a:rPr lang="fr" sz="1302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for </a:t>
            </a:r>
            <a:r>
              <a:rPr lang="fr" sz="1302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dashboards</a:t>
            </a:r>
            <a:r>
              <a:rPr lang="fr" sz="1302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or reports.</a:t>
            </a:r>
            <a:endParaRPr sz="1302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875" y="2199200"/>
            <a:ext cx="3381425" cy="202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Visualization</a:t>
            </a:r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725850" y="1672026"/>
            <a:ext cx="2899500" cy="30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Use case</a:t>
            </a: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Char char="●"/>
            </a:pP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Live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dashboard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in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Databricks</a:t>
            </a: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Char char="●"/>
            </a:pP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Or BI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tool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like Power BI or Tableau.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Streamlit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also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possible</a:t>
            </a: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Example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views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Char char="●"/>
            </a:pP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Total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Orders</a:t>
            </a: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Char char="●"/>
            </a:pP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Total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Orders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by Symbol</a:t>
            </a: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Char char="●"/>
            </a:pP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Etc.</a:t>
            </a: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1" name="Google Shape;151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3">
            <a:alphaModFix/>
          </a:blip>
          <a:srcRect r="4970"/>
          <a:stretch/>
        </p:blipFill>
        <p:spPr>
          <a:xfrm>
            <a:off x="3684350" y="0"/>
            <a:ext cx="545965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 Quality Checks</a:t>
            </a:r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body" idx="1"/>
          </p:nvPr>
        </p:nvSpPr>
        <p:spPr>
          <a:xfrm>
            <a:off x="732003" y="1853850"/>
            <a:ext cx="45915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Rules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implemented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or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planned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Char char="●"/>
            </a:pP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Invalid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quantity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or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price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(e.g.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OrderQty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= 0)</a:t>
            </a:r>
            <a:b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Char char="●"/>
            </a:pP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Missing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TimeInForce</a:t>
            </a:r>
            <a:b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aleway"/>
              <a:buChar char="●"/>
            </a:pP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Duplicate message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detection</a:t>
            </a: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Could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be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its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own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gold table (</a:t>
            </a:r>
            <a:r>
              <a:rPr lang="fr" dirty="0" err="1">
                <a:solidFill>
                  <a:srgbClr val="188038"/>
                </a:solidFill>
                <a:latin typeface="Raleway"/>
                <a:ea typeface="Raleway"/>
                <a:cs typeface="Raleway"/>
                <a:sym typeface="Raleway"/>
              </a:rPr>
              <a:t>fix_data_quality_issues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) or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shown</a:t>
            </a:r>
            <a:r>
              <a:rPr lang="fr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in the </a:t>
            </a:r>
            <a:r>
              <a:rPr lang="fr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dashboard</a:t>
            </a:r>
            <a:endParaRPr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3616675" y="3484800"/>
            <a:ext cx="2921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547" y="1120435"/>
            <a:ext cx="3255525" cy="338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482</Words>
  <Application>Microsoft Macintosh PowerPoint</Application>
  <PresentationFormat>On-screen Show (16:9)</PresentationFormat>
  <Paragraphs>80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Lato</vt:lpstr>
      <vt:lpstr>Raleway</vt:lpstr>
      <vt:lpstr>Streamline</vt:lpstr>
      <vt:lpstr>Consolidating FIX Messages for Enhanced Insights</vt:lpstr>
      <vt:lpstr>Introduction &amp; Context</vt:lpstr>
      <vt:lpstr>Solution Architecture</vt:lpstr>
      <vt:lpstr>Understanding FIX Messages</vt:lpstr>
      <vt:lpstr>Data Ingestion (Bronze Layer)</vt:lpstr>
      <vt:lpstr>Parsing &amp; Silver Layer</vt:lpstr>
      <vt:lpstr>KPIs &amp; Aggregations (Optional Gold Stats Table)</vt:lpstr>
      <vt:lpstr> Visualization</vt:lpstr>
      <vt:lpstr>Data Quality Checks</vt:lpstr>
      <vt:lpstr>Conclusion &amp;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Minh Truong</cp:lastModifiedBy>
  <cp:revision>4</cp:revision>
  <dcterms:modified xsi:type="dcterms:W3CDTF">2025-07-05T16:35:36Z</dcterms:modified>
</cp:coreProperties>
</file>