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9" r:id="rId9"/>
    <p:sldId id="270" r:id="rId10"/>
    <p:sldId id="271" r:id="rId11"/>
    <p:sldId id="273" r:id="rId12"/>
    <p:sldId id="262" r:id="rId13"/>
    <p:sldId id="264" r:id="rId14"/>
    <p:sldId id="265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A2AF3-D327-4B36-AEAC-9812D2F4D1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1A66C9-C4DB-4126-B3AC-3B9280BD1EC7}">
      <dgm:prSet/>
      <dgm:spPr/>
      <dgm:t>
        <a:bodyPr/>
        <a:lstStyle/>
        <a:p>
          <a:r>
            <a:rPr lang="en-US" b="0" i="0" dirty="0"/>
            <a:t>Efficient IT Helpdesk services are key to smooth operations and user satisfaction.</a:t>
          </a:r>
          <a:endParaRPr lang="en-US" dirty="0"/>
        </a:p>
      </dgm:t>
    </dgm:pt>
    <dgm:pt modelId="{F3791B32-9213-4B71-ADC8-E6EB85F6EBE1}" type="parTrans" cxnId="{B02B5603-8314-4604-9552-F91553F65F33}">
      <dgm:prSet/>
      <dgm:spPr/>
      <dgm:t>
        <a:bodyPr/>
        <a:lstStyle/>
        <a:p>
          <a:endParaRPr lang="en-US"/>
        </a:p>
      </dgm:t>
    </dgm:pt>
    <dgm:pt modelId="{2A4B5228-8D27-4246-8FC8-33256CC6FDAD}" type="sibTrans" cxnId="{B02B5603-8314-4604-9552-F91553F65F33}">
      <dgm:prSet/>
      <dgm:spPr/>
      <dgm:t>
        <a:bodyPr/>
        <a:lstStyle/>
        <a:p>
          <a:endParaRPr lang="en-US"/>
        </a:p>
      </dgm:t>
    </dgm:pt>
    <dgm:pt modelId="{8300A063-B7ED-421F-BAD7-A043910BB64A}">
      <dgm:prSet/>
      <dgm:spPr/>
      <dgm:t>
        <a:bodyPr/>
        <a:lstStyle/>
        <a:p>
          <a:r>
            <a:rPr lang="en-US" b="0" i="0" dirty="0"/>
            <a:t>Customer Satisfaction (CSAT) is a core measure of service quality.</a:t>
          </a:r>
          <a:endParaRPr lang="en-US" dirty="0"/>
        </a:p>
      </dgm:t>
    </dgm:pt>
    <dgm:pt modelId="{33BCF429-C54A-4D65-B67F-B75E5F3F1EBF}" type="parTrans" cxnId="{4D23C6D3-1712-4F43-B97E-D2F6071EFAC8}">
      <dgm:prSet/>
      <dgm:spPr/>
      <dgm:t>
        <a:bodyPr/>
        <a:lstStyle/>
        <a:p>
          <a:endParaRPr lang="en-US"/>
        </a:p>
      </dgm:t>
    </dgm:pt>
    <dgm:pt modelId="{321663F3-DA03-4952-8F21-4A14052214C7}" type="sibTrans" cxnId="{4D23C6D3-1712-4F43-B97E-D2F6071EFAC8}">
      <dgm:prSet/>
      <dgm:spPr/>
      <dgm:t>
        <a:bodyPr/>
        <a:lstStyle/>
        <a:p>
          <a:endParaRPr lang="en-US"/>
        </a:p>
      </dgm:t>
    </dgm:pt>
    <dgm:pt modelId="{46CA8E2B-F9EC-479D-A1A9-741FAB1BFD99}">
      <dgm:prSet/>
      <dgm:spPr/>
      <dgm:t>
        <a:bodyPr/>
        <a:lstStyle/>
        <a:p>
          <a:r>
            <a:rPr lang="en-US" b="0" i="0" dirty="0"/>
            <a:t>This project analyzes support ticket data to uncover pain points and performance drivers.</a:t>
          </a:r>
          <a:endParaRPr lang="en-US" dirty="0"/>
        </a:p>
      </dgm:t>
    </dgm:pt>
    <dgm:pt modelId="{7177B70B-C83B-4D1E-A922-F0F9B787BF6C}" type="parTrans" cxnId="{6504310B-52C5-4396-852E-60334EB32313}">
      <dgm:prSet/>
      <dgm:spPr/>
      <dgm:t>
        <a:bodyPr/>
        <a:lstStyle/>
        <a:p>
          <a:endParaRPr lang="en-US"/>
        </a:p>
      </dgm:t>
    </dgm:pt>
    <dgm:pt modelId="{0A46E2AD-46C4-410A-BB08-A37D904BC6F5}" type="sibTrans" cxnId="{6504310B-52C5-4396-852E-60334EB32313}">
      <dgm:prSet/>
      <dgm:spPr/>
      <dgm:t>
        <a:bodyPr/>
        <a:lstStyle/>
        <a:p>
          <a:endParaRPr lang="en-US"/>
        </a:p>
      </dgm:t>
    </dgm:pt>
    <dgm:pt modelId="{9925AE6B-1519-42CE-B382-57815FA1F0B4}">
      <dgm:prSet/>
      <dgm:spPr/>
      <dgm:t>
        <a:bodyPr/>
        <a:lstStyle/>
        <a:p>
          <a:r>
            <a:rPr lang="en-US" b="0" i="0" dirty="0"/>
            <a:t>Insights guide strategies to improve responsiveness, resolution speed, and overall helpdesk efficiency.</a:t>
          </a:r>
          <a:endParaRPr lang="en-US" dirty="0"/>
        </a:p>
      </dgm:t>
    </dgm:pt>
    <dgm:pt modelId="{E2D88362-EA97-4DE2-96BB-3F1643A2CAFE}" type="parTrans" cxnId="{7A5E55FD-3382-463B-93B3-AFC5AA8D0E95}">
      <dgm:prSet/>
      <dgm:spPr/>
      <dgm:t>
        <a:bodyPr/>
        <a:lstStyle/>
        <a:p>
          <a:endParaRPr lang="en-US"/>
        </a:p>
      </dgm:t>
    </dgm:pt>
    <dgm:pt modelId="{C0278228-CB3F-4EA0-B68C-D77E3E3E9003}" type="sibTrans" cxnId="{7A5E55FD-3382-463B-93B3-AFC5AA8D0E95}">
      <dgm:prSet/>
      <dgm:spPr/>
      <dgm:t>
        <a:bodyPr/>
        <a:lstStyle/>
        <a:p>
          <a:endParaRPr lang="en-US"/>
        </a:p>
      </dgm:t>
    </dgm:pt>
    <dgm:pt modelId="{EAFD76CB-8F33-48D5-864C-7D70CAD602C4}" type="pres">
      <dgm:prSet presAssocID="{051A2AF3-D327-4B36-AEAC-9812D2F4D12A}" presName="linear" presStyleCnt="0">
        <dgm:presLayoutVars>
          <dgm:animLvl val="lvl"/>
          <dgm:resizeHandles val="exact"/>
        </dgm:presLayoutVars>
      </dgm:prSet>
      <dgm:spPr/>
    </dgm:pt>
    <dgm:pt modelId="{657B80B9-7286-45A4-80C4-71D4A1C7BC3C}" type="pres">
      <dgm:prSet presAssocID="{6C1A66C9-C4DB-4126-B3AC-3B9280BD1E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4DBFDF-B663-4B44-82B0-A5F45DCAF200}" type="pres">
      <dgm:prSet presAssocID="{2A4B5228-8D27-4246-8FC8-33256CC6FDAD}" presName="spacer" presStyleCnt="0"/>
      <dgm:spPr/>
    </dgm:pt>
    <dgm:pt modelId="{C63716FC-2140-461A-857B-9313C4A3F979}" type="pres">
      <dgm:prSet presAssocID="{8300A063-B7ED-421F-BAD7-A043910BB6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0CD5E4-36FA-48C3-93DE-BB6F49FABA14}" type="pres">
      <dgm:prSet presAssocID="{321663F3-DA03-4952-8F21-4A14052214C7}" presName="spacer" presStyleCnt="0"/>
      <dgm:spPr/>
    </dgm:pt>
    <dgm:pt modelId="{C2A2C0B6-8187-4FD6-90D1-D922AC231026}" type="pres">
      <dgm:prSet presAssocID="{46CA8E2B-F9EC-479D-A1A9-741FAB1BFD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ECDDA0-40FE-42A5-9CAD-29332D37ED9B}" type="pres">
      <dgm:prSet presAssocID="{0A46E2AD-46C4-410A-BB08-A37D904BC6F5}" presName="spacer" presStyleCnt="0"/>
      <dgm:spPr/>
    </dgm:pt>
    <dgm:pt modelId="{089FC836-9FA0-4EFD-B7A0-8140B8BA5FC2}" type="pres">
      <dgm:prSet presAssocID="{9925AE6B-1519-42CE-B382-57815FA1F0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2B5603-8314-4604-9552-F91553F65F33}" srcId="{051A2AF3-D327-4B36-AEAC-9812D2F4D12A}" destId="{6C1A66C9-C4DB-4126-B3AC-3B9280BD1EC7}" srcOrd="0" destOrd="0" parTransId="{F3791B32-9213-4B71-ADC8-E6EB85F6EBE1}" sibTransId="{2A4B5228-8D27-4246-8FC8-33256CC6FDAD}"/>
    <dgm:cxn modelId="{6504310B-52C5-4396-852E-60334EB32313}" srcId="{051A2AF3-D327-4B36-AEAC-9812D2F4D12A}" destId="{46CA8E2B-F9EC-479D-A1A9-741FAB1BFD99}" srcOrd="2" destOrd="0" parTransId="{7177B70B-C83B-4D1E-A922-F0F9B787BF6C}" sibTransId="{0A46E2AD-46C4-410A-BB08-A37D904BC6F5}"/>
    <dgm:cxn modelId="{49CCDE5F-13EC-46BE-93E5-8D5A638A861E}" type="presOf" srcId="{051A2AF3-D327-4B36-AEAC-9812D2F4D12A}" destId="{EAFD76CB-8F33-48D5-864C-7D70CAD602C4}" srcOrd="0" destOrd="0" presId="urn:microsoft.com/office/officeart/2005/8/layout/vList2"/>
    <dgm:cxn modelId="{41ACBD76-7BA3-47FC-B6C0-C45FF536D7D5}" type="presOf" srcId="{9925AE6B-1519-42CE-B382-57815FA1F0B4}" destId="{089FC836-9FA0-4EFD-B7A0-8140B8BA5FC2}" srcOrd="0" destOrd="0" presId="urn:microsoft.com/office/officeart/2005/8/layout/vList2"/>
    <dgm:cxn modelId="{FC90557F-DA93-40BB-A5FF-21678B527B36}" type="presOf" srcId="{8300A063-B7ED-421F-BAD7-A043910BB64A}" destId="{C63716FC-2140-461A-857B-9313C4A3F979}" srcOrd="0" destOrd="0" presId="urn:microsoft.com/office/officeart/2005/8/layout/vList2"/>
    <dgm:cxn modelId="{FD9101A3-6C0C-4756-B92F-C46E6B0B3468}" type="presOf" srcId="{46CA8E2B-F9EC-479D-A1A9-741FAB1BFD99}" destId="{C2A2C0B6-8187-4FD6-90D1-D922AC231026}" srcOrd="0" destOrd="0" presId="urn:microsoft.com/office/officeart/2005/8/layout/vList2"/>
    <dgm:cxn modelId="{B1C93BC2-ED37-40DC-B6AF-5DE288A53CC3}" type="presOf" srcId="{6C1A66C9-C4DB-4126-B3AC-3B9280BD1EC7}" destId="{657B80B9-7286-45A4-80C4-71D4A1C7BC3C}" srcOrd="0" destOrd="0" presId="urn:microsoft.com/office/officeart/2005/8/layout/vList2"/>
    <dgm:cxn modelId="{4D23C6D3-1712-4F43-B97E-D2F6071EFAC8}" srcId="{051A2AF3-D327-4B36-AEAC-9812D2F4D12A}" destId="{8300A063-B7ED-421F-BAD7-A043910BB64A}" srcOrd="1" destOrd="0" parTransId="{33BCF429-C54A-4D65-B67F-B75E5F3F1EBF}" sibTransId="{321663F3-DA03-4952-8F21-4A14052214C7}"/>
    <dgm:cxn modelId="{7A5E55FD-3382-463B-93B3-AFC5AA8D0E95}" srcId="{051A2AF3-D327-4B36-AEAC-9812D2F4D12A}" destId="{9925AE6B-1519-42CE-B382-57815FA1F0B4}" srcOrd="3" destOrd="0" parTransId="{E2D88362-EA97-4DE2-96BB-3F1643A2CAFE}" sibTransId="{C0278228-CB3F-4EA0-B68C-D77E3E3E9003}"/>
    <dgm:cxn modelId="{56EDC043-4AD3-47FC-9132-E6AC750389CB}" type="presParOf" srcId="{EAFD76CB-8F33-48D5-864C-7D70CAD602C4}" destId="{657B80B9-7286-45A4-80C4-71D4A1C7BC3C}" srcOrd="0" destOrd="0" presId="urn:microsoft.com/office/officeart/2005/8/layout/vList2"/>
    <dgm:cxn modelId="{BE94D20D-4BFE-429E-ADBD-B5E341CB2A8C}" type="presParOf" srcId="{EAFD76CB-8F33-48D5-864C-7D70CAD602C4}" destId="{E44DBFDF-B663-4B44-82B0-A5F45DCAF200}" srcOrd="1" destOrd="0" presId="urn:microsoft.com/office/officeart/2005/8/layout/vList2"/>
    <dgm:cxn modelId="{34C6C118-66D0-4499-89EE-0A61CACA3925}" type="presParOf" srcId="{EAFD76CB-8F33-48D5-864C-7D70CAD602C4}" destId="{C63716FC-2140-461A-857B-9313C4A3F979}" srcOrd="2" destOrd="0" presId="urn:microsoft.com/office/officeart/2005/8/layout/vList2"/>
    <dgm:cxn modelId="{A0E3615D-4E17-4036-9264-19D1D815ACBE}" type="presParOf" srcId="{EAFD76CB-8F33-48D5-864C-7D70CAD602C4}" destId="{810CD5E4-36FA-48C3-93DE-BB6F49FABA14}" srcOrd="3" destOrd="0" presId="urn:microsoft.com/office/officeart/2005/8/layout/vList2"/>
    <dgm:cxn modelId="{BE42E4AE-B59B-411C-AC94-C571FD9CB00A}" type="presParOf" srcId="{EAFD76CB-8F33-48D5-864C-7D70CAD602C4}" destId="{C2A2C0B6-8187-4FD6-90D1-D922AC231026}" srcOrd="4" destOrd="0" presId="urn:microsoft.com/office/officeart/2005/8/layout/vList2"/>
    <dgm:cxn modelId="{D04EB16F-B921-41C0-B1FE-4FCFDDFEE98C}" type="presParOf" srcId="{EAFD76CB-8F33-48D5-864C-7D70CAD602C4}" destId="{B5ECDDA0-40FE-42A5-9CAD-29332D37ED9B}" srcOrd="5" destOrd="0" presId="urn:microsoft.com/office/officeart/2005/8/layout/vList2"/>
    <dgm:cxn modelId="{26C9E127-0E44-4481-8C5B-0DA0120EDCDF}" type="presParOf" srcId="{EAFD76CB-8F33-48D5-864C-7D70CAD602C4}" destId="{089FC836-9FA0-4EFD-B7A0-8140B8BA5FC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237D6B-BBD1-44BF-BA5A-65E801366B7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F43D484-C16E-4DC4-AD02-D9AFF71F3213}">
      <dgm:prSet/>
      <dgm:spPr/>
      <dgm:t>
        <a:bodyPr/>
        <a:lstStyle/>
        <a:p>
          <a:pPr>
            <a:defRPr b="1"/>
          </a:pPr>
          <a:r>
            <a:rPr lang="en-US" dirty="0"/>
            <a:t>Purpose: Use data to uncover actionable insights</a:t>
          </a:r>
        </a:p>
      </dgm:t>
    </dgm:pt>
    <dgm:pt modelId="{63DDADFD-DB16-49FE-ACC5-B7BED23BE12B}" type="parTrans" cxnId="{7EEA8673-87F4-488A-B763-1056C18E1C81}">
      <dgm:prSet/>
      <dgm:spPr/>
      <dgm:t>
        <a:bodyPr/>
        <a:lstStyle/>
        <a:p>
          <a:endParaRPr lang="en-US"/>
        </a:p>
      </dgm:t>
    </dgm:pt>
    <dgm:pt modelId="{84CE6839-2098-472D-9000-5DD8EE36E4F4}" type="sibTrans" cxnId="{7EEA8673-87F4-488A-B763-1056C18E1C81}">
      <dgm:prSet/>
      <dgm:spPr/>
      <dgm:t>
        <a:bodyPr/>
        <a:lstStyle/>
        <a:p>
          <a:endParaRPr lang="en-US"/>
        </a:p>
      </dgm:t>
    </dgm:pt>
    <dgm:pt modelId="{AD888DC1-A7C2-4FF7-A348-0DA30EB2DDF1}">
      <dgm:prSet/>
      <dgm:spPr/>
      <dgm:t>
        <a:bodyPr/>
        <a:lstStyle/>
        <a:p>
          <a:pPr>
            <a:defRPr b="1"/>
          </a:pPr>
          <a:r>
            <a:rPr lang="en-US" dirty="0"/>
            <a:t>Objectives:</a:t>
          </a:r>
        </a:p>
      </dgm:t>
    </dgm:pt>
    <dgm:pt modelId="{04797A93-AC9C-4B2B-BE88-2835764307AB}" type="parTrans" cxnId="{6A875A6C-DC5F-40A3-A408-D17ED4588CB8}">
      <dgm:prSet/>
      <dgm:spPr/>
      <dgm:t>
        <a:bodyPr/>
        <a:lstStyle/>
        <a:p>
          <a:endParaRPr lang="en-US"/>
        </a:p>
      </dgm:t>
    </dgm:pt>
    <dgm:pt modelId="{CAE6C9D0-528C-4EEB-9A53-9417899A3DA4}" type="sibTrans" cxnId="{6A875A6C-DC5F-40A3-A408-D17ED4588CB8}">
      <dgm:prSet/>
      <dgm:spPr/>
      <dgm:t>
        <a:bodyPr/>
        <a:lstStyle/>
        <a:p>
          <a:endParaRPr lang="en-US"/>
        </a:p>
      </dgm:t>
    </dgm:pt>
    <dgm:pt modelId="{790FF6DD-900B-47FF-B76A-211119DCF3B2}">
      <dgm:prSet/>
      <dgm:spPr/>
      <dgm:t>
        <a:bodyPr/>
        <a:lstStyle/>
        <a:p>
          <a:r>
            <a:rPr lang="en-US" dirty="0"/>
            <a:t>- Identify common issues and bottlenecks</a:t>
          </a:r>
        </a:p>
      </dgm:t>
    </dgm:pt>
    <dgm:pt modelId="{AFEF50CD-6471-4C53-BD59-C6EBBB23ED62}" type="parTrans" cxnId="{4BC768FB-67ED-4BEB-A116-ECB406938B6B}">
      <dgm:prSet/>
      <dgm:spPr/>
      <dgm:t>
        <a:bodyPr/>
        <a:lstStyle/>
        <a:p>
          <a:endParaRPr lang="en-US"/>
        </a:p>
      </dgm:t>
    </dgm:pt>
    <dgm:pt modelId="{C6440EA7-2C70-488F-AAB4-7D5B04845C4E}" type="sibTrans" cxnId="{4BC768FB-67ED-4BEB-A116-ECB406938B6B}">
      <dgm:prSet/>
      <dgm:spPr/>
      <dgm:t>
        <a:bodyPr/>
        <a:lstStyle/>
        <a:p>
          <a:endParaRPr lang="en-US"/>
        </a:p>
      </dgm:t>
    </dgm:pt>
    <dgm:pt modelId="{5CCF4618-F899-47AD-8401-5EFFEA414268}">
      <dgm:prSet/>
      <dgm:spPr/>
      <dgm:t>
        <a:bodyPr/>
        <a:lstStyle/>
        <a:p>
          <a:r>
            <a:rPr lang="en-US" dirty="0"/>
            <a:t>- Evaluate resolution times</a:t>
          </a:r>
        </a:p>
      </dgm:t>
    </dgm:pt>
    <dgm:pt modelId="{B7B71337-8CE4-44A1-96B7-8F5D81FE8F9A}" type="parTrans" cxnId="{707C2960-6577-4B1A-9DF7-007EB3D35E38}">
      <dgm:prSet/>
      <dgm:spPr/>
      <dgm:t>
        <a:bodyPr/>
        <a:lstStyle/>
        <a:p>
          <a:endParaRPr lang="en-US"/>
        </a:p>
      </dgm:t>
    </dgm:pt>
    <dgm:pt modelId="{A14BADB6-12B8-40E3-BEE1-896374A83456}" type="sibTrans" cxnId="{707C2960-6577-4B1A-9DF7-007EB3D35E38}">
      <dgm:prSet/>
      <dgm:spPr/>
      <dgm:t>
        <a:bodyPr/>
        <a:lstStyle/>
        <a:p>
          <a:endParaRPr lang="en-US"/>
        </a:p>
      </dgm:t>
    </dgm:pt>
    <dgm:pt modelId="{A7CAC477-4C2E-4B7B-A8A5-44A2A803A19F}">
      <dgm:prSet/>
      <dgm:spPr/>
      <dgm:t>
        <a:bodyPr/>
        <a:lstStyle/>
        <a:p>
          <a:r>
            <a:rPr lang="en-US" dirty="0"/>
            <a:t>- Analyze satisfaction drivers</a:t>
          </a:r>
        </a:p>
      </dgm:t>
    </dgm:pt>
    <dgm:pt modelId="{E1EFDAAC-B6F5-4166-A58A-2345C8A3694F}" type="parTrans" cxnId="{C17766F3-9411-4ACD-B82B-BB637D0EE0E5}">
      <dgm:prSet/>
      <dgm:spPr/>
      <dgm:t>
        <a:bodyPr/>
        <a:lstStyle/>
        <a:p>
          <a:endParaRPr lang="en-US"/>
        </a:p>
      </dgm:t>
    </dgm:pt>
    <dgm:pt modelId="{C288AA5B-2FB3-4DC9-9FAE-E6E333E12D4D}" type="sibTrans" cxnId="{C17766F3-9411-4ACD-B82B-BB637D0EE0E5}">
      <dgm:prSet/>
      <dgm:spPr/>
      <dgm:t>
        <a:bodyPr/>
        <a:lstStyle/>
        <a:p>
          <a:endParaRPr lang="en-US"/>
        </a:p>
      </dgm:t>
    </dgm:pt>
    <dgm:pt modelId="{44F48A11-08B8-4E20-862B-454BA9DBDBBF}">
      <dgm:prSet/>
      <dgm:spPr/>
      <dgm:t>
        <a:bodyPr/>
        <a:lstStyle/>
        <a:p>
          <a:r>
            <a:rPr lang="en-US" dirty="0"/>
            <a:t>- Propose improvement strategies</a:t>
          </a:r>
        </a:p>
      </dgm:t>
    </dgm:pt>
    <dgm:pt modelId="{EA63FE4C-172E-4212-9D1D-5BF7302CAA03}" type="parTrans" cxnId="{91BA544D-8971-40AE-901D-DA4F98B9EC94}">
      <dgm:prSet/>
      <dgm:spPr/>
      <dgm:t>
        <a:bodyPr/>
        <a:lstStyle/>
        <a:p>
          <a:endParaRPr lang="en-US"/>
        </a:p>
      </dgm:t>
    </dgm:pt>
    <dgm:pt modelId="{CD9E295A-FF19-49B4-B969-519E0FE33B44}" type="sibTrans" cxnId="{91BA544D-8971-40AE-901D-DA4F98B9EC94}">
      <dgm:prSet/>
      <dgm:spPr/>
      <dgm:t>
        <a:bodyPr/>
        <a:lstStyle/>
        <a:p>
          <a:endParaRPr lang="en-US"/>
        </a:p>
      </dgm:t>
    </dgm:pt>
    <dgm:pt modelId="{3FA10646-E05C-433A-B7D3-EAE425BB4AF4}" type="pres">
      <dgm:prSet presAssocID="{36237D6B-BBD1-44BF-BA5A-65E801366B7C}" presName="root" presStyleCnt="0">
        <dgm:presLayoutVars>
          <dgm:dir/>
          <dgm:resizeHandles val="exact"/>
        </dgm:presLayoutVars>
      </dgm:prSet>
      <dgm:spPr/>
    </dgm:pt>
    <dgm:pt modelId="{44F6AFD6-483F-4A6A-97A1-270899BF09D1}" type="pres">
      <dgm:prSet presAssocID="{6F43D484-C16E-4DC4-AD02-D9AFF71F3213}" presName="compNode" presStyleCnt="0"/>
      <dgm:spPr/>
    </dgm:pt>
    <dgm:pt modelId="{961C2833-6FD6-441A-94A4-77B3233A75F9}" type="pres">
      <dgm:prSet presAssocID="{6F43D484-C16E-4DC4-AD02-D9AFF71F32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DE48931-734C-4DD9-AAD5-57EC070FEFAA}" type="pres">
      <dgm:prSet presAssocID="{6F43D484-C16E-4DC4-AD02-D9AFF71F3213}" presName="iconSpace" presStyleCnt="0"/>
      <dgm:spPr/>
    </dgm:pt>
    <dgm:pt modelId="{AFEC4A2C-2F7D-4F8D-8322-2A133B7CA8E7}" type="pres">
      <dgm:prSet presAssocID="{6F43D484-C16E-4DC4-AD02-D9AFF71F3213}" presName="parTx" presStyleLbl="revTx" presStyleIdx="0" presStyleCnt="4">
        <dgm:presLayoutVars>
          <dgm:chMax val="0"/>
          <dgm:chPref val="0"/>
        </dgm:presLayoutVars>
      </dgm:prSet>
      <dgm:spPr/>
    </dgm:pt>
    <dgm:pt modelId="{3ECE0B85-2A18-4DCF-8E4E-D087C6BD8A68}" type="pres">
      <dgm:prSet presAssocID="{6F43D484-C16E-4DC4-AD02-D9AFF71F3213}" presName="txSpace" presStyleCnt="0"/>
      <dgm:spPr/>
    </dgm:pt>
    <dgm:pt modelId="{ECD85C30-F0ED-40C5-A17A-E89FA2465374}" type="pres">
      <dgm:prSet presAssocID="{6F43D484-C16E-4DC4-AD02-D9AFF71F3213}" presName="desTx" presStyleLbl="revTx" presStyleIdx="1" presStyleCnt="4">
        <dgm:presLayoutVars/>
      </dgm:prSet>
      <dgm:spPr/>
    </dgm:pt>
    <dgm:pt modelId="{954F342B-BDE1-4747-8400-D18C218FC3A7}" type="pres">
      <dgm:prSet presAssocID="{84CE6839-2098-472D-9000-5DD8EE36E4F4}" presName="sibTrans" presStyleCnt="0"/>
      <dgm:spPr/>
    </dgm:pt>
    <dgm:pt modelId="{7F42D00A-7855-4ED5-A0F5-287319E2BAB4}" type="pres">
      <dgm:prSet presAssocID="{AD888DC1-A7C2-4FF7-A348-0DA30EB2DDF1}" presName="compNode" presStyleCnt="0"/>
      <dgm:spPr/>
    </dgm:pt>
    <dgm:pt modelId="{3C3EC2BC-C0FA-4ADF-93C3-60106001E8ED}" type="pres">
      <dgm:prSet presAssocID="{AD888DC1-A7C2-4FF7-A348-0DA30EB2DD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D983767-C2AB-4891-8DA0-6AB6E984B7DE}" type="pres">
      <dgm:prSet presAssocID="{AD888DC1-A7C2-4FF7-A348-0DA30EB2DDF1}" presName="iconSpace" presStyleCnt="0"/>
      <dgm:spPr/>
    </dgm:pt>
    <dgm:pt modelId="{E5D0CF4E-1CDC-444C-9CE2-254C2551992C}" type="pres">
      <dgm:prSet presAssocID="{AD888DC1-A7C2-4FF7-A348-0DA30EB2DDF1}" presName="parTx" presStyleLbl="revTx" presStyleIdx="2" presStyleCnt="4">
        <dgm:presLayoutVars>
          <dgm:chMax val="0"/>
          <dgm:chPref val="0"/>
        </dgm:presLayoutVars>
      </dgm:prSet>
      <dgm:spPr/>
    </dgm:pt>
    <dgm:pt modelId="{A66083D3-526B-42CE-8D6F-05ECCF6D94EE}" type="pres">
      <dgm:prSet presAssocID="{AD888DC1-A7C2-4FF7-A348-0DA30EB2DDF1}" presName="txSpace" presStyleCnt="0"/>
      <dgm:spPr/>
    </dgm:pt>
    <dgm:pt modelId="{23A37136-2DE8-471C-84AB-04ADC85E77B8}" type="pres">
      <dgm:prSet presAssocID="{AD888DC1-A7C2-4FF7-A348-0DA30EB2DDF1}" presName="desTx" presStyleLbl="revTx" presStyleIdx="3" presStyleCnt="4">
        <dgm:presLayoutVars/>
      </dgm:prSet>
      <dgm:spPr/>
    </dgm:pt>
  </dgm:ptLst>
  <dgm:cxnLst>
    <dgm:cxn modelId="{4D104A08-D8CC-44C5-8FF6-1EA20A8655AF}" type="presOf" srcId="{6F43D484-C16E-4DC4-AD02-D9AFF71F3213}" destId="{AFEC4A2C-2F7D-4F8D-8322-2A133B7CA8E7}" srcOrd="0" destOrd="0" presId="urn:microsoft.com/office/officeart/2018/2/layout/IconLabelDescriptionList"/>
    <dgm:cxn modelId="{94E93B1A-7570-42D7-B0F4-ECF52A5A4502}" type="presOf" srcId="{A7CAC477-4C2E-4B7B-A8A5-44A2A803A19F}" destId="{23A37136-2DE8-471C-84AB-04ADC85E77B8}" srcOrd="0" destOrd="2" presId="urn:microsoft.com/office/officeart/2018/2/layout/IconLabelDescriptionList"/>
    <dgm:cxn modelId="{707C2960-6577-4B1A-9DF7-007EB3D35E38}" srcId="{AD888DC1-A7C2-4FF7-A348-0DA30EB2DDF1}" destId="{5CCF4618-F899-47AD-8401-5EFFEA414268}" srcOrd="1" destOrd="0" parTransId="{B7B71337-8CE4-44A1-96B7-8F5D81FE8F9A}" sibTransId="{A14BADB6-12B8-40E3-BEE1-896374A83456}"/>
    <dgm:cxn modelId="{6A875A6C-DC5F-40A3-A408-D17ED4588CB8}" srcId="{36237D6B-BBD1-44BF-BA5A-65E801366B7C}" destId="{AD888DC1-A7C2-4FF7-A348-0DA30EB2DDF1}" srcOrd="1" destOrd="0" parTransId="{04797A93-AC9C-4B2B-BE88-2835764307AB}" sibTransId="{CAE6C9D0-528C-4EEB-9A53-9417899A3DA4}"/>
    <dgm:cxn modelId="{91BA544D-8971-40AE-901D-DA4F98B9EC94}" srcId="{AD888DC1-A7C2-4FF7-A348-0DA30EB2DDF1}" destId="{44F48A11-08B8-4E20-862B-454BA9DBDBBF}" srcOrd="3" destOrd="0" parTransId="{EA63FE4C-172E-4212-9D1D-5BF7302CAA03}" sibTransId="{CD9E295A-FF19-49B4-B969-519E0FE33B44}"/>
    <dgm:cxn modelId="{7EEA8673-87F4-488A-B763-1056C18E1C81}" srcId="{36237D6B-BBD1-44BF-BA5A-65E801366B7C}" destId="{6F43D484-C16E-4DC4-AD02-D9AFF71F3213}" srcOrd="0" destOrd="0" parTransId="{63DDADFD-DB16-49FE-ACC5-B7BED23BE12B}" sibTransId="{84CE6839-2098-472D-9000-5DD8EE36E4F4}"/>
    <dgm:cxn modelId="{03B67AAF-70FB-42D8-9BFC-3A0BE3FC47FB}" type="presOf" srcId="{790FF6DD-900B-47FF-B76A-211119DCF3B2}" destId="{23A37136-2DE8-471C-84AB-04ADC85E77B8}" srcOrd="0" destOrd="0" presId="urn:microsoft.com/office/officeart/2018/2/layout/IconLabelDescriptionList"/>
    <dgm:cxn modelId="{7D39F4B0-8A37-44D4-8E5C-66B16A5B386E}" type="presOf" srcId="{5CCF4618-F899-47AD-8401-5EFFEA414268}" destId="{23A37136-2DE8-471C-84AB-04ADC85E77B8}" srcOrd="0" destOrd="1" presId="urn:microsoft.com/office/officeart/2018/2/layout/IconLabelDescriptionList"/>
    <dgm:cxn modelId="{1CAB62C7-4149-4750-922F-642A4DADC650}" type="presOf" srcId="{36237D6B-BBD1-44BF-BA5A-65E801366B7C}" destId="{3FA10646-E05C-433A-B7D3-EAE425BB4AF4}" srcOrd="0" destOrd="0" presId="urn:microsoft.com/office/officeart/2018/2/layout/IconLabelDescriptionList"/>
    <dgm:cxn modelId="{2B5813CA-8E0A-4823-9B0F-A903329AF1D5}" type="presOf" srcId="{44F48A11-08B8-4E20-862B-454BA9DBDBBF}" destId="{23A37136-2DE8-471C-84AB-04ADC85E77B8}" srcOrd="0" destOrd="3" presId="urn:microsoft.com/office/officeart/2018/2/layout/IconLabelDescriptionList"/>
    <dgm:cxn modelId="{B4891DCC-C7EF-44BE-87B2-FAA9856CF026}" type="presOf" srcId="{AD888DC1-A7C2-4FF7-A348-0DA30EB2DDF1}" destId="{E5D0CF4E-1CDC-444C-9CE2-254C2551992C}" srcOrd="0" destOrd="0" presId="urn:microsoft.com/office/officeart/2018/2/layout/IconLabelDescriptionList"/>
    <dgm:cxn modelId="{C17766F3-9411-4ACD-B82B-BB637D0EE0E5}" srcId="{AD888DC1-A7C2-4FF7-A348-0DA30EB2DDF1}" destId="{A7CAC477-4C2E-4B7B-A8A5-44A2A803A19F}" srcOrd="2" destOrd="0" parTransId="{E1EFDAAC-B6F5-4166-A58A-2345C8A3694F}" sibTransId="{C288AA5B-2FB3-4DC9-9FAE-E6E333E12D4D}"/>
    <dgm:cxn modelId="{4BC768FB-67ED-4BEB-A116-ECB406938B6B}" srcId="{AD888DC1-A7C2-4FF7-A348-0DA30EB2DDF1}" destId="{790FF6DD-900B-47FF-B76A-211119DCF3B2}" srcOrd="0" destOrd="0" parTransId="{AFEF50CD-6471-4C53-BD59-C6EBBB23ED62}" sibTransId="{C6440EA7-2C70-488F-AAB4-7D5B04845C4E}"/>
    <dgm:cxn modelId="{26F67683-4435-46D5-9F86-49E2BC3E7927}" type="presParOf" srcId="{3FA10646-E05C-433A-B7D3-EAE425BB4AF4}" destId="{44F6AFD6-483F-4A6A-97A1-270899BF09D1}" srcOrd="0" destOrd="0" presId="urn:microsoft.com/office/officeart/2018/2/layout/IconLabelDescriptionList"/>
    <dgm:cxn modelId="{88FF41DE-E7FE-4FA3-864A-8822C03689D2}" type="presParOf" srcId="{44F6AFD6-483F-4A6A-97A1-270899BF09D1}" destId="{961C2833-6FD6-441A-94A4-77B3233A75F9}" srcOrd="0" destOrd="0" presId="urn:microsoft.com/office/officeart/2018/2/layout/IconLabelDescriptionList"/>
    <dgm:cxn modelId="{3D38708E-E4E6-4E54-9915-DB681C1BD39A}" type="presParOf" srcId="{44F6AFD6-483F-4A6A-97A1-270899BF09D1}" destId="{ADE48931-734C-4DD9-AAD5-57EC070FEFAA}" srcOrd="1" destOrd="0" presId="urn:microsoft.com/office/officeart/2018/2/layout/IconLabelDescriptionList"/>
    <dgm:cxn modelId="{CE03ACB2-1980-49B4-ADC8-76704D3894AC}" type="presParOf" srcId="{44F6AFD6-483F-4A6A-97A1-270899BF09D1}" destId="{AFEC4A2C-2F7D-4F8D-8322-2A133B7CA8E7}" srcOrd="2" destOrd="0" presId="urn:microsoft.com/office/officeart/2018/2/layout/IconLabelDescriptionList"/>
    <dgm:cxn modelId="{F7B5838A-4E94-423C-A85C-7AF033A27E38}" type="presParOf" srcId="{44F6AFD6-483F-4A6A-97A1-270899BF09D1}" destId="{3ECE0B85-2A18-4DCF-8E4E-D087C6BD8A68}" srcOrd="3" destOrd="0" presId="urn:microsoft.com/office/officeart/2018/2/layout/IconLabelDescriptionList"/>
    <dgm:cxn modelId="{962845F3-C740-48F3-9B4D-C21ACF193F67}" type="presParOf" srcId="{44F6AFD6-483F-4A6A-97A1-270899BF09D1}" destId="{ECD85C30-F0ED-40C5-A17A-E89FA2465374}" srcOrd="4" destOrd="0" presId="urn:microsoft.com/office/officeart/2018/2/layout/IconLabelDescriptionList"/>
    <dgm:cxn modelId="{823A0474-F6D4-43A7-A7CA-4A9AAF288CB3}" type="presParOf" srcId="{3FA10646-E05C-433A-B7D3-EAE425BB4AF4}" destId="{954F342B-BDE1-4747-8400-D18C218FC3A7}" srcOrd="1" destOrd="0" presId="urn:microsoft.com/office/officeart/2018/2/layout/IconLabelDescriptionList"/>
    <dgm:cxn modelId="{CBD79609-23E4-4F5A-96AA-9E3839679206}" type="presParOf" srcId="{3FA10646-E05C-433A-B7D3-EAE425BB4AF4}" destId="{7F42D00A-7855-4ED5-A0F5-287319E2BAB4}" srcOrd="2" destOrd="0" presId="urn:microsoft.com/office/officeart/2018/2/layout/IconLabelDescriptionList"/>
    <dgm:cxn modelId="{ADBC85CA-2C3E-4853-AFB5-E8596C050C7B}" type="presParOf" srcId="{7F42D00A-7855-4ED5-A0F5-287319E2BAB4}" destId="{3C3EC2BC-C0FA-4ADF-93C3-60106001E8ED}" srcOrd="0" destOrd="0" presId="urn:microsoft.com/office/officeart/2018/2/layout/IconLabelDescriptionList"/>
    <dgm:cxn modelId="{40150C08-F7EF-41D6-A3BF-E8EC810AAFA2}" type="presParOf" srcId="{7F42D00A-7855-4ED5-A0F5-287319E2BAB4}" destId="{BD983767-C2AB-4891-8DA0-6AB6E984B7DE}" srcOrd="1" destOrd="0" presId="urn:microsoft.com/office/officeart/2018/2/layout/IconLabelDescriptionList"/>
    <dgm:cxn modelId="{EF1C7055-A536-449F-81F5-B825EEDD37F9}" type="presParOf" srcId="{7F42D00A-7855-4ED5-A0F5-287319E2BAB4}" destId="{E5D0CF4E-1CDC-444C-9CE2-254C2551992C}" srcOrd="2" destOrd="0" presId="urn:microsoft.com/office/officeart/2018/2/layout/IconLabelDescriptionList"/>
    <dgm:cxn modelId="{6A5EEDA1-C00F-4AB1-B1D6-C008CC6CF7B3}" type="presParOf" srcId="{7F42D00A-7855-4ED5-A0F5-287319E2BAB4}" destId="{A66083D3-526B-42CE-8D6F-05ECCF6D94EE}" srcOrd="3" destOrd="0" presId="urn:microsoft.com/office/officeart/2018/2/layout/IconLabelDescriptionList"/>
    <dgm:cxn modelId="{38FA8136-B389-4ADC-848A-22369E4C668A}" type="presParOf" srcId="{7F42D00A-7855-4ED5-A0F5-287319E2BAB4}" destId="{23A37136-2DE8-471C-84AB-04ADC85E77B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B80B9-7286-45A4-80C4-71D4A1C7BC3C}">
      <dsp:nvSpPr>
        <dsp:cNvPr id="0" name=""/>
        <dsp:cNvSpPr/>
      </dsp:nvSpPr>
      <dsp:spPr>
        <a:xfrm>
          <a:off x="0" y="3820"/>
          <a:ext cx="8052955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Efficient IT Helpdesk services are key to smooth operations and user satisfaction.</a:t>
          </a:r>
          <a:endParaRPr lang="en-US" sz="2100" kern="1200" dirty="0"/>
        </a:p>
      </dsp:txBody>
      <dsp:txXfrm>
        <a:off x="40780" y="44600"/>
        <a:ext cx="7971395" cy="753819"/>
      </dsp:txXfrm>
    </dsp:sp>
    <dsp:sp modelId="{C63716FC-2140-461A-857B-9313C4A3F979}">
      <dsp:nvSpPr>
        <dsp:cNvPr id="0" name=""/>
        <dsp:cNvSpPr/>
      </dsp:nvSpPr>
      <dsp:spPr>
        <a:xfrm>
          <a:off x="0" y="899680"/>
          <a:ext cx="8052955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Customer Satisfaction (CSAT) is a core measure of service quality.</a:t>
          </a:r>
          <a:endParaRPr lang="en-US" sz="2100" kern="1200" dirty="0"/>
        </a:p>
      </dsp:txBody>
      <dsp:txXfrm>
        <a:off x="40780" y="940460"/>
        <a:ext cx="7971395" cy="753819"/>
      </dsp:txXfrm>
    </dsp:sp>
    <dsp:sp modelId="{C2A2C0B6-8187-4FD6-90D1-D922AC231026}">
      <dsp:nvSpPr>
        <dsp:cNvPr id="0" name=""/>
        <dsp:cNvSpPr/>
      </dsp:nvSpPr>
      <dsp:spPr>
        <a:xfrm>
          <a:off x="0" y="1795540"/>
          <a:ext cx="8052955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This project analyzes support ticket data to uncover pain points and performance drivers.</a:t>
          </a:r>
          <a:endParaRPr lang="en-US" sz="2100" kern="1200" dirty="0"/>
        </a:p>
      </dsp:txBody>
      <dsp:txXfrm>
        <a:off x="40780" y="1836320"/>
        <a:ext cx="7971395" cy="753819"/>
      </dsp:txXfrm>
    </dsp:sp>
    <dsp:sp modelId="{089FC836-9FA0-4EFD-B7A0-8140B8BA5FC2}">
      <dsp:nvSpPr>
        <dsp:cNvPr id="0" name=""/>
        <dsp:cNvSpPr/>
      </dsp:nvSpPr>
      <dsp:spPr>
        <a:xfrm>
          <a:off x="0" y="2691400"/>
          <a:ext cx="8052955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Insights guide strategies to improve responsiveness, resolution speed, and overall helpdesk efficiency.</a:t>
          </a:r>
          <a:endParaRPr lang="en-US" sz="2100" kern="1200" dirty="0"/>
        </a:p>
      </dsp:txBody>
      <dsp:txXfrm>
        <a:off x="40780" y="2732180"/>
        <a:ext cx="7971395" cy="75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C2833-6FD6-441A-94A4-77B3233A75F9}">
      <dsp:nvSpPr>
        <dsp:cNvPr id="0" name=""/>
        <dsp:cNvSpPr/>
      </dsp:nvSpPr>
      <dsp:spPr>
        <a:xfrm>
          <a:off x="6958" y="149525"/>
          <a:ext cx="1159444" cy="1159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C4A2C-2F7D-4F8D-8322-2A133B7CA8E7}">
      <dsp:nvSpPr>
        <dsp:cNvPr id="0" name=""/>
        <dsp:cNvSpPr/>
      </dsp:nvSpPr>
      <dsp:spPr>
        <a:xfrm>
          <a:off x="6958" y="1428828"/>
          <a:ext cx="3312699" cy="49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Purpose: Use data to uncover actionable insights</a:t>
          </a:r>
        </a:p>
      </dsp:txBody>
      <dsp:txXfrm>
        <a:off x="6958" y="1428828"/>
        <a:ext cx="3312699" cy="496904"/>
      </dsp:txXfrm>
    </dsp:sp>
    <dsp:sp modelId="{ECD85C30-F0ED-40C5-A17A-E89FA2465374}">
      <dsp:nvSpPr>
        <dsp:cNvPr id="0" name=""/>
        <dsp:cNvSpPr/>
      </dsp:nvSpPr>
      <dsp:spPr>
        <a:xfrm>
          <a:off x="6958" y="1981482"/>
          <a:ext cx="3312699" cy="9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EC2BC-C0FA-4ADF-93C3-60106001E8ED}">
      <dsp:nvSpPr>
        <dsp:cNvPr id="0" name=""/>
        <dsp:cNvSpPr/>
      </dsp:nvSpPr>
      <dsp:spPr>
        <a:xfrm>
          <a:off x="3899379" y="149525"/>
          <a:ext cx="1159444" cy="1159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0CF4E-1CDC-444C-9CE2-254C2551992C}">
      <dsp:nvSpPr>
        <dsp:cNvPr id="0" name=""/>
        <dsp:cNvSpPr/>
      </dsp:nvSpPr>
      <dsp:spPr>
        <a:xfrm>
          <a:off x="3899379" y="1428828"/>
          <a:ext cx="3312699" cy="49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Objectives:</a:t>
          </a:r>
        </a:p>
      </dsp:txBody>
      <dsp:txXfrm>
        <a:off x="3899379" y="1428828"/>
        <a:ext cx="3312699" cy="496904"/>
      </dsp:txXfrm>
    </dsp:sp>
    <dsp:sp modelId="{23A37136-2DE8-471C-84AB-04ADC85E77B8}">
      <dsp:nvSpPr>
        <dsp:cNvPr id="0" name=""/>
        <dsp:cNvSpPr/>
      </dsp:nvSpPr>
      <dsp:spPr>
        <a:xfrm>
          <a:off x="3899379" y="1981482"/>
          <a:ext cx="3312699" cy="9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Identify common issues and bottlenecks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Evaluate resolution times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Analyze satisfaction drivers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Propose improvement strategies</a:t>
          </a:r>
        </a:p>
      </dsp:txBody>
      <dsp:txXfrm>
        <a:off x="3899379" y="1981482"/>
        <a:ext cx="3312699" cy="955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2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7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9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6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1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27/05/2025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datasets/sudhanshu746/analyze-helpdesk-ticke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8A4AC8-EB68-A824-10A0-85671253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18" y="1143000"/>
            <a:ext cx="4701185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i="0" kern="1200" cap="all" spc="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Enhancing IT Helpdesk Efficiency through Data-Driven Analysis thru support tickets based on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118" y="4473677"/>
            <a:ext cx="4701185" cy="1268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Vo Dai Minh / IT HELPDESK</a:t>
            </a:r>
            <a:br>
              <a:rPr lang="en-US" sz="17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7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27 May 2025</a:t>
            </a:r>
          </a:p>
        </p:txBody>
      </p:sp>
      <p:pic>
        <p:nvPicPr>
          <p:cNvPr id="9" name="Picture 8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3344F40A-8682-9AEF-A4E3-6724504A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3" y="2511918"/>
            <a:ext cx="2648296" cy="183104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2F7-F31C-0D63-5597-89AA204B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6834840" cy="709865"/>
          </a:xfrm>
        </p:spPr>
        <p:txBody>
          <a:bodyPr/>
          <a:lstStyle/>
          <a:p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CAB159C2-64F0-30F5-DC42-A1582B253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151" y="2522496"/>
            <a:ext cx="3090444" cy="8771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By Ticket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49.69K (74.09%)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17.38K (25.91%)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6AB7073B-7C50-A376-A705-A0111F43A92B}"/>
              </a:ext>
            </a:extLst>
          </p:cNvPr>
          <p:cNvSpPr>
            <a:spLocks/>
          </p:cNvSpPr>
          <p:nvPr/>
        </p:nvSpPr>
        <p:spPr bwMode="auto">
          <a:xfrm>
            <a:off x="448151" y="3477325"/>
            <a:ext cx="3090444" cy="140038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By Category (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FiledAgainst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Software: 40.84%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Systems: 31.09%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Access/Login: 20.84%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Hardware: 7.24%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E19F8-9EA0-2841-897E-5F5B51B5FEF5}"/>
              </a:ext>
            </a:extLst>
          </p:cNvPr>
          <p:cNvSpPr txBox="1"/>
          <p:nvPr/>
        </p:nvSpPr>
        <p:spPr>
          <a:xfrm>
            <a:off x="326230" y="2146676"/>
            <a:ext cx="382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Ticket Distribution Breakdown: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C344A-8F89-6FD6-096F-411ADD1A6D24}"/>
              </a:ext>
            </a:extLst>
          </p:cNvPr>
          <p:cNvSpPr txBox="1"/>
          <p:nvPr/>
        </p:nvSpPr>
        <p:spPr>
          <a:xfrm>
            <a:off x="3672842" y="411729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Software-related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issues dominate. Focus training or </a:t>
            </a:r>
            <a:r>
              <a:rPr lang="en-US" alt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efforts here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AFFCD-C0C2-CA7E-E5E2-C9C4BA178BFE}"/>
              </a:ext>
            </a:extLst>
          </p:cNvPr>
          <p:cNvSpPr txBox="1"/>
          <p:nvPr/>
        </p:nvSpPr>
        <p:spPr>
          <a:xfrm>
            <a:off x="3672842" y="2830994"/>
            <a:ext cx="431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tickets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requests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not problem incidents.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E787601F-A167-8E2F-47F5-6EDF390CED71}"/>
              </a:ext>
            </a:extLst>
          </p:cNvPr>
          <p:cNvSpPr txBox="1"/>
          <p:nvPr/>
        </p:nvSpPr>
        <p:spPr>
          <a:xfrm>
            <a:off x="448151" y="4955374"/>
            <a:ext cx="3090444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By Severity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60.86K (dominates)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3.34K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1.64K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0.97K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Unclassified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0.24K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EAEA1-244F-1BAC-A1DF-07D3E822E5B7}"/>
              </a:ext>
            </a:extLst>
          </p:cNvPr>
          <p:cNvSpPr txBox="1"/>
          <p:nvPr/>
        </p:nvSpPr>
        <p:spPr>
          <a:xfrm>
            <a:off x="3672842" y="540359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🔍 Most tickets are of </a:t>
            </a:r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severity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Critical tickets are rare but crucial.</a:t>
            </a:r>
          </a:p>
        </p:txBody>
      </p:sp>
    </p:spTree>
    <p:extLst>
      <p:ext uri="{BB962C8B-B14F-4D97-AF65-F5344CB8AC3E}">
        <p14:creationId xmlns:p14="http://schemas.microsoft.com/office/powerpoint/2010/main" val="350888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4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 (EDA)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229459-AB0C-51FD-F3BC-67D329994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99458"/>
              </p:ext>
            </p:extLst>
          </p:nvPr>
        </p:nvGraphicFramePr>
        <p:xfrm>
          <a:off x="518287" y="2628414"/>
          <a:ext cx="8066913" cy="1752600"/>
        </p:xfrm>
        <a:graphic>
          <a:graphicData uri="http://schemas.openxmlformats.org/drawingml/2006/table">
            <a:tbl>
              <a:tblPr/>
              <a:tblGrid>
                <a:gridCol w="2688971">
                  <a:extLst>
                    <a:ext uri="{9D8B030D-6E8A-4147-A177-3AD203B41FA5}">
                      <a16:colId xmlns:a16="http://schemas.microsoft.com/office/drawing/2014/main" val="1453340658"/>
                    </a:ext>
                  </a:extLst>
                </a:gridCol>
                <a:gridCol w="2688971">
                  <a:extLst>
                    <a:ext uri="{9D8B030D-6E8A-4147-A177-3AD203B41FA5}">
                      <a16:colId xmlns:a16="http://schemas.microsoft.com/office/drawing/2014/main" val="374986685"/>
                    </a:ext>
                  </a:extLst>
                </a:gridCol>
                <a:gridCol w="2688971">
                  <a:extLst>
                    <a:ext uri="{9D8B030D-6E8A-4147-A177-3AD203B41FA5}">
                      <a16:colId xmlns:a16="http://schemas.microsoft.com/office/drawing/2014/main" val="573323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Satisfaction 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37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1 - Unsatisfied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13.98K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20.84%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8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2 - Neutral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13.17K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19.64%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46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3 - Satisfied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19.71K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29.39%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465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4 - Highly Satisfied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20.2K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873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50A5E7-F452-0AE2-E5FC-D573B2905516}"/>
              </a:ext>
            </a:extLst>
          </p:cNvPr>
          <p:cNvSpPr txBox="1"/>
          <p:nvPr/>
        </p:nvSpPr>
        <p:spPr>
          <a:xfrm>
            <a:off x="518288" y="2229222"/>
            <a:ext cx="80669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3. Satisfaction Insights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B14B5-73D5-378F-C837-4B49C52DBBA6}"/>
              </a:ext>
            </a:extLst>
          </p:cNvPr>
          <p:cNvSpPr txBox="1"/>
          <p:nvPr/>
        </p:nvSpPr>
        <p:spPr>
          <a:xfrm>
            <a:off x="518287" y="4414901"/>
            <a:ext cx="8066912" cy="35394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📉 ~41% are </a:t>
            </a:r>
            <a:r>
              <a:rPr lang="en-US" sz="17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unsatisfied or neutral </a:t>
            </a:r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13.98K  → Key area to improve user experience.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55F3476-120F-9B3B-9E79-D2CC4ED4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88" y="4966729"/>
            <a:ext cx="3507692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Days Open by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Unsatisfied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6.90 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Neutral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5.93 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Satisfied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5.54 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Satisfied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5.23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03A1FB-79E6-4701-6D7F-504E27B73F4D}"/>
              </a:ext>
            </a:extLst>
          </p:cNvPr>
          <p:cNvSpPr txBox="1"/>
          <p:nvPr/>
        </p:nvSpPr>
        <p:spPr>
          <a:xfrm>
            <a:off x="4277360" y="5382227"/>
            <a:ext cx="4582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⏱️ There’s a clear correlation: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faster  resolution leads to higher satisfaction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18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Insights &amp; 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00" y="2702560"/>
            <a:ext cx="7505399" cy="26822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🎯 </a:t>
            </a:r>
            <a:r>
              <a:rPr lang="en-US" b="1" dirty="0"/>
              <a:t>Improve resolution times</a:t>
            </a:r>
            <a:r>
              <a:rPr lang="en-US" dirty="0"/>
              <a:t> to lift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⚙️ </a:t>
            </a:r>
            <a:r>
              <a:rPr lang="en-US" b="1" dirty="0"/>
              <a:t>Automate or streamline</a:t>
            </a:r>
            <a:r>
              <a:rPr lang="en-US" dirty="0"/>
              <a:t> high-volume categories like </a:t>
            </a:r>
            <a:r>
              <a:rPr lang="en-US" b="1" dirty="0"/>
              <a:t>Software</a:t>
            </a:r>
            <a:r>
              <a:rPr lang="en-US" dirty="0"/>
              <a:t> and </a:t>
            </a:r>
            <a:r>
              <a:rPr lang="en-US" b="1" dirty="0"/>
              <a:t>Access/Login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🔍 Analyze </a:t>
            </a:r>
            <a:r>
              <a:rPr lang="en-US" b="1" dirty="0"/>
              <a:t>why 1 in 5 users is unsatisfied</a:t>
            </a:r>
            <a:r>
              <a:rPr lang="en-US" dirty="0"/>
              <a:t> – feedback loops or quality audits recommended.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🧑‍💼 Target </a:t>
            </a:r>
            <a:r>
              <a:rPr lang="en-US" b="1" dirty="0"/>
              <a:t>training efforts</a:t>
            </a:r>
            <a:r>
              <a:rPr lang="en-US" dirty="0"/>
              <a:t> on </a:t>
            </a:r>
            <a:r>
              <a:rPr lang="en-US" b="1" dirty="0"/>
              <a:t>normal priority</a:t>
            </a:r>
            <a:r>
              <a:rPr lang="en-US" dirty="0"/>
              <a:t> and </a:t>
            </a:r>
            <a:r>
              <a:rPr lang="en-US" b="1" dirty="0"/>
              <a:t>high-frequency ticket types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1" y="2489200"/>
            <a:ext cx="8138160" cy="2560320"/>
          </a:xfrm>
        </p:spPr>
        <p:txBody>
          <a:bodyPr>
            <a:noAutofit/>
          </a:bodyPr>
          <a:lstStyle/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The helpdesk team is effectively managing a large volume of tickets with a moderate satisfaction level. However, the data highlights a critical improvement opportunity: reducing resolution time has a direct and measurable impact on customer satisfaction. Additionally, focusing on high-volume categories like Software and Access/Login could yield faster wins through automation, self-service tools, or targeted training.</a:t>
            </a:r>
            <a:endParaRPr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7CF06E-4D91-1E26-382E-CC1614D20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41" y="2510700"/>
            <a:ext cx="8138160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Optimize processes for faster resolution (especially normal priority tickets).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Enhance user satisfaction through feedback-driven improvements.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Automate or template responses for repetitive Software-related issues.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Leverage this data for predictive insights (e.g., identifying tickets likely to result in low satisfaction).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8B78F7-6841-4168-8538-3E2607086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4D568C-39BB-4394-A483-C7C185002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B70B903-F367-48EC-B214-D1D26FC7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5E5B732-80F6-496B-AC33-E0FD9395D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709F18-F3FB-4D14-B50D-6159067EB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6E4A747-3382-4841-BCBE-78D416DEE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049AC68C-6F74-4DEB-9CD1-3E1C4EB2C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FB17BE8-AC72-4544-AFE9-F8C1C3EB6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FEDF-D529-3558-0100-2929B7C5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50" y="2357119"/>
            <a:ext cx="3849329" cy="143495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22" name="Graphic 21" descr="Handshake">
            <a:extLst>
              <a:ext uri="{FF2B5EF4-FFF2-40B4-BE49-F238E27FC236}">
                <a16:creationId xmlns:a16="http://schemas.microsoft.com/office/drawing/2014/main" id="{B3DE5781-5248-4B9C-4409-8548EDAB9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5620" y="1621772"/>
            <a:ext cx="3632037" cy="363203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5BA6DB3-F246-4306-AA4A-B2E8EF6D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00EF-33F5-6C32-8329-2A138F7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AAA7-28FE-FC36-7E6B-303FA6A5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2. Project Purpose and Objectives</a:t>
            </a:r>
          </a:p>
          <a:p>
            <a:r>
              <a:rPr lang="en-US" dirty="0"/>
              <a:t>3. Data Collection and Preparation </a:t>
            </a:r>
          </a:p>
          <a:p>
            <a:r>
              <a:rPr lang="en-US" dirty="0"/>
              <a:t>4. Exploratory Data Analysis (p5-p11)</a:t>
            </a:r>
          </a:p>
          <a:p>
            <a:r>
              <a:rPr lang="en-US" dirty="0"/>
              <a:t>5. Insights and Recommendations</a:t>
            </a:r>
          </a:p>
          <a:p>
            <a:r>
              <a:rPr lang="en-US" dirty="0"/>
              <a:t>6. Conclusion</a:t>
            </a:r>
          </a:p>
          <a:p>
            <a:r>
              <a:rPr lang="en-US" dirty="0"/>
              <a:t>7. Future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4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4482F6-66CD-CF5A-97F6-AE343D44E8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718" y="2489200"/>
          <a:ext cx="805295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4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Project Purpose &amp; Objectives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D54FE5-F040-384F-4160-FF480391C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667914"/>
              </p:ext>
            </p:extLst>
          </p:nvPr>
        </p:nvGraphicFramePr>
        <p:xfrm>
          <a:off x="965200" y="2925232"/>
          <a:ext cx="7219037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6739705" cy="709865"/>
          </a:xfrm>
        </p:spPr>
        <p:txBody>
          <a:bodyPr/>
          <a:lstStyle/>
          <a:p>
            <a:r>
              <a:rPr lang="en-US" b="1" dirty="0"/>
              <a:t>Data Collection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2195870"/>
            <a:ext cx="8100579" cy="2189317"/>
          </a:xfrm>
        </p:spPr>
        <p:txBody>
          <a:bodyPr>
            <a:normAutofit/>
          </a:bodyPr>
          <a:lstStyle/>
          <a:p>
            <a:r>
              <a:rPr dirty="0"/>
              <a:t>Source: Kaggle (Helpdesk Ticket Dataset)</a:t>
            </a:r>
          </a:p>
          <a:p>
            <a:pPr marL="0" indent="0">
              <a:buNone/>
            </a:pPr>
            <a:r>
              <a:rPr lang="en-US" sz="1800" b="1" u="sng" dirty="0">
                <a:solidFill>
                  <a:srgbClr val="0000CC"/>
                </a:solidFill>
                <a:effectLst/>
                <a:latin typeface="Nunito Sans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https://www.kaggle.com/datasets/sudhanshu746/analyze-helpdesk-tickets</a:t>
            </a:r>
            <a:endParaRPr dirty="0"/>
          </a:p>
          <a:p>
            <a:r>
              <a:rPr lang="en-US" dirty="0"/>
              <a:t>Description: This dataset provides comprehensive information about IT helpdesk tickets included 10 columns – 100,000 rows)</a:t>
            </a:r>
          </a:p>
          <a:p>
            <a:r>
              <a:rPr lang="en-US" dirty="0"/>
              <a:t>Table: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74F8D-26D5-FE26-6292-1B9A0682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1" y="4277032"/>
            <a:ext cx="8554066" cy="21027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763720" cy="709865"/>
          </a:xfrm>
        </p:spPr>
        <p:txBody>
          <a:bodyPr/>
          <a:lstStyle/>
          <a:p>
            <a:r>
              <a:rPr lang="en-US" b="1" dirty="0"/>
              <a:t>Data Collection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2296160"/>
            <a:ext cx="8114563" cy="4338319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700" b="1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Data Profiling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700" b="1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Transform columns:</a:t>
            </a:r>
            <a:r>
              <a:rPr lang="en-US" sz="1700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345186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 Satisfaction column  where cell has content 'Unknown' to be 'Neutral' and map to changed order from 1-4 : Unsatisfied, Neutral, Satisfied, High satisfied.</a:t>
            </a:r>
          </a:p>
          <a:p>
            <a:pPr marL="345186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columns of </a:t>
            </a:r>
            <a:r>
              <a:rPr lang="en-US" sz="17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RequestorSenority</a:t>
            </a:r>
            <a:r>
              <a:rPr lang="en-US" sz="17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Severity, Priority, Satisfaction to create numeric columns of </a:t>
            </a:r>
            <a:r>
              <a:rPr lang="en-US" sz="17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RequestorSeniority_num</a:t>
            </a:r>
            <a:r>
              <a:rPr lang="en-US" sz="17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17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Severity_num</a:t>
            </a:r>
            <a:r>
              <a:rPr lang="en-US" sz="17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Priority_num,Satisfaction_num</a:t>
            </a:r>
            <a:endParaRPr lang="en-US" sz="17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700" b="1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Deleting rows:</a:t>
            </a:r>
            <a:r>
              <a:rPr lang="en-US" sz="1700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which Priority column  is '0 - Unassigned'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700" b="1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Handling Missing values:</a:t>
            </a:r>
            <a:r>
              <a:rPr lang="en-US" sz="1700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There is no missing value on dataset</a:t>
            </a:r>
          </a:p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sz="1700" b="1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Removing Outlier: </a:t>
            </a:r>
            <a:br>
              <a:rPr lang="en-US" sz="1700" b="1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</a:br>
            <a:r>
              <a:rPr lang="en-US" sz="1700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Using IQR method by check the Lower bound and Upper Bound of </a:t>
            </a:r>
            <a:r>
              <a:rPr lang="en-US" sz="1700" dirty="0" err="1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daysOpen</a:t>
            </a:r>
            <a:r>
              <a:rPr lang="en-US" sz="1700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 and   removing rows out of Lower Bound and Upper Bound</a:t>
            </a:r>
          </a:p>
          <a:p>
            <a:pPr marR="0">
              <a:spcBef>
                <a:spcPts val="600"/>
              </a:spcBef>
              <a:spcAft>
                <a:spcPts val="600"/>
              </a:spcAft>
            </a:pPr>
            <a:endParaRPr lang="en-US" sz="1700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9144000" cy="6867027"/>
            <a:chOff x="0" y="-2373"/>
            <a:chExt cx="12192000" cy="686702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350294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/>
              <a:t>Exploration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chemeClr val="bg1"/>
                </a:solidFill>
              </a:rPr>
              <a:t>Calculating Correlation</a:t>
            </a:r>
          </a:p>
          <a:p>
            <a:pPr>
              <a:lnSpc>
                <a:spcPct val="90000"/>
              </a:lnSpc>
            </a:pPr>
            <a:r>
              <a:rPr lang="en-US" sz="1100" b="1">
                <a:solidFill>
                  <a:schemeClr val="bg1"/>
                </a:solidFill>
              </a:rPr>
              <a:t>Correlation heatmap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Display relationship between Satisfaction and different feature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/>
                </a:solidFill>
              </a:rPr>
              <a:t>Identify which feature are positively or negatively correlated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100">
                <a:solidFill>
                  <a:schemeClr val="bg1"/>
                </a:solidFill>
              </a:rPr>
              <a:t>Satisfaction_num ~ daysOpen are negatively correlated </a:t>
            </a:r>
            <a:r>
              <a:rPr lang="en-US" sz="1100">
                <a:solidFill>
                  <a:schemeClr val="bg1"/>
                </a:solidFill>
                <a:sym typeface="Wingdings" panose="05000000000000000000" pitchFamily="2" charset="2"/>
              </a:rPr>
              <a:t> Resolution time is shorter, satisfaction is higher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solidFill>
                  <a:schemeClr val="bg1"/>
                </a:solidFill>
                <a:sym typeface="Wingdings" panose="05000000000000000000" pitchFamily="2" charset="2"/>
              </a:rPr>
              <a:t>-&gt;  0.093 is quite small, need to analyze other aspects.</a:t>
            </a:r>
            <a:endParaRPr lang="en-US" sz="11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5CDE4-6379-E75E-5A79-3BF3651E7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1107115"/>
            <a:ext cx="5200743" cy="46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3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4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 dirty="0" err="1"/>
              <a:t>Explotation</a:t>
            </a:r>
            <a:r>
              <a:rPr lang="en-US" b="1" dirty="0"/>
              <a:t>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6099086"/>
            <a:ext cx="6868160" cy="760457"/>
          </a:xfrm>
        </p:spPr>
        <p:txBody>
          <a:bodyPr anchor="t">
            <a:norm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after cleaning, we have </a:t>
            </a:r>
            <a:r>
              <a:rPr lang="en-US" sz="1400" b="1" i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Cleaned_IT_Helpdesk.csv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 file data on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PowerBI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have 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99B687-986D-AE25-81B9-BEFE0AA7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971040"/>
            <a:ext cx="8148320" cy="41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7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4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 dirty="0"/>
              <a:t>Exploratory Data Analysis (EDA)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3F786F-503E-CB90-A921-AB54A360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25816"/>
              </p:ext>
            </p:extLst>
          </p:nvPr>
        </p:nvGraphicFramePr>
        <p:xfrm>
          <a:off x="599440" y="2611121"/>
          <a:ext cx="7965438" cy="3453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5713">
                  <a:extLst>
                    <a:ext uri="{9D8B030D-6E8A-4147-A177-3AD203B41FA5}">
                      <a16:colId xmlns:a16="http://schemas.microsoft.com/office/drawing/2014/main" val="3835859926"/>
                    </a:ext>
                  </a:extLst>
                </a:gridCol>
                <a:gridCol w="1047692">
                  <a:extLst>
                    <a:ext uri="{9D8B030D-6E8A-4147-A177-3AD203B41FA5}">
                      <a16:colId xmlns:a16="http://schemas.microsoft.com/office/drawing/2014/main" val="1687976558"/>
                    </a:ext>
                  </a:extLst>
                </a:gridCol>
                <a:gridCol w="4092033">
                  <a:extLst>
                    <a:ext uri="{9D8B030D-6E8A-4147-A177-3AD203B41FA5}">
                      <a16:colId xmlns:a16="http://schemas.microsoft.com/office/drawing/2014/main" val="2923088311"/>
                    </a:ext>
                  </a:extLst>
                </a:gridCol>
              </a:tblGrid>
              <a:tr h="34745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📌 1. Dashboard Summary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552"/>
                  </a:ext>
                </a:extLst>
              </a:tr>
              <a:tr h="347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Metric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>
                          <a:solidFill>
                            <a:schemeClr val="bg2"/>
                          </a:solidFill>
                          <a:effectLst/>
                        </a:rPr>
                        <a:t>Value</a:t>
                      </a:r>
                      <a:endParaRPr lang="en-US" sz="11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Insight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80157"/>
                  </a:ext>
                </a:extLst>
              </a:tr>
              <a:tr h="689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Total Tickets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67,064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Total volume of tickets handled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83973"/>
                  </a:ext>
                </a:extLst>
              </a:tr>
              <a:tr h="689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Total Agents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50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Support agents in the helpdesk team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93737"/>
                  </a:ext>
                </a:extLst>
              </a:tr>
              <a:tr h="689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>
                          <a:solidFill>
                            <a:schemeClr val="bg2"/>
                          </a:solidFill>
                          <a:effectLst/>
                        </a:rPr>
                        <a:t>Avg. Resolution Time</a:t>
                      </a:r>
                      <a:endParaRPr lang="en-US" sz="11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5.93 days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Slightly long – may affect satisfaction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92977"/>
                  </a:ext>
                </a:extLst>
              </a:tr>
              <a:tr h="689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>
                          <a:solidFill>
                            <a:schemeClr val="bg2"/>
                          </a:solidFill>
                          <a:effectLst/>
                        </a:rPr>
                        <a:t>Overall Satisfaction Rate</a:t>
                      </a:r>
                      <a:endParaRPr lang="en-US" sz="11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2.58/4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kern="100" dirty="0">
                          <a:solidFill>
                            <a:schemeClr val="bg2"/>
                          </a:solidFill>
                          <a:effectLst/>
                        </a:rPr>
                        <a:t>Moderate – opportunity to improve</a:t>
                      </a:r>
                      <a:endParaRPr lang="en-US" sz="11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1" marR="9361" marT="9361" marB="936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13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1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2484</TotalTime>
  <Words>830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Nunito Sans</vt:lpstr>
      <vt:lpstr>Wingdings</vt:lpstr>
      <vt:lpstr>Wingdings 3</vt:lpstr>
      <vt:lpstr>Ion Boardroom</vt:lpstr>
      <vt:lpstr>Enhancing IT Helpdesk Efficiency through Data-Driven Analysis thru support tickets based on Customer Satisfaction</vt:lpstr>
      <vt:lpstr>Table of Content</vt:lpstr>
      <vt:lpstr>Introduction</vt:lpstr>
      <vt:lpstr>Project Purpose &amp; Objectives</vt:lpstr>
      <vt:lpstr>Data Collection and Preparation</vt:lpstr>
      <vt:lpstr>Data Collection and Preparation</vt:lpstr>
      <vt:lpstr>Exploration Data Analysis (EDA)</vt:lpstr>
      <vt:lpstr>Explotation Data Analysis (EDA)</vt:lpstr>
      <vt:lpstr>Exploratory Data Analysis (EDA)</vt:lpstr>
      <vt:lpstr>Exploratory Data Analysis (EDA)</vt:lpstr>
      <vt:lpstr>Exploratory Data Analysis (EDA)</vt:lpstr>
      <vt:lpstr>Insights &amp; Recommendations</vt:lpstr>
      <vt:lpstr>Conclusion</vt:lpstr>
      <vt:lpstr>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Micky Vo</dc:creator>
  <cp:keywords/>
  <dc:description>generated using python-pptx</dc:description>
  <cp:lastModifiedBy>Micky Vo</cp:lastModifiedBy>
  <cp:revision>16</cp:revision>
  <dcterms:created xsi:type="dcterms:W3CDTF">2013-01-27T09:14:16Z</dcterms:created>
  <dcterms:modified xsi:type="dcterms:W3CDTF">2025-05-27T11:32:12Z</dcterms:modified>
  <cp:category/>
</cp:coreProperties>
</file>