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309" r:id="rId4"/>
    <p:sldId id="308" r:id="rId5"/>
    <p:sldId id="307" r:id="rId6"/>
    <p:sldId id="306" r:id="rId7"/>
    <p:sldId id="315" r:id="rId8"/>
    <p:sldId id="304" r:id="rId9"/>
    <p:sldId id="316" r:id="rId10"/>
    <p:sldId id="301" r:id="rId11"/>
    <p:sldId id="331" r:id="rId12"/>
    <p:sldId id="326" r:id="rId13"/>
    <p:sldId id="310" r:id="rId14"/>
    <p:sldId id="311" r:id="rId15"/>
    <p:sldId id="312" r:id="rId16"/>
    <p:sldId id="313" r:id="rId17"/>
    <p:sldId id="314" r:id="rId18"/>
    <p:sldId id="317" r:id="rId19"/>
    <p:sldId id="325" r:id="rId20"/>
    <p:sldId id="330" r:id="rId21"/>
    <p:sldId id="327" r:id="rId22"/>
    <p:sldId id="328" r:id="rId23"/>
    <p:sldId id="329" r:id="rId24"/>
    <p:sldId id="26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FF911C6-3A7C-4945-AF45-273DC167AA2D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5250" autoAdjust="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06822011488283"/>
          <c:y val="1.9997376080453048E-2"/>
          <c:w val="0.83339689431586783"/>
          <c:h val="0.681250304730333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LR</c:v>
                </c:pt>
                <c:pt idx="1">
                  <c:v>DT</c:v>
                </c:pt>
                <c:pt idx="2">
                  <c:v>NB</c:v>
                </c:pt>
                <c:pt idx="3">
                  <c:v>RF</c:v>
                </c:pt>
                <c:pt idx="4">
                  <c:v>KNN</c:v>
                </c:pt>
                <c:pt idx="5">
                  <c:v>GB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14809</c:v>
                </c:pt>
                <c:pt idx="1">
                  <c:v>6897</c:v>
                </c:pt>
                <c:pt idx="2">
                  <c:v>19736</c:v>
                </c:pt>
                <c:pt idx="3">
                  <c:v>7158</c:v>
                </c:pt>
                <c:pt idx="4">
                  <c:v>5214</c:v>
                </c:pt>
                <c:pt idx="5">
                  <c:v>4776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6-4246-8E94-7F1DBA04FB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98651104"/>
        <c:axId val="598652184"/>
      </c:barChart>
      <c:catAx>
        <c:axId val="59865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652184"/>
        <c:crosses val="autoZero"/>
        <c:auto val="1"/>
        <c:lblAlgn val="ctr"/>
        <c:lblOffset val="100"/>
        <c:noMultiLvlLbl val="0"/>
      </c:catAx>
      <c:valAx>
        <c:axId val="59865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False Negative</a:t>
                </a:r>
              </a:p>
            </c:rich>
          </c:tx>
          <c:layout>
            <c:manualLayout>
              <c:xMode val="edge"/>
              <c:yMode val="edge"/>
              <c:x val="1.281816680122777E-3"/>
              <c:y val="0.23830559806404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651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37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93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0805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42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71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79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3131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736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880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404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257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9755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33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637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The </a:t>
            </a:r>
            <a:r>
              <a:rPr lang="en-US" b="1"/>
              <a:t>brain shrinks </a:t>
            </a:r>
            <a:r>
              <a:rPr lang="en-US"/>
              <a:t>to some degree and </a:t>
            </a:r>
            <a:r>
              <a:rPr lang="en-US" b="1"/>
              <a:t>neurons stop functioning</a:t>
            </a:r>
            <a:r>
              <a:rPr lang="en-US"/>
              <a:t>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Hippocampus volume loss. GM volume loss.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The disease may develop 20 years prior to its actual exposure of symptoms.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CN </a:t>
            </a:r>
            <a:r>
              <a:rPr lang="en-US"/>
              <a:t>phase there is </a:t>
            </a:r>
            <a:r>
              <a:rPr lang="en-US" b="1"/>
              <a:t>no apparent effect.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MCI</a:t>
            </a:r>
            <a:r>
              <a:rPr lang="en-US"/>
              <a:t> phase there are </a:t>
            </a:r>
            <a:r>
              <a:rPr lang="en-US" b="1"/>
              <a:t>minor symptoms </a:t>
            </a:r>
            <a:r>
              <a:rPr lang="en-US"/>
              <a:t>that are noticeable by family and friends. So memory loss.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AD </a:t>
            </a:r>
            <a:r>
              <a:rPr lang="en-US"/>
              <a:t>phase the </a:t>
            </a:r>
            <a:r>
              <a:rPr lang="en-US" b="1"/>
              <a:t>brain</a:t>
            </a:r>
            <a:r>
              <a:rPr lang="en-US"/>
              <a:t> has started to </a:t>
            </a:r>
            <a:r>
              <a:rPr lang="en-US" b="1"/>
              <a:t>decay</a:t>
            </a:r>
            <a:r>
              <a:rPr lang="en-US"/>
              <a:t>. </a:t>
            </a:r>
            <a:r>
              <a:rPr lang="en-US" b="1"/>
              <a:t>Memory loss, delay in actions, bodily motor functions start to lose control. Loss in cognitive behavior. Eventually tends to fatality.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USA</a:t>
            </a:r>
            <a:r>
              <a:rPr lang="en-US"/>
              <a:t> estimated </a:t>
            </a:r>
            <a:r>
              <a:rPr lang="en-US" b="1"/>
              <a:t>5.8 million people have AD</a:t>
            </a:r>
            <a:r>
              <a:rPr lang="en-US"/>
              <a:t>. An estimated </a:t>
            </a:r>
            <a:r>
              <a:rPr lang="en-US" b="1"/>
              <a:t>cost of $290 billion</a:t>
            </a:r>
            <a:r>
              <a:rPr lang="en-US"/>
              <a:t> is spent </a:t>
            </a:r>
            <a:r>
              <a:rPr lang="en-US" b="1"/>
              <a:t>behind the care </a:t>
            </a:r>
            <a:r>
              <a:rPr lang="en-US"/>
              <a:t>of AD patients in 2019. It is the </a:t>
            </a:r>
            <a:r>
              <a:rPr lang="en-US" b="1"/>
              <a:t>6</a:t>
            </a:r>
            <a:r>
              <a:rPr lang="en-US" b="1" baseline="30000"/>
              <a:t>th</a:t>
            </a:r>
            <a:r>
              <a:rPr lang="en-US" b="1"/>
              <a:t> leading cause of death </a:t>
            </a:r>
            <a:r>
              <a:rPr lang="en-US"/>
              <a:t>for age group &gt;= 65.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According to </a:t>
            </a:r>
            <a:r>
              <a:rPr lang="en-US" b="1"/>
              <a:t>2018 WHO data</a:t>
            </a:r>
            <a:r>
              <a:rPr lang="en-US"/>
              <a:t>, dementia deaths in </a:t>
            </a:r>
            <a:r>
              <a:rPr lang="en-US" b="1"/>
              <a:t>Bangladesh is 14340 or 1.85% </a:t>
            </a:r>
            <a:r>
              <a:rPr lang="en-US"/>
              <a:t>of total deaths. Bangladesh </a:t>
            </a:r>
            <a:r>
              <a:rPr lang="en-US" b="1"/>
              <a:t>ranks #145 </a:t>
            </a:r>
            <a:r>
              <a:rPr lang="en-US"/>
              <a:t>in the world. The death toll is 1358 per 100,000. There is lack of documentation, report, facility and awareness regarding Alzheimer’s in Bangladesh.</a:t>
            </a:r>
          </a:p>
        </p:txBody>
      </p:sp>
      <p:sp>
        <p:nvSpPr>
          <p:cNvPr id="191" name="Google Shape;1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The </a:t>
            </a:r>
            <a:r>
              <a:rPr lang="en-US" b="1"/>
              <a:t>brain shrinks </a:t>
            </a:r>
            <a:r>
              <a:rPr lang="en-US"/>
              <a:t>to some degree and </a:t>
            </a:r>
            <a:r>
              <a:rPr lang="en-US" b="1"/>
              <a:t>neurons stop functioning</a:t>
            </a:r>
            <a:r>
              <a:rPr lang="en-US"/>
              <a:t>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Hippocampus volume loss. GM volume loss.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The disease may develop 20 years prior to its actual exposure of symptoms.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CN </a:t>
            </a:r>
            <a:r>
              <a:rPr lang="en-US"/>
              <a:t>phase there is </a:t>
            </a:r>
            <a:r>
              <a:rPr lang="en-US" b="1"/>
              <a:t>no apparent effect.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MCI</a:t>
            </a:r>
            <a:r>
              <a:rPr lang="en-US"/>
              <a:t> phase there are </a:t>
            </a:r>
            <a:r>
              <a:rPr lang="en-US" b="1"/>
              <a:t>minor symptoms </a:t>
            </a:r>
            <a:r>
              <a:rPr lang="en-US"/>
              <a:t>that are noticeable by family and friends. So memory loss.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AD </a:t>
            </a:r>
            <a:r>
              <a:rPr lang="en-US"/>
              <a:t>phase the </a:t>
            </a:r>
            <a:r>
              <a:rPr lang="en-US" b="1"/>
              <a:t>brain</a:t>
            </a:r>
            <a:r>
              <a:rPr lang="en-US"/>
              <a:t> has started to </a:t>
            </a:r>
            <a:r>
              <a:rPr lang="en-US" b="1"/>
              <a:t>decay</a:t>
            </a:r>
            <a:r>
              <a:rPr lang="en-US"/>
              <a:t>. </a:t>
            </a:r>
            <a:r>
              <a:rPr lang="en-US" b="1"/>
              <a:t>Memory loss, delay in actions, bodily motor functions start to lose control. Loss in cognitive behavior. Eventually tends to fatality.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In </a:t>
            </a:r>
            <a:r>
              <a:rPr lang="en-US" b="1"/>
              <a:t>USA</a:t>
            </a:r>
            <a:r>
              <a:rPr lang="en-US"/>
              <a:t> estimated </a:t>
            </a:r>
            <a:r>
              <a:rPr lang="en-US" b="1"/>
              <a:t>5.8 million people have AD</a:t>
            </a:r>
            <a:r>
              <a:rPr lang="en-US"/>
              <a:t>. An estimated </a:t>
            </a:r>
            <a:r>
              <a:rPr lang="en-US" b="1"/>
              <a:t>cost of $290 billion</a:t>
            </a:r>
            <a:r>
              <a:rPr lang="en-US"/>
              <a:t> is spent </a:t>
            </a:r>
            <a:r>
              <a:rPr lang="en-US" b="1"/>
              <a:t>behind the care </a:t>
            </a:r>
            <a:r>
              <a:rPr lang="en-US"/>
              <a:t>of AD patients in 2019. It is the </a:t>
            </a:r>
            <a:r>
              <a:rPr lang="en-US" b="1"/>
              <a:t>6</a:t>
            </a:r>
            <a:r>
              <a:rPr lang="en-US" b="1" baseline="30000"/>
              <a:t>th</a:t>
            </a:r>
            <a:r>
              <a:rPr lang="en-US" b="1"/>
              <a:t> leading cause of death </a:t>
            </a:r>
            <a:r>
              <a:rPr lang="en-US"/>
              <a:t>for age group &gt;= 65.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en-US"/>
              <a:t>According to </a:t>
            </a:r>
            <a:r>
              <a:rPr lang="en-US" b="1"/>
              <a:t>2018 WHO data</a:t>
            </a:r>
            <a:r>
              <a:rPr lang="en-US"/>
              <a:t>, dementia deaths in </a:t>
            </a:r>
            <a:r>
              <a:rPr lang="en-US" b="1"/>
              <a:t>Bangladesh is 14340 or 1.85% </a:t>
            </a:r>
            <a:r>
              <a:rPr lang="en-US"/>
              <a:t>of total deaths. Bangladesh </a:t>
            </a:r>
            <a:r>
              <a:rPr lang="en-US" b="1"/>
              <a:t>ranks #145 </a:t>
            </a:r>
            <a:r>
              <a:rPr lang="en-US"/>
              <a:t>in the world. The death toll is 1358 per 100,000. There is lack of documentation, report, facility and awareness regarding Alzheimer’s in Bangladesh.</a:t>
            </a:r>
          </a:p>
        </p:txBody>
      </p:sp>
      <p:sp>
        <p:nvSpPr>
          <p:cNvPr id="191" name="Google Shape;1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076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498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 dirty="0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7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999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28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9127435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0" y="1675930"/>
            <a:ext cx="12192000" cy="16807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earning Based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pproach for Accurate Heart Disease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rediction</a:t>
            </a: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84555" y="13447"/>
            <a:ext cx="1422883" cy="134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/>
        </p:nvSpPr>
        <p:spPr>
          <a:xfrm>
            <a:off x="1987633" y="3650950"/>
            <a:ext cx="8688952" cy="3627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Course code: CSE5000</a:t>
            </a: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84555" y="37803"/>
            <a:ext cx="1422883" cy="13438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7" name="Google Shape;167;p1"/>
          <p:cNvSpPr txBox="1"/>
          <p:nvPr/>
        </p:nvSpPr>
        <p:spPr>
          <a:xfrm>
            <a:off x="145572" y="5988676"/>
            <a:ext cx="11900847" cy="6945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Calibri" panose="020F0502020204030204"/>
              <a:buNone/>
            </a:pPr>
            <a:r>
              <a:rPr lang="en-US" sz="2800" b="1" i="0" u="none" strike="noStrike" cap="none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Dept. of CSE, MBSTU</a:t>
            </a:r>
            <a:endParaRPr sz="6000" b="1" i="0" u="none" strike="noStrike" cap="none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65;p1"/>
          <p:cNvSpPr txBox="1"/>
          <p:nvPr/>
        </p:nvSpPr>
        <p:spPr>
          <a:xfrm>
            <a:off x="145572" y="5466989"/>
            <a:ext cx="11900847" cy="3627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70000"/>
              </a:lnSpc>
              <a:buClr>
                <a:schemeClr val="dk1"/>
              </a:buClr>
              <a:buSzPts val="2220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Supervised by Mohd. Sultan Ahammad</a:t>
            </a:r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165;p1"/>
          <p:cNvSpPr txBox="1"/>
          <p:nvPr/>
        </p:nvSpPr>
        <p:spPr>
          <a:xfrm>
            <a:off x="145571" y="4053846"/>
            <a:ext cx="11900847" cy="11282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2220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Muhammad Abdul Mukit	CE18040</a:t>
            </a:r>
          </a:p>
          <a:p>
            <a:pPr lvl="0" algn="ctr">
              <a:lnSpc>
                <a:spcPct val="150000"/>
              </a:lnSpc>
              <a:buClr>
                <a:schemeClr val="dk1"/>
              </a:buClr>
              <a:buSzPts val="2220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Minhajul Islam Tapadar	CE18042</a:t>
            </a:r>
            <a:endParaRPr lang="en-US" sz="24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62">
            <a:extLst>
              <a:ext uri="{FF2B5EF4-FFF2-40B4-BE49-F238E27FC236}">
                <a16:creationId xmlns:a16="http://schemas.microsoft.com/office/drawing/2014/main" id="{E797B82F-712B-EF48-AA04-9FB95324E504}"/>
              </a:ext>
            </a:extLst>
          </p:cNvPr>
          <p:cNvSpPr txBox="1"/>
          <p:nvPr/>
        </p:nvSpPr>
        <p:spPr>
          <a:xfrm>
            <a:off x="7644673" y="3120873"/>
            <a:ext cx="101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Splitting Train and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D8173B-9230-3438-9208-A92C79B53D08}"/>
              </a:ext>
            </a:extLst>
          </p:cNvPr>
          <p:cNvCxnSpPr>
            <a:cxnSpLocks/>
          </p:cNvCxnSpPr>
          <p:nvPr/>
        </p:nvCxnSpPr>
        <p:spPr>
          <a:xfrm>
            <a:off x="6231538" y="2495576"/>
            <a:ext cx="0" cy="749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C105EA-8E7A-3175-AD4D-EB1F7AA8A211}"/>
              </a:ext>
            </a:extLst>
          </p:cNvPr>
          <p:cNvCxnSpPr>
            <a:cxnSpLocks/>
          </p:cNvCxnSpPr>
          <p:nvPr/>
        </p:nvCxnSpPr>
        <p:spPr>
          <a:xfrm>
            <a:off x="6227074" y="1644947"/>
            <a:ext cx="0" cy="749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5EE4148-69A9-DFC7-0A28-5DF46724DC1C}"/>
              </a:ext>
            </a:extLst>
          </p:cNvPr>
          <p:cNvCxnSpPr>
            <a:cxnSpLocks/>
          </p:cNvCxnSpPr>
          <p:nvPr/>
        </p:nvCxnSpPr>
        <p:spPr>
          <a:xfrm>
            <a:off x="6227074" y="781773"/>
            <a:ext cx="0" cy="749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B2D4EFE-380D-4177-866C-F396CE83050C}"/>
              </a:ext>
            </a:extLst>
          </p:cNvPr>
          <p:cNvSpPr/>
          <p:nvPr/>
        </p:nvSpPr>
        <p:spPr>
          <a:xfrm>
            <a:off x="818148" y="706774"/>
            <a:ext cx="1124852" cy="5400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9C1BCAA-B2D6-1B9E-7AD6-A61D5BF6C9B9}"/>
              </a:ext>
            </a:extLst>
          </p:cNvPr>
          <p:cNvSpPr/>
          <p:nvPr/>
        </p:nvSpPr>
        <p:spPr>
          <a:xfrm>
            <a:off x="5118597" y="687988"/>
            <a:ext cx="2369420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Removing null values</a:t>
            </a:r>
            <a:endParaRPr lang="en-US" sz="16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Feature Encoding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6E8F21E-74EE-238F-23E0-8AA0B036057F}"/>
              </a:ext>
            </a:extLst>
          </p:cNvPr>
          <p:cNvSpPr/>
          <p:nvPr/>
        </p:nvSpPr>
        <p:spPr>
          <a:xfrm>
            <a:off x="5139825" y="4065064"/>
            <a:ext cx="2369420" cy="17866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Logistic Regression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Decision Tress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 Forest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Naive Bayes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Gradient Boosting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8E1BEDF-8236-6F88-5BDA-C83BE081E8C2}"/>
              </a:ext>
            </a:extLst>
          </p:cNvPr>
          <p:cNvSpPr/>
          <p:nvPr/>
        </p:nvSpPr>
        <p:spPr>
          <a:xfrm>
            <a:off x="2494063" y="694402"/>
            <a:ext cx="2038350" cy="576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Initial dataset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DB92822-BE12-5E9D-B91F-B030487DEF4C}"/>
              </a:ext>
            </a:extLst>
          </p:cNvPr>
          <p:cNvSpPr/>
          <p:nvPr/>
        </p:nvSpPr>
        <p:spPr>
          <a:xfrm>
            <a:off x="5139825" y="1546094"/>
            <a:ext cx="2369417" cy="5847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Filter Feature Selection Method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0A22EA9-8E3D-3340-C31C-885E678AD05F}"/>
              </a:ext>
            </a:extLst>
          </p:cNvPr>
          <p:cNvSpPr/>
          <p:nvPr/>
        </p:nvSpPr>
        <p:spPr>
          <a:xfrm>
            <a:off x="5143669" y="2406787"/>
            <a:ext cx="2365573" cy="5863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ver-sampling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 SMOTE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7BD680-6930-B991-E734-25FB41D31AE1}"/>
              </a:ext>
            </a:extLst>
          </p:cNvPr>
          <p:cNvSpPr/>
          <p:nvPr/>
        </p:nvSpPr>
        <p:spPr>
          <a:xfrm>
            <a:off x="3024438" y="4699574"/>
            <a:ext cx="1421434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Prediction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CF620DB-0CF1-6173-D09D-8627DE4A0379}"/>
              </a:ext>
            </a:extLst>
          </p:cNvPr>
          <p:cNvCxnSpPr/>
          <p:nvPr/>
        </p:nvCxnSpPr>
        <p:spPr>
          <a:xfrm flipV="1">
            <a:off x="1558633" y="970432"/>
            <a:ext cx="901700" cy="63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26FB53B-B6DE-A7FB-A7BF-74BACB6F3914}"/>
              </a:ext>
            </a:extLst>
          </p:cNvPr>
          <p:cNvCxnSpPr/>
          <p:nvPr/>
        </p:nvCxnSpPr>
        <p:spPr>
          <a:xfrm flipV="1">
            <a:off x="4216897" y="1007986"/>
            <a:ext cx="901700" cy="63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F3017FC-8670-70E3-54FE-24EFA701613A}"/>
              </a:ext>
            </a:extLst>
          </p:cNvPr>
          <p:cNvCxnSpPr>
            <a:cxnSpLocks/>
          </p:cNvCxnSpPr>
          <p:nvPr/>
        </p:nvCxnSpPr>
        <p:spPr>
          <a:xfrm>
            <a:off x="6227074" y="3311125"/>
            <a:ext cx="0" cy="749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DA100A-A6FE-6E1E-BF99-3D6A75B05019}"/>
              </a:ext>
            </a:extLst>
          </p:cNvPr>
          <p:cNvSpPr/>
          <p:nvPr/>
        </p:nvSpPr>
        <p:spPr>
          <a:xfrm>
            <a:off x="1143739" y="5246117"/>
            <a:ext cx="1421434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Heart D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601E5FE-A130-FE91-E1EC-3644B996EEFF}"/>
              </a:ext>
            </a:extLst>
          </p:cNvPr>
          <p:cNvSpPr/>
          <p:nvPr/>
        </p:nvSpPr>
        <p:spPr>
          <a:xfrm>
            <a:off x="1143738" y="4129834"/>
            <a:ext cx="1421434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Healthy Data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D7B079A-281F-D050-502C-C479EF8497B6}"/>
              </a:ext>
            </a:extLst>
          </p:cNvPr>
          <p:cNvCxnSpPr/>
          <p:nvPr/>
        </p:nvCxnSpPr>
        <p:spPr>
          <a:xfrm flipH="1">
            <a:off x="9990455" y="1124013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475EE640-4FF4-5CD9-B010-200ACD21B1FD}"/>
              </a:ext>
            </a:extLst>
          </p:cNvPr>
          <p:cNvCxnSpPr/>
          <p:nvPr/>
        </p:nvCxnSpPr>
        <p:spPr>
          <a:xfrm flipH="1">
            <a:off x="10142855" y="1139253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8356FFE-94AD-8F5E-5623-C016408A97A5}"/>
              </a:ext>
            </a:extLst>
          </p:cNvPr>
          <p:cNvCxnSpPr/>
          <p:nvPr/>
        </p:nvCxnSpPr>
        <p:spPr>
          <a:xfrm flipH="1">
            <a:off x="10295255" y="1154493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71080BD-EB0F-0394-6C8B-2C1F52FC9EAF}"/>
              </a:ext>
            </a:extLst>
          </p:cNvPr>
          <p:cNvCxnSpPr>
            <a:cxnSpLocks/>
          </p:cNvCxnSpPr>
          <p:nvPr/>
        </p:nvCxnSpPr>
        <p:spPr>
          <a:xfrm flipH="1">
            <a:off x="4445872" y="5042603"/>
            <a:ext cx="109825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DEDDDFDF-63C9-D460-50D2-352A8E78BC38}"/>
              </a:ext>
            </a:extLst>
          </p:cNvPr>
          <p:cNvCxnSpPr>
            <a:cxnSpLocks/>
            <a:endCxn id="286" idx="3"/>
          </p:cNvCxnSpPr>
          <p:nvPr/>
        </p:nvCxnSpPr>
        <p:spPr>
          <a:xfrm rot="10800000">
            <a:off x="2565173" y="4435324"/>
            <a:ext cx="593897" cy="473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C3DE446A-7B21-B2FE-2B80-3FBA18A7DFAC}"/>
              </a:ext>
            </a:extLst>
          </p:cNvPr>
          <p:cNvCxnSpPr>
            <a:cxnSpLocks/>
            <a:endCxn id="285" idx="3"/>
          </p:cNvCxnSpPr>
          <p:nvPr/>
        </p:nvCxnSpPr>
        <p:spPr>
          <a:xfrm rot="10800000" flipV="1">
            <a:off x="2565173" y="5103489"/>
            <a:ext cx="593900" cy="44811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53">
            <a:extLst>
              <a:ext uri="{FF2B5EF4-FFF2-40B4-BE49-F238E27FC236}">
                <a16:creationId xmlns:a16="http://schemas.microsoft.com/office/drawing/2014/main" id="{6A54E0BA-53E4-C864-A1FA-51F12A9A243D}"/>
              </a:ext>
            </a:extLst>
          </p:cNvPr>
          <p:cNvSpPr txBox="1"/>
          <p:nvPr/>
        </p:nvSpPr>
        <p:spPr>
          <a:xfrm>
            <a:off x="7457433" y="738117"/>
            <a:ext cx="149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</a:p>
        </p:txBody>
      </p:sp>
      <p:sp>
        <p:nvSpPr>
          <p:cNvPr id="302" name="TextBox 53">
            <a:extLst>
              <a:ext uri="{FF2B5EF4-FFF2-40B4-BE49-F238E27FC236}">
                <a16:creationId xmlns:a16="http://schemas.microsoft.com/office/drawing/2014/main" id="{D9897E3D-1599-DCC3-1837-BE90DD040D6A}"/>
              </a:ext>
            </a:extLst>
          </p:cNvPr>
          <p:cNvSpPr txBox="1"/>
          <p:nvPr/>
        </p:nvSpPr>
        <p:spPr>
          <a:xfrm>
            <a:off x="7588872" y="1558724"/>
            <a:ext cx="167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7B9E68D-7621-5653-A198-8D1A9C639C46}"/>
              </a:ext>
            </a:extLst>
          </p:cNvPr>
          <p:cNvSpPr/>
          <p:nvPr/>
        </p:nvSpPr>
        <p:spPr>
          <a:xfrm>
            <a:off x="5139826" y="3230882"/>
            <a:ext cx="2400500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Train /Test  : 80/20</a:t>
            </a:r>
            <a:endParaRPr lang="en-US" sz="16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03" name="TextBox 53">
            <a:extLst>
              <a:ext uri="{FF2B5EF4-FFF2-40B4-BE49-F238E27FC236}">
                <a16:creationId xmlns:a16="http://schemas.microsoft.com/office/drawing/2014/main" id="{A217EF9A-3470-6880-815C-CA2EB51322BA}"/>
              </a:ext>
            </a:extLst>
          </p:cNvPr>
          <p:cNvSpPr txBox="1"/>
          <p:nvPr/>
        </p:nvSpPr>
        <p:spPr>
          <a:xfrm>
            <a:off x="7633173" y="2281953"/>
            <a:ext cx="1318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Creating Artificial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Data </a:t>
            </a:r>
          </a:p>
        </p:txBody>
      </p:sp>
      <p:sp>
        <p:nvSpPr>
          <p:cNvPr id="305" name="TextBox 62">
            <a:extLst>
              <a:ext uri="{FF2B5EF4-FFF2-40B4-BE49-F238E27FC236}">
                <a16:creationId xmlns:a16="http://schemas.microsoft.com/office/drawing/2014/main" id="{958787BD-8474-211C-F31C-1351194C914B}"/>
              </a:ext>
            </a:extLst>
          </p:cNvPr>
          <p:cNvSpPr txBox="1"/>
          <p:nvPr/>
        </p:nvSpPr>
        <p:spPr>
          <a:xfrm>
            <a:off x="2931673" y="1306393"/>
            <a:ext cx="10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Load Data</a:t>
            </a:r>
          </a:p>
        </p:txBody>
      </p:sp>
      <p:sp>
        <p:nvSpPr>
          <p:cNvPr id="307" name="TextBox 68">
            <a:extLst>
              <a:ext uri="{FF2B5EF4-FFF2-40B4-BE49-F238E27FC236}">
                <a16:creationId xmlns:a16="http://schemas.microsoft.com/office/drawing/2014/main" id="{679508FE-95FE-4862-928A-DBE725B0809D}"/>
              </a:ext>
            </a:extLst>
          </p:cNvPr>
          <p:cNvSpPr txBox="1"/>
          <p:nvPr/>
        </p:nvSpPr>
        <p:spPr>
          <a:xfrm>
            <a:off x="7368835" y="4373633"/>
            <a:ext cx="167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Training Classification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</a:p>
        </p:txBody>
      </p:sp>
      <p:sp>
        <p:nvSpPr>
          <p:cNvPr id="308" name="TextBox 70">
            <a:extLst>
              <a:ext uri="{FF2B5EF4-FFF2-40B4-BE49-F238E27FC236}">
                <a16:creationId xmlns:a16="http://schemas.microsoft.com/office/drawing/2014/main" id="{BA12F2D1-4543-DB9A-E045-6E296D085E87}"/>
              </a:ext>
            </a:extLst>
          </p:cNvPr>
          <p:cNvSpPr txBox="1"/>
          <p:nvPr/>
        </p:nvSpPr>
        <p:spPr>
          <a:xfrm>
            <a:off x="2952561" y="5454153"/>
            <a:ext cx="167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58995213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 Results and Discussions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7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3;p10"/>
          <p:cNvSpPr/>
          <p:nvPr/>
        </p:nvSpPr>
        <p:spPr>
          <a:xfrm>
            <a:off x="0" y="874060"/>
            <a:ext cx="12192000" cy="5269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00;p3">
                <a:extLst>
                  <a:ext uri="{FF2B5EF4-FFF2-40B4-BE49-F238E27FC236}">
                    <a16:creationId xmlns:a16="http://schemas.microsoft.com/office/drawing/2014/main" id="{DAFBDC5A-B839-D66C-F59F-9C942FD0F970}"/>
                  </a:ext>
                </a:extLst>
              </p:cNvPr>
              <p:cNvSpPr txBox="1"/>
              <p:nvPr/>
            </p:nvSpPr>
            <p:spPr>
              <a:xfrm>
                <a:off x="69011" y="916276"/>
                <a:ext cx="12059729" cy="5148095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Accuracy is the measurement of actual true classifications.</a:t>
                </a:r>
              </a:p>
              <a:p>
                <a:pPr algn="just"/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Accuracy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Negative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ar-AE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Samples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  </m:t>
                        </m:r>
                      </m:den>
                    </m:f>
                  </m:oMath>
                </a14:m>
                <a:endParaRPr lang="ar-AE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ar-AE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Precision estimates how many positive labels we had predicted.</a:t>
                </a:r>
              </a:p>
              <a:p>
                <a:pPr algn="just"/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Precision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  </m:t>
                        </m:r>
                      </m:den>
                    </m:f>
                  </m:oMath>
                </a14:m>
                <a:endParaRPr lang="ar-AE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ar-AE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Recall evaluates how many positive labels we had correctly predicted from our data.</a:t>
                </a:r>
              </a:p>
              <a:p>
                <a:pPr algn="just"/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Recall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False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Negative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FN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  </m:t>
                        </m:r>
                      </m:den>
                    </m:f>
                  </m:oMath>
                </a14:m>
                <a:r>
                  <a:rPr lang="ar-AE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</a:p>
              <a:p>
                <a:pPr algn="just"/>
                <a:endParaRPr lang="ar-AE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While F1-Score is the weighted mean of Recall and Precision.  </a:t>
                </a:r>
              </a:p>
              <a:p>
                <a:pPr algn="just"/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F1 - Score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ar-AE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ar-AE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 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×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ar-AE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ar-AE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  <a:p>
                <a:endParaRPr lang="ar-AE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Google Shape;200;p3">
                <a:extLst>
                  <a:ext uri="{FF2B5EF4-FFF2-40B4-BE49-F238E27FC236}">
                    <a16:creationId xmlns:a16="http://schemas.microsoft.com/office/drawing/2014/main" id="{DAFBDC5A-B839-D66C-F59F-9C942FD0F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" y="916276"/>
                <a:ext cx="12059729" cy="5148095"/>
              </a:xfrm>
              <a:prstGeom prst="rect">
                <a:avLst/>
              </a:prstGeom>
              <a:blipFill>
                <a:blip r:embed="rId4"/>
                <a:stretch>
                  <a:fillRect l="-504" b="-5053"/>
                </a:stretch>
              </a:blipFill>
              <a:ln w="3810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76;p2">
            <a:extLst>
              <a:ext uri="{FF2B5EF4-FFF2-40B4-BE49-F238E27FC236}">
                <a16:creationId xmlns:a16="http://schemas.microsoft.com/office/drawing/2014/main" id="{CB129785-9F31-215C-BD92-CBD61A20E5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11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929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0;p8">
            <a:extLst>
              <a:ext uri="{FF2B5EF4-FFF2-40B4-BE49-F238E27FC236}">
                <a16:creationId xmlns:a16="http://schemas.microsoft.com/office/drawing/2014/main" id="{0CE9552E-D875-F120-E16E-43091158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5994"/>
            <a:ext cx="12192000" cy="910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3959"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91556A06-7001-26EF-4218-DA3E0D10219D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A1BDDA15-642D-70CD-5DCF-A23AEC5BBA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3">
            <a:extLst>
              <a:ext uri="{FF2B5EF4-FFF2-40B4-BE49-F238E27FC236}">
                <a16:creationId xmlns:a16="http://schemas.microsoft.com/office/drawing/2014/main" id="{6A0137E5-26A0-E177-3703-963F96206E38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ts val="18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algn="just">
              <a:buSzPts val="18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Logistic Regression Classifier: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B7BB5-FA3A-F12E-0CD2-8ADCCAC44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6"/>
          <a:stretch/>
        </p:blipFill>
        <p:spPr>
          <a:xfrm>
            <a:off x="179207" y="1919112"/>
            <a:ext cx="11833585" cy="3438005"/>
          </a:xfrm>
          <a:prstGeom prst="rect">
            <a:avLst/>
          </a:prstGeom>
        </p:spPr>
      </p:pic>
      <p:sp>
        <p:nvSpPr>
          <p:cNvPr id="2" name="Google Shape;176;p2">
            <a:extLst>
              <a:ext uri="{FF2B5EF4-FFF2-40B4-BE49-F238E27FC236}">
                <a16:creationId xmlns:a16="http://schemas.microsoft.com/office/drawing/2014/main" id="{5EC7E14A-DBDC-C20F-4963-045FFA0E2D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12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93605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0;p8">
            <a:extLst>
              <a:ext uri="{FF2B5EF4-FFF2-40B4-BE49-F238E27FC236}">
                <a16:creationId xmlns:a16="http://schemas.microsoft.com/office/drawing/2014/main" id="{0CE9552E-D875-F120-E16E-43091158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5994"/>
            <a:ext cx="12192000" cy="910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3959"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91556A06-7001-26EF-4218-DA3E0D10219D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A1BDDA15-642D-70CD-5DCF-A23AEC5BBA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3">
            <a:extLst>
              <a:ext uri="{FF2B5EF4-FFF2-40B4-BE49-F238E27FC236}">
                <a16:creationId xmlns:a16="http://schemas.microsoft.com/office/drawing/2014/main" id="{6A0137E5-26A0-E177-3703-963F96206E38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KNN Classifier: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6CB8F-95F0-C469-2F87-FB3AEB19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23" y="1889471"/>
            <a:ext cx="11827354" cy="3890440"/>
          </a:xfrm>
          <a:prstGeom prst="rect">
            <a:avLst/>
          </a:prstGeom>
        </p:spPr>
      </p:pic>
      <p:sp>
        <p:nvSpPr>
          <p:cNvPr id="2" name="Google Shape;176;p2">
            <a:extLst>
              <a:ext uri="{FF2B5EF4-FFF2-40B4-BE49-F238E27FC236}">
                <a16:creationId xmlns:a16="http://schemas.microsoft.com/office/drawing/2014/main" id="{BC488517-E4D5-6EEE-1527-598672E8B2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13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9938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0;p8">
            <a:extLst>
              <a:ext uri="{FF2B5EF4-FFF2-40B4-BE49-F238E27FC236}">
                <a16:creationId xmlns:a16="http://schemas.microsoft.com/office/drawing/2014/main" id="{0CE9552E-D875-F120-E16E-43091158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5994"/>
            <a:ext cx="12192000" cy="910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3959"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91556A06-7001-26EF-4218-DA3E0D10219D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A1BDDA15-642D-70CD-5DCF-A23AEC5BBA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3">
            <a:extLst>
              <a:ext uri="{FF2B5EF4-FFF2-40B4-BE49-F238E27FC236}">
                <a16:creationId xmlns:a16="http://schemas.microsoft.com/office/drawing/2014/main" id="{6A0137E5-26A0-E177-3703-963F96206E38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Decision Tree Classifier: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5ADDC-562F-2492-C244-4B11368D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54" y="1819050"/>
            <a:ext cx="11201869" cy="3362550"/>
          </a:xfrm>
          <a:prstGeom prst="rect">
            <a:avLst/>
          </a:prstGeom>
        </p:spPr>
      </p:pic>
      <p:sp>
        <p:nvSpPr>
          <p:cNvPr id="2" name="Google Shape;176;p2">
            <a:extLst>
              <a:ext uri="{FF2B5EF4-FFF2-40B4-BE49-F238E27FC236}">
                <a16:creationId xmlns:a16="http://schemas.microsoft.com/office/drawing/2014/main" id="{A4AE680F-4C76-B271-D165-508DA4160F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596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14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86004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0;p8">
            <a:extLst>
              <a:ext uri="{FF2B5EF4-FFF2-40B4-BE49-F238E27FC236}">
                <a16:creationId xmlns:a16="http://schemas.microsoft.com/office/drawing/2014/main" id="{0CE9552E-D875-F120-E16E-43091158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5994"/>
            <a:ext cx="12192000" cy="910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3959"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91556A06-7001-26EF-4218-DA3E0D10219D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A1BDDA15-642D-70CD-5DCF-A23AEC5BBA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3">
            <a:extLst>
              <a:ext uri="{FF2B5EF4-FFF2-40B4-BE49-F238E27FC236}">
                <a16:creationId xmlns:a16="http://schemas.microsoft.com/office/drawing/2014/main" id="{6A0137E5-26A0-E177-3703-963F96206E38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Random Forest Classifier: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F40A9-98FF-EB97-075C-9D1911C1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9" y="1769005"/>
            <a:ext cx="11814290" cy="3130371"/>
          </a:xfrm>
          <a:prstGeom prst="rect">
            <a:avLst/>
          </a:prstGeom>
        </p:spPr>
      </p:pic>
      <p:sp>
        <p:nvSpPr>
          <p:cNvPr id="2" name="Google Shape;176;p2">
            <a:extLst>
              <a:ext uri="{FF2B5EF4-FFF2-40B4-BE49-F238E27FC236}">
                <a16:creationId xmlns:a16="http://schemas.microsoft.com/office/drawing/2014/main" id="{3457FBE1-C1F8-0FA6-D8B9-886E17B1DE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15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3542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0;p8">
            <a:extLst>
              <a:ext uri="{FF2B5EF4-FFF2-40B4-BE49-F238E27FC236}">
                <a16:creationId xmlns:a16="http://schemas.microsoft.com/office/drawing/2014/main" id="{0CE9552E-D875-F120-E16E-43091158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5994"/>
            <a:ext cx="12192000" cy="910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3959"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91556A06-7001-26EF-4218-DA3E0D10219D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A1BDDA15-642D-70CD-5DCF-A23AEC5BBA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3">
            <a:extLst>
              <a:ext uri="{FF2B5EF4-FFF2-40B4-BE49-F238E27FC236}">
                <a16:creationId xmlns:a16="http://schemas.microsoft.com/office/drawing/2014/main" id="{6A0137E5-26A0-E177-3703-963F96206E38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Gradient Boosting Classifier: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D35B7-A1DC-45AB-1802-0BCC033C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63" y="1900023"/>
            <a:ext cx="12004595" cy="3440603"/>
          </a:xfrm>
          <a:prstGeom prst="rect">
            <a:avLst/>
          </a:prstGeom>
        </p:spPr>
      </p:pic>
      <p:sp>
        <p:nvSpPr>
          <p:cNvPr id="2" name="Google Shape;176;p2">
            <a:extLst>
              <a:ext uri="{FF2B5EF4-FFF2-40B4-BE49-F238E27FC236}">
                <a16:creationId xmlns:a16="http://schemas.microsoft.com/office/drawing/2014/main" id="{29A22FFD-86E4-30BF-C93D-1836160E8B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16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03788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7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3;p10"/>
          <p:cNvSpPr/>
          <p:nvPr/>
        </p:nvSpPr>
        <p:spPr>
          <a:xfrm>
            <a:off x="0" y="874060"/>
            <a:ext cx="12192000" cy="5269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824467E9-593E-29C4-BF04-50B5B9CAF710}"/>
              </a:ext>
            </a:extLst>
          </p:cNvPr>
          <p:cNvSpPr txBox="1"/>
          <p:nvPr/>
        </p:nvSpPr>
        <p:spPr>
          <a:xfrm>
            <a:off x="69011" y="916276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ar-A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1F25CB-D9D2-8E93-F4AB-0C13D298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75308"/>
              </p:ext>
            </p:extLst>
          </p:nvPr>
        </p:nvGraphicFramePr>
        <p:xfrm>
          <a:off x="344311" y="1062617"/>
          <a:ext cx="11309229" cy="4855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Regression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43699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16256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14809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51611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8553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6897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49908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3805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Naive Beys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38772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15583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42878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51350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7158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49595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53685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14776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43685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53732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5053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4776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53408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01380"/>
                  </a:ext>
                </a:extLst>
              </a:tr>
            </a:tbl>
          </a:graphicData>
        </a:graphic>
      </p:graphicFrame>
      <p:sp>
        <p:nvSpPr>
          <p:cNvPr id="3" name="Google Shape;176;p2">
            <a:extLst>
              <a:ext uri="{FF2B5EF4-FFF2-40B4-BE49-F238E27FC236}">
                <a16:creationId xmlns:a16="http://schemas.microsoft.com/office/drawing/2014/main" id="{2CBB2C0E-AA01-A8E4-BCA5-83A2E575BC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17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76227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9090034" y="2544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18</a:t>
            </a:fld>
            <a:endParaRPr b="1" dirty="0">
              <a:solidFill>
                <a:schemeClr val="bg1"/>
              </a:solidFill>
            </a:endParaRPr>
          </a:p>
        </p:txBody>
      </p:sp>
      <p:sp>
        <p:nvSpPr>
          <p:cNvPr id="7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3;p10"/>
          <p:cNvSpPr/>
          <p:nvPr/>
        </p:nvSpPr>
        <p:spPr>
          <a:xfrm>
            <a:off x="0" y="874060"/>
            <a:ext cx="12192000" cy="5269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824467E9-593E-29C4-BF04-50B5B9CAF710}"/>
              </a:ext>
            </a:extLst>
          </p:cNvPr>
          <p:cNvSpPr txBox="1"/>
          <p:nvPr/>
        </p:nvSpPr>
        <p:spPr>
          <a:xfrm>
            <a:off x="69011" y="916276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ar-A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1F25CB-D9D2-8E93-F4AB-0C13D2980DF8}"/>
              </a:ext>
            </a:extLst>
          </p:cNvPr>
          <p:cNvGraphicFramePr>
            <a:graphicFrameLocks noGrp="1"/>
          </p:cNvGraphicFramePr>
          <p:nvPr/>
        </p:nvGraphicFramePr>
        <p:xfrm>
          <a:off x="344311" y="1062617"/>
          <a:ext cx="11309229" cy="4855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Regression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73.445%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72.887%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74.697%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73.781%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82.910%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78.292%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91.088%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84.207%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3805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Tree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86.829%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85.765%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88.329%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87.029%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86.323%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85.265%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87.837%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86.532%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Naive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Bayes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69.803%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71.341%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66.240%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68.696%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8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91.596%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91.042%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91.837%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0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460501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0;p8">
            <a:extLst>
              <a:ext uri="{FF2B5EF4-FFF2-40B4-BE49-F238E27FC236}">
                <a16:creationId xmlns:a16="http://schemas.microsoft.com/office/drawing/2014/main" id="{0CE9552E-D875-F120-E16E-43091158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5994"/>
            <a:ext cx="12192000" cy="910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3959"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 Results and Discussions (Cont.)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91556A06-7001-26EF-4218-DA3E0D10219D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A1BDDA15-642D-70CD-5DCF-A23AEC5BBAA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3">
            <a:extLst>
              <a:ext uri="{FF2B5EF4-FFF2-40B4-BE49-F238E27FC236}">
                <a16:creationId xmlns:a16="http://schemas.microsoft.com/office/drawing/2014/main" id="{6A0137E5-26A0-E177-3703-963F96206E38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SzPts val="1800"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SzPts val="1800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False Negative count plot for different Classifier</a:t>
            </a:r>
          </a:p>
        </p:txBody>
      </p:sp>
      <p:sp>
        <p:nvSpPr>
          <p:cNvPr id="3" name="Google Shape;176;p2">
            <a:extLst>
              <a:ext uri="{FF2B5EF4-FFF2-40B4-BE49-F238E27FC236}">
                <a16:creationId xmlns:a16="http://schemas.microsoft.com/office/drawing/2014/main" id="{F2B16E1C-DE33-2360-0DE2-FE02E19F6B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19</a:t>
            </a:fld>
            <a:endParaRPr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BF80653-7E3A-7735-90CB-187E3CBB3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76949"/>
              </p:ext>
            </p:extLst>
          </p:nvPr>
        </p:nvGraphicFramePr>
        <p:xfrm>
          <a:off x="2377440" y="1210294"/>
          <a:ext cx="7863839" cy="459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356261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0" y="-597"/>
            <a:ext cx="12192000" cy="8365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Table of Contents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176" name="Google Shape;176;p2"/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2</a:t>
            </a:fld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77" name="Google Shape;177;p2">
            <a:hlinkClick r:id="rId3" action="ppaction://hlinksldjump"/>
          </p:cNvPr>
          <p:cNvSpPr/>
          <p:nvPr/>
        </p:nvSpPr>
        <p:spPr>
          <a:xfrm>
            <a:off x="1129553" y="2552569"/>
            <a:ext cx="2043954" cy="22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2">
            <a:hlinkClick r:id="rId3" action="ppaction://hlinksldjump"/>
          </p:cNvPr>
          <p:cNvSpPr/>
          <p:nvPr/>
        </p:nvSpPr>
        <p:spPr>
          <a:xfrm>
            <a:off x="1129554" y="3063557"/>
            <a:ext cx="1250576" cy="23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2">
            <a:hlinkClick r:id="rId4" action="ppaction://hlinksldjump"/>
          </p:cNvPr>
          <p:cNvSpPr/>
          <p:nvPr/>
        </p:nvSpPr>
        <p:spPr>
          <a:xfrm>
            <a:off x="1129554" y="3601440"/>
            <a:ext cx="2043954" cy="20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2">
            <a:hlinkClick r:id="rId5" action="ppaction://hlinksldjump"/>
          </p:cNvPr>
          <p:cNvSpPr/>
          <p:nvPr/>
        </p:nvSpPr>
        <p:spPr>
          <a:xfrm>
            <a:off x="1591236" y="3982579"/>
            <a:ext cx="14478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1591234" y="4959201"/>
            <a:ext cx="4282027" cy="21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606923" y="5348403"/>
            <a:ext cx="3045759" cy="15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2">
            <a:hlinkClick r:id="rId4" action="ppaction://hlinksldjump"/>
          </p:cNvPr>
          <p:cNvSpPr/>
          <p:nvPr/>
        </p:nvSpPr>
        <p:spPr>
          <a:xfrm>
            <a:off x="6324600" y="1548931"/>
            <a:ext cx="3604846" cy="23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6324600" y="1001149"/>
            <a:ext cx="2321859" cy="2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606923" y="4665240"/>
            <a:ext cx="2480983" cy="1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3E92E92C-F346-0A9B-AA0C-47AE0DF3F8E5}"/>
              </a:ext>
            </a:extLst>
          </p:cNvPr>
          <p:cNvSpPr txBox="1"/>
          <p:nvPr/>
        </p:nvSpPr>
        <p:spPr>
          <a:xfrm>
            <a:off x="69011" y="904987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     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 </a:t>
            </a: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                                                                                                               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Reviews</a:t>
            </a: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and Features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</a:t>
            </a: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and Discussions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and Future Works</a:t>
            </a: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224;p5">
            <a:extLst>
              <a:ext uri="{FF2B5EF4-FFF2-40B4-BE49-F238E27FC236}">
                <a16:creationId xmlns:a16="http://schemas.microsoft.com/office/drawing/2014/main" id="{4E945D98-D34D-3CD2-2497-BCB019361EFF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Google Shape;225;p5">
            <a:extLst>
              <a:ext uri="{FF2B5EF4-FFF2-40B4-BE49-F238E27FC236}">
                <a16:creationId xmlns:a16="http://schemas.microsoft.com/office/drawing/2014/main" id="{8FE3C9EE-D466-153D-2F96-540109BE95C7}"/>
              </a:ext>
            </a:extLst>
          </p:cNvPr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1474469" y="6100068"/>
            <a:ext cx="717531" cy="7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861667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Limitations and Future Works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7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642DBC8E-2D6A-1844-76C8-45B4896B9421}"/>
              </a:ext>
            </a:extLst>
          </p:cNvPr>
          <p:cNvSpPr txBox="1"/>
          <p:nvPr/>
        </p:nvSpPr>
        <p:spPr>
          <a:xfrm>
            <a:off x="69011" y="916276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buSzPts val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Limitations: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accuracy can be achieved 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work for Binary classification. Multimodal heart diseases can’t be predicted.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lvl="0" algn="just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algn="just">
              <a:buSzPts val="180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Future Work: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create more hybrid model to improve the accuracy.</a:t>
            </a:r>
          </a:p>
          <a:p>
            <a:pPr marL="285750" indent="-28575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develop a hybrid model to classify different types of heart diseases.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lvl="0" algn="just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" name="Google Shape;176;p2">
            <a:extLst>
              <a:ext uri="{FF2B5EF4-FFF2-40B4-BE49-F238E27FC236}">
                <a16:creationId xmlns:a16="http://schemas.microsoft.com/office/drawing/2014/main" id="{1D099248-807D-8260-0F4E-231AB250F1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20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04790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Conclusion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9256224" y="2544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21</a:t>
            </a:fld>
            <a:endParaRPr b="1" dirty="0">
              <a:solidFill>
                <a:schemeClr val="bg1"/>
              </a:solidFill>
            </a:endParaRPr>
          </a:p>
        </p:txBody>
      </p:sp>
      <p:sp>
        <p:nvSpPr>
          <p:cNvPr id="7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9F414560-62B4-15AE-C472-33DCE2ABE69B}"/>
              </a:ext>
            </a:extLst>
          </p:cNvPr>
          <p:cNvSpPr txBox="1"/>
          <p:nvPr/>
        </p:nvSpPr>
        <p:spPr>
          <a:xfrm>
            <a:off x="69011" y="916276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algn="just">
              <a:buClr>
                <a:schemeClr val="dk1"/>
              </a:buClr>
              <a:buSzPts val="1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study focused on early binary heart disease diagnosis using machine learning techniques.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classification algorithms were employed, with gradient boosting showing the most promising results with accuracy of 91.596%.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 research is encouraged to explore the complex relationships between features and the target variable to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accuracy.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400050" marR="0" lvl="0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6479234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>
                <a:solidFill>
                  <a:srgbClr val="EDEDED"/>
                </a:solidFill>
              </a:rPr>
              <a:t>References</a:t>
            </a:r>
            <a:endParaRPr sz="3960" b="1">
              <a:solidFill>
                <a:srgbClr val="EDEDED"/>
              </a:solidFill>
            </a:endParaRPr>
          </a:p>
        </p:txBody>
      </p:sp>
      <p:sp>
        <p:nvSpPr>
          <p:cNvPr id="281" name="Google Shape;281;p11"/>
          <p:cNvSpPr txBox="1">
            <a:spLocks noGrp="1"/>
          </p:cNvSpPr>
          <p:nvPr>
            <p:ph type="sldNum" idx="12"/>
          </p:nvPr>
        </p:nvSpPr>
        <p:spPr>
          <a:xfrm>
            <a:off x="9269103" y="2544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22</a:t>
            </a:fld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0" y="874059"/>
            <a:ext cx="12192000" cy="5269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2300" b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283" name="Google Shape;283;p11">
            <a:hlinkClick r:id="rId3" action="ppaction://hlinksldjump"/>
          </p:cNvPr>
          <p:cNvSpPr/>
          <p:nvPr/>
        </p:nvSpPr>
        <p:spPr>
          <a:xfrm>
            <a:off x="1262130" y="228166"/>
            <a:ext cx="1951717" cy="55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" name="Google Shape;225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22C74395-C750-A629-BE9B-A244745812C4}"/>
              </a:ext>
            </a:extLst>
          </p:cNvPr>
          <p:cNvSpPr txBox="1"/>
          <p:nvPr/>
        </p:nvSpPr>
        <p:spPr>
          <a:xfrm>
            <a:off x="69011" y="916276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1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Devansh Shah, Samir Patel, Santosh Kumar Bharti et al. "Heart Disease Prediction using Machine Learning Techniques" SN Computer Science (2020) 1:345 https://doi.org/10.1007/s42979-020-00365-y</a:t>
            </a:r>
          </a:p>
          <a:p>
            <a:pPr marL="457200" lvl="1" indent="-4572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Amanda H. Gonsalves ,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Thabtah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Rami Mustafa A. Mohammad , Gurpreet Singh et al. “Prediction of Coronary Heart Disease using Machine Learning: An Experimental Analysis” https://dl.acm.org/doi/10.1145/3342999.3343015</a:t>
            </a:r>
          </a:p>
          <a:p>
            <a:pPr marL="342900" lvl="1" indent="-3429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Senthil Kumar Mohan,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Chandrasegar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Thirumalai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Gautam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Srivastva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“Effective Heart Disease Prediction Using Hybrid Machine Learning Techniques” IEEE Access 2022. </a:t>
            </a:r>
          </a:p>
          <a:p>
            <a:pPr marL="457200" lvl="1" indent="-4572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b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  <a:p>
            <a:pPr marL="457200" lvl="1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Santhana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Dr. Geetha Et al. “Prediction of Heart Disease Using Machine Learning Algorithm”. </a:t>
            </a:r>
            <a:endParaRPr lang="en-US" sz="2400" b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0620654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/>
        </p:nvSpPr>
        <p:spPr>
          <a:xfrm>
            <a:off x="0" y="2219683"/>
            <a:ext cx="12192000" cy="35307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 panose="020F0502020204030204"/>
              <a:buNone/>
            </a:pPr>
            <a:r>
              <a:rPr lang="en-US" sz="60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 </a:t>
            </a:r>
            <a:r>
              <a:rPr lang="en-US" sz="60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Wingdings" panose="05000000000000000000" pitchFamily="2" charset="2"/>
              </a:rPr>
              <a:t></a:t>
            </a:r>
            <a:endParaRPr lang="en-US" sz="60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8226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</a:pPr>
            <a:r>
              <a:rPr lang="en-US" sz="3960" b="1" dirty="0">
                <a:solidFill>
                  <a:srgbClr val="EDEDED"/>
                </a:solidFill>
              </a:rPr>
              <a:t>Introduction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75BC0CD4-DCDD-5F43-2A17-4C0E001462C6}"/>
              </a:ext>
            </a:extLst>
          </p:cNvPr>
          <p:cNvSpPr txBox="1"/>
          <p:nvPr/>
        </p:nvSpPr>
        <p:spPr>
          <a:xfrm>
            <a:off x="69011" y="904987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Heart disease is a leading cause of mortality worldwide.</a:t>
            </a:r>
          </a:p>
          <a:p>
            <a:pPr lvl="0" algn="just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Times New Roman" panose="02020603050405020304"/>
              <a:cs typeface="Calibri" panose="020F0502020204030204" pitchFamily="34" charset="0"/>
              <a:sym typeface="Times New Roman" panose="02020603050405020304"/>
            </a:endParaRPr>
          </a:p>
          <a:p>
            <a:pPr marL="34290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can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aids accurate heart disease detection for effective treatment.</a:t>
            </a:r>
          </a:p>
          <a:p>
            <a:pPr lvl="0" algn="just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Times New Roman" panose="02020603050405020304"/>
              <a:cs typeface="Calibri" panose="020F0502020204030204" pitchFamily="34" charset="0"/>
              <a:sym typeface="Times New Roman" panose="02020603050405020304"/>
            </a:endParaRPr>
          </a:p>
          <a:p>
            <a:pPr marL="34290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Aim to find better machine learning models for early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detection of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heart diseases.</a:t>
            </a:r>
          </a:p>
          <a:p>
            <a:pPr lvl="0" algn="just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Times New Roman" panose="02020603050405020304"/>
              <a:cs typeface="Calibri" panose="020F0502020204030204" pitchFamily="34" charset="0"/>
              <a:sym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We'll explore various machine learning algorithms and compare them to find the best model for our dataset.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Times New Roman" panose="02020603050405020304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3" name="Google Shape;224;p5">
            <a:extLst>
              <a:ext uri="{FF2B5EF4-FFF2-40B4-BE49-F238E27FC236}">
                <a16:creationId xmlns:a16="http://schemas.microsoft.com/office/drawing/2014/main" id="{B3AF2C90-E946-503A-F039-DC86592BFADA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Google Shape;225;p5">
            <a:extLst>
              <a:ext uri="{FF2B5EF4-FFF2-40B4-BE49-F238E27FC236}">
                <a16:creationId xmlns:a16="http://schemas.microsoft.com/office/drawing/2014/main" id="{1AFEF75B-3BFC-2355-9FE3-CE49CD8D03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00068"/>
            <a:ext cx="717531" cy="7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2">
            <a:extLst>
              <a:ext uri="{FF2B5EF4-FFF2-40B4-BE49-F238E27FC236}">
                <a16:creationId xmlns:a16="http://schemas.microsoft.com/office/drawing/2014/main" id="{111517F0-9C0B-2499-A559-3F259D8A4A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3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64017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Motivation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13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00068"/>
            <a:ext cx="717531" cy="7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801B8442-BCD0-7A95-6C5E-DEA8050590C3}"/>
              </a:ext>
            </a:extLst>
          </p:cNvPr>
          <p:cNvSpPr txBox="1"/>
          <p:nvPr/>
        </p:nvSpPr>
        <p:spPr>
          <a:xfrm>
            <a:off x="69011" y="904987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rate of heart disease patients is increasing due to unhealthy lifestyles.</a:t>
            </a:r>
          </a:p>
          <a:p>
            <a:pPr marL="342900" lvl="0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shortage of experts available.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 and accurate diagnosis of heart disease are critical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. </a:t>
            </a:r>
          </a:p>
          <a:p>
            <a:pPr marL="285750" lvl="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Finding of accurate prediction models for heart disease is challenging.</a:t>
            </a:r>
          </a:p>
          <a:p>
            <a:pPr marL="285750" lvl="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research can help healthcare professionals make better-informed decisions and improve patient outcomes.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lvl="0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3" name="Google Shape;176;p2">
            <a:extLst>
              <a:ext uri="{FF2B5EF4-FFF2-40B4-BE49-F238E27FC236}">
                <a16:creationId xmlns:a16="http://schemas.microsoft.com/office/drawing/2014/main" id="{194D8E12-0802-6474-E8AB-19FFADEEC8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4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6684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579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Research Questions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209" name="Google Shape;209;p4">
            <a:hlinkClick r:id="rId3" action="ppaction://hlinksldjump"/>
          </p:cNvPr>
          <p:cNvSpPr/>
          <p:nvPr/>
        </p:nvSpPr>
        <p:spPr>
          <a:xfrm>
            <a:off x="899394" y="190314"/>
            <a:ext cx="6959270" cy="55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63C351F2-7C1D-C8C1-E3D9-C454AE53841A}"/>
              </a:ext>
            </a:extLst>
          </p:cNvPr>
          <p:cNvSpPr txBox="1"/>
          <p:nvPr/>
        </p:nvSpPr>
        <p:spPr>
          <a:xfrm>
            <a:off x="66135" y="825988"/>
            <a:ext cx="12059729" cy="5235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should use machine learning algorithm instead of traditional methods?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the most effective ML algorithms for classifying heart diseases on your Dataset?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selection of different features impact the accuracy of ML algorithms?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size of the dataset impact the accuracy of ML algorithms?</a:t>
            </a:r>
          </a:p>
        </p:txBody>
      </p:sp>
      <p:sp>
        <p:nvSpPr>
          <p:cNvPr id="3" name="Google Shape;224;p5">
            <a:extLst>
              <a:ext uri="{FF2B5EF4-FFF2-40B4-BE49-F238E27FC236}">
                <a16:creationId xmlns:a16="http://schemas.microsoft.com/office/drawing/2014/main" id="{6338F758-BA64-85AD-44CD-F7CEEB256F83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Google Shape;225;p5">
            <a:extLst>
              <a:ext uri="{FF2B5EF4-FFF2-40B4-BE49-F238E27FC236}">
                <a16:creationId xmlns:a16="http://schemas.microsoft.com/office/drawing/2014/main" id="{F475056E-DE36-20D0-7564-DC5A72691CA2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74469" y="6100068"/>
            <a:ext cx="717531" cy="7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2">
            <a:extLst>
              <a:ext uri="{FF2B5EF4-FFF2-40B4-BE49-F238E27FC236}">
                <a16:creationId xmlns:a16="http://schemas.microsoft.com/office/drawing/2014/main" id="{A5CFB6B5-8EF8-33CC-4191-448AF6EAB0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5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9051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710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Objectives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D1F5F4DD-05C6-3283-9E57-E51481F7AD4F}"/>
              </a:ext>
            </a:extLst>
          </p:cNvPr>
          <p:cNvSpPr txBox="1"/>
          <p:nvPr/>
        </p:nvSpPr>
        <p:spPr>
          <a:xfrm>
            <a:off x="66135" y="861661"/>
            <a:ext cx="12059729" cy="518918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save computational time and increase the accuracy significantly we will use ML models.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find best algorithm, we will apply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arious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lgorithms and compare them 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see the impact of different features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we will use Filter feature selection technique.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To see how the size of the dataset are affecting our model we will use artificial data.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Google Shape;224;p5">
            <a:extLst>
              <a:ext uri="{FF2B5EF4-FFF2-40B4-BE49-F238E27FC236}">
                <a16:creationId xmlns:a16="http://schemas.microsoft.com/office/drawing/2014/main" id="{FC11F750-5571-CE01-B63C-82E8618E76C0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Google Shape;225;p5">
            <a:extLst>
              <a:ext uri="{FF2B5EF4-FFF2-40B4-BE49-F238E27FC236}">
                <a16:creationId xmlns:a16="http://schemas.microsoft.com/office/drawing/2014/main" id="{F1427B31-0A6A-F647-EE99-590B6BD497F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00068"/>
            <a:ext cx="717531" cy="7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6;p2">
            <a:extLst>
              <a:ext uri="{FF2B5EF4-FFF2-40B4-BE49-F238E27FC236}">
                <a16:creationId xmlns:a16="http://schemas.microsoft.com/office/drawing/2014/main" id="{E0641890-9C95-2ECB-755F-1004647768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6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6502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7;p4">
            <a:extLst>
              <a:ext uri="{FF2B5EF4-FFF2-40B4-BE49-F238E27FC236}">
                <a16:creationId xmlns:a16="http://schemas.microsoft.com/office/drawing/2014/main" id="{7E745AA5-1E08-411E-D872-0E222E537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710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Literature Reviews</a:t>
            </a: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215B653A-4D5C-AEBB-2B2B-1AA2FB0B2145}"/>
              </a:ext>
            </a:extLst>
          </p:cNvPr>
          <p:cNvSpPr txBox="1"/>
          <p:nvPr/>
        </p:nvSpPr>
        <p:spPr>
          <a:xfrm>
            <a:off x="66135" y="848399"/>
            <a:ext cx="12059729" cy="51789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graphicFrame>
        <p:nvGraphicFramePr>
          <p:cNvPr id="3" name="Google Shape;223;p5">
            <a:extLst>
              <a:ext uri="{FF2B5EF4-FFF2-40B4-BE49-F238E27FC236}">
                <a16:creationId xmlns:a16="http://schemas.microsoft.com/office/drawing/2014/main" id="{69B059FD-48FE-0B7E-74F4-6BACD4C00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31779"/>
              </p:ext>
            </p:extLst>
          </p:nvPr>
        </p:nvGraphicFramePr>
        <p:xfrm>
          <a:off x="101598" y="887438"/>
          <a:ext cx="12024265" cy="5122164"/>
        </p:xfrm>
        <a:graphic>
          <a:graphicData uri="http://schemas.openxmlformats.org/drawingml/2006/table">
            <a:tbl>
              <a:tblPr firstRow="1" bandRow="1">
                <a:noFill/>
                <a:tableStyleId>{4FF911C6-3A7C-4945-AF45-273DC167AA2D}</a:tableStyleId>
              </a:tblPr>
              <a:tblGrid>
                <a:gridCol w="1594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Paper reference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Methods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Findings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Outcome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9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Devansh Shah  et al. 2020 [1].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Heart Disease Prediction using Machine Learning Techniques.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</a:rPr>
                        <a:t>Naive Bayes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Decision Tree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Random Forest   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Random Forest classifier are the best for Cleveland database of UCI repository of heart disease patients. </a:t>
                      </a:r>
                      <a:endParaRPr 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Heart Disease 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With a performance of  91.60% accuracy.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9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Amanda Gonsalves et al. 2020 [2].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</a:rPr>
                        <a:t>Prediction of Coronary Heart Disease using Machine Learning: An Experimental Analysis.</a:t>
                      </a:r>
                      <a:endParaRPr sz="16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SVM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</a:rPr>
                        <a:t>Naive Bayes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Decision Tree   </a:t>
                      </a:r>
                      <a:endParaRPr 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</a:rPr>
                        <a:t>Naive Bayes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Algorithm is the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best performing classifier for this dataset.</a:t>
                      </a:r>
                      <a:endParaRPr 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</a:t>
                      </a: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</a:rPr>
                        <a:t>Coronary Heart Disease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With a performance of  </a:t>
                      </a: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71.80%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accuracy.</a:t>
                      </a:r>
                      <a:endParaRPr 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SG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Senthilkumar Mohan</a:t>
                      </a:r>
                      <a:r>
                        <a:rPr lang="en-SG" sz="1600" b="0" i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 al. 2022 [3].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Effective Heart Disease Prediction Using Hybrid Machine Learning Techniques.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Combining of Random Forest and Linear Method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Combining of Random Forest and Linear Method proved to be accurate in prediction of heart disease.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Classify Heart Disease with accuracy of 88.45%.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endParaRPr lang="fr-FR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Mr.Santhana </a:t>
                      </a:r>
                      <a:r>
                        <a:rPr lang="fr-FR" sz="1600" u="none" strike="noStrike" cap="none" dirty="0">
                          <a:solidFill>
                            <a:schemeClr val="tx1"/>
                          </a:solidFill>
                        </a:rPr>
                        <a:t>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fr-FR" sz="1600" u="none" strike="noStrike" cap="none" dirty="0">
                          <a:solidFill>
                            <a:schemeClr val="tx1"/>
                          </a:solidFill>
                        </a:rPr>
                        <a:t>al. 2021 [4].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</a:rPr>
                        <a:t>Prediction of Heart Disease Using Machine Learning Algorithms.</a:t>
                      </a:r>
                      <a:endParaRPr sz="16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</a:rPr>
                        <a:t>Naive Bayes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Decision Tree</a:t>
                      </a:r>
                      <a:endParaRPr 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The Decision tree model has predicted the best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accuracy for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heart disease in</a:t>
                      </a:r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this dataset.</a:t>
                      </a:r>
                      <a:endParaRPr 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Decision Tree got better accuracy of </a:t>
                      </a: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91.00%.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224;p5">
            <a:extLst>
              <a:ext uri="{FF2B5EF4-FFF2-40B4-BE49-F238E27FC236}">
                <a16:creationId xmlns:a16="http://schemas.microsoft.com/office/drawing/2014/main" id="{D167629A-BB2D-D737-6494-824B5EEC9632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" name="Google Shape;225;p5">
            <a:extLst>
              <a:ext uri="{FF2B5EF4-FFF2-40B4-BE49-F238E27FC236}">
                <a16:creationId xmlns:a16="http://schemas.microsoft.com/office/drawing/2014/main" id="{5C0150FA-1058-6CDC-8E6B-D82BD643AB7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6;p2">
            <a:extLst>
              <a:ext uri="{FF2B5EF4-FFF2-40B4-BE49-F238E27FC236}">
                <a16:creationId xmlns:a16="http://schemas.microsoft.com/office/drawing/2014/main" id="{98642246-99C9-CD86-CD4A-98E2256A16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7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15589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820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r>
              <a:rPr lang="en-US" sz="3960" b="1" dirty="0">
                <a:solidFill>
                  <a:srgbClr val="EDEDED"/>
                </a:solidFill>
              </a:rPr>
              <a:t>Dataset and Features Description</a:t>
            </a:r>
            <a:endParaRPr sz="3960" b="1" dirty="0">
              <a:solidFill>
                <a:srgbClr val="EDEDED"/>
              </a:solidFill>
            </a:endParaRPr>
          </a:p>
        </p:txBody>
      </p:sp>
      <p:graphicFrame>
        <p:nvGraphicFramePr>
          <p:cNvPr id="8" name="Google Shape;223;p5"/>
          <p:cNvGraphicFramePr/>
          <p:nvPr/>
        </p:nvGraphicFramePr>
        <p:xfrm>
          <a:off x="2286001" y="4399472"/>
          <a:ext cx="7578713" cy="1370465"/>
        </p:xfrm>
        <a:graphic>
          <a:graphicData uri="http://schemas.openxmlformats.org/drawingml/2006/table">
            <a:tbl>
              <a:tblPr firstRow="1" bandRow="1">
                <a:noFill/>
                <a:tableStyleId>{4FF911C6-3A7C-4945-AF45-273DC167AA2D}</a:tableStyleId>
              </a:tblPr>
              <a:tblGrid>
                <a:gridCol w="161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US" sz="1400" b="1" u="none" strike="noStrike" cap="none" dirty="0"/>
                        <a:t>Types</a:t>
                      </a:r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/>
                        <a:t>Total Count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/>
                        <a:t>Total Percentage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Heart Disease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27373</a:t>
                      </a:r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9%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/>
                        <a:t>Non Heart Disease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0" u="none" strike="noStrike" cap="none" dirty="0"/>
                        <a:t>292422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1400" u="none" strike="noStrike" cap="none" dirty="0"/>
                        <a:t>91%</a:t>
                      </a:r>
                    </a:p>
                  </a:txBody>
                  <a:tcPr marL="91450" marR="91450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Google Shape;200;p3">
            <a:extLst>
              <a:ext uri="{FF2B5EF4-FFF2-40B4-BE49-F238E27FC236}">
                <a16:creationId xmlns:a16="http://schemas.microsoft.com/office/drawing/2014/main" id="{F110D3E5-595C-7DAA-B4C1-787CC81ADE9C}"/>
              </a:ext>
            </a:extLst>
          </p:cNvPr>
          <p:cNvSpPr txBox="1"/>
          <p:nvPr/>
        </p:nvSpPr>
        <p:spPr>
          <a:xfrm>
            <a:off x="69011" y="938854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The dataset is collected from the kaggle site, which 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originally, came from the CDC and is a major part of the Behavioral Risk Factor Surveillance System (BRFSS).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consists of information from 319,795 individuals, each with 18 features. These features comprise 9 Boolean values, 5 strings, and 4 decimal numbers.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8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graphicFrame>
        <p:nvGraphicFramePr>
          <p:cNvPr id="3" name="Google Shape;223;p5">
            <a:extLst>
              <a:ext uri="{FF2B5EF4-FFF2-40B4-BE49-F238E27FC236}">
                <a16:creationId xmlns:a16="http://schemas.microsoft.com/office/drawing/2014/main" id="{28F0F904-5256-553F-1FFF-2924B0386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724223"/>
              </p:ext>
            </p:extLst>
          </p:nvPr>
        </p:nvGraphicFramePr>
        <p:xfrm>
          <a:off x="2040835" y="3856382"/>
          <a:ext cx="8069044" cy="1693660"/>
        </p:xfrm>
        <a:graphic>
          <a:graphicData uri="http://schemas.openxmlformats.org/drawingml/2006/table">
            <a:tbl>
              <a:tblPr firstRow="1" bandRow="1">
                <a:noFill/>
                <a:tableStyleId>{4FF911C6-3A7C-4945-AF45-273DC167AA2D}</a:tableStyleId>
              </a:tblPr>
              <a:tblGrid>
                <a:gridCol w="233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US" sz="24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</a:t>
                      </a: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</a:t>
                      </a:r>
                      <a:endParaRPr sz="240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Percentage</a:t>
                      </a:r>
                      <a:endParaRPr sz="240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Heart Disease</a:t>
                      </a:r>
                      <a:endParaRPr sz="2400" b="1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27373</a:t>
                      </a: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/>
                          <a:cs typeface="Calibri" panose="020F0502020204030204" pitchFamily="34" charset="0"/>
                          <a:sym typeface="Arial" panose="020B0604020202020204"/>
                        </a:rPr>
                        <a:t>9%</a:t>
                      </a:r>
                      <a:endParaRPr sz="2400" b="1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Healthy Data</a:t>
                      </a:r>
                      <a:endParaRPr sz="2400" b="1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2400" b="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292422</a:t>
                      </a:r>
                      <a:endParaRPr sz="2400" b="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 panose="020F0502020204030204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91%</a:t>
                      </a: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224;p5">
            <a:extLst>
              <a:ext uri="{FF2B5EF4-FFF2-40B4-BE49-F238E27FC236}">
                <a16:creationId xmlns:a16="http://schemas.microsoft.com/office/drawing/2014/main" id="{AE2B40C6-03E6-6504-B02C-C24290E6A3C2}"/>
              </a:ext>
            </a:extLst>
          </p:cNvPr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Google Shape;225;p5">
            <a:extLst>
              <a:ext uri="{FF2B5EF4-FFF2-40B4-BE49-F238E27FC236}">
                <a16:creationId xmlns:a16="http://schemas.microsoft.com/office/drawing/2014/main" id="{12A7966D-3EE1-59CF-C34A-9EC46896C32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2">
            <a:extLst>
              <a:ext uri="{FF2B5EF4-FFF2-40B4-BE49-F238E27FC236}">
                <a16:creationId xmlns:a16="http://schemas.microsoft.com/office/drawing/2014/main" id="{874E704E-960F-B168-0CF1-A20C3B664B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8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7191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200;p3">
            <a:extLst>
              <a:ext uri="{FF2B5EF4-FFF2-40B4-BE49-F238E27FC236}">
                <a16:creationId xmlns:a16="http://schemas.microsoft.com/office/drawing/2014/main" id="{CFF4B11A-43C3-79BC-0DC2-0130ABFA1590}"/>
              </a:ext>
            </a:extLst>
          </p:cNvPr>
          <p:cNvSpPr txBox="1"/>
          <p:nvPr/>
        </p:nvSpPr>
        <p:spPr>
          <a:xfrm>
            <a:off x="69011" y="916276"/>
            <a:ext cx="12059729" cy="5148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ar-A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40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959"/>
              <a:buFont typeface="Calibri" panose="020F0502020204030204"/>
              <a:buNone/>
            </a:pPr>
            <a:br>
              <a:rPr lang="en-US" sz="3960" b="1" dirty="0">
                <a:solidFill>
                  <a:srgbClr val="EDEDED"/>
                </a:solidFill>
              </a:rPr>
            </a:br>
            <a:r>
              <a:rPr lang="en-US" sz="3960" b="1" dirty="0">
                <a:solidFill>
                  <a:srgbClr val="EDEDED"/>
                </a:solidFill>
              </a:rPr>
              <a:t>Methodology</a:t>
            </a:r>
            <a:br>
              <a:rPr lang="en-US" sz="3960" b="1" dirty="0">
                <a:solidFill>
                  <a:srgbClr val="EDEDED"/>
                </a:solidFill>
              </a:rPr>
            </a:br>
            <a:endParaRPr sz="3960" b="1" dirty="0">
              <a:solidFill>
                <a:srgbClr val="EDEDED"/>
              </a:solidFill>
            </a:endParaRPr>
          </a:p>
        </p:txBody>
      </p:sp>
      <p:sp>
        <p:nvSpPr>
          <p:cNvPr id="7" name="Google Shape;224;p5"/>
          <p:cNvSpPr txBox="1"/>
          <p:nvPr/>
        </p:nvSpPr>
        <p:spPr>
          <a:xfrm>
            <a:off x="0" y="6143779"/>
            <a:ext cx="12192000" cy="7142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DEDED"/>
              </a:buClr>
              <a:buSzPts val="1800"/>
            </a:pPr>
            <a:r>
              <a:rPr lang="en-US" sz="1800" dirty="0">
                <a:solidFill>
                  <a:srgbClr val="EDEDE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MUHAMMAD ABDUL MUKIT [CE18040]  MINHAJUL ISLAM TAPADAR [CE18042]  				Dept. of CSE, MBSTU</a:t>
            </a:r>
            <a:endParaRPr lang="en-US" sz="4400" b="1" dirty="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Google Shape;22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74469" y="6143778"/>
            <a:ext cx="717531" cy="7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B2D4EFE-380D-4177-866C-F396CE83050C}"/>
              </a:ext>
            </a:extLst>
          </p:cNvPr>
          <p:cNvSpPr/>
          <p:nvPr/>
        </p:nvSpPr>
        <p:spPr>
          <a:xfrm>
            <a:off x="832926" y="1304836"/>
            <a:ext cx="1124852" cy="5400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9C1BCAA-B2D6-1B9E-7AD6-A61D5BF6C9B9}"/>
              </a:ext>
            </a:extLst>
          </p:cNvPr>
          <p:cNvSpPr/>
          <p:nvPr/>
        </p:nvSpPr>
        <p:spPr>
          <a:xfrm>
            <a:off x="5009221" y="1307309"/>
            <a:ext cx="2369420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Removing null values</a:t>
            </a:r>
            <a:endParaRPr lang="en-US" sz="16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Feature Encoding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6E8F21E-74EE-238F-23E0-8AA0B036057F}"/>
              </a:ext>
            </a:extLst>
          </p:cNvPr>
          <p:cNvSpPr/>
          <p:nvPr/>
        </p:nvSpPr>
        <p:spPr>
          <a:xfrm>
            <a:off x="5009221" y="3292212"/>
            <a:ext cx="2369420" cy="17866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Logistic Regression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Decision Tress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 Forest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Naive Bayes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Gradient Boosting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8E1BEDF-8236-6F88-5BDA-C83BE081E8C2}"/>
              </a:ext>
            </a:extLst>
          </p:cNvPr>
          <p:cNvSpPr/>
          <p:nvPr/>
        </p:nvSpPr>
        <p:spPr>
          <a:xfrm>
            <a:off x="2430540" y="1324571"/>
            <a:ext cx="2038350" cy="576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Initial dataset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DB92822-BE12-5E9D-B91F-B030487DEF4C}"/>
              </a:ext>
            </a:extLst>
          </p:cNvPr>
          <p:cNvSpPr/>
          <p:nvPr/>
        </p:nvSpPr>
        <p:spPr>
          <a:xfrm>
            <a:off x="7934635" y="1304163"/>
            <a:ext cx="2038351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Filter Feature Selection Method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0A22EA9-8E3D-3340-C31C-885E678AD05F}"/>
              </a:ext>
            </a:extLst>
          </p:cNvPr>
          <p:cNvSpPr/>
          <p:nvPr/>
        </p:nvSpPr>
        <p:spPr>
          <a:xfrm>
            <a:off x="7918974" y="2563323"/>
            <a:ext cx="2038350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ver-sampling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 SMOTE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B7BD680-6930-B991-E734-25FB41D31AE1}"/>
              </a:ext>
            </a:extLst>
          </p:cNvPr>
          <p:cNvSpPr/>
          <p:nvPr/>
        </p:nvSpPr>
        <p:spPr>
          <a:xfrm>
            <a:off x="2931673" y="3852885"/>
            <a:ext cx="1421434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Prediction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CF620DB-0CF1-6173-D09D-8627DE4A0379}"/>
              </a:ext>
            </a:extLst>
          </p:cNvPr>
          <p:cNvCxnSpPr/>
          <p:nvPr/>
        </p:nvCxnSpPr>
        <p:spPr>
          <a:xfrm flipV="1">
            <a:off x="1543643" y="1619343"/>
            <a:ext cx="901700" cy="63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26FB53B-B6DE-A7FB-A7BF-74BACB6F3914}"/>
              </a:ext>
            </a:extLst>
          </p:cNvPr>
          <p:cNvCxnSpPr/>
          <p:nvPr/>
        </p:nvCxnSpPr>
        <p:spPr>
          <a:xfrm flipV="1">
            <a:off x="4107521" y="1625693"/>
            <a:ext cx="901700" cy="63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183080D-E8D8-5ACD-AA11-3811BA94D2E8}"/>
              </a:ext>
            </a:extLst>
          </p:cNvPr>
          <p:cNvCxnSpPr/>
          <p:nvPr/>
        </p:nvCxnSpPr>
        <p:spPr>
          <a:xfrm flipV="1">
            <a:off x="7017272" y="1606449"/>
            <a:ext cx="901700" cy="63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5EE4148-69A9-DFC7-0A28-5DF46724DC1C}"/>
              </a:ext>
            </a:extLst>
          </p:cNvPr>
          <p:cNvCxnSpPr>
            <a:cxnSpLocks/>
          </p:cNvCxnSpPr>
          <p:nvPr/>
        </p:nvCxnSpPr>
        <p:spPr>
          <a:xfrm>
            <a:off x="8928071" y="1813949"/>
            <a:ext cx="0" cy="749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F3017FC-8670-70E3-54FE-24EFA701613A}"/>
              </a:ext>
            </a:extLst>
          </p:cNvPr>
          <p:cNvCxnSpPr>
            <a:cxnSpLocks/>
          </p:cNvCxnSpPr>
          <p:nvPr/>
        </p:nvCxnSpPr>
        <p:spPr>
          <a:xfrm>
            <a:off x="8938148" y="3156342"/>
            <a:ext cx="0" cy="7493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DA100A-A6FE-6E1E-BF99-3D6A75B05019}"/>
              </a:ext>
            </a:extLst>
          </p:cNvPr>
          <p:cNvSpPr/>
          <p:nvPr/>
        </p:nvSpPr>
        <p:spPr>
          <a:xfrm>
            <a:off x="1009106" y="4437285"/>
            <a:ext cx="1421434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Heart D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isease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601E5FE-A130-FE91-E1EC-3644B996EEFF}"/>
              </a:ext>
            </a:extLst>
          </p:cNvPr>
          <p:cNvSpPr/>
          <p:nvPr/>
        </p:nvSpPr>
        <p:spPr>
          <a:xfrm>
            <a:off x="1009106" y="3311125"/>
            <a:ext cx="1421434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Healthy Data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D7B079A-281F-D050-502C-C479EF8497B6}"/>
              </a:ext>
            </a:extLst>
          </p:cNvPr>
          <p:cNvCxnSpPr/>
          <p:nvPr/>
        </p:nvCxnSpPr>
        <p:spPr>
          <a:xfrm flipH="1">
            <a:off x="9990455" y="1124013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475EE640-4FF4-5CD9-B010-200ACD21B1FD}"/>
              </a:ext>
            </a:extLst>
          </p:cNvPr>
          <p:cNvCxnSpPr/>
          <p:nvPr/>
        </p:nvCxnSpPr>
        <p:spPr>
          <a:xfrm flipH="1">
            <a:off x="10142855" y="1139253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4C7EBC44-5C34-7070-FB55-00A57102E3BF}"/>
              </a:ext>
            </a:extLst>
          </p:cNvPr>
          <p:cNvCxnSpPr>
            <a:cxnSpLocks/>
          </p:cNvCxnSpPr>
          <p:nvPr/>
        </p:nvCxnSpPr>
        <p:spPr>
          <a:xfrm flipH="1">
            <a:off x="7369844" y="4214318"/>
            <a:ext cx="109825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8356FFE-94AD-8F5E-5623-C016408A97A5}"/>
              </a:ext>
            </a:extLst>
          </p:cNvPr>
          <p:cNvCxnSpPr/>
          <p:nvPr/>
        </p:nvCxnSpPr>
        <p:spPr>
          <a:xfrm flipH="1">
            <a:off x="10295255" y="1154493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71080BD-EB0F-0394-6C8B-2C1F52FC9EAF}"/>
              </a:ext>
            </a:extLst>
          </p:cNvPr>
          <p:cNvCxnSpPr>
            <a:cxnSpLocks/>
          </p:cNvCxnSpPr>
          <p:nvPr/>
        </p:nvCxnSpPr>
        <p:spPr>
          <a:xfrm flipH="1">
            <a:off x="4353107" y="4158375"/>
            <a:ext cx="109825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DEDDDFDF-63C9-D460-50D2-352A8E78BC38}"/>
              </a:ext>
            </a:extLst>
          </p:cNvPr>
          <p:cNvCxnSpPr>
            <a:cxnSpLocks/>
            <a:endCxn id="286" idx="3"/>
          </p:cNvCxnSpPr>
          <p:nvPr/>
        </p:nvCxnSpPr>
        <p:spPr>
          <a:xfrm rot="10800000">
            <a:off x="2430541" y="3616615"/>
            <a:ext cx="593897" cy="473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C3DE446A-7B21-B2FE-2B80-3FBA18A7DFAC}"/>
              </a:ext>
            </a:extLst>
          </p:cNvPr>
          <p:cNvCxnSpPr>
            <a:cxnSpLocks/>
            <a:endCxn id="285" idx="3"/>
          </p:cNvCxnSpPr>
          <p:nvPr/>
        </p:nvCxnSpPr>
        <p:spPr>
          <a:xfrm rot="10800000" flipV="1">
            <a:off x="2430540" y="4294657"/>
            <a:ext cx="593900" cy="44811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53">
            <a:extLst>
              <a:ext uri="{FF2B5EF4-FFF2-40B4-BE49-F238E27FC236}">
                <a16:creationId xmlns:a16="http://schemas.microsoft.com/office/drawing/2014/main" id="{6A54E0BA-53E4-C864-A1FA-51F12A9A243D}"/>
              </a:ext>
            </a:extLst>
          </p:cNvPr>
          <p:cNvSpPr txBox="1"/>
          <p:nvPr/>
        </p:nvSpPr>
        <p:spPr>
          <a:xfrm>
            <a:off x="5219719" y="1970107"/>
            <a:ext cx="1670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</a:p>
        </p:txBody>
      </p:sp>
      <p:sp>
        <p:nvSpPr>
          <p:cNvPr id="302" name="TextBox 53">
            <a:extLst>
              <a:ext uri="{FF2B5EF4-FFF2-40B4-BE49-F238E27FC236}">
                <a16:creationId xmlns:a16="http://schemas.microsoft.com/office/drawing/2014/main" id="{D9897E3D-1599-DCC3-1837-BE90DD040D6A}"/>
              </a:ext>
            </a:extLst>
          </p:cNvPr>
          <p:cNvSpPr txBox="1"/>
          <p:nvPr/>
        </p:nvSpPr>
        <p:spPr>
          <a:xfrm>
            <a:off x="10124605" y="1324571"/>
            <a:ext cx="167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7B9E68D-7621-5653-A198-8D1A9C639C46}"/>
              </a:ext>
            </a:extLst>
          </p:cNvPr>
          <p:cNvSpPr/>
          <p:nvPr/>
        </p:nvSpPr>
        <p:spPr>
          <a:xfrm>
            <a:off x="7918974" y="3905716"/>
            <a:ext cx="2038350" cy="610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Train /Test  : 80/20</a:t>
            </a:r>
            <a:endParaRPr lang="en-US" sz="16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03" name="TextBox 53">
            <a:extLst>
              <a:ext uri="{FF2B5EF4-FFF2-40B4-BE49-F238E27FC236}">
                <a16:creationId xmlns:a16="http://schemas.microsoft.com/office/drawing/2014/main" id="{A217EF9A-3470-6880-815C-CA2EB51322BA}"/>
              </a:ext>
            </a:extLst>
          </p:cNvPr>
          <p:cNvSpPr txBox="1"/>
          <p:nvPr/>
        </p:nvSpPr>
        <p:spPr>
          <a:xfrm>
            <a:off x="10109724" y="2444680"/>
            <a:ext cx="1318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Creating Artificial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</a:t>
            </a:r>
          </a:p>
        </p:txBody>
      </p:sp>
      <p:sp>
        <p:nvSpPr>
          <p:cNvPr id="304" name="TextBox 62">
            <a:extLst>
              <a:ext uri="{FF2B5EF4-FFF2-40B4-BE49-F238E27FC236}">
                <a16:creationId xmlns:a16="http://schemas.microsoft.com/office/drawing/2014/main" id="{E797B82F-712B-EF48-AA04-9FB95324E504}"/>
              </a:ext>
            </a:extLst>
          </p:cNvPr>
          <p:cNvSpPr txBox="1"/>
          <p:nvPr/>
        </p:nvSpPr>
        <p:spPr>
          <a:xfrm>
            <a:off x="10124605" y="3770057"/>
            <a:ext cx="101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Splitting Train and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Data</a:t>
            </a:r>
          </a:p>
        </p:txBody>
      </p:sp>
      <p:sp>
        <p:nvSpPr>
          <p:cNvPr id="305" name="TextBox 62">
            <a:extLst>
              <a:ext uri="{FF2B5EF4-FFF2-40B4-BE49-F238E27FC236}">
                <a16:creationId xmlns:a16="http://schemas.microsoft.com/office/drawing/2014/main" id="{958787BD-8474-211C-F31C-1351194C914B}"/>
              </a:ext>
            </a:extLst>
          </p:cNvPr>
          <p:cNvSpPr txBox="1"/>
          <p:nvPr/>
        </p:nvSpPr>
        <p:spPr>
          <a:xfrm>
            <a:off x="2960593" y="2081590"/>
            <a:ext cx="10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Load Data</a:t>
            </a:r>
          </a:p>
        </p:txBody>
      </p:sp>
      <p:sp>
        <p:nvSpPr>
          <p:cNvPr id="307" name="TextBox 68">
            <a:extLst>
              <a:ext uri="{FF2B5EF4-FFF2-40B4-BE49-F238E27FC236}">
                <a16:creationId xmlns:a16="http://schemas.microsoft.com/office/drawing/2014/main" id="{679508FE-95FE-4862-928A-DBE725B0809D}"/>
              </a:ext>
            </a:extLst>
          </p:cNvPr>
          <p:cNvSpPr txBox="1"/>
          <p:nvPr/>
        </p:nvSpPr>
        <p:spPr>
          <a:xfrm>
            <a:off x="5345817" y="5127676"/>
            <a:ext cx="167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Classification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</a:p>
        </p:txBody>
      </p:sp>
      <p:sp>
        <p:nvSpPr>
          <p:cNvPr id="308" name="TextBox 70">
            <a:extLst>
              <a:ext uri="{FF2B5EF4-FFF2-40B4-BE49-F238E27FC236}">
                <a16:creationId xmlns:a16="http://schemas.microsoft.com/office/drawing/2014/main" id="{BA12F2D1-4543-DB9A-E045-6E296D085E87}"/>
              </a:ext>
            </a:extLst>
          </p:cNvPr>
          <p:cNvSpPr txBox="1"/>
          <p:nvPr/>
        </p:nvSpPr>
        <p:spPr>
          <a:xfrm>
            <a:off x="1411547" y="5128899"/>
            <a:ext cx="167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3" name="Google Shape;176;p2">
            <a:extLst>
              <a:ext uri="{FF2B5EF4-FFF2-40B4-BE49-F238E27FC236}">
                <a16:creationId xmlns:a16="http://schemas.microsoft.com/office/drawing/2014/main" id="{4F1FE655-48F3-3439-9D97-828D08D32D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27435" y="2463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 b="1">
                <a:solidFill>
                  <a:schemeClr val="bg1"/>
                </a:solidFill>
              </a:rPr>
              <a:t>9</a:t>
            </a:fld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77645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  <a:ln w="38100" cap="flat" cmpd="sng">
          <a:solidFill>
            <a:srgbClr val="7F7F7F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45700" rIns="91425" bIns="45700" anchor="ctr" anchorCtr="0">
        <a:noAutofit/>
      </a:bodyPr>
      <a:lstStyle>
        <a:defPPr marL="285750" indent="-285750" algn="l">
          <a:buFont typeface="Arial" panose="020B0604020202020204" pitchFamily="34" charset="0"/>
          <a:buChar char="•"/>
          <a:defRPr sz="2200" smtClean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2088</Words>
  <Application>Microsoft Office PowerPoint</Application>
  <PresentationFormat>Widescreen</PresentationFormat>
  <Paragraphs>355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Noto Sans Symbols</vt:lpstr>
      <vt:lpstr>Times New Roman</vt:lpstr>
      <vt:lpstr>1_Office Theme</vt:lpstr>
      <vt:lpstr>Office Theme</vt:lpstr>
      <vt:lpstr>Machine Learning Based Approach for Accurate Heart Disease Prediction</vt:lpstr>
      <vt:lpstr>Table of Contents</vt:lpstr>
      <vt:lpstr>Introduction</vt:lpstr>
      <vt:lpstr>Motivation</vt:lpstr>
      <vt:lpstr>Research Questions</vt:lpstr>
      <vt:lpstr>Objectives</vt:lpstr>
      <vt:lpstr>Literature Reviews</vt:lpstr>
      <vt:lpstr>Dataset and Features Description</vt:lpstr>
      <vt:lpstr> Methodology </vt:lpstr>
      <vt:lpstr>PowerPoint Presentation</vt:lpstr>
      <vt:lpstr> Results and Discussions</vt:lpstr>
      <vt:lpstr>  Results and Discussions (Cont.) </vt:lpstr>
      <vt:lpstr>  Results and Discussions (Cont.) </vt:lpstr>
      <vt:lpstr>  Results and Discussions (Cont.) </vt:lpstr>
      <vt:lpstr>  Results and Discussions (Cont.) </vt:lpstr>
      <vt:lpstr>  Results and Discussions (Cont.) </vt:lpstr>
      <vt:lpstr> Results and Discussions (Cont.)</vt:lpstr>
      <vt:lpstr> Results and Discussions (Cont.)</vt:lpstr>
      <vt:lpstr>  Results and Discussions (Cont.) </vt:lpstr>
      <vt:lpstr>Limitations and Future Works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Medical Records Sharing and Patient's Data Monitoring with IOT Based on Hyperledger Fabric</dc:title>
  <dc:creator/>
  <cp:lastModifiedBy>MINHAJ RABBI</cp:lastModifiedBy>
  <cp:revision>433</cp:revision>
  <dcterms:created xsi:type="dcterms:W3CDTF">2023-03-13T04:39:00Z</dcterms:created>
  <dcterms:modified xsi:type="dcterms:W3CDTF">2023-06-17T18:39:25Z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91E736C3771C4A6E990A69D7DB968220</vt:lpwstr>
  </property>
  <property fmtid="{D5CDD505-2E9C-101B-9397-08002B2CF9AE}" pid="3" name="KSOProductBuildVer">
    <vt:lpwstr>1033-11.2.0.11486</vt:lpwstr>
  </property>
</Properties>
</file>