
<file path=[Content_Types].xml><?xml version="1.0" encoding="utf-8"?>
<Types xmlns="http://schemas.openxmlformats.org/package/2006/content-types">
  <Default Extension="png" ContentType="image/png"/>
  <Default Extension="jpeg" ContentType="image/jpeg"/>
  <Default Extension="wma" ContentType="audio/x-ms-wm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2" r:id="rId4"/>
    <p:sldId id="265" r:id="rId5"/>
    <p:sldId id="266" r:id="rId6"/>
    <p:sldId id="272" r:id="rId7"/>
    <p:sldId id="267" r:id="rId8"/>
    <p:sldId id="270" r:id="rId9"/>
    <p:sldId id="271" r:id="rId10"/>
    <p:sldId id="273" r:id="rId11"/>
    <p:sldId id="274" r:id="rId12"/>
    <p:sldId id="275" r:id="rId13"/>
    <p:sldId id="276" r:id="rId14"/>
    <p:sldId id="277" r:id="rId15"/>
    <p:sldId id="278" r:id="rId16"/>
    <p:sldId id="279" r:id="rId17"/>
    <p:sldId id="280" r:id="rId18"/>
    <p:sldId id="282" r:id="rId19"/>
    <p:sldId id="281" r:id="rId20"/>
    <p:sldId id="283" r:id="rId21"/>
    <p:sldId id="285" r:id="rId22"/>
    <p:sldId id="286" r:id="rId23"/>
    <p:sldId id="288" r:id="rId24"/>
    <p:sldId id="28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182F8F9-6FDB-4DCC-B877-C31991149684}" type="datetimeFigureOut">
              <a:rPr lang="en-IN" smtClean="0"/>
              <a:t>11-01-2022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BE88B57-ABD6-41BB-8257-9D7CAD21116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924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82F8F9-6FDB-4DCC-B877-C31991149684}"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88B57-ABD6-41BB-8257-9D7CAD211164}" type="slidenum">
              <a:rPr lang="en-IN" smtClean="0"/>
              <a:t>‹#›</a:t>
            </a:fld>
            <a:endParaRPr lang="en-IN"/>
          </a:p>
        </p:txBody>
      </p:sp>
    </p:spTree>
    <p:extLst>
      <p:ext uri="{BB962C8B-B14F-4D97-AF65-F5344CB8AC3E}">
        <p14:creationId xmlns:p14="http://schemas.microsoft.com/office/powerpoint/2010/main" val="160998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82F8F9-6FDB-4DCC-B877-C3199114968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88B57-ABD6-41BB-8257-9D7CAD21116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1743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82F8F9-6FDB-4DCC-B877-C3199114968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88B57-ABD6-41BB-8257-9D7CAD21116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2692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82F8F9-6FDB-4DCC-B877-C3199114968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88B57-ABD6-41BB-8257-9D7CAD211164}" type="slidenum">
              <a:rPr lang="en-IN" smtClean="0"/>
              <a:t>‹#›</a:t>
            </a:fld>
            <a:endParaRPr lang="en-IN"/>
          </a:p>
        </p:txBody>
      </p:sp>
    </p:spTree>
    <p:extLst>
      <p:ext uri="{BB962C8B-B14F-4D97-AF65-F5344CB8AC3E}">
        <p14:creationId xmlns:p14="http://schemas.microsoft.com/office/powerpoint/2010/main" val="1161271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82F8F9-6FDB-4DCC-B877-C3199114968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88B57-ABD6-41BB-8257-9D7CAD21116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089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82F8F9-6FDB-4DCC-B877-C3199114968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88B57-ABD6-41BB-8257-9D7CAD21116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5848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82F8F9-6FDB-4DCC-B877-C3199114968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88B57-ABD6-41BB-8257-9D7CAD21116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2143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82F8F9-6FDB-4DCC-B877-C3199114968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88B57-ABD6-41BB-8257-9D7CAD21116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7247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82F8F9-6FDB-4DCC-B877-C3199114968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88B57-ABD6-41BB-8257-9D7CAD211164}" type="slidenum">
              <a:rPr lang="en-IN" smtClean="0"/>
              <a:t>‹#›</a:t>
            </a:fld>
            <a:endParaRPr lang="en-IN"/>
          </a:p>
        </p:txBody>
      </p:sp>
    </p:spTree>
    <p:extLst>
      <p:ext uri="{BB962C8B-B14F-4D97-AF65-F5344CB8AC3E}">
        <p14:creationId xmlns:p14="http://schemas.microsoft.com/office/powerpoint/2010/main" val="1670054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82F8F9-6FDB-4DCC-B877-C3199114968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88B57-ABD6-41BB-8257-9D7CAD21116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150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82F8F9-6FDB-4DCC-B877-C31991149684}"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88B57-ABD6-41BB-8257-9D7CAD211164}" type="slidenum">
              <a:rPr lang="en-IN" smtClean="0"/>
              <a:t>‹#›</a:t>
            </a:fld>
            <a:endParaRPr lang="en-IN"/>
          </a:p>
        </p:txBody>
      </p:sp>
    </p:spTree>
    <p:extLst>
      <p:ext uri="{BB962C8B-B14F-4D97-AF65-F5344CB8AC3E}">
        <p14:creationId xmlns:p14="http://schemas.microsoft.com/office/powerpoint/2010/main" val="3498719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82F8F9-6FDB-4DCC-B877-C31991149684}" type="datetimeFigureOut">
              <a:rPr lang="en-IN" smtClean="0"/>
              <a:t>11-01-2022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E88B57-ABD6-41BB-8257-9D7CAD21116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6046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82F8F9-6FDB-4DCC-B877-C31991149684}" type="datetimeFigureOut">
              <a:rPr lang="en-IN" smtClean="0"/>
              <a:t>11-01-2022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E88B57-ABD6-41BB-8257-9D7CAD21116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9534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82F8F9-6FDB-4DCC-B877-C31991149684}" type="datetimeFigureOut">
              <a:rPr lang="en-IN" smtClean="0"/>
              <a:t>11-01-2022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E88B57-ABD6-41BB-8257-9D7CAD211164}" type="slidenum">
              <a:rPr lang="en-IN" smtClean="0"/>
              <a:t>‹#›</a:t>
            </a:fld>
            <a:endParaRPr lang="en-IN"/>
          </a:p>
        </p:txBody>
      </p:sp>
    </p:spTree>
    <p:extLst>
      <p:ext uri="{BB962C8B-B14F-4D97-AF65-F5344CB8AC3E}">
        <p14:creationId xmlns:p14="http://schemas.microsoft.com/office/powerpoint/2010/main" val="3737951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82F8F9-6FDB-4DCC-B877-C31991149684}"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88B57-ABD6-41BB-8257-9D7CAD21116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13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82F8F9-6FDB-4DCC-B877-C31991149684}"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88B57-ABD6-41BB-8257-9D7CAD211164}" type="slidenum">
              <a:rPr lang="en-IN" smtClean="0"/>
              <a:t>‹#›</a:t>
            </a:fld>
            <a:endParaRPr lang="en-IN"/>
          </a:p>
        </p:txBody>
      </p:sp>
    </p:spTree>
    <p:extLst>
      <p:ext uri="{BB962C8B-B14F-4D97-AF65-F5344CB8AC3E}">
        <p14:creationId xmlns:p14="http://schemas.microsoft.com/office/powerpoint/2010/main" val="3711240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82F8F9-6FDB-4DCC-B877-C31991149684}" type="datetimeFigureOut">
              <a:rPr lang="en-IN" smtClean="0"/>
              <a:t>11-01-2022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E88B57-ABD6-41BB-8257-9D7CAD211164}" type="slidenum">
              <a:rPr lang="en-IN" smtClean="0"/>
              <a:t>‹#›</a:t>
            </a:fld>
            <a:endParaRPr lang="en-IN"/>
          </a:p>
        </p:txBody>
      </p:sp>
    </p:spTree>
    <p:extLst>
      <p:ext uri="{BB962C8B-B14F-4D97-AF65-F5344CB8AC3E}">
        <p14:creationId xmlns:p14="http://schemas.microsoft.com/office/powerpoint/2010/main" val="4090768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9.wma"/><Relationship Id="rId1" Type="http://schemas.microsoft.com/office/2007/relationships/media" Target="../media/media9.wma"/><Relationship Id="rId6" Type="http://schemas.openxmlformats.org/officeDocument/2006/relationships/image" Target="../media/image7.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10.wma"/><Relationship Id="rId1" Type="http://schemas.microsoft.com/office/2007/relationships/media" Target="../media/media10.wma"/><Relationship Id="rId6" Type="http://schemas.openxmlformats.org/officeDocument/2006/relationships/image" Target="../media/image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11.wma"/><Relationship Id="rId1" Type="http://schemas.microsoft.com/office/2007/relationships/media" Target="../media/media11.wma"/><Relationship Id="rId6" Type="http://schemas.openxmlformats.org/officeDocument/2006/relationships/image" Target="../media/image7.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12.wma"/><Relationship Id="rId1" Type="http://schemas.microsoft.com/office/2007/relationships/media" Target="../media/media12.wma"/><Relationship Id="rId6" Type="http://schemas.openxmlformats.org/officeDocument/2006/relationships/image" Target="../media/image7.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13.wma"/><Relationship Id="rId1" Type="http://schemas.microsoft.com/office/2007/relationships/media" Target="../media/media13.wma"/><Relationship Id="rId6" Type="http://schemas.openxmlformats.org/officeDocument/2006/relationships/image" Target="../media/image7.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14.wma"/><Relationship Id="rId1" Type="http://schemas.microsoft.com/office/2007/relationships/media" Target="../media/media14.wma"/><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15.wma"/><Relationship Id="rId1" Type="http://schemas.microsoft.com/office/2007/relationships/media" Target="../media/media15.wma"/><Relationship Id="rId6" Type="http://schemas.openxmlformats.org/officeDocument/2006/relationships/image" Target="../media/image7.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16.wma"/><Relationship Id="rId1" Type="http://schemas.microsoft.com/office/2007/relationships/media" Target="../media/media16.wma"/><Relationship Id="rId6" Type="http://schemas.openxmlformats.org/officeDocument/2006/relationships/image" Target="../media/image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17.wma"/><Relationship Id="rId1" Type="http://schemas.microsoft.com/office/2007/relationships/media" Target="../media/media17.wma"/><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8.wma"/><Relationship Id="rId1" Type="http://schemas.microsoft.com/office/2007/relationships/media" Target="../media/media18.wma"/><Relationship Id="rId5" Type="http://schemas.openxmlformats.org/officeDocument/2006/relationships/image" Target="../media/image7.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ma"/><Relationship Id="rId1" Type="http://schemas.microsoft.com/office/2007/relationships/media" Target="../media/media1.wma"/><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19.wma"/><Relationship Id="rId1" Type="http://schemas.microsoft.com/office/2007/relationships/media" Target="../media/media19.wma"/><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0.wma"/><Relationship Id="rId1" Type="http://schemas.microsoft.com/office/2007/relationships/media" Target="../media/media20.wma"/><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1.wma"/><Relationship Id="rId1" Type="http://schemas.microsoft.com/office/2007/relationships/media" Target="../media/media21.wma"/><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2.wma"/><Relationship Id="rId1" Type="http://schemas.microsoft.com/office/2007/relationships/media" Target="../media/media22.wma"/><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3.wma"/><Relationship Id="rId1" Type="http://schemas.microsoft.com/office/2007/relationships/media" Target="../media/media23.wma"/><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2.wma"/><Relationship Id="rId1" Type="http://schemas.microsoft.com/office/2007/relationships/media" Target="../media/media2.wma"/><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wma"/><Relationship Id="rId1" Type="http://schemas.microsoft.com/office/2007/relationships/media" Target="../media/media3.wma"/><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wma"/><Relationship Id="rId1" Type="http://schemas.microsoft.com/office/2007/relationships/media" Target="../media/media4.wma"/><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5.wma"/><Relationship Id="rId1" Type="http://schemas.microsoft.com/office/2007/relationships/media" Target="../media/media5.wma"/><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6.wma"/><Relationship Id="rId1" Type="http://schemas.microsoft.com/office/2007/relationships/media" Target="../media/media6.wma"/><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7.wma"/><Relationship Id="rId1" Type="http://schemas.microsoft.com/office/2007/relationships/media" Target="../media/media7.wma"/><Relationship Id="rId5" Type="http://schemas.openxmlformats.org/officeDocument/2006/relationships/image" Target="../media/image7.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8.wma"/><Relationship Id="rId1" Type="http://schemas.microsoft.com/office/2007/relationships/media" Target="../media/media8.wma"/><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7856" y="2007864"/>
            <a:ext cx="6815669" cy="1515533"/>
          </a:xfrm>
        </p:spPr>
        <p:txBody>
          <a:bodyPr/>
          <a:lstStyle/>
          <a:p>
            <a:r>
              <a:rPr lang="en-IN" dirty="0" smtClean="0"/>
              <a:t>MICRO CREDIT DEFAULTER</a:t>
            </a:r>
            <a:endParaRPr lang="en-IN" dirty="0"/>
          </a:p>
        </p:txBody>
      </p:sp>
    </p:spTree>
    <p:extLst>
      <p:ext uri="{BB962C8B-B14F-4D97-AF65-F5344CB8AC3E}">
        <p14:creationId xmlns:p14="http://schemas.microsoft.com/office/powerpoint/2010/main" val="3117935275"/>
      </p:ext>
    </p:extLst>
  </p:cSld>
  <p:clrMapOvr>
    <a:masterClrMapping/>
  </p:clrMapOvr>
  <mc:AlternateContent xmlns:mc="http://schemas.openxmlformats.org/markup-compatibility/2006" xmlns:p14="http://schemas.microsoft.com/office/powerpoint/2010/main">
    <mc:Choice Requires="p14">
      <p:transition spd="med" p14:dur="700" advTm="5413">
        <p:fade/>
      </p:transition>
    </mc:Choice>
    <mc:Fallback xmlns="">
      <p:transition spd="med" advTm="5413">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dirty="0" smtClean="0"/>
              <a:t>Account balance(90 days)</a:t>
            </a:r>
            <a:endParaRPr lang="en-IN" dirty="0"/>
          </a:p>
        </p:txBody>
      </p:sp>
      <p:pic>
        <p:nvPicPr>
          <p:cNvPr id="8" name="Content Placeholder 7"/>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295400" y="3243263"/>
            <a:ext cx="3464607" cy="2632075"/>
          </a:xfrm>
        </p:spPr>
      </p:pic>
      <p:sp>
        <p:nvSpPr>
          <p:cNvPr id="5" name="Text Placeholder 4"/>
          <p:cNvSpPr>
            <a:spLocks noGrp="1"/>
          </p:cNvSpPr>
          <p:nvPr>
            <p:ph type="body" sz="quarter" idx="3"/>
          </p:nvPr>
        </p:nvSpPr>
        <p:spPr/>
        <p:txBody>
          <a:bodyPr/>
          <a:lstStyle/>
          <a:p>
            <a:r>
              <a:rPr lang="en-IN" dirty="0" smtClean="0"/>
              <a:t>Account balance(30 days)</a:t>
            </a:r>
            <a:endParaRPr lang="en-IN" dirty="0"/>
          </a:p>
        </p:txBody>
      </p:sp>
      <p:pic>
        <p:nvPicPr>
          <p:cNvPr id="7" name="Content Placeholder 6"/>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5883873" y="3243263"/>
            <a:ext cx="4037793" cy="2632075"/>
          </a:xfrm>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3860263201"/>
      </p:ext>
    </p:extLst>
  </p:cSld>
  <p:clrMapOvr>
    <a:masterClrMapping/>
  </p:clrMapOvr>
  <mc:AlternateContent xmlns:mc="http://schemas.openxmlformats.org/markup-compatibility/2006" xmlns:p14="http://schemas.microsoft.com/office/powerpoint/2010/main">
    <mc:Choice Requires="p14">
      <p:transition spd="slow" p14:dur="2000" advTm="2678"/>
    </mc:Choice>
    <mc:Fallback xmlns="">
      <p:transition spd="slow" advTm="26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endParaRPr lang="en-IN" dirty="0"/>
          </a:p>
        </p:txBody>
      </p:sp>
      <p:sp>
        <p:nvSpPr>
          <p:cNvPr id="3" name="Text Placeholder 2"/>
          <p:cNvSpPr>
            <a:spLocks noGrp="1"/>
          </p:cNvSpPr>
          <p:nvPr>
            <p:ph type="body" idx="1"/>
          </p:nvPr>
        </p:nvSpPr>
        <p:spPr>
          <a:xfrm>
            <a:off x="1295402" y="2444097"/>
            <a:ext cx="4718302" cy="790698"/>
          </a:xfrm>
        </p:spPr>
        <p:txBody>
          <a:bodyPr/>
          <a:lstStyle/>
          <a:p>
            <a:r>
              <a:rPr lang="en-IN" dirty="0" smtClean="0"/>
              <a:t>No of days till main account recharged</a:t>
            </a:r>
            <a:endParaRPr lang="en-IN" dirty="0"/>
          </a:p>
        </p:txBody>
      </p:sp>
      <p:pic>
        <p:nvPicPr>
          <p:cNvPr id="7" name="Content Placeholder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128434" y="3234795"/>
            <a:ext cx="3930676" cy="2632075"/>
          </a:xfrm>
        </p:spPr>
      </p:pic>
      <p:sp>
        <p:nvSpPr>
          <p:cNvPr id="5" name="Text Placeholder 4"/>
          <p:cNvSpPr>
            <a:spLocks noGrp="1"/>
          </p:cNvSpPr>
          <p:nvPr>
            <p:ph type="body" sz="quarter" idx="3"/>
          </p:nvPr>
        </p:nvSpPr>
        <p:spPr>
          <a:xfrm>
            <a:off x="6116413" y="2512463"/>
            <a:ext cx="4780185" cy="790698"/>
          </a:xfrm>
        </p:spPr>
        <p:txBody>
          <a:bodyPr/>
          <a:lstStyle/>
          <a:p>
            <a:r>
              <a:rPr lang="en-IN" dirty="0" smtClean="0"/>
              <a:t>No of days till data </a:t>
            </a:r>
            <a:r>
              <a:rPr lang="en-IN" dirty="0"/>
              <a:t>a</a:t>
            </a:r>
            <a:r>
              <a:rPr lang="en-IN" dirty="0" smtClean="0"/>
              <a:t>ccount recharged</a:t>
            </a:r>
            <a:endParaRPr lang="en-IN" dirty="0"/>
          </a:p>
        </p:txBody>
      </p:sp>
      <p:pic>
        <p:nvPicPr>
          <p:cNvPr id="8" name="Content Placeholder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80670" y="3234795"/>
            <a:ext cx="3835001" cy="2632075"/>
          </a:xfrm>
        </p:spPr>
      </p:pic>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505165037"/>
      </p:ext>
    </p:extLst>
  </p:cSld>
  <p:clrMapOvr>
    <a:masterClrMapping/>
  </p:clrMapOvr>
  <mc:AlternateContent xmlns:mc="http://schemas.openxmlformats.org/markup-compatibility/2006" xmlns:p14="http://schemas.microsoft.com/office/powerpoint/2010/main">
    <mc:Choice Requires="p14">
      <p:transition spd="slow" p14:dur="2000" advTm="900"/>
    </mc:Choice>
    <mc:Fallback xmlns="">
      <p:transition spd="slow" advTm="9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dirty="0" smtClean="0"/>
              <a:t>No of times account recharged(30 days)</a:t>
            </a:r>
            <a:endParaRPr lang="en-IN" dirty="0"/>
          </a:p>
        </p:txBody>
      </p:sp>
      <p:pic>
        <p:nvPicPr>
          <p:cNvPr id="7" name="Content Placeholder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295400" y="3234795"/>
            <a:ext cx="3823531" cy="2632075"/>
          </a:xfrm>
        </p:spPr>
      </p:pic>
      <p:sp>
        <p:nvSpPr>
          <p:cNvPr id="5" name="Text Placeholder 4"/>
          <p:cNvSpPr>
            <a:spLocks noGrp="1"/>
          </p:cNvSpPr>
          <p:nvPr>
            <p:ph type="body" sz="quarter" idx="3"/>
          </p:nvPr>
        </p:nvSpPr>
        <p:spPr/>
        <p:txBody>
          <a:bodyPr/>
          <a:lstStyle/>
          <a:p>
            <a:r>
              <a:rPr lang="en-IN" dirty="0" smtClean="0"/>
              <a:t>Amount of last recharge of main account</a:t>
            </a:r>
            <a:endParaRPr lang="en-IN" dirty="0"/>
          </a:p>
        </p:txBody>
      </p:sp>
      <p:pic>
        <p:nvPicPr>
          <p:cNvPr id="8" name="Content Placeholder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80670" y="3234795"/>
            <a:ext cx="3510261" cy="2632075"/>
          </a:xfrm>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2973840596"/>
      </p:ext>
    </p:extLst>
  </p:cSld>
  <p:clrMapOvr>
    <a:masterClrMapping/>
  </p:clrMapOvr>
  <mc:AlternateContent xmlns:mc="http://schemas.openxmlformats.org/markup-compatibility/2006" xmlns:p14="http://schemas.microsoft.com/office/powerpoint/2010/main">
    <mc:Choice Requires="p14">
      <p:transition spd="slow" p14:dur="2000" advTm="10"/>
    </mc:Choice>
    <mc:Fallback xmlns="">
      <p:transition spd="slow" advTm="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0594" y="2512464"/>
            <a:ext cx="4783110" cy="722331"/>
          </a:xfrm>
        </p:spPr>
        <p:txBody>
          <a:bodyPr/>
          <a:lstStyle/>
          <a:p>
            <a:r>
              <a:rPr lang="en-IN" dirty="0" smtClean="0"/>
              <a:t>Total amount recharged (30 days)</a:t>
            </a:r>
            <a:endParaRPr lang="en-IN" dirty="0"/>
          </a:p>
        </p:txBody>
      </p:sp>
      <p:pic>
        <p:nvPicPr>
          <p:cNvPr id="8" name="Content Placeholder 7"/>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163623" y="3234795"/>
            <a:ext cx="3840622" cy="2632075"/>
          </a:xfrm>
        </p:spPr>
      </p:pic>
      <p:sp>
        <p:nvSpPr>
          <p:cNvPr id="5" name="Text Placeholder 4"/>
          <p:cNvSpPr>
            <a:spLocks noGrp="1"/>
          </p:cNvSpPr>
          <p:nvPr>
            <p:ph type="body" sz="quarter" idx="3"/>
          </p:nvPr>
        </p:nvSpPr>
        <p:spPr>
          <a:xfrm>
            <a:off x="6080674" y="2512464"/>
            <a:ext cx="4849397" cy="820396"/>
          </a:xfrm>
        </p:spPr>
        <p:txBody>
          <a:bodyPr/>
          <a:lstStyle/>
          <a:p>
            <a:r>
              <a:rPr lang="en-IN" dirty="0" smtClean="0"/>
              <a:t>Frequency of account recharged (30 days)</a:t>
            </a:r>
            <a:endParaRPr lang="en-IN" dirty="0"/>
          </a:p>
        </p:txBody>
      </p:sp>
      <p:pic>
        <p:nvPicPr>
          <p:cNvPr id="7" name="Content Placeholder 6"/>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80670" y="3234794"/>
            <a:ext cx="3920459" cy="2632075"/>
          </a:xfrm>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4215676450"/>
      </p:ext>
    </p:extLst>
  </p:cSld>
  <p:clrMapOvr>
    <a:masterClrMapping/>
  </p:clrMapOvr>
  <mc:AlternateContent xmlns:mc="http://schemas.openxmlformats.org/markup-compatibility/2006" xmlns:p14="http://schemas.microsoft.com/office/powerpoint/2010/main">
    <mc:Choice Requires="p14">
      <p:transition spd="slow" p14:dur="2000" advTm="911"/>
    </mc:Choice>
    <mc:Fallback xmlns="">
      <p:transition spd="slow" advTm="9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70774" y="2551315"/>
            <a:ext cx="4842930" cy="790698"/>
          </a:xfrm>
        </p:spPr>
        <p:txBody>
          <a:bodyPr/>
          <a:lstStyle/>
          <a:p>
            <a:r>
              <a:rPr lang="en-IN" dirty="0" smtClean="0"/>
              <a:t>Median main account balance before recharge</a:t>
            </a:r>
            <a:endParaRPr lang="en-IN" dirty="0"/>
          </a:p>
        </p:txBody>
      </p:sp>
      <p:pic>
        <p:nvPicPr>
          <p:cNvPr id="8" name="Content Placeholder 7"/>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295400" y="3243263"/>
            <a:ext cx="3840622" cy="2632075"/>
          </a:xfrm>
        </p:spPr>
      </p:pic>
      <p:sp>
        <p:nvSpPr>
          <p:cNvPr id="5" name="Text Placeholder 4"/>
          <p:cNvSpPr>
            <a:spLocks noGrp="1"/>
          </p:cNvSpPr>
          <p:nvPr>
            <p:ph type="body" sz="quarter" idx="3"/>
          </p:nvPr>
        </p:nvSpPr>
        <p:spPr>
          <a:xfrm>
            <a:off x="6013704" y="2478280"/>
            <a:ext cx="4885270" cy="863733"/>
          </a:xfrm>
        </p:spPr>
        <p:txBody>
          <a:bodyPr/>
          <a:lstStyle/>
          <a:p>
            <a:r>
              <a:rPr lang="en-IN" dirty="0" smtClean="0"/>
              <a:t>Median amount recharged(30 days)</a:t>
            </a:r>
            <a:endParaRPr lang="en-IN" dirty="0"/>
          </a:p>
        </p:txBody>
      </p:sp>
      <p:pic>
        <p:nvPicPr>
          <p:cNvPr id="7" name="Content Placeholder 6"/>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80670" y="3234795"/>
            <a:ext cx="3911913" cy="2632075"/>
          </a:xfrm>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3825602659"/>
      </p:ext>
    </p:extLst>
  </p:cSld>
  <p:clrMapOvr>
    <a:masterClrMapping/>
  </p:clrMapOvr>
  <mc:AlternateContent xmlns:mc="http://schemas.openxmlformats.org/markup-compatibility/2006" xmlns:p14="http://schemas.microsoft.com/office/powerpoint/2010/main">
    <mc:Choice Requires="p14">
      <p:transition spd="slow" p14:dur="2000" advTm="5"/>
    </mc:Choice>
    <mc:Fallback xmlns="">
      <p:transition spd="slow" advTm="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dirty="0" smtClean="0"/>
              <a:t>Account balance(30 days)</a:t>
            </a:r>
            <a:endParaRPr lang="en-IN" dirty="0"/>
          </a:p>
        </p:txBody>
      </p:sp>
      <p:pic>
        <p:nvPicPr>
          <p:cNvPr id="7" name="Content Placeholder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295400" y="3243263"/>
            <a:ext cx="4028630" cy="2632075"/>
          </a:xfrm>
        </p:spPr>
      </p:pic>
      <p:sp>
        <p:nvSpPr>
          <p:cNvPr id="5" name="Text Placeholder 4"/>
          <p:cNvSpPr>
            <a:spLocks noGrp="1"/>
          </p:cNvSpPr>
          <p:nvPr>
            <p:ph type="body" sz="quarter" idx="3"/>
          </p:nvPr>
        </p:nvSpPr>
        <p:spPr/>
        <p:txBody>
          <a:bodyPr/>
          <a:lstStyle/>
          <a:p>
            <a:r>
              <a:rPr lang="en-IN" dirty="0" smtClean="0"/>
              <a:t>Account balance (90 days)</a:t>
            </a:r>
            <a:endParaRPr lang="en-IN" dirty="0"/>
          </a:p>
        </p:txBody>
      </p:sp>
      <p:pic>
        <p:nvPicPr>
          <p:cNvPr id="8" name="Content Placeholder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80670" y="3243263"/>
            <a:ext cx="4082829" cy="2632075"/>
          </a:xfrm>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3675651935"/>
      </p:ext>
    </p:extLst>
  </p:cSld>
  <p:clrMapOvr>
    <a:masterClrMapping/>
  </p:clrMapOvr>
  <mc:AlternateContent xmlns:mc="http://schemas.openxmlformats.org/markup-compatibility/2006" xmlns:p14="http://schemas.microsoft.com/office/powerpoint/2010/main">
    <mc:Choice Requires="p14">
      <p:transition spd="slow" p14:dur="2000" advTm="5"/>
    </mc:Choice>
    <mc:Fallback xmlns="">
      <p:transition spd="slow" advTm="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5400" y="2520219"/>
            <a:ext cx="4755022" cy="825592"/>
          </a:xfrm>
        </p:spPr>
        <p:txBody>
          <a:bodyPr/>
          <a:lstStyle/>
          <a:p>
            <a:r>
              <a:rPr lang="en-IN" dirty="0" smtClean="0"/>
              <a:t>Amount of loans taken by user(30 days)</a:t>
            </a:r>
            <a:endParaRPr lang="en-IN" dirty="0"/>
          </a:p>
        </p:txBody>
      </p:sp>
      <p:pic>
        <p:nvPicPr>
          <p:cNvPr id="8" name="Content Placeholder 7"/>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295400" y="3345812"/>
            <a:ext cx="3926080" cy="2632075"/>
          </a:xfrm>
        </p:spPr>
      </p:pic>
      <p:sp>
        <p:nvSpPr>
          <p:cNvPr id="5" name="Text Placeholder 4"/>
          <p:cNvSpPr>
            <a:spLocks noGrp="1"/>
          </p:cNvSpPr>
          <p:nvPr>
            <p:ph type="body" sz="quarter" idx="3"/>
          </p:nvPr>
        </p:nvSpPr>
        <p:spPr>
          <a:xfrm>
            <a:off x="6110243" y="2479297"/>
            <a:ext cx="4848552" cy="815543"/>
          </a:xfrm>
        </p:spPr>
        <p:txBody>
          <a:bodyPr/>
          <a:lstStyle/>
          <a:p>
            <a:r>
              <a:rPr lang="en-IN" dirty="0" smtClean="0"/>
              <a:t>No of loans taken by user(30 days)</a:t>
            </a:r>
            <a:endParaRPr lang="en-IN" dirty="0"/>
          </a:p>
        </p:txBody>
      </p:sp>
      <p:pic>
        <p:nvPicPr>
          <p:cNvPr id="7" name="Content Placeholder 6"/>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80670" y="3345811"/>
            <a:ext cx="3809364" cy="2632075"/>
          </a:xfrm>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2958607799"/>
      </p:ext>
    </p:extLst>
  </p:cSld>
  <p:clrMapOvr>
    <a:masterClrMapping/>
  </p:clrMapOvr>
  <mc:AlternateContent xmlns:mc="http://schemas.openxmlformats.org/markup-compatibility/2006" xmlns:p14="http://schemas.microsoft.com/office/powerpoint/2010/main">
    <mc:Choice Requires="p14">
      <p:transition spd="slow" p14:dur="2000" advTm="899"/>
    </mc:Choice>
    <mc:Fallback xmlns="">
      <p:transition spd="slow" advTm="89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dirty="0" smtClean="0"/>
              <a:t>Payback time in 30 days</a:t>
            </a:r>
            <a:endParaRPr lang="en-IN" dirty="0"/>
          </a:p>
        </p:txBody>
      </p:sp>
      <p:pic>
        <p:nvPicPr>
          <p:cNvPr id="8" name="Content Placeholder 7"/>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295400" y="3234795"/>
            <a:ext cx="3584249" cy="2632075"/>
          </a:xfrm>
        </p:spPr>
      </p:pic>
      <p:sp>
        <p:nvSpPr>
          <p:cNvPr id="5" name="Text Placeholder 4"/>
          <p:cNvSpPr>
            <a:spLocks noGrp="1"/>
          </p:cNvSpPr>
          <p:nvPr>
            <p:ph type="body" sz="quarter" idx="3"/>
          </p:nvPr>
        </p:nvSpPr>
        <p:spPr/>
        <p:txBody>
          <a:bodyPr/>
          <a:lstStyle/>
          <a:p>
            <a:r>
              <a:rPr lang="en-IN" dirty="0" smtClean="0"/>
              <a:t>Payback time in 90 days</a:t>
            </a:r>
            <a:endParaRPr lang="en-IN" dirty="0"/>
          </a:p>
        </p:txBody>
      </p:sp>
      <p:pic>
        <p:nvPicPr>
          <p:cNvPr id="7" name="Content Placeholder 6"/>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80670" y="3328721"/>
            <a:ext cx="3749543" cy="2632075"/>
          </a:xfrm>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1397132465"/>
      </p:ext>
    </p:extLst>
  </p:cSld>
  <p:clrMapOvr>
    <a:masterClrMapping/>
  </p:clrMapOvr>
  <mc:AlternateContent xmlns:mc="http://schemas.openxmlformats.org/markup-compatibility/2006" xmlns:p14="http://schemas.microsoft.com/office/powerpoint/2010/main">
    <mc:Choice Requires="p14">
      <p:transition spd="slow" p14:dur="2000" advTm="6"/>
    </mc:Choice>
    <mc:Fallback xmlns="">
      <p:transition spd="slow" advTm="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131" y="2605833"/>
            <a:ext cx="9601196" cy="1303867"/>
          </a:xfrm>
        </p:spPr>
        <p:txBody>
          <a:bodyPr/>
          <a:lstStyle/>
          <a:p>
            <a:r>
              <a:rPr lang="en-IN" b="1" dirty="0"/>
              <a:t>C</a:t>
            </a:r>
            <a:r>
              <a:rPr lang="en-IN" b="1" dirty="0" smtClean="0"/>
              <a:t>orrelation</a:t>
            </a:r>
            <a:endParaRPr lang="en-IN" b="1" dirty="0"/>
          </a:p>
        </p:txBody>
      </p:sp>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2687905482"/>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807" y="752030"/>
            <a:ext cx="7235661" cy="5436643"/>
          </a:xfrm>
          <a:prstGeom prst="rect">
            <a:avLst/>
          </a:prstGeom>
        </p:spPr>
      </p:pic>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2317499722"/>
      </p:ext>
    </p:extLst>
  </p:cSld>
  <p:clrMapOvr>
    <a:masterClrMapping/>
  </p:clrMapOvr>
  <mc:AlternateContent xmlns:mc="http://schemas.openxmlformats.org/markup-compatibility/2006" xmlns:p14="http://schemas.microsoft.com/office/powerpoint/2010/main">
    <mc:Choice Requires="p14">
      <p:transition spd="slow" p14:dur="2000" advTm="7119"/>
    </mc:Choice>
    <mc:Fallback xmlns="">
      <p:transition spd="slow" advTm="71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PROBLEM STATEMENT AND UNDERSTANDING</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Telecom industry are </a:t>
            </a:r>
            <a:r>
              <a:rPr lang="en-US" dirty="0"/>
              <a:t>collaborating with an </a:t>
            </a:r>
            <a:r>
              <a:rPr lang="en-US" dirty="0" smtClean="0"/>
              <a:t>MFI(micro finance Institution) </a:t>
            </a:r>
            <a:r>
              <a:rPr lang="en-US" dirty="0"/>
              <a:t>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US" dirty="0" smtClean="0"/>
          </a:p>
          <a:p>
            <a:r>
              <a:rPr lang="en-US" dirty="0" smtClean="0"/>
              <a:t>So the company want the customers who pay back the loan within the deadline. For that., we have some data and we want to perform models for predictions, who will pay back the loan.</a:t>
            </a:r>
            <a:endParaRPr lang="en-IN"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2297893986"/>
      </p:ext>
    </p:extLst>
  </p:cSld>
  <p:clrMapOvr>
    <a:masterClrMapping/>
  </p:clrMapOvr>
  <mc:AlternateContent xmlns:mc="http://schemas.openxmlformats.org/markup-compatibility/2006" xmlns:p14="http://schemas.microsoft.com/office/powerpoint/2010/main">
    <mc:Choice Requires="p14">
      <p:transition spd="slow" p14:dur="2000" advTm="3580"/>
    </mc:Choice>
    <mc:Fallback xmlns="">
      <p:transition spd="slow" advTm="35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860" y="2622925"/>
            <a:ext cx="9601196" cy="1303867"/>
          </a:xfrm>
        </p:spPr>
        <p:txBody>
          <a:bodyPr/>
          <a:lstStyle/>
          <a:p>
            <a:r>
              <a:rPr lang="en-IN" dirty="0" smtClean="0"/>
              <a:t>Steps and Assumptions</a:t>
            </a:r>
            <a:endParaRPr lang="en-IN" dirty="0"/>
          </a:p>
        </p:txBody>
      </p:sp>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1711367639"/>
      </p:ext>
    </p:extLst>
  </p:cSld>
  <p:clrMapOvr>
    <a:masterClrMapping/>
  </p:clrMapOvr>
  <mc:AlternateContent xmlns:mc="http://schemas.openxmlformats.org/markup-compatibility/2006" xmlns:p14="http://schemas.microsoft.com/office/powerpoint/2010/main">
    <mc:Choice Requires="p14">
      <p:transition spd="slow" p14:dur="2000" advTm="1798"/>
    </mc:Choice>
    <mc:Fallback xmlns="">
      <p:transition spd="slow" advTm="179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dirty="0" smtClean="0"/>
              <a:t>As the data is about the mobile recharge, data are given in currency(Indonesian rupiah).</a:t>
            </a:r>
          </a:p>
          <a:p>
            <a:r>
              <a:rPr lang="en-IN" dirty="0" smtClean="0"/>
              <a:t>After all EDA steps, we want to perform multiple models.</a:t>
            </a:r>
          </a:p>
          <a:p>
            <a:r>
              <a:rPr lang="en-IN" dirty="0" smtClean="0"/>
              <a:t>Data are given in 30 days and 90 days data. So these data are highly correlated.</a:t>
            </a:r>
          </a:p>
          <a:p>
            <a:r>
              <a:rPr lang="en-IN" dirty="0" smtClean="0"/>
              <a:t>For example, the feature balance of the account of the user in 30 days and 90 days are correlated.</a:t>
            </a:r>
          </a:p>
          <a:p>
            <a:r>
              <a:rPr lang="en-IN" dirty="0" smtClean="0"/>
              <a:t>We can assume that the customer who have the enough balance in account have the tendency to pay back the loan.</a:t>
            </a:r>
          </a:p>
          <a:p>
            <a:endParaRPr lang="en-IN" dirty="0"/>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3405175323"/>
      </p:ext>
    </p:extLst>
  </p:cSld>
  <p:clrMapOvr>
    <a:masterClrMapping/>
  </p:clrMapOvr>
  <mc:AlternateContent xmlns:mc="http://schemas.openxmlformats.org/markup-compatibility/2006" xmlns:p14="http://schemas.microsoft.com/office/powerpoint/2010/main">
    <mc:Choice Requires="p14">
      <p:transition spd="slow" p14:dur="2000" advTm="10661"/>
    </mc:Choice>
    <mc:Fallback xmlns="">
      <p:transition spd="slow" advTm="1066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Model dashboard</a:t>
            </a:r>
            <a:endParaRPr lang="en-IN" u="sng" dirty="0"/>
          </a:p>
        </p:txBody>
      </p:sp>
      <p:sp>
        <p:nvSpPr>
          <p:cNvPr id="3" name="Content Placeholder 2"/>
          <p:cNvSpPr>
            <a:spLocks noGrp="1"/>
          </p:cNvSpPr>
          <p:nvPr>
            <p:ph idx="1"/>
          </p:nvPr>
        </p:nvSpPr>
        <p:spPr/>
        <p:txBody>
          <a:bodyPr>
            <a:normAutofit fontScale="85000" lnSpcReduction="10000"/>
          </a:bodyPr>
          <a:lstStyle/>
          <a:p>
            <a:r>
              <a:rPr lang="en-IN" dirty="0" smtClean="0"/>
              <a:t>For a good prediction we want to select which is the best model for the given project.</a:t>
            </a:r>
          </a:p>
          <a:p>
            <a:r>
              <a:rPr lang="en-IN" dirty="0" smtClean="0"/>
              <a:t>So we want to perform multiple models for selecting best model.</a:t>
            </a:r>
          </a:p>
          <a:p>
            <a:r>
              <a:rPr lang="en-IN" dirty="0" smtClean="0"/>
              <a:t>Here in this project, I perform four different models, four of them have different accuracy score.</a:t>
            </a:r>
          </a:p>
          <a:p>
            <a:r>
              <a:rPr lang="en-IN" dirty="0" smtClean="0"/>
              <a:t>Among them we want to select the final model and we want to mention the reason why it is final model.</a:t>
            </a:r>
          </a:p>
          <a:p>
            <a:r>
              <a:rPr lang="en-IN" dirty="0" smtClean="0"/>
              <a:t>We want to check the best random states , which have no over fitting or under fitting.</a:t>
            </a:r>
          </a:p>
          <a:p>
            <a:r>
              <a:rPr lang="en-IN" dirty="0" smtClean="0"/>
              <a:t>We want to compare the precision and recall of the model to finalize the model.</a:t>
            </a:r>
            <a:endParaRPr lang="en-IN"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531766143"/>
      </p:ext>
    </p:extLst>
  </p:cSld>
  <p:clrMapOvr>
    <a:masterClrMapping/>
  </p:clrMapOvr>
  <mc:AlternateContent xmlns:mc="http://schemas.openxmlformats.org/markup-compatibility/2006" xmlns:p14="http://schemas.microsoft.com/office/powerpoint/2010/main">
    <mc:Choice Requires="p14">
      <p:transition spd="slow" p14:dur="2000" advTm="15921"/>
    </mc:Choice>
    <mc:Fallback xmlns="">
      <p:transition spd="slow" advTm="159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smtClean="0"/>
              <a:t>Which model gives equal CV(Cross validation) score and accuracy score is selected as final model.</a:t>
            </a:r>
          </a:p>
          <a:p>
            <a:r>
              <a:rPr lang="en-IN" dirty="0" smtClean="0"/>
              <a:t>When a model’s accuracy and cv score is not equal, don’t select that model as our final model.</a:t>
            </a:r>
          </a:p>
          <a:p>
            <a:r>
              <a:rPr lang="en-IN" dirty="0" smtClean="0"/>
              <a:t>In this project I selected random forest classifier as my final model because it have equal cv and accuracy score compare to other models.</a:t>
            </a:r>
          </a:p>
          <a:p>
            <a:r>
              <a:rPr lang="en-IN" dirty="0" smtClean="0"/>
              <a:t>After selecting final model tune the model with best parameters, and run the model with best parameters.</a:t>
            </a:r>
          </a:p>
          <a:p>
            <a:r>
              <a:rPr lang="en-IN" dirty="0" smtClean="0"/>
              <a:t>Here I tuned the random forest with best parameters and got accuracy of 81%. </a:t>
            </a:r>
            <a:endParaRPr lang="en-IN" dirty="0"/>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2691678531"/>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Conclusion </a:t>
            </a:r>
            <a:endParaRPr lang="en-IN" u="sng" dirty="0"/>
          </a:p>
        </p:txBody>
      </p:sp>
      <p:sp>
        <p:nvSpPr>
          <p:cNvPr id="3" name="Content Placeholder 2"/>
          <p:cNvSpPr>
            <a:spLocks noGrp="1"/>
          </p:cNvSpPr>
          <p:nvPr>
            <p:ph idx="1"/>
          </p:nvPr>
        </p:nvSpPr>
        <p:spPr/>
        <p:txBody>
          <a:bodyPr>
            <a:normAutofit lnSpcReduction="10000"/>
          </a:bodyPr>
          <a:lstStyle/>
          <a:p>
            <a:r>
              <a:rPr lang="en-IN" dirty="0" smtClean="0"/>
              <a:t>So we can conclude that, the customer who have balance in account, what is pay back time of the user after taking loan? Whether they pay back in deadline?</a:t>
            </a:r>
          </a:p>
          <a:p>
            <a:r>
              <a:rPr lang="en-IN" dirty="0" smtClean="0"/>
              <a:t>If the user have the </a:t>
            </a:r>
            <a:r>
              <a:rPr lang="en-IN" dirty="0"/>
              <a:t>f</a:t>
            </a:r>
            <a:r>
              <a:rPr lang="en-IN" dirty="0" smtClean="0"/>
              <a:t>eatures above mentioned, that is have sufficient account balance, pay back the loan within particular time will pay back the loan.</a:t>
            </a:r>
          </a:p>
          <a:p>
            <a:r>
              <a:rPr lang="en-IN" dirty="0" smtClean="0"/>
              <a:t>Company can consider this customer as non-defaulter.</a:t>
            </a:r>
          </a:p>
          <a:p>
            <a:r>
              <a:rPr lang="en-IN" dirty="0" smtClean="0"/>
              <a:t>So company can select those customers for giving loan. And company will get some small investment and </a:t>
            </a:r>
            <a:r>
              <a:rPr lang="en-IN" smtClean="0"/>
              <a:t>get profits.</a:t>
            </a:r>
            <a:endParaRPr lang="en-IN"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3292279563"/>
      </p:ext>
    </p:extLst>
  </p:cSld>
  <p:clrMapOvr>
    <a:masterClrMapping/>
  </p:clrMapOvr>
  <mc:AlternateContent xmlns:mc="http://schemas.openxmlformats.org/markup-compatibility/2006" xmlns:p14="http://schemas.microsoft.com/office/powerpoint/2010/main">
    <mc:Choice Requires="p14">
      <p:transition spd="slow" p14:dur="2000" advTm="9201"/>
    </mc:Choice>
    <mc:Fallback xmlns="">
      <p:transition spd="slow" advTm="92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41124" y="2794077"/>
            <a:ext cx="6815669" cy="1515533"/>
          </a:xfrm>
        </p:spPr>
        <p:txBody>
          <a:bodyPr/>
          <a:lstStyle/>
          <a:p>
            <a:r>
              <a:rPr lang="en-IN" dirty="0" smtClean="0"/>
              <a:t>EDA steps and visualizations</a:t>
            </a:r>
            <a:endParaRPr lang="en-IN" dirty="0"/>
          </a:p>
        </p:txBody>
      </p:sp>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3351678346"/>
      </p:ext>
    </p:extLst>
  </p:cSld>
  <p:clrMapOvr>
    <a:masterClrMapping/>
  </p:clrMapOvr>
  <mc:AlternateContent xmlns:mc="http://schemas.openxmlformats.org/markup-compatibility/2006" xmlns:p14="http://schemas.microsoft.com/office/powerpoint/2010/main">
    <mc:Choice Requires="p14">
      <p:transition spd="slow" p14:dur="2000" advTm="986"/>
    </mc:Choice>
    <mc:Fallback xmlns="">
      <p:transition spd="slow" advTm="9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steps</a:t>
            </a:r>
            <a:endParaRPr lang="en-IN" dirty="0"/>
          </a:p>
        </p:txBody>
      </p:sp>
      <p:sp>
        <p:nvSpPr>
          <p:cNvPr id="3" name="Content Placeholder 2"/>
          <p:cNvSpPr>
            <a:spLocks noGrp="1"/>
          </p:cNvSpPr>
          <p:nvPr>
            <p:ph idx="1"/>
          </p:nvPr>
        </p:nvSpPr>
        <p:spPr>
          <a:xfrm>
            <a:off x="1187865" y="2556932"/>
            <a:ext cx="9708732" cy="3596040"/>
          </a:xfrm>
        </p:spPr>
        <p:txBody>
          <a:bodyPr>
            <a:normAutofit fontScale="77500" lnSpcReduction="20000"/>
          </a:bodyPr>
          <a:lstStyle/>
          <a:p>
            <a:r>
              <a:rPr lang="en-IN" dirty="0" smtClean="0"/>
              <a:t>In this project there is no missing values, but there is zero value for some features.</a:t>
            </a:r>
          </a:p>
          <a:p>
            <a:r>
              <a:rPr lang="en-IN" dirty="0" smtClean="0"/>
              <a:t>We want to treat them as missing values, replacing zero value with the mean.</a:t>
            </a:r>
          </a:p>
          <a:p>
            <a:r>
              <a:rPr lang="en-IN" dirty="0" smtClean="0"/>
              <a:t>Data contains date, which have string data type ,  we want to convert it</a:t>
            </a:r>
          </a:p>
          <a:p>
            <a:r>
              <a:rPr lang="en-IN" dirty="0" smtClean="0"/>
              <a:t>Using pandas date time, we can convert it into date time, by separating month and date</a:t>
            </a:r>
          </a:p>
          <a:p>
            <a:r>
              <a:rPr lang="en-IN" dirty="0" smtClean="0"/>
              <a:t>One of the feature is the region, it consist of only one data , contain only one region. We can drop that column and the date column which is converted date time using pandas.</a:t>
            </a:r>
          </a:p>
          <a:p>
            <a:r>
              <a:rPr lang="en-IN" dirty="0" smtClean="0"/>
              <a:t>By checking the skew ness and outliers we can detect in our dataset using visualization techniques histogram and boxplot.</a:t>
            </a:r>
          </a:p>
          <a:p>
            <a:r>
              <a:rPr lang="en-IN" dirty="0" smtClean="0"/>
              <a:t>We can remove the skew ness using power transform method and outliers using Z score.</a:t>
            </a:r>
          </a:p>
          <a:p>
            <a:r>
              <a:rPr lang="en-IN" dirty="0" smtClean="0"/>
              <a:t>While removing outliers there is huge amount of data loss, up to 25% of data were loss. So I prefer to  not to remove outliers. </a:t>
            </a: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1999911592"/>
      </p:ext>
    </p:extLst>
  </p:cSld>
  <p:clrMapOvr>
    <a:masterClrMapping/>
  </p:clrMapOvr>
  <mc:AlternateContent xmlns:mc="http://schemas.openxmlformats.org/markup-compatibility/2006" xmlns:p14="http://schemas.microsoft.com/office/powerpoint/2010/main">
    <mc:Choice Requires="p14">
      <p:transition spd="slow" p14:dur="2000" advTm="3552"/>
    </mc:Choice>
    <mc:Fallback xmlns="">
      <p:transition spd="slow" advTm="35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1869" y="2512463"/>
            <a:ext cx="9623274" cy="3329221"/>
          </a:xfrm>
        </p:spPr>
        <p:txBody>
          <a:bodyPr/>
          <a:lstStyle/>
          <a:p>
            <a:r>
              <a:rPr lang="en-IN" dirty="0" smtClean="0"/>
              <a:t>Scaled features using Standard </a:t>
            </a:r>
            <a:r>
              <a:rPr lang="en-IN" dirty="0" err="1" smtClean="0"/>
              <a:t>scaler</a:t>
            </a:r>
            <a:r>
              <a:rPr lang="en-IN" dirty="0" smtClean="0"/>
              <a:t> .</a:t>
            </a:r>
          </a:p>
          <a:p>
            <a:r>
              <a:rPr lang="en-IN" dirty="0" smtClean="0"/>
              <a:t>When we look at the output variable, we can observe the imbalance of the class. Here I use smote technique to balance the class.</a:t>
            </a:r>
          </a:p>
          <a:p>
            <a:r>
              <a:rPr lang="en-IN" dirty="0" smtClean="0"/>
              <a:t>After all this EDA steps, perform models and compare the CV score and Accuracy score of the model for finalizing the model. </a:t>
            </a:r>
            <a:endParaRPr lang="en-IN" dirty="0"/>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316252297"/>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5223" y="2528921"/>
            <a:ext cx="9601196" cy="1303867"/>
          </a:xfrm>
        </p:spPr>
        <p:txBody>
          <a:bodyPr/>
          <a:lstStyle/>
          <a:p>
            <a:r>
              <a:rPr lang="en-IN" dirty="0" smtClean="0"/>
              <a:t>Visualizations</a:t>
            </a:r>
            <a:endParaRPr lang="en-IN" dirty="0"/>
          </a:p>
        </p:txBody>
      </p:sp>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1602818849"/>
      </p:ext>
    </p:extLst>
  </p:cSld>
  <p:clrMapOvr>
    <a:masterClrMapping/>
  </p:clrMapOvr>
  <mc:AlternateContent xmlns:mc="http://schemas.openxmlformats.org/markup-compatibility/2006" xmlns:p14="http://schemas.microsoft.com/office/powerpoint/2010/main">
    <mc:Choice Requires="p14">
      <p:transition spd="slow" p14:dur="2000" advTm="5"/>
    </mc:Choice>
    <mc:Fallback xmlns="">
      <p:transition spd="slow" advTm="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Outliers and Skew ness</a:t>
            </a:r>
            <a:endParaRPr lang="en-IN" dirty="0"/>
          </a:p>
        </p:txBody>
      </p:sp>
      <p:sp>
        <p:nvSpPr>
          <p:cNvPr id="3" name="Text Placeholder 2"/>
          <p:cNvSpPr>
            <a:spLocks noGrp="1"/>
          </p:cNvSpPr>
          <p:nvPr>
            <p:ph type="body" idx="1"/>
          </p:nvPr>
        </p:nvSpPr>
        <p:spPr/>
        <p:txBody>
          <a:bodyPr/>
          <a:lstStyle/>
          <a:p>
            <a:r>
              <a:rPr lang="en-IN" dirty="0" smtClean="0"/>
              <a:t>Outliers checking using boxplot</a:t>
            </a:r>
            <a:endParaRPr lang="en-IN" dirty="0"/>
          </a:p>
        </p:txBody>
      </p:sp>
      <p:pic>
        <p:nvPicPr>
          <p:cNvPr id="9" name="Content Placeholder 8"/>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1499573" y="3243792"/>
            <a:ext cx="4046648" cy="2632075"/>
          </a:xfrm>
        </p:spPr>
      </p:pic>
      <p:sp>
        <p:nvSpPr>
          <p:cNvPr id="5" name="Text Placeholder 4"/>
          <p:cNvSpPr>
            <a:spLocks noGrp="1"/>
          </p:cNvSpPr>
          <p:nvPr>
            <p:ph type="body" sz="quarter" idx="3"/>
          </p:nvPr>
        </p:nvSpPr>
        <p:spPr/>
        <p:txBody>
          <a:bodyPr/>
          <a:lstStyle/>
          <a:p>
            <a:r>
              <a:rPr lang="en-IN" dirty="0" smtClean="0"/>
              <a:t>Skew ness checking using histogram.</a:t>
            </a:r>
            <a:endParaRPr lang="en-IN" dirty="0"/>
          </a:p>
        </p:txBody>
      </p:sp>
      <p:pic>
        <p:nvPicPr>
          <p:cNvPr id="10" name="Content Placeholder 9"/>
          <p:cNvPicPr>
            <a:picLocks noGrp="1" noChangeAspect="1"/>
          </p:cNvPicPr>
          <p:nvPr>
            <p:ph sz="quarter" idx="4"/>
          </p:nvPr>
        </p:nvPicPr>
        <p:blipFill>
          <a:blip r:embed="rId5" cstate="print">
            <a:extLst>
              <a:ext uri="{28A0092B-C50C-407E-A947-70E740481C1C}">
                <a14:useLocalDpi xmlns:a14="http://schemas.microsoft.com/office/drawing/2010/main" val="0"/>
              </a:ext>
            </a:extLst>
          </a:blip>
          <a:stretch>
            <a:fillRect/>
          </a:stretch>
        </p:blipFill>
        <p:spPr>
          <a:xfrm>
            <a:off x="6180670" y="3243791"/>
            <a:ext cx="3740997" cy="2632075"/>
          </a:xfrm>
        </p:spPr>
      </p:pic>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1935589749"/>
      </p:ext>
    </p:extLst>
  </p:cSld>
  <p:clrMapOvr>
    <a:masterClrMapping/>
  </p:clrMapOvr>
  <mc:AlternateContent xmlns:mc="http://schemas.openxmlformats.org/markup-compatibility/2006" xmlns:p14="http://schemas.microsoft.com/office/powerpoint/2010/main">
    <mc:Choice Requires="p14">
      <p:transition spd="slow" p14:dur="2000" advTm="1773"/>
    </mc:Choice>
    <mc:Fallback xmlns="">
      <p:transition spd="slow" advTm="17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8343" y="2543228"/>
            <a:ext cx="4718304" cy="3310128"/>
          </a:xfrm>
        </p:spPr>
        <p:txBody>
          <a:bodyPr/>
          <a:lstStyle/>
          <a:p>
            <a:r>
              <a:rPr lang="en-IN" dirty="0" smtClean="0"/>
              <a:t>Output Variable</a:t>
            </a:r>
          </a:p>
          <a:p>
            <a:endParaRPr lang="en-IN"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8216" y="2979011"/>
            <a:ext cx="5180952" cy="3326984"/>
          </a:xfrm>
          <a:prstGeom prst="rect">
            <a:avLst/>
          </a:prstGeom>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435385205"/>
      </p:ext>
    </p:extLst>
  </p:cSld>
  <p:clrMapOvr>
    <a:masterClrMapping/>
  </p:clrMapOvr>
  <mc:AlternateContent xmlns:mc="http://schemas.openxmlformats.org/markup-compatibility/2006" xmlns:p14="http://schemas.microsoft.com/office/powerpoint/2010/main">
    <mc:Choice Requires="p14">
      <p:transition spd="slow" p14:dur="2000" advTm="5356"/>
    </mc:Choice>
    <mc:Fallback xmlns="">
      <p:transition spd="slow" advTm="535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Comparing features with target variable</a:t>
            </a:r>
            <a:endParaRPr lang="en-IN" dirty="0"/>
          </a:p>
        </p:txBody>
      </p:sp>
      <p:sp>
        <p:nvSpPr>
          <p:cNvPr id="3" name="Text Placeholder 2"/>
          <p:cNvSpPr>
            <a:spLocks noGrp="1"/>
          </p:cNvSpPr>
          <p:nvPr>
            <p:ph type="body" idx="1"/>
          </p:nvPr>
        </p:nvSpPr>
        <p:spPr/>
        <p:txBody>
          <a:bodyPr/>
          <a:lstStyle/>
          <a:p>
            <a:r>
              <a:rPr lang="en-IN" dirty="0" smtClean="0"/>
              <a:t>Daily amount spend(90 days)</a:t>
            </a:r>
            <a:endParaRPr lang="en-IN" dirty="0"/>
          </a:p>
        </p:txBody>
      </p:sp>
      <p:pic>
        <p:nvPicPr>
          <p:cNvPr id="7" name="Content Placeholder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295400" y="3354358"/>
            <a:ext cx="3520227" cy="2632075"/>
          </a:xfrm>
        </p:spPr>
      </p:pic>
      <p:sp>
        <p:nvSpPr>
          <p:cNvPr id="5" name="Text Placeholder 4"/>
          <p:cNvSpPr>
            <a:spLocks noGrp="1"/>
          </p:cNvSpPr>
          <p:nvPr>
            <p:ph type="body" sz="quarter" idx="3"/>
          </p:nvPr>
        </p:nvSpPr>
        <p:spPr/>
        <p:txBody>
          <a:bodyPr/>
          <a:lstStyle/>
          <a:p>
            <a:r>
              <a:rPr lang="en-IN" dirty="0" smtClean="0"/>
              <a:t>Daily amount spend(30 days)</a:t>
            </a:r>
            <a:endParaRPr lang="en-IN" dirty="0"/>
          </a:p>
        </p:txBody>
      </p:sp>
      <p:pic>
        <p:nvPicPr>
          <p:cNvPr id="8" name="Content Placeholder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3354357"/>
            <a:ext cx="3466744" cy="2632075"/>
          </a:xfrm>
        </p:spPr>
      </p:pic>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1559451549"/>
      </p:ext>
    </p:extLst>
  </p:cSld>
  <p:clrMapOvr>
    <a:masterClrMapping/>
  </p:clrMapOvr>
  <mc:AlternateContent xmlns:mc="http://schemas.openxmlformats.org/markup-compatibility/2006" xmlns:p14="http://schemas.microsoft.com/office/powerpoint/2010/main">
    <mc:Choice Requires="p14">
      <p:transition spd="slow" p14:dur="2000" advTm="1782"/>
    </mc:Choice>
    <mc:Fallback xmlns="">
      <p:transition spd="slow" advTm="17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216</TotalTime>
  <Words>891</Words>
  <Application>Microsoft Office PowerPoint</Application>
  <PresentationFormat>Widescreen</PresentationFormat>
  <Paragraphs>66</Paragraphs>
  <Slides>24</Slides>
  <Notes>0</Notes>
  <HiddenSlides>0</HiddenSlides>
  <MMClips>23</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Garamond</vt:lpstr>
      <vt:lpstr>Organic</vt:lpstr>
      <vt:lpstr>MICRO CREDIT DEFAULTER</vt:lpstr>
      <vt:lpstr>PROBLEM STATEMENT AND UNDERSTANDING</vt:lpstr>
      <vt:lpstr>EDA steps and visualizations</vt:lpstr>
      <vt:lpstr>EDA steps</vt:lpstr>
      <vt:lpstr>PowerPoint Presentation</vt:lpstr>
      <vt:lpstr>Visualizations</vt:lpstr>
      <vt:lpstr>Outliers and Skew ness</vt:lpstr>
      <vt:lpstr>PowerPoint Presentation</vt:lpstr>
      <vt:lpstr>Comparing features with target variable</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Correlation</vt:lpstr>
      <vt:lpstr>PowerPoint Presentation</vt:lpstr>
      <vt:lpstr>Steps and Assumptions</vt:lpstr>
      <vt:lpstr>PowerPoint Presentation</vt:lpstr>
      <vt:lpstr>Model dashboard</vt:lpstr>
      <vt:lpstr>PowerPoint Presentation</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dc:title>
  <dc:creator>Minhaj</dc:creator>
  <cp:lastModifiedBy>Minhaj</cp:lastModifiedBy>
  <cp:revision>37</cp:revision>
  <dcterms:created xsi:type="dcterms:W3CDTF">2022-01-08T12:56:38Z</dcterms:created>
  <dcterms:modified xsi:type="dcterms:W3CDTF">2022-01-11T04:57:45Z</dcterms:modified>
</cp:coreProperties>
</file>