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73" r:id="rId14"/>
    <p:sldId id="274" r:id="rId15"/>
    <p:sldId id="262"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4197C8-CB25-44C8-A30F-0D186ABE74C7}"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294920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197C8-CB25-44C8-A30F-0D186ABE74C7}"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18994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197C8-CB25-44C8-A30F-0D186ABE74C7}"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0CEFBF-A748-48FA-8E67-C0754A632DD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4868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4197C8-CB25-44C8-A30F-0D186ABE74C7}"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3041610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4197C8-CB25-44C8-A30F-0D186ABE74C7}"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0CEFBF-A748-48FA-8E67-C0754A632DD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283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14197C8-CB25-44C8-A30F-0D186ABE74C7}"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1615479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197C8-CB25-44C8-A30F-0D186ABE74C7}"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258497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197C8-CB25-44C8-A30F-0D186ABE74C7}"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364479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197C8-CB25-44C8-A30F-0D186ABE74C7}"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44318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197C8-CB25-44C8-A30F-0D186ABE74C7}"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160243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4197C8-CB25-44C8-A30F-0D186ABE74C7}"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7118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4197C8-CB25-44C8-A30F-0D186ABE74C7}" type="datetimeFigureOut">
              <a:rPr lang="en-IN" smtClean="0"/>
              <a:t>28-01-2022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31957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4197C8-CB25-44C8-A30F-0D186ABE74C7}" type="datetimeFigureOut">
              <a:rPr lang="en-IN" smtClean="0"/>
              <a:t>28-01-2022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195169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197C8-CB25-44C8-A30F-0D186ABE74C7}" type="datetimeFigureOut">
              <a:rPr lang="en-IN" smtClean="0"/>
              <a:t>28-01-2022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393939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197C8-CB25-44C8-A30F-0D186ABE74C7}"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328727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197C8-CB25-44C8-A30F-0D186ABE74C7}"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10CEFBF-A748-48FA-8E67-C0754A632DDF}" type="slidenum">
              <a:rPr lang="en-IN" smtClean="0"/>
              <a:t>‹#›</a:t>
            </a:fld>
            <a:endParaRPr lang="en-IN"/>
          </a:p>
        </p:txBody>
      </p:sp>
    </p:spTree>
    <p:extLst>
      <p:ext uri="{BB962C8B-B14F-4D97-AF65-F5344CB8AC3E}">
        <p14:creationId xmlns:p14="http://schemas.microsoft.com/office/powerpoint/2010/main" val="106242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14197C8-CB25-44C8-A30F-0D186ABE74C7}" type="datetimeFigureOut">
              <a:rPr lang="en-IN" smtClean="0"/>
              <a:t>28-01-2022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10CEFBF-A748-48FA-8E67-C0754A632DDF}" type="slidenum">
              <a:rPr lang="en-IN" smtClean="0"/>
              <a:t>‹#›</a:t>
            </a:fld>
            <a:endParaRPr lang="en-IN"/>
          </a:p>
        </p:txBody>
      </p:sp>
    </p:spTree>
    <p:extLst>
      <p:ext uri="{BB962C8B-B14F-4D97-AF65-F5344CB8AC3E}">
        <p14:creationId xmlns:p14="http://schemas.microsoft.com/office/powerpoint/2010/main" val="1804127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7.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7.xml"/><Relationship Id="rId5" Type="http://schemas.microsoft.com/office/2007/relationships/hdphoto" Target="../media/hdphoto11.wdp"/><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3934" y="2155677"/>
            <a:ext cx="8915399" cy="2262781"/>
          </a:xfrm>
        </p:spPr>
        <p:txBody>
          <a:bodyPr/>
          <a:lstStyle/>
          <a:p>
            <a:r>
              <a:rPr lang="en-IN" dirty="0" smtClean="0">
                <a:effectLst>
                  <a:outerShdw blurRad="38100" dist="38100" dir="2700000" algn="tl">
                    <a:srgbClr val="000000">
                      <a:alpha val="43137"/>
                    </a:srgbClr>
                  </a:outerShdw>
                </a:effectLst>
              </a:rPr>
              <a:t>CAR PRICE PREDICTION</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753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PaintBrush/>
                    </a14:imgEffect>
                  </a14:imgLayer>
                </a14:imgProps>
              </a:ext>
              <a:ext uri="{28A0092B-C50C-407E-A947-70E740481C1C}">
                <a14:useLocalDpi xmlns:a14="http://schemas.microsoft.com/office/drawing/2010/main" val="0"/>
              </a:ext>
            </a:extLst>
          </a:blip>
          <a:stretch>
            <a:fillRect/>
          </a:stretch>
        </p:blipFill>
        <p:spPr>
          <a:xfrm>
            <a:off x="2397573" y="76912"/>
            <a:ext cx="7465219" cy="6858000"/>
          </a:xfrm>
          <a:prstGeom prst="rect">
            <a:avLst/>
          </a:prstGeom>
        </p:spPr>
      </p:pic>
    </p:spTree>
    <p:extLst>
      <p:ext uri="{BB962C8B-B14F-4D97-AF65-F5344CB8AC3E}">
        <p14:creationId xmlns:p14="http://schemas.microsoft.com/office/powerpoint/2010/main" val="20292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Cement/>
                    </a14:imgEffect>
                  </a14:imgLayer>
                </a14:imgProps>
              </a:ext>
              <a:ext uri="{28A0092B-C50C-407E-A947-70E740481C1C}">
                <a14:useLocalDpi xmlns:a14="http://schemas.microsoft.com/office/drawing/2010/main" val="0"/>
              </a:ext>
            </a:extLst>
          </a:blip>
          <a:stretch>
            <a:fillRect/>
          </a:stretch>
        </p:blipFill>
        <p:spPr>
          <a:xfrm>
            <a:off x="1286567" y="1151319"/>
            <a:ext cx="4843825" cy="4856374"/>
          </a:xfrm>
          <a:prstGeom prst="rect">
            <a:avLst/>
          </a:prstGeom>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artisticCement/>
                    </a14:imgEffect>
                  </a14:imgLayer>
                </a14:imgProps>
              </a:ext>
              <a:ext uri="{28A0092B-C50C-407E-A947-70E740481C1C}">
                <a14:useLocalDpi xmlns:a14="http://schemas.microsoft.com/office/drawing/2010/main" val="0"/>
              </a:ext>
            </a:extLst>
          </a:blip>
          <a:stretch>
            <a:fillRect/>
          </a:stretch>
        </p:blipFill>
        <p:spPr>
          <a:xfrm>
            <a:off x="6420531" y="1151319"/>
            <a:ext cx="4843825" cy="4856374"/>
          </a:xfrm>
          <a:prstGeom prst="rect">
            <a:avLst/>
          </a:prstGeom>
        </p:spPr>
      </p:pic>
    </p:spTree>
    <p:extLst>
      <p:ext uri="{BB962C8B-B14F-4D97-AF65-F5344CB8AC3E}">
        <p14:creationId xmlns:p14="http://schemas.microsoft.com/office/powerpoint/2010/main" val="317193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981115" y="1159864"/>
            <a:ext cx="4914286" cy="4914286"/>
          </a:xfrm>
          <a:prstGeom prst="rect">
            <a:avLst/>
          </a:prstGeom>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tretch>
            <a:fillRect/>
          </a:stretch>
        </p:blipFill>
        <p:spPr>
          <a:xfrm>
            <a:off x="6405497" y="1159864"/>
            <a:ext cx="4901587" cy="4914286"/>
          </a:xfrm>
          <a:prstGeom prst="rect">
            <a:avLst/>
          </a:prstGeom>
        </p:spPr>
      </p:pic>
    </p:spTree>
    <p:extLst>
      <p:ext uri="{BB962C8B-B14F-4D97-AF65-F5344CB8AC3E}">
        <p14:creationId xmlns:p14="http://schemas.microsoft.com/office/powerpoint/2010/main" val="152547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919097" y="1100044"/>
            <a:ext cx="4901587" cy="4914286"/>
          </a:xfrm>
          <a:prstGeom prst="rect">
            <a:avLst/>
          </a:prstGeom>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tretch>
            <a:fillRect/>
          </a:stretch>
        </p:blipFill>
        <p:spPr>
          <a:xfrm>
            <a:off x="6815696" y="1100044"/>
            <a:ext cx="4901587" cy="4914286"/>
          </a:xfrm>
          <a:prstGeom prst="rect">
            <a:avLst/>
          </a:prstGeom>
        </p:spPr>
      </p:pic>
    </p:spTree>
    <p:extLst>
      <p:ext uri="{BB962C8B-B14F-4D97-AF65-F5344CB8AC3E}">
        <p14:creationId xmlns:p14="http://schemas.microsoft.com/office/powerpoint/2010/main" val="92567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683472" y="273464"/>
            <a:ext cx="10118412" cy="6858000"/>
          </a:xfrm>
          <a:prstGeom prst="rect">
            <a:avLst/>
          </a:prstGeom>
        </p:spPr>
      </p:pic>
    </p:spTree>
    <p:extLst>
      <p:ext uri="{BB962C8B-B14F-4D97-AF65-F5344CB8AC3E}">
        <p14:creationId xmlns:p14="http://schemas.microsoft.com/office/powerpoint/2010/main" val="179444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smtClean="0">
                <a:effectLst>
                  <a:outerShdw blurRad="38100" dist="38100" dir="2700000" algn="tl">
                    <a:srgbClr val="000000">
                      <a:alpha val="43137"/>
                    </a:srgbClr>
                  </a:outerShdw>
                </a:effectLst>
              </a:rPr>
              <a:t>STEPS AND ASSUMPTIONS</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90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dirty="0" smtClean="0"/>
              <a:t>The feature fuel type , manufacture year, transmission are correlated to price.</a:t>
            </a:r>
          </a:p>
          <a:p>
            <a:r>
              <a:rPr lang="en-IN" dirty="0" smtClean="0"/>
              <a:t> So we can assume that the car which gives high mileage have high demands in market . It is because the price of petrol and diesel.</a:t>
            </a:r>
          </a:p>
          <a:p>
            <a:r>
              <a:rPr lang="en-IN" dirty="0" smtClean="0"/>
              <a:t>According to my data, the diesel cars have high demands than petrol cars , because diesel cars gives high mileage than petrol cars.</a:t>
            </a:r>
          </a:p>
          <a:p>
            <a:r>
              <a:rPr lang="en-IN" dirty="0" smtClean="0"/>
              <a:t>Transmission type automatic gives more demands.</a:t>
            </a:r>
          </a:p>
          <a:p>
            <a:r>
              <a:rPr lang="en-IN" dirty="0" smtClean="0"/>
              <a:t>And also manufacture year, gives demands to the price.</a:t>
            </a:r>
          </a:p>
          <a:p>
            <a:r>
              <a:rPr lang="en-IN" dirty="0" smtClean="0"/>
              <a:t>The most important factor is the brand of car, it plays a major role in price.</a:t>
            </a:r>
          </a:p>
          <a:p>
            <a:r>
              <a:rPr lang="en-IN" dirty="0" smtClean="0"/>
              <a:t>The brands like Toyota, </a:t>
            </a:r>
            <a:r>
              <a:rPr lang="en-IN" dirty="0" err="1" smtClean="0"/>
              <a:t>Maruti</a:t>
            </a:r>
            <a:r>
              <a:rPr lang="en-IN" dirty="0" smtClean="0"/>
              <a:t> Suzuki gives high demands in the market. Because it gives high performance and mileage.</a:t>
            </a:r>
          </a:p>
        </p:txBody>
      </p:sp>
    </p:spTree>
    <p:extLst>
      <p:ext uri="{BB962C8B-B14F-4D97-AF65-F5344CB8AC3E}">
        <p14:creationId xmlns:p14="http://schemas.microsoft.com/office/powerpoint/2010/main" val="49545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MODEL DASHBOARD</a:t>
            </a:r>
            <a:endParaRPr lang="en-IN" u="sng" dirty="0"/>
          </a:p>
        </p:txBody>
      </p:sp>
      <p:sp>
        <p:nvSpPr>
          <p:cNvPr id="3" name="Content Placeholder 2"/>
          <p:cNvSpPr>
            <a:spLocks noGrp="1"/>
          </p:cNvSpPr>
          <p:nvPr>
            <p:ph idx="1"/>
          </p:nvPr>
        </p:nvSpPr>
        <p:spPr/>
        <p:txBody>
          <a:bodyPr/>
          <a:lstStyle/>
          <a:p>
            <a:r>
              <a:rPr lang="en-IN" dirty="0"/>
              <a:t>For a good prediction we want to select which is the best model for the given project.</a:t>
            </a:r>
          </a:p>
          <a:p>
            <a:r>
              <a:rPr lang="en-IN" dirty="0"/>
              <a:t>So we want to perform multiple models for selecting best model.</a:t>
            </a:r>
          </a:p>
          <a:p>
            <a:r>
              <a:rPr lang="en-IN" dirty="0"/>
              <a:t>Here in this project, I perform four different models, four of them have different </a:t>
            </a:r>
            <a:r>
              <a:rPr lang="en-IN" dirty="0" smtClean="0"/>
              <a:t>R2 score</a:t>
            </a:r>
            <a:r>
              <a:rPr lang="en-IN" dirty="0"/>
              <a:t>.</a:t>
            </a:r>
          </a:p>
          <a:p>
            <a:r>
              <a:rPr lang="en-IN" dirty="0"/>
              <a:t>Among them we want to select the final model and we want to mention the reason why it is final model.</a:t>
            </a:r>
          </a:p>
          <a:p>
            <a:r>
              <a:rPr lang="en-IN" dirty="0"/>
              <a:t>We want to check the best random states , which have no over fitting or under fitting.</a:t>
            </a:r>
          </a:p>
          <a:p>
            <a:r>
              <a:rPr lang="en-IN" dirty="0"/>
              <a:t>We want to compare the precision and recall of the model to finalize the model.</a:t>
            </a:r>
          </a:p>
          <a:p>
            <a:endParaRPr lang="en-IN" dirty="0"/>
          </a:p>
        </p:txBody>
      </p:sp>
    </p:spTree>
    <p:extLst>
      <p:ext uri="{BB962C8B-B14F-4D97-AF65-F5344CB8AC3E}">
        <p14:creationId xmlns:p14="http://schemas.microsoft.com/office/powerpoint/2010/main" val="1639706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Which model gives equal CV(Cross validation) score and </a:t>
            </a:r>
            <a:r>
              <a:rPr lang="en-IN" dirty="0" smtClean="0"/>
              <a:t>R2 score </a:t>
            </a:r>
            <a:r>
              <a:rPr lang="en-IN" dirty="0"/>
              <a:t>is selected as final </a:t>
            </a:r>
            <a:r>
              <a:rPr lang="en-IN" dirty="0" smtClean="0"/>
              <a:t>model OR the model gives least difference in cv and R2 score also be selected.</a:t>
            </a:r>
            <a:endParaRPr lang="en-IN" dirty="0"/>
          </a:p>
          <a:p>
            <a:r>
              <a:rPr lang="en-IN" dirty="0" smtClean="0"/>
              <a:t>In </a:t>
            </a:r>
            <a:r>
              <a:rPr lang="en-IN" dirty="0"/>
              <a:t>this project I selected random forest </a:t>
            </a:r>
            <a:r>
              <a:rPr lang="en-IN" dirty="0" err="1" smtClean="0"/>
              <a:t>regressors</a:t>
            </a:r>
            <a:r>
              <a:rPr lang="en-IN" dirty="0" smtClean="0"/>
              <a:t> </a:t>
            </a:r>
            <a:r>
              <a:rPr lang="en-IN" dirty="0"/>
              <a:t>my final model because it have </a:t>
            </a:r>
            <a:r>
              <a:rPr lang="en-IN" dirty="0" smtClean="0"/>
              <a:t>least difference cv </a:t>
            </a:r>
            <a:r>
              <a:rPr lang="en-IN" dirty="0"/>
              <a:t>and </a:t>
            </a:r>
            <a:r>
              <a:rPr lang="en-IN" dirty="0" smtClean="0"/>
              <a:t>R2 score </a:t>
            </a:r>
            <a:r>
              <a:rPr lang="en-IN" dirty="0"/>
              <a:t>compare to other models.</a:t>
            </a:r>
          </a:p>
          <a:p>
            <a:r>
              <a:rPr lang="en-IN" dirty="0"/>
              <a:t>After selecting final model tune the model with best parameters, and run the model with best parameters.</a:t>
            </a:r>
          </a:p>
          <a:p>
            <a:r>
              <a:rPr lang="en-IN" dirty="0"/>
              <a:t>Here I tuned the random forest with best parameters and got </a:t>
            </a:r>
            <a:r>
              <a:rPr lang="en-IN" dirty="0" smtClean="0"/>
              <a:t>R2 score of </a:t>
            </a:r>
            <a:r>
              <a:rPr lang="en-IN" dirty="0"/>
              <a:t>81%. </a:t>
            </a:r>
          </a:p>
          <a:p>
            <a:endParaRPr lang="en-IN" dirty="0"/>
          </a:p>
        </p:txBody>
      </p:sp>
    </p:spTree>
    <p:extLst>
      <p:ext uri="{BB962C8B-B14F-4D97-AF65-F5344CB8AC3E}">
        <p14:creationId xmlns:p14="http://schemas.microsoft.com/office/powerpoint/2010/main" val="414790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smtClean="0"/>
              <a:t>CONCLUSION</a:t>
            </a:r>
            <a:endParaRPr lang="en-IN" u="sng" dirty="0"/>
          </a:p>
        </p:txBody>
      </p:sp>
      <p:sp>
        <p:nvSpPr>
          <p:cNvPr id="3" name="Content Placeholder 2"/>
          <p:cNvSpPr>
            <a:spLocks noGrp="1"/>
          </p:cNvSpPr>
          <p:nvPr>
            <p:ph idx="1"/>
          </p:nvPr>
        </p:nvSpPr>
        <p:spPr/>
        <p:txBody>
          <a:bodyPr/>
          <a:lstStyle/>
          <a:p>
            <a:r>
              <a:rPr lang="en-IN" dirty="0" smtClean="0"/>
              <a:t>So we can conclude that the cars gives high mileage gives high demands in market.</a:t>
            </a:r>
          </a:p>
          <a:p>
            <a:r>
              <a:rPr lang="en-IN" dirty="0" smtClean="0"/>
              <a:t>In India , people are not looking the safety of car, they focus on the mileage.</a:t>
            </a:r>
          </a:p>
          <a:p>
            <a:r>
              <a:rPr lang="en-IN" dirty="0" smtClean="0"/>
              <a:t>Reason we all know that the price of petrol and diesel.</a:t>
            </a:r>
          </a:p>
          <a:p>
            <a:r>
              <a:rPr lang="en-IN" dirty="0" smtClean="0"/>
              <a:t>But now electric cars are releasing in </a:t>
            </a:r>
            <a:r>
              <a:rPr lang="en-IN" dirty="0"/>
              <a:t>I</a:t>
            </a:r>
            <a:r>
              <a:rPr lang="en-IN" dirty="0" smtClean="0"/>
              <a:t>ndia , in future it gives high demands in market.</a:t>
            </a:r>
          </a:p>
          <a:p>
            <a:r>
              <a:rPr lang="en-IN" dirty="0" smtClean="0"/>
              <a:t>The brand like Toyota and </a:t>
            </a:r>
            <a:r>
              <a:rPr lang="en-IN" dirty="0" err="1" smtClean="0"/>
              <a:t>Maruti</a:t>
            </a:r>
            <a:r>
              <a:rPr lang="en-IN" dirty="0" smtClean="0"/>
              <a:t> Suzuki cars have high demands in the market.</a:t>
            </a:r>
          </a:p>
          <a:p>
            <a:r>
              <a:rPr lang="en-IN" dirty="0" smtClean="0"/>
              <a:t>So the used cars agent can focus on the brand , fuel of the car in sell market of the car. </a:t>
            </a:r>
            <a:endParaRPr lang="en-IN" dirty="0"/>
          </a:p>
        </p:txBody>
      </p:sp>
    </p:spTree>
    <p:extLst>
      <p:ext uri="{BB962C8B-B14F-4D97-AF65-F5344CB8AC3E}">
        <p14:creationId xmlns:p14="http://schemas.microsoft.com/office/powerpoint/2010/main" val="19528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AND UNDERSTANDING</a:t>
            </a:r>
            <a:endParaRPr lang="en-IN" dirty="0"/>
          </a:p>
        </p:txBody>
      </p:sp>
      <p:sp>
        <p:nvSpPr>
          <p:cNvPr id="3" name="Content Placeholder 2"/>
          <p:cNvSpPr>
            <a:spLocks noGrp="1"/>
          </p:cNvSpPr>
          <p:nvPr>
            <p:ph idx="1"/>
          </p:nvPr>
        </p:nvSpPr>
        <p:spPr/>
        <p:txBody>
          <a:bodyPr>
            <a:normAutofit lnSpcReduction="10000"/>
          </a:bodyPr>
          <a:lstStyle/>
          <a:p>
            <a:r>
              <a:rPr lang="en-IN" dirty="0"/>
              <a:t>P</a:t>
            </a:r>
            <a:r>
              <a:rPr lang="en-IN" dirty="0" smtClean="0"/>
              <a:t>andemic affects in all markets , in some region it affect badly and in some region affects good. In used cars market also have a lot of change happened as compared to before the pandemic. As we know India is the second largest population country , so the use of the cars and other vehicles also should be more as compared to other countries. Even a middle class family have one car in use. Such family always look for budget friendly cars. So people look for the car which have high mileage, as we know, Petrol price is increasing in daily basis. In this situation people focus only the vehicle which have high mileage. </a:t>
            </a:r>
          </a:p>
          <a:p>
            <a:r>
              <a:rPr lang="en-IN" dirty="0" smtClean="0"/>
              <a:t>So we can understand that after this pandemic situation, the cars which have high mileage have high demands in the market.</a:t>
            </a:r>
          </a:p>
          <a:p>
            <a:r>
              <a:rPr lang="en-IN" dirty="0" smtClean="0"/>
              <a:t>As we want to predict the price of the car, we want to build regression model for this project.</a:t>
            </a:r>
          </a:p>
        </p:txBody>
      </p:sp>
    </p:spTree>
    <p:extLst>
      <p:ext uri="{BB962C8B-B14F-4D97-AF65-F5344CB8AC3E}">
        <p14:creationId xmlns:p14="http://schemas.microsoft.com/office/powerpoint/2010/main" val="25854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7902" y="2649196"/>
            <a:ext cx="8983603" cy="2376013"/>
          </a:xfrm>
        </p:spPr>
        <p:txBody>
          <a:bodyPr/>
          <a:lstStyle/>
          <a:p>
            <a:r>
              <a:rPr lang="en-IN" dirty="0" smtClean="0">
                <a:effectLst>
                  <a:outerShdw blurRad="38100" dist="38100" dir="2700000" algn="tl">
                    <a:srgbClr val="000000">
                      <a:alpha val="43137"/>
                    </a:srgbClr>
                  </a:outerShdw>
                </a:effectLst>
              </a:rPr>
              <a:t>EDA steps and Visualizations</a:t>
            </a: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4596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371" y="649747"/>
            <a:ext cx="8911687" cy="1280890"/>
          </a:xfrm>
        </p:spPr>
        <p:txBody>
          <a:bodyPr/>
          <a:lstStyle/>
          <a:p>
            <a:pPr algn="ctr"/>
            <a:r>
              <a:rPr lang="en-IN" u="sng" dirty="0" smtClean="0"/>
              <a:t>EDA Steps</a:t>
            </a:r>
            <a:endParaRPr lang="en-IN" u="sng" dirty="0"/>
          </a:p>
        </p:txBody>
      </p:sp>
      <p:sp>
        <p:nvSpPr>
          <p:cNvPr id="3" name="Content Placeholder 2"/>
          <p:cNvSpPr>
            <a:spLocks noGrp="1"/>
          </p:cNvSpPr>
          <p:nvPr>
            <p:ph idx="1"/>
          </p:nvPr>
        </p:nvSpPr>
        <p:spPr/>
        <p:txBody>
          <a:bodyPr>
            <a:normAutofit lnSpcReduction="10000"/>
          </a:bodyPr>
          <a:lstStyle/>
          <a:p>
            <a:r>
              <a:rPr lang="en-IN" dirty="0" smtClean="0"/>
              <a:t>Dataset have around 5000 data, among them have only one missing value, we can just drop it using ‘</a:t>
            </a:r>
            <a:r>
              <a:rPr lang="en-IN" dirty="0" err="1" smtClean="0"/>
              <a:t>dropna</a:t>
            </a:r>
            <a:r>
              <a:rPr lang="en-IN" dirty="0" smtClean="0"/>
              <a:t>’.</a:t>
            </a:r>
          </a:p>
          <a:p>
            <a:r>
              <a:rPr lang="en-IN" dirty="0" smtClean="0"/>
              <a:t>When we look at the feature ‘No of owners’, it contains the same data repeating, that is it shows, First Owner and 1</a:t>
            </a:r>
            <a:r>
              <a:rPr lang="en-IN" baseline="30000" dirty="0" smtClean="0"/>
              <a:t>st</a:t>
            </a:r>
            <a:r>
              <a:rPr lang="en-IN" dirty="0" smtClean="0"/>
              <a:t> owner which is same.</a:t>
            </a:r>
          </a:p>
          <a:p>
            <a:r>
              <a:rPr lang="en-IN" dirty="0" smtClean="0"/>
              <a:t>I replace it two one data and have the data with hyphen(-), it also replaced with First owner which is the mode of the feature.</a:t>
            </a:r>
          </a:p>
          <a:p>
            <a:r>
              <a:rPr lang="en-IN" dirty="0" smtClean="0"/>
              <a:t>Now the feature ‘driven </a:t>
            </a:r>
            <a:r>
              <a:rPr lang="en-IN" dirty="0" err="1" smtClean="0"/>
              <a:t>kilometers’</a:t>
            </a:r>
            <a:r>
              <a:rPr lang="en-IN" dirty="0" smtClean="0"/>
              <a:t> is given ‘</a:t>
            </a:r>
            <a:r>
              <a:rPr lang="en-IN" dirty="0" err="1" smtClean="0"/>
              <a:t>kms</a:t>
            </a:r>
            <a:r>
              <a:rPr lang="en-IN" dirty="0" smtClean="0"/>
              <a:t>’ in the data, we want to replace it, here I replaced it using replace function.</a:t>
            </a:r>
          </a:p>
          <a:p>
            <a:r>
              <a:rPr lang="en-IN" dirty="0" smtClean="0"/>
              <a:t>And also the feature ‘driven </a:t>
            </a:r>
            <a:r>
              <a:rPr lang="en-IN" dirty="0" err="1" smtClean="0"/>
              <a:t>kilometers’</a:t>
            </a:r>
            <a:r>
              <a:rPr lang="en-IN" dirty="0" smtClean="0"/>
              <a:t> and target variable ‘Price’ are in the object data type. We want to convert into integer.</a:t>
            </a:r>
          </a:p>
          <a:p>
            <a:r>
              <a:rPr lang="en-IN" dirty="0" smtClean="0"/>
              <a:t>For converting into integer, first of all we want to replace the commas(,) from the data using replace function in string.</a:t>
            </a:r>
          </a:p>
        </p:txBody>
      </p:sp>
    </p:spTree>
    <p:extLst>
      <p:ext uri="{BB962C8B-B14F-4D97-AF65-F5344CB8AC3E}">
        <p14:creationId xmlns:p14="http://schemas.microsoft.com/office/powerpoint/2010/main" val="289584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3215" y="1825952"/>
            <a:ext cx="8915400" cy="3777622"/>
          </a:xfrm>
        </p:spPr>
        <p:txBody>
          <a:bodyPr>
            <a:normAutofit fontScale="92500"/>
          </a:bodyPr>
          <a:lstStyle/>
          <a:p>
            <a:r>
              <a:rPr lang="en-IN" dirty="0" smtClean="0"/>
              <a:t>After replacing the commas, here I converted using ‘</a:t>
            </a:r>
            <a:r>
              <a:rPr lang="en-IN" dirty="0" err="1" smtClean="0"/>
              <a:t>to_numeric</a:t>
            </a:r>
            <a:r>
              <a:rPr lang="en-IN" dirty="0" smtClean="0"/>
              <a:t>’ function in pandas.</a:t>
            </a:r>
          </a:p>
          <a:p>
            <a:r>
              <a:rPr lang="en-IN" dirty="0" smtClean="0"/>
              <a:t>As we want to build the regression model the target variable should be in integer or float data type. We converted it.</a:t>
            </a:r>
          </a:p>
          <a:p>
            <a:r>
              <a:rPr lang="en-IN" dirty="0" smtClean="0"/>
              <a:t>Now let’s check the encoding section, here I used one hot and label encoder.</a:t>
            </a:r>
          </a:p>
          <a:p>
            <a:r>
              <a:rPr lang="en-IN" dirty="0" smtClean="0"/>
              <a:t>In features like ‘</a:t>
            </a:r>
            <a:r>
              <a:rPr lang="en-IN" dirty="0"/>
              <a:t>f</a:t>
            </a:r>
            <a:r>
              <a:rPr lang="en-IN" dirty="0" smtClean="0"/>
              <a:t>uel’, ’Transmission’, ‘No of owners’ used the one hot encoder.</a:t>
            </a:r>
          </a:p>
          <a:p>
            <a:r>
              <a:rPr lang="en-IN" dirty="0" smtClean="0"/>
              <a:t>While other features I applied Label encoder.</a:t>
            </a:r>
          </a:p>
          <a:p>
            <a:r>
              <a:rPr lang="en-IN" dirty="0" smtClean="0"/>
              <a:t>When we come to outliers, while removing outliers, around 8% of data will lose, so our dataset have less data when we loss it, it may be a big loss and affects in prediction.</a:t>
            </a:r>
          </a:p>
          <a:p>
            <a:r>
              <a:rPr lang="en-IN" dirty="0" smtClean="0"/>
              <a:t>After all features scaled.  </a:t>
            </a:r>
            <a:endParaRPr lang="en-IN" dirty="0"/>
          </a:p>
        </p:txBody>
      </p:sp>
    </p:spTree>
    <p:extLst>
      <p:ext uri="{BB962C8B-B14F-4D97-AF65-F5344CB8AC3E}">
        <p14:creationId xmlns:p14="http://schemas.microsoft.com/office/powerpoint/2010/main" val="2159254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005" y="3375856"/>
            <a:ext cx="8911687" cy="1280890"/>
          </a:xfrm>
        </p:spPr>
        <p:txBody>
          <a:bodyPr/>
          <a:lstStyle/>
          <a:p>
            <a:r>
              <a:rPr lang="en-IN" u="sng" dirty="0" smtClean="0">
                <a:effectLst>
                  <a:outerShdw blurRad="38100" dist="38100" dir="2700000" algn="tl">
                    <a:srgbClr val="000000">
                      <a:alpha val="43137"/>
                    </a:srgbClr>
                  </a:outerShdw>
                </a:effectLst>
              </a:rPr>
              <a:t>Visualizations</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0416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PastelsSmooth/>
                    </a14:imgEffect>
                  </a14:imgLayer>
                </a14:imgProps>
              </a:ext>
              <a:ext uri="{28A0092B-C50C-407E-A947-70E740481C1C}">
                <a14:useLocalDpi xmlns:a14="http://schemas.microsoft.com/office/drawing/2010/main" val="0"/>
              </a:ext>
            </a:extLst>
          </a:blip>
          <a:stretch>
            <a:fillRect/>
          </a:stretch>
        </p:blipFill>
        <p:spPr>
          <a:xfrm>
            <a:off x="2038961" y="89731"/>
            <a:ext cx="8699498" cy="6768269"/>
          </a:xfrm>
          <a:prstGeom prst="rect">
            <a:avLst/>
          </a:prstGeom>
        </p:spPr>
      </p:pic>
    </p:spTree>
    <p:extLst>
      <p:ext uri="{BB962C8B-B14F-4D97-AF65-F5344CB8AC3E}">
        <p14:creationId xmlns:p14="http://schemas.microsoft.com/office/powerpoint/2010/main" val="247394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tretch>
            <a:fillRect/>
          </a:stretch>
        </p:blipFill>
        <p:spPr>
          <a:xfrm>
            <a:off x="1451614" y="1654412"/>
            <a:ext cx="5137193" cy="3407454"/>
          </a:xfrm>
          <a:prstGeom prst="rect">
            <a:avLst/>
          </a:prstGeom>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artisticTexturizer/>
                    </a14:imgEffect>
                  </a14:imgLayer>
                </a14:imgProps>
              </a:ext>
              <a:ext uri="{28A0092B-C50C-407E-A947-70E740481C1C}">
                <a14:useLocalDpi xmlns:a14="http://schemas.microsoft.com/office/drawing/2010/main" val="0"/>
              </a:ext>
            </a:extLst>
          </a:blip>
          <a:stretch>
            <a:fillRect/>
          </a:stretch>
        </p:blipFill>
        <p:spPr>
          <a:xfrm>
            <a:off x="6955105" y="1654412"/>
            <a:ext cx="5015873" cy="3326984"/>
          </a:xfrm>
          <a:prstGeom prst="rect">
            <a:avLst/>
          </a:prstGeom>
        </p:spPr>
      </p:pic>
    </p:spTree>
    <p:extLst>
      <p:ext uri="{BB962C8B-B14F-4D97-AF65-F5344CB8AC3E}">
        <p14:creationId xmlns:p14="http://schemas.microsoft.com/office/powerpoint/2010/main" val="75282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2321109" y="501022"/>
            <a:ext cx="8165079" cy="6095238"/>
          </a:xfrm>
          <a:prstGeom prst="rect">
            <a:avLst/>
          </a:prstGeom>
        </p:spPr>
      </p:pic>
    </p:spTree>
    <p:extLst>
      <p:ext uri="{BB962C8B-B14F-4D97-AF65-F5344CB8AC3E}">
        <p14:creationId xmlns:p14="http://schemas.microsoft.com/office/powerpoint/2010/main" val="29556004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3070</TotalTime>
  <Words>901</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CAR PRICE PREDICTION</vt:lpstr>
      <vt:lpstr>PROBLEM STATEMENT AND UNDERSTANDING</vt:lpstr>
      <vt:lpstr>EDA steps and Visualizations</vt:lpstr>
      <vt:lpstr>EDA Steps</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AND ASSUMPTIONS</vt:lpstr>
      <vt:lpstr>PowerPoint Presentation</vt:lpstr>
      <vt:lpstr>MODEL DASHBOARD</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Minhaj</dc:creator>
  <cp:lastModifiedBy>Minhaj</cp:lastModifiedBy>
  <cp:revision>21</cp:revision>
  <dcterms:created xsi:type="dcterms:W3CDTF">2022-01-23T04:22:59Z</dcterms:created>
  <dcterms:modified xsi:type="dcterms:W3CDTF">2022-01-28T04:19:39Z</dcterms:modified>
</cp:coreProperties>
</file>