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9" d="100"/>
          <a:sy n="89" d="100"/>
        </p:scale>
        <p:origin x="46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78698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5CE12-2DA8-4F4A-9A07-7F0E2C33AAD1}"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32219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41254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2330598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48787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C5CE12-2DA8-4F4A-9A07-7F0E2C33AAD1}"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258649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C5CE12-2DA8-4F4A-9A07-7F0E2C33AAD1}" type="datetimeFigureOut">
              <a:rPr lang="en-IN" smtClean="0"/>
              <a:t>07-02-2022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60203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284014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274393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16127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5CE12-2DA8-4F4A-9A07-7F0E2C33AAD1}"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424115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5CE12-2DA8-4F4A-9A07-7F0E2C33AAD1}"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40674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5CE12-2DA8-4F4A-9A07-7F0E2C33AAD1}"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1829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5CE12-2DA8-4F4A-9A07-7F0E2C33AAD1}" type="datetimeFigureOut">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86317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5CE12-2DA8-4F4A-9A07-7F0E2C33AAD1}" type="datetimeFigureOut">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57277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5CE12-2DA8-4F4A-9A07-7F0E2C33AAD1}"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245897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5CE12-2DA8-4F4A-9A07-7F0E2C33AAD1}"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220EDE-CD89-4299-9ED7-394B6863F221}" type="slidenum">
              <a:rPr lang="en-IN" smtClean="0"/>
              <a:t>‹#›</a:t>
            </a:fld>
            <a:endParaRPr lang="en-IN"/>
          </a:p>
        </p:txBody>
      </p:sp>
    </p:spTree>
    <p:extLst>
      <p:ext uri="{BB962C8B-B14F-4D97-AF65-F5344CB8AC3E}">
        <p14:creationId xmlns:p14="http://schemas.microsoft.com/office/powerpoint/2010/main" val="377048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C5CE12-2DA8-4F4A-9A07-7F0E2C33AAD1}" type="datetimeFigureOut">
              <a:rPr lang="en-IN" smtClean="0"/>
              <a:t>07-02-2022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220EDE-CD89-4299-9ED7-394B6863F221}" type="slidenum">
              <a:rPr lang="en-IN" smtClean="0"/>
              <a:t>‹#›</a:t>
            </a:fld>
            <a:endParaRPr lang="en-IN"/>
          </a:p>
        </p:txBody>
      </p:sp>
    </p:spTree>
    <p:extLst>
      <p:ext uri="{BB962C8B-B14F-4D97-AF65-F5344CB8AC3E}">
        <p14:creationId xmlns:p14="http://schemas.microsoft.com/office/powerpoint/2010/main" val="169205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HOUSE PRICE PREDICTION</a:t>
            </a:r>
            <a:endParaRPr lang="en-IN" dirty="0"/>
          </a:p>
        </p:txBody>
      </p:sp>
    </p:spTree>
    <p:extLst>
      <p:ext uri="{BB962C8B-B14F-4D97-AF65-F5344CB8AC3E}">
        <p14:creationId xmlns:p14="http://schemas.microsoft.com/office/powerpoint/2010/main" val="48782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10" y="2536426"/>
            <a:ext cx="5180952" cy="402539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101" y="2536426"/>
            <a:ext cx="5180952" cy="3796825"/>
          </a:xfrm>
          <a:prstGeom prst="rect">
            <a:avLst/>
          </a:prstGeom>
        </p:spPr>
      </p:pic>
    </p:spTree>
    <p:extLst>
      <p:ext uri="{BB962C8B-B14F-4D97-AF65-F5344CB8AC3E}">
        <p14:creationId xmlns:p14="http://schemas.microsoft.com/office/powerpoint/2010/main" val="299624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89" y="2549490"/>
            <a:ext cx="5180952" cy="37968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107" y="2608272"/>
            <a:ext cx="5180952" cy="3898413"/>
          </a:xfrm>
          <a:prstGeom prst="rect">
            <a:avLst/>
          </a:prstGeom>
        </p:spPr>
      </p:pic>
    </p:spTree>
    <p:extLst>
      <p:ext uri="{BB962C8B-B14F-4D97-AF65-F5344CB8AC3E}">
        <p14:creationId xmlns:p14="http://schemas.microsoft.com/office/powerpoint/2010/main" val="237570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9" y="2622494"/>
            <a:ext cx="5180952" cy="38349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708" y="2622494"/>
            <a:ext cx="5180952" cy="3949206"/>
          </a:xfrm>
          <a:prstGeom prst="rect">
            <a:avLst/>
          </a:prstGeom>
        </p:spPr>
      </p:pic>
    </p:spTree>
    <p:extLst>
      <p:ext uri="{BB962C8B-B14F-4D97-AF65-F5344CB8AC3E}">
        <p14:creationId xmlns:p14="http://schemas.microsoft.com/office/powerpoint/2010/main" val="89263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01" y="2591958"/>
            <a:ext cx="5180952" cy="40126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227" y="2579259"/>
            <a:ext cx="5180952" cy="4025397"/>
          </a:xfrm>
          <a:prstGeom prst="rect">
            <a:avLst/>
          </a:prstGeom>
        </p:spPr>
      </p:pic>
    </p:spTree>
    <p:extLst>
      <p:ext uri="{BB962C8B-B14F-4D97-AF65-F5344CB8AC3E}">
        <p14:creationId xmlns:p14="http://schemas.microsoft.com/office/powerpoint/2010/main" val="9246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1005"/>
            <a:ext cx="5180952" cy="39873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2" y="2687195"/>
            <a:ext cx="5180952" cy="3911111"/>
          </a:xfrm>
          <a:prstGeom prst="rect">
            <a:avLst/>
          </a:prstGeom>
        </p:spPr>
      </p:pic>
    </p:spTree>
    <p:extLst>
      <p:ext uri="{BB962C8B-B14F-4D97-AF65-F5344CB8AC3E}">
        <p14:creationId xmlns:p14="http://schemas.microsoft.com/office/powerpoint/2010/main" val="154111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58" y="2500672"/>
            <a:ext cx="5180952" cy="35809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791" y="2500672"/>
            <a:ext cx="5180952" cy="3580952"/>
          </a:xfrm>
          <a:prstGeom prst="rect">
            <a:avLst/>
          </a:prstGeom>
        </p:spPr>
      </p:pic>
    </p:spTree>
    <p:extLst>
      <p:ext uri="{BB962C8B-B14F-4D97-AF65-F5344CB8AC3E}">
        <p14:creationId xmlns:p14="http://schemas.microsoft.com/office/powerpoint/2010/main" val="248406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8" y="2748866"/>
            <a:ext cx="5180952" cy="383492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2" y="2748866"/>
            <a:ext cx="5180952" cy="3580952"/>
          </a:xfrm>
          <a:prstGeom prst="rect">
            <a:avLst/>
          </a:prstGeom>
        </p:spPr>
      </p:pic>
    </p:spTree>
    <p:extLst>
      <p:ext uri="{BB962C8B-B14F-4D97-AF65-F5344CB8AC3E}">
        <p14:creationId xmlns:p14="http://schemas.microsoft.com/office/powerpoint/2010/main" val="160493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0" y="2814181"/>
            <a:ext cx="5180952" cy="35809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781" y="2814181"/>
            <a:ext cx="5180952" cy="3822222"/>
          </a:xfrm>
          <a:prstGeom prst="rect">
            <a:avLst/>
          </a:prstGeom>
        </p:spPr>
      </p:pic>
    </p:spTree>
    <p:extLst>
      <p:ext uri="{BB962C8B-B14F-4D97-AF65-F5344CB8AC3E}">
        <p14:creationId xmlns:p14="http://schemas.microsoft.com/office/powerpoint/2010/main" val="306487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21" y="2598826"/>
            <a:ext cx="5180952" cy="35936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410" y="2487609"/>
            <a:ext cx="5180952" cy="3580952"/>
          </a:xfrm>
          <a:prstGeom prst="rect">
            <a:avLst/>
          </a:prstGeom>
        </p:spPr>
      </p:pic>
    </p:spTree>
    <p:extLst>
      <p:ext uri="{BB962C8B-B14F-4D97-AF65-F5344CB8AC3E}">
        <p14:creationId xmlns:p14="http://schemas.microsoft.com/office/powerpoint/2010/main" val="21876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44" y="2359896"/>
            <a:ext cx="5180952" cy="35047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107" y="2359896"/>
            <a:ext cx="5180952" cy="3784127"/>
          </a:xfrm>
          <a:prstGeom prst="rect">
            <a:avLst/>
          </a:prstGeom>
        </p:spPr>
      </p:pic>
    </p:spTree>
    <p:extLst>
      <p:ext uri="{BB962C8B-B14F-4D97-AF65-F5344CB8AC3E}">
        <p14:creationId xmlns:p14="http://schemas.microsoft.com/office/powerpoint/2010/main" val="8667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9082908" cy="1060231"/>
          </a:xfrm>
        </p:spPr>
        <p:txBody>
          <a:bodyPr/>
          <a:lstStyle/>
          <a:p>
            <a:r>
              <a:rPr lang="en-IN" dirty="0" smtClean="0"/>
              <a:t>PROBLEM STATEMENT AND UNDERSTANDING</a:t>
            </a:r>
            <a:endParaRPr lang="en-IN" dirty="0"/>
          </a:p>
        </p:txBody>
      </p:sp>
      <p:sp>
        <p:nvSpPr>
          <p:cNvPr id="3" name="Content Placeholder 2"/>
          <p:cNvSpPr>
            <a:spLocks noGrp="1"/>
          </p:cNvSpPr>
          <p:nvPr>
            <p:ph idx="1"/>
          </p:nvPr>
        </p:nvSpPr>
        <p:spPr/>
        <p:txBody>
          <a:bodyPr/>
          <a:lstStyle/>
          <a:p>
            <a:r>
              <a:rPr lang="en-IN" dirty="0" smtClean="0"/>
              <a:t>House is a basic need of every humans, not only humans every other livings, therefore </a:t>
            </a:r>
            <a:r>
              <a:rPr lang="en-IN" dirty="0"/>
              <a:t>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a:t>
            </a:r>
            <a:r>
              <a:rPr lang="en-IN" dirty="0" smtClean="0"/>
              <a:t>. As we have some features among house, we want to look on deep which feature will effect the price of the house. This what we want to do on this project.</a:t>
            </a:r>
          </a:p>
          <a:p>
            <a:endParaRPr lang="en-IN" dirty="0"/>
          </a:p>
        </p:txBody>
      </p:sp>
    </p:spTree>
    <p:extLst>
      <p:ext uri="{BB962C8B-B14F-4D97-AF65-F5344CB8AC3E}">
        <p14:creationId xmlns:p14="http://schemas.microsoft.com/office/powerpoint/2010/main" val="1981862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53" y="2617145"/>
            <a:ext cx="5180952" cy="35047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650" y="2617145"/>
            <a:ext cx="5180952" cy="3580952"/>
          </a:xfrm>
          <a:prstGeom prst="rect">
            <a:avLst/>
          </a:prstGeom>
        </p:spPr>
      </p:pic>
    </p:spTree>
    <p:extLst>
      <p:ext uri="{BB962C8B-B14F-4D97-AF65-F5344CB8AC3E}">
        <p14:creationId xmlns:p14="http://schemas.microsoft.com/office/powerpoint/2010/main" val="1097433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Year features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1" y="2568187"/>
            <a:ext cx="5206349" cy="35301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06" y="2771362"/>
            <a:ext cx="5257143" cy="3326984"/>
          </a:xfrm>
          <a:prstGeom prst="rect">
            <a:avLst/>
          </a:prstGeom>
        </p:spPr>
      </p:pic>
    </p:spTree>
    <p:extLst>
      <p:ext uri="{BB962C8B-B14F-4D97-AF65-F5344CB8AC3E}">
        <p14:creationId xmlns:p14="http://schemas.microsoft.com/office/powerpoint/2010/main" val="399418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07" y="2614593"/>
            <a:ext cx="5180952" cy="33269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535" y="2614593"/>
            <a:ext cx="5180952" cy="3326984"/>
          </a:xfrm>
          <a:prstGeom prst="rect">
            <a:avLst/>
          </a:prstGeom>
        </p:spPr>
      </p:pic>
    </p:spTree>
    <p:extLst>
      <p:ext uri="{BB962C8B-B14F-4D97-AF65-F5344CB8AC3E}">
        <p14:creationId xmlns:p14="http://schemas.microsoft.com/office/powerpoint/2010/main" val="1982091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Discrete Features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3063"/>
            <a:ext cx="5180952" cy="36444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164" y="2913063"/>
            <a:ext cx="5180952" cy="3568254"/>
          </a:xfrm>
          <a:prstGeom prst="rect">
            <a:avLst/>
          </a:prstGeom>
        </p:spPr>
      </p:pic>
    </p:spTree>
    <p:extLst>
      <p:ext uri="{BB962C8B-B14F-4D97-AF65-F5344CB8AC3E}">
        <p14:creationId xmlns:p14="http://schemas.microsoft.com/office/powerpoint/2010/main" val="220847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39" y="2490678"/>
            <a:ext cx="5180952" cy="34920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176" y="2414488"/>
            <a:ext cx="5180952" cy="3644444"/>
          </a:xfrm>
          <a:prstGeom prst="rect">
            <a:avLst/>
          </a:prstGeom>
        </p:spPr>
      </p:pic>
    </p:spTree>
    <p:extLst>
      <p:ext uri="{BB962C8B-B14F-4D97-AF65-F5344CB8AC3E}">
        <p14:creationId xmlns:p14="http://schemas.microsoft.com/office/powerpoint/2010/main" val="259969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5" y="2492865"/>
            <a:ext cx="5180952" cy="34920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718" y="2492865"/>
            <a:ext cx="5180952" cy="3492063"/>
          </a:xfrm>
          <a:prstGeom prst="rect">
            <a:avLst/>
          </a:prstGeom>
        </p:spPr>
      </p:pic>
    </p:spTree>
    <p:extLst>
      <p:ext uri="{BB962C8B-B14F-4D97-AF65-F5344CB8AC3E}">
        <p14:creationId xmlns:p14="http://schemas.microsoft.com/office/powerpoint/2010/main" val="27710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9" y="2479803"/>
            <a:ext cx="5180952" cy="34920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781" y="2479803"/>
            <a:ext cx="5180952" cy="3492063"/>
          </a:xfrm>
          <a:prstGeom prst="rect">
            <a:avLst/>
          </a:prstGeom>
        </p:spPr>
      </p:pic>
    </p:spTree>
    <p:extLst>
      <p:ext uri="{BB962C8B-B14F-4D97-AF65-F5344CB8AC3E}">
        <p14:creationId xmlns:p14="http://schemas.microsoft.com/office/powerpoint/2010/main" val="78306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64" y="2545116"/>
            <a:ext cx="5180952" cy="34920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855" y="2545116"/>
            <a:ext cx="5180952" cy="3492063"/>
          </a:xfrm>
          <a:prstGeom prst="rect">
            <a:avLst/>
          </a:prstGeom>
        </p:spPr>
      </p:pic>
    </p:spTree>
    <p:extLst>
      <p:ext uri="{BB962C8B-B14F-4D97-AF65-F5344CB8AC3E}">
        <p14:creationId xmlns:p14="http://schemas.microsoft.com/office/powerpoint/2010/main" val="86529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4" y="2545117"/>
            <a:ext cx="5180952" cy="35682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2" y="2621308"/>
            <a:ext cx="5180952" cy="3492063"/>
          </a:xfrm>
          <a:prstGeom prst="rect">
            <a:avLst/>
          </a:prstGeom>
        </p:spPr>
      </p:pic>
    </p:spTree>
    <p:extLst>
      <p:ext uri="{BB962C8B-B14F-4D97-AF65-F5344CB8AC3E}">
        <p14:creationId xmlns:p14="http://schemas.microsoft.com/office/powerpoint/2010/main" val="531709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47" y="2760652"/>
            <a:ext cx="5180952" cy="34920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467" y="2760652"/>
            <a:ext cx="5180952" cy="3644444"/>
          </a:xfrm>
          <a:prstGeom prst="rect">
            <a:avLst/>
          </a:prstGeom>
        </p:spPr>
      </p:pic>
    </p:spTree>
    <p:extLst>
      <p:ext uri="{BB962C8B-B14F-4D97-AF65-F5344CB8AC3E}">
        <p14:creationId xmlns:p14="http://schemas.microsoft.com/office/powerpoint/2010/main" val="199991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EDA steps and visualizations</a:t>
            </a:r>
            <a:endParaRPr lang="en-IN" dirty="0"/>
          </a:p>
        </p:txBody>
      </p:sp>
    </p:spTree>
    <p:extLst>
      <p:ext uri="{BB962C8B-B14F-4D97-AF65-F5344CB8AC3E}">
        <p14:creationId xmlns:p14="http://schemas.microsoft.com/office/powerpoint/2010/main" val="270634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69" y="2455864"/>
            <a:ext cx="5180952" cy="36444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730" y="2455864"/>
            <a:ext cx="5180952" cy="3809524"/>
          </a:xfrm>
          <a:prstGeom prst="rect">
            <a:avLst/>
          </a:prstGeom>
        </p:spPr>
      </p:pic>
    </p:spTree>
    <p:extLst>
      <p:ext uri="{BB962C8B-B14F-4D97-AF65-F5344CB8AC3E}">
        <p14:creationId xmlns:p14="http://schemas.microsoft.com/office/powerpoint/2010/main" val="3810110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934" y="2533147"/>
            <a:ext cx="6108739" cy="4207245"/>
          </a:xfrm>
          <a:prstGeom prst="rect">
            <a:avLst/>
          </a:prstGeom>
        </p:spPr>
      </p:pic>
    </p:spTree>
    <p:extLst>
      <p:ext uri="{BB962C8B-B14F-4D97-AF65-F5344CB8AC3E}">
        <p14:creationId xmlns:p14="http://schemas.microsoft.com/office/powerpoint/2010/main" val="999432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Features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39" y="2604446"/>
            <a:ext cx="4939682" cy="35301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410" y="2604446"/>
            <a:ext cx="4939682" cy="3530159"/>
          </a:xfrm>
          <a:prstGeom prst="rect">
            <a:avLst/>
          </a:prstGeom>
        </p:spPr>
      </p:pic>
    </p:spTree>
    <p:extLst>
      <p:ext uri="{BB962C8B-B14F-4D97-AF65-F5344CB8AC3E}">
        <p14:creationId xmlns:p14="http://schemas.microsoft.com/office/powerpoint/2010/main" val="26839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36" y="2356251"/>
            <a:ext cx="4939682" cy="35301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238" y="2356251"/>
            <a:ext cx="4939682" cy="3530159"/>
          </a:xfrm>
          <a:prstGeom prst="rect">
            <a:avLst/>
          </a:prstGeom>
        </p:spPr>
      </p:pic>
    </p:spTree>
    <p:extLst>
      <p:ext uri="{BB962C8B-B14F-4D97-AF65-F5344CB8AC3E}">
        <p14:creationId xmlns:p14="http://schemas.microsoft.com/office/powerpoint/2010/main" val="2017955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022" y="973668"/>
            <a:ext cx="9243080" cy="855132"/>
          </a:xfrm>
        </p:spPr>
        <p:txBody>
          <a:bodyPr/>
          <a:lstStyle/>
          <a:p>
            <a:r>
              <a:rPr lang="en-IN" dirty="0" smtClean="0"/>
              <a:t>Here I only take few visualizations of distributions of continuous features.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807" y="2630571"/>
            <a:ext cx="5464227" cy="3905027"/>
          </a:xfrm>
          <a:prstGeom prst="rect">
            <a:avLst/>
          </a:prstGeom>
        </p:spPr>
      </p:pic>
    </p:spTree>
    <p:extLst>
      <p:ext uri="{BB962C8B-B14F-4D97-AF65-F5344CB8AC3E}">
        <p14:creationId xmlns:p14="http://schemas.microsoft.com/office/powerpoint/2010/main" val="1118348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Outliers</a:t>
            </a:r>
            <a:endParaRPr lang="en-IN" b="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109" y="2389038"/>
            <a:ext cx="6293376" cy="4379232"/>
          </a:xfrm>
          <a:prstGeom prst="rect">
            <a:avLst/>
          </a:prstGeom>
        </p:spPr>
      </p:pic>
    </p:spTree>
    <p:extLst>
      <p:ext uri="{BB962C8B-B14F-4D97-AF65-F5344CB8AC3E}">
        <p14:creationId xmlns:p14="http://schemas.microsoft.com/office/powerpoint/2010/main" val="1402799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5461" b="15461"/>
          <a:stretch>
            <a:fillRect/>
          </a:stretch>
        </p:blipFill>
        <p:spPr>
          <a:xfrm>
            <a:off x="1300232" y="694346"/>
            <a:ext cx="8825659" cy="3429000"/>
          </a:xfrm>
        </p:spPr>
      </p:pic>
    </p:spTree>
    <p:extLst>
      <p:ext uri="{BB962C8B-B14F-4D97-AF65-F5344CB8AC3E}">
        <p14:creationId xmlns:p14="http://schemas.microsoft.com/office/powerpoint/2010/main" val="3035607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smtClean="0">
                <a:effectLst>
                  <a:outerShdw blurRad="38100" dist="38100" dir="2700000" algn="tl">
                    <a:srgbClr val="000000">
                      <a:alpha val="43137"/>
                    </a:srgbClr>
                  </a:outerShdw>
                </a:effectLst>
              </a:rPr>
              <a:t>STEPS AND ASSUMPTIONS</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8724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t>House price depends on the year of the house which it is built, when the house is too old the price get low in the market.</a:t>
            </a:r>
          </a:p>
          <a:p>
            <a:r>
              <a:rPr lang="en-IN" dirty="0" smtClean="0"/>
              <a:t>And also the modification of the house within the year of sold and the year when the house built.</a:t>
            </a:r>
          </a:p>
          <a:p>
            <a:r>
              <a:rPr lang="en-IN" dirty="0" smtClean="0"/>
              <a:t>When the house is  too old, it may not be safety for people live in there.</a:t>
            </a:r>
          </a:p>
          <a:p>
            <a:r>
              <a:rPr lang="en-IN" dirty="0" smtClean="0"/>
              <a:t>And also the surroundings of the house what are the things surrounded by the house, it may include the basic needs like grocery shops, hospitals such needs.</a:t>
            </a:r>
          </a:p>
          <a:p>
            <a:r>
              <a:rPr lang="en-IN" dirty="0" smtClean="0"/>
              <a:t>These needs affects the price of the house.</a:t>
            </a:r>
          </a:p>
          <a:p>
            <a:r>
              <a:rPr lang="en-IN" dirty="0" smtClean="0"/>
              <a:t>The way or path to house how good it is demands price.</a:t>
            </a:r>
          </a:p>
          <a:p>
            <a:r>
              <a:rPr lang="en-IN" dirty="0" smtClean="0"/>
              <a:t>Such as paved way have high demands in price other than gravel paths.</a:t>
            </a:r>
          </a:p>
          <a:p>
            <a:r>
              <a:rPr lang="en-IN" dirty="0" smtClean="0"/>
              <a:t>Gravel paths have high possibility of falling and the vehicle can easily pass through that path so it affect the price.</a:t>
            </a:r>
          </a:p>
        </p:txBody>
      </p:sp>
    </p:spTree>
    <p:extLst>
      <p:ext uri="{BB962C8B-B14F-4D97-AF65-F5344CB8AC3E}">
        <p14:creationId xmlns:p14="http://schemas.microsoft.com/office/powerpoint/2010/main" val="2480408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t>Quality of kitchen, basements, bedrooms, bathrooms attached or common, office rooms are also impacts in price of the house.</a:t>
            </a:r>
          </a:p>
          <a:p>
            <a:r>
              <a:rPr lang="en-IN" dirty="0" smtClean="0"/>
              <a:t>As in the given data I observe that the houses with high basement quality have high price in market.</a:t>
            </a:r>
          </a:p>
          <a:p>
            <a:r>
              <a:rPr lang="en-IN" dirty="0" smtClean="0"/>
              <a:t>In the data the year o garage built is impact the price of the house.</a:t>
            </a:r>
          </a:p>
          <a:p>
            <a:r>
              <a:rPr lang="en-IN" dirty="0" smtClean="0"/>
              <a:t>Material to built the house, condition of roof tops, exterior coating or covering with protection of the house from the climate, these features are also impacts the price.</a:t>
            </a:r>
          </a:p>
          <a:p>
            <a:r>
              <a:rPr lang="en-IN" dirty="0" smtClean="0"/>
              <a:t>In my perspective the overall quality of the house is more impacts the price of house.</a:t>
            </a:r>
          </a:p>
          <a:p>
            <a:r>
              <a:rPr lang="en-IN" dirty="0"/>
              <a:t>It includes the overall material and finish of the </a:t>
            </a:r>
            <a:r>
              <a:rPr lang="en-IN" dirty="0" smtClean="0"/>
              <a:t>house.</a:t>
            </a:r>
          </a:p>
          <a:p>
            <a:r>
              <a:rPr lang="en-IN" dirty="0" smtClean="0"/>
              <a:t>Materials on </a:t>
            </a:r>
            <a:r>
              <a:rPr lang="en-IN" dirty="0"/>
              <a:t>the roof, </a:t>
            </a:r>
            <a:r>
              <a:rPr lang="en-IN" dirty="0" smtClean="0"/>
              <a:t>masonry </a:t>
            </a:r>
            <a:r>
              <a:rPr lang="en-IN" dirty="0"/>
              <a:t>veneer </a:t>
            </a:r>
            <a:r>
              <a:rPr lang="en-IN" dirty="0" smtClean="0"/>
              <a:t>type, exterior material quality, condition of the material used in exterior at the time of selling also impacts the price.</a:t>
            </a:r>
          </a:p>
          <a:p>
            <a:r>
              <a:rPr lang="en-IN" dirty="0" smtClean="0"/>
              <a:t>So these features affects the price.</a:t>
            </a:r>
            <a:endParaRPr lang="en-IN" dirty="0"/>
          </a:p>
        </p:txBody>
      </p:sp>
    </p:spTree>
    <p:extLst>
      <p:ext uri="{BB962C8B-B14F-4D97-AF65-F5344CB8AC3E}">
        <p14:creationId xmlns:p14="http://schemas.microsoft.com/office/powerpoint/2010/main" val="272582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EDA Steps</a:t>
            </a:r>
            <a:endParaRPr lang="en-IN" b="1" u="sng" dirty="0"/>
          </a:p>
        </p:txBody>
      </p:sp>
      <p:sp>
        <p:nvSpPr>
          <p:cNvPr id="3" name="Content Placeholder 2"/>
          <p:cNvSpPr>
            <a:spLocks noGrp="1"/>
          </p:cNvSpPr>
          <p:nvPr>
            <p:ph idx="1"/>
          </p:nvPr>
        </p:nvSpPr>
        <p:spPr/>
        <p:txBody>
          <a:bodyPr>
            <a:normAutofit fontScale="85000" lnSpcReduction="20000"/>
          </a:bodyPr>
          <a:lstStyle/>
          <a:p>
            <a:r>
              <a:rPr lang="en-IN" dirty="0" smtClean="0"/>
              <a:t>Dataset have 1460 entries and 81 variables.</a:t>
            </a:r>
          </a:p>
          <a:p>
            <a:r>
              <a:rPr lang="en-IN" dirty="0" smtClean="0"/>
              <a:t>Dataset have some null values I have treated them I efficient way.</a:t>
            </a:r>
          </a:p>
          <a:p>
            <a:r>
              <a:rPr lang="en-IN" dirty="0" smtClean="0"/>
              <a:t>Numerical features treated with ‘mean’ and categorical features with ‘mode’ respectively.</a:t>
            </a:r>
          </a:p>
          <a:p>
            <a:r>
              <a:rPr lang="en-IN" dirty="0" smtClean="0"/>
              <a:t>Some features have above 80% of null values so I have dropped the feature because it may not affect for our prediction.</a:t>
            </a:r>
          </a:p>
          <a:p>
            <a:r>
              <a:rPr lang="en-IN" dirty="0" smtClean="0"/>
              <a:t>And a feature ’Utilities’ have only one value so I decided to drop it. It also not affect for prediction.</a:t>
            </a:r>
          </a:p>
          <a:p>
            <a:r>
              <a:rPr lang="en-IN" dirty="0" smtClean="0"/>
              <a:t>Now I make a list of categorical and numerical features separately and check the hoe it is related to the dependent variable price of the house.</a:t>
            </a:r>
          </a:p>
          <a:p>
            <a:r>
              <a:rPr lang="en-IN" dirty="0" smtClean="0"/>
              <a:t>Selecting all categorical features and apply label encoder.</a:t>
            </a:r>
          </a:p>
          <a:p>
            <a:r>
              <a:rPr lang="en-IN" dirty="0" smtClean="0"/>
              <a:t>Features scaled</a:t>
            </a:r>
          </a:p>
        </p:txBody>
      </p:sp>
    </p:spTree>
    <p:extLst>
      <p:ext uri="{BB962C8B-B14F-4D97-AF65-F5344CB8AC3E}">
        <p14:creationId xmlns:p14="http://schemas.microsoft.com/office/powerpoint/2010/main" val="113360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Model Dashboard</a:t>
            </a:r>
            <a:endParaRPr lang="en-IN" b="1" u="sng" dirty="0"/>
          </a:p>
        </p:txBody>
      </p:sp>
      <p:sp>
        <p:nvSpPr>
          <p:cNvPr id="3" name="Content Placeholder 2"/>
          <p:cNvSpPr>
            <a:spLocks noGrp="1"/>
          </p:cNvSpPr>
          <p:nvPr>
            <p:ph idx="1"/>
          </p:nvPr>
        </p:nvSpPr>
        <p:spPr/>
        <p:txBody>
          <a:bodyPr>
            <a:normAutofit fontScale="92500" lnSpcReduction="10000"/>
          </a:bodyPr>
          <a:lstStyle/>
          <a:p>
            <a:r>
              <a:rPr lang="en-IN" dirty="0" smtClean="0"/>
              <a:t>Here I used four different model and regularization technique lasso regression.</a:t>
            </a:r>
          </a:p>
          <a:p>
            <a:r>
              <a:rPr lang="en-IN" dirty="0" smtClean="0"/>
              <a:t>Linear regression, decision tree, random forest and </a:t>
            </a:r>
            <a:r>
              <a:rPr lang="en-IN" dirty="0" err="1" smtClean="0"/>
              <a:t>Xgboost</a:t>
            </a:r>
            <a:r>
              <a:rPr lang="en-IN" dirty="0" smtClean="0"/>
              <a:t> are other models.</a:t>
            </a:r>
          </a:p>
          <a:p>
            <a:r>
              <a:rPr lang="en-IN" dirty="0" smtClean="0"/>
              <a:t>Here I check the cross validation score and R2 score of each model to select and finalize the model.</a:t>
            </a:r>
          </a:p>
          <a:p>
            <a:r>
              <a:rPr lang="en-IN" dirty="0" smtClean="0"/>
              <a:t>And after checking that random forest have least difference between cross validation and R2 score.</a:t>
            </a:r>
          </a:p>
          <a:p>
            <a:r>
              <a:rPr lang="en-IN" dirty="0" smtClean="0"/>
              <a:t>After that tuned and select best parameters of random forest.</a:t>
            </a:r>
          </a:p>
          <a:p>
            <a:r>
              <a:rPr lang="en-IN" dirty="0" smtClean="0"/>
              <a:t>Apply the best parameters and find the r2 score.</a:t>
            </a:r>
          </a:p>
          <a:p>
            <a:r>
              <a:rPr lang="en-IN" dirty="0" smtClean="0"/>
              <a:t>Here we have less data so accuracy should be less more data gives the best accuracy.</a:t>
            </a:r>
            <a:endParaRPr lang="en-IN" dirty="0"/>
          </a:p>
        </p:txBody>
      </p:sp>
    </p:spTree>
    <p:extLst>
      <p:ext uri="{BB962C8B-B14F-4D97-AF65-F5344CB8AC3E}">
        <p14:creationId xmlns:p14="http://schemas.microsoft.com/office/powerpoint/2010/main" val="2302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Conclusion</a:t>
            </a:r>
            <a:endParaRPr lang="en-IN" b="1" u="sng" dirty="0"/>
          </a:p>
        </p:txBody>
      </p:sp>
      <p:sp>
        <p:nvSpPr>
          <p:cNvPr id="3" name="Content Placeholder 2"/>
          <p:cNvSpPr>
            <a:spLocks noGrp="1"/>
          </p:cNvSpPr>
          <p:nvPr>
            <p:ph idx="1"/>
          </p:nvPr>
        </p:nvSpPr>
        <p:spPr/>
        <p:txBody>
          <a:bodyPr>
            <a:normAutofit fontScale="92500" lnSpcReduction="10000"/>
          </a:bodyPr>
          <a:lstStyle/>
          <a:p>
            <a:r>
              <a:rPr lang="en-IN" dirty="0" smtClean="0"/>
              <a:t>As the population is increasing in the world it demands the house and land.</a:t>
            </a:r>
          </a:p>
          <a:p>
            <a:r>
              <a:rPr lang="en-IN" dirty="0" smtClean="0"/>
              <a:t>In future people are going to live in mars, because people have no enough place to live in earth.</a:t>
            </a:r>
          </a:p>
          <a:p>
            <a:r>
              <a:rPr lang="en-IN" dirty="0" smtClean="0"/>
              <a:t>Any way it is in future, but now the house have demands. It is basic feature of human lives.</a:t>
            </a:r>
          </a:p>
          <a:p>
            <a:r>
              <a:rPr lang="en-IN" dirty="0" smtClean="0"/>
              <a:t>In my conclusion, by analysing the data, the main feature affects the house price is year when it is built. The difference between the year of built and selling year increases the price of the house decreases.</a:t>
            </a:r>
          </a:p>
          <a:p>
            <a:r>
              <a:rPr lang="en-IN" dirty="0" smtClean="0"/>
              <a:t>House which have high quality garages have also high demands.</a:t>
            </a:r>
          </a:p>
          <a:p>
            <a:r>
              <a:rPr lang="en-IN" dirty="0" smtClean="0"/>
              <a:t>So try to have the features mentioned before in the house before selling for getting </a:t>
            </a:r>
            <a:r>
              <a:rPr lang="en-IN" smtClean="0"/>
              <a:t>high price.</a:t>
            </a:r>
            <a:endParaRPr lang="en-IN" dirty="0"/>
          </a:p>
        </p:txBody>
      </p:sp>
    </p:spTree>
    <p:extLst>
      <p:ext uri="{BB962C8B-B14F-4D97-AF65-F5344CB8AC3E}">
        <p14:creationId xmlns:p14="http://schemas.microsoft.com/office/powerpoint/2010/main" val="8700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And also I separated the continuous and discrete in numerical features and check their relation between features and the price of the house.</a:t>
            </a:r>
          </a:p>
          <a:p>
            <a:r>
              <a:rPr lang="en-IN" dirty="0" smtClean="0"/>
              <a:t>The features like the year in which the house built is affecting the price.</a:t>
            </a:r>
          </a:p>
          <a:p>
            <a:r>
              <a:rPr lang="en-IN" dirty="0" smtClean="0"/>
              <a:t>When come to outliers we can detect some outliers, while removing outliers there is a big loss in data.</a:t>
            </a:r>
          </a:p>
          <a:p>
            <a:r>
              <a:rPr lang="en-IN" dirty="0" smtClean="0"/>
              <a:t>When check the correlation of the features to target variable price, month of sold have less correlation so I decide to drop it.</a:t>
            </a:r>
          </a:p>
          <a:p>
            <a:r>
              <a:rPr lang="en-IN" dirty="0" smtClean="0"/>
              <a:t>The all same EDA steps performed in test dataset as same as in train dataset.</a:t>
            </a:r>
            <a:endParaRPr lang="en-IN" dirty="0"/>
          </a:p>
        </p:txBody>
      </p:sp>
    </p:spTree>
    <p:extLst>
      <p:ext uri="{BB962C8B-B14F-4D97-AF65-F5344CB8AC3E}">
        <p14:creationId xmlns:p14="http://schemas.microsoft.com/office/powerpoint/2010/main" val="212829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smtClean="0"/>
              <a:t>Visualizations</a:t>
            </a:r>
            <a:endParaRPr lang="en-IN" b="1" u="sng" dirty="0"/>
          </a:p>
        </p:txBody>
      </p:sp>
    </p:spTree>
    <p:extLst>
      <p:ext uri="{BB962C8B-B14F-4D97-AF65-F5344CB8AC3E}">
        <p14:creationId xmlns:p14="http://schemas.microsoft.com/office/powerpoint/2010/main" val="87538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Categorical Features Visualizations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8" y="2372958"/>
            <a:ext cx="5180952" cy="37841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006" y="2436449"/>
            <a:ext cx="5180952" cy="3657143"/>
          </a:xfrm>
          <a:prstGeom prst="rect">
            <a:avLst/>
          </a:prstGeom>
        </p:spPr>
      </p:pic>
    </p:spTree>
    <p:extLst>
      <p:ext uri="{BB962C8B-B14F-4D97-AF65-F5344CB8AC3E}">
        <p14:creationId xmlns:p14="http://schemas.microsoft.com/office/powerpoint/2010/main" val="17931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8" y="2386572"/>
            <a:ext cx="5180952" cy="37079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998" y="2386572"/>
            <a:ext cx="5180952" cy="3644444"/>
          </a:xfrm>
          <a:prstGeom prst="rect">
            <a:avLst/>
          </a:prstGeom>
        </p:spPr>
      </p:pic>
    </p:spTree>
    <p:extLst>
      <p:ext uri="{BB962C8B-B14F-4D97-AF65-F5344CB8AC3E}">
        <p14:creationId xmlns:p14="http://schemas.microsoft.com/office/powerpoint/2010/main" val="311360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7" y="2467318"/>
            <a:ext cx="5180952" cy="39365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812" y="2600651"/>
            <a:ext cx="5180952" cy="3669841"/>
          </a:xfrm>
          <a:prstGeom prst="rect">
            <a:avLst/>
          </a:prstGeom>
        </p:spPr>
      </p:pic>
    </p:spTree>
    <p:extLst>
      <p:ext uri="{BB962C8B-B14F-4D97-AF65-F5344CB8AC3E}">
        <p14:creationId xmlns:p14="http://schemas.microsoft.com/office/powerpoint/2010/main" val="1370306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165</TotalTime>
  <Words>960</Words>
  <Application>Microsoft Office PowerPoint</Application>
  <PresentationFormat>Widescreen</PresentationFormat>
  <Paragraphs>58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Wingdings 3</vt:lpstr>
      <vt:lpstr>Ion Boardroom</vt:lpstr>
      <vt:lpstr>HOUSE PRICE PREDICTION</vt:lpstr>
      <vt:lpstr>PROBLEM STATEMENT AND UNDERSTANDING</vt:lpstr>
      <vt:lpstr>EDA steps and visualizations</vt:lpstr>
      <vt:lpstr>EDA Steps</vt:lpstr>
      <vt:lpstr>PowerPoint Presentation</vt:lpstr>
      <vt:lpstr>Visualizations</vt:lpstr>
      <vt:lpstr>Categorical Features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features</vt:lpstr>
      <vt:lpstr>PowerPoint Presentation</vt:lpstr>
      <vt:lpstr>Discrete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Continuous Features</vt:lpstr>
      <vt:lpstr>PowerPoint Presentation</vt:lpstr>
      <vt:lpstr>Here I only take few visualizations of distributions of continuous features.</vt:lpstr>
      <vt:lpstr>Outliers</vt:lpstr>
      <vt:lpstr>Correlation</vt:lpstr>
      <vt:lpstr>STEPS AND ASSUMPTIONS</vt:lpstr>
      <vt:lpstr>PowerPoint Presentation</vt:lpstr>
      <vt:lpstr>PowerPoint Presentation</vt:lpstr>
      <vt:lpstr>Model Dashboard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Minhaj</dc:creator>
  <cp:lastModifiedBy>Minhaj</cp:lastModifiedBy>
  <cp:revision>43</cp:revision>
  <dcterms:created xsi:type="dcterms:W3CDTF">2022-02-07T10:03:29Z</dcterms:created>
  <dcterms:modified xsi:type="dcterms:W3CDTF">2022-02-07T12:48:46Z</dcterms:modified>
</cp:coreProperties>
</file>