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6" r:id="rId3"/>
    <p:sldMasterId id="2147483720" r:id="rId4"/>
  </p:sldMasterIdLst>
  <p:notesMasterIdLst>
    <p:notesMasterId r:id="rId86"/>
  </p:notesMasterIdLst>
  <p:sldIdLst>
    <p:sldId id="422" r:id="rId5"/>
    <p:sldId id="317" r:id="rId6"/>
    <p:sldId id="398" r:id="rId7"/>
    <p:sldId id="399" r:id="rId8"/>
    <p:sldId id="324" r:id="rId9"/>
    <p:sldId id="325" r:id="rId10"/>
    <p:sldId id="385" r:id="rId11"/>
    <p:sldId id="400" r:id="rId12"/>
    <p:sldId id="327" r:id="rId13"/>
    <p:sldId id="319" r:id="rId14"/>
    <p:sldId id="392" r:id="rId15"/>
    <p:sldId id="394" r:id="rId16"/>
    <p:sldId id="395" r:id="rId17"/>
    <p:sldId id="396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332" r:id="rId27"/>
    <p:sldId id="406" r:id="rId28"/>
    <p:sldId id="408" r:id="rId29"/>
    <p:sldId id="407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70" r:id="rId65"/>
    <p:sldId id="371" r:id="rId66"/>
    <p:sldId id="393" r:id="rId67"/>
    <p:sldId id="373" r:id="rId68"/>
    <p:sldId id="374" r:id="rId69"/>
    <p:sldId id="375" r:id="rId70"/>
    <p:sldId id="389" r:id="rId71"/>
    <p:sldId id="376" r:id="rId72"/>
    <p:sldId id="377" r:id="rId73"/>
    <p:sldId id="378" r:id="rId74"/>
    <p:sldId id="386" r:id="rId75"/>
    <p:sldId id="387" r:id="rId76"/>
    <p:sldId id="388" r:id="rId77"/>
    <p:sldId id="379" r:id="rId78"/>
    <p:sldId id="380" r:id="rId79"/>
    <p:sldId id="381" r:id="rId80"/>
    <p:sldId id="382" r:id="rId81"/>
    <p:sldId id="383" r:id="rId82"/>
    <p:sldId id="390" r:id="rId83"/>
    <p:sldId id="391" r:id="rId84"/>
    <p:sldId id="397" r:id="rId8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63" autoAdjust="0"/>
    <p:restoredTop sz="96414" autoAdjust="0"/>
  </p:normalViewPr>
  <p:slideViewPr>
    <p:cSldViewPr snapToGrid="0" snapToObjects="1">
      <p:cViewPr varScale="1">
        <p:scale>
          <a:sx n="54" d="100"/>
          <a:sy n="54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712CE-64E0-2149-8952-819F19DC407B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0DBF0-28F4-DA47-A9CF-68AB4813BD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2335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25CE0-2A50-D949-B1AC-95E9EFF21EFF}" type="slidenum">
              <a:rPr lang="en-US" altLang="ja-JP">
                <a:solidFill>
                  <a:srgbClr val="0000FF"/>
                </a:solidFill>
              </a:rPr>
              <a:pPr/>
              <a:t>20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759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912DA-BC97-B149-9BE5-5C4A9FAB0695}" type="slidenum">
              <a:rPr lang="en-US" altLang="ja-JP">
                <a:solidFill>
                  <a:srgbClr val="0000FF"/>
                </a:solidFill>
              </a:rPr>
              <a:pPr/>
              <a:t>21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In the communication networks area, we are interested in finding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xmlns="" val="8296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DBF0-28F4-DA47-A9CF-68AB4813BD3F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7745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F828A-35A5-2D4C-A58B-D0D0886145C9}" type="slidenum">
              <a:rPr lang="en-US" altLang="ja-JP">
                <a:solidFill>
                  <a:srgbClr val="0000FF"/>
                </a:solidFill>
              </a:rPr>
              <a:pPr/>
              <a:t>61</a:t>
            </a:fld>
            <a:endParaRPr lang="en-US" altLang="ja-JP">
              <a:solidFill>
                <a:srgbClr val="0000FF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Note that vertices adjacent from v are examined one at a time. As soon as an unreached adjacent vertex u is found, a depthFirstSearch(u) is done. Remaining vertices adjacent from v are examined after depthFirstSearch(u) completes.</a:t>
            </a:r>
          </a:p>
        </p:txBody>
      </p:sp>
    </p:spTree>
    <p:extLst>
      <p:ext uri="{BB962C8B-B14F-4D97-AF65-F5344CB8AC3E}">
        <p14:creationId xmlns:p14="http://schemas.microsoft.com/office/powerpoint/2010/main" xmlns="" val="16383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136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987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8238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0AF7-58B1-444B-BB98-693CC708FA8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7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32E11-E7B0-DB4A-8AA4-98EFDA31226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93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A6E3E-1020-874E-8D5E-F73C4D9A684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96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98F12-31F6-F04F-9DDA-DCBE33683D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01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A5681-BCCD-1C47-92BE-D31BDB8C5A8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58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53EBC-5E43-7747-AC2B-C9E7735D5B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777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DEE2-CD2D-3641-A7A9-DE223C573A33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86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19867-BC8B-6E46-B62B-518883BD31F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6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4807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56ACE-7813-2A4D-9A92-E0CE2248264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642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07B46-ADCD-3045-86A9-504AAAF11AB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7618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8323F-9722-254D-8794-AB67D6AAB91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580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04C22-09DA-4642-BDCC-89BD38EA111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02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73155-11E1-EB4A-87F3-6443E1C88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9114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F7088-8B68-E04F-A948-3923D237CA0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475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A1C3D-358E-F246-A0C2-122F0305197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00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497BB-2828-2143-8EE0-9DAC21751DD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194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B16A5-CF1D-354C-B448-D4B672CB61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517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DE9A9-9BE8-E74E-9E15-7E23B939210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5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1480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E0B0D-51FC-B14B-8DE2-A0315BA3B7AC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2679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5D06-4C5A-E14E-9E85-BF8B279896A0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507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BBC4B-5FB0-8C4C-B2E0-4E9F11B8D1A4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746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47B23-B86A-054A-9BE4-AE42AF7A66CA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815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8D4CF-283D-D142-82F3-F37D2B27C39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221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036A8-4FA1-724E-B31E-4B5AFF0718E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0011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0B679-3266-784A-B68C-9B1B8C31BD18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8929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76C8-90A2-2C47-85DA-7A35B5BF3AE6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8238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24FF4-4335-3347-A299-58036941DBFF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111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0A78C-3980-0C4A-B565-476028BB7A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66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07391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4A042-A165-9F4E-A650-6F34952732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446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22E32-CC15-5A48-BB84-546169C294B7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1616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52CBE-3FEA-EE4F-A7C4-B07776DC5381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566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3B89-2139-484B-9E7E-745BF719D372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6603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EF0DB-6B35-8B4E-B25B-589901F7FCC5}" type="slidenum">
              <a:rPr lang="en-US" altLang="ja-JP">
                <a:solidFill>
                  <a:srgbClr val="000000"/>
                </a:solidFill>
              </a:rPr>
              <a:pPr/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1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96743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05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0817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304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1992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EFBF-C4D5-0145-8F32-884ACC0600BD}" type="datetimeFigureOut">
              <a:rPr kumimoji="1" lang="ja-JP" altLang="en-US" smtClean="0"/>
              <a:pPr/>
              <a:t>2016/12/11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F20-B9CC-D249-8352-9246CD7DF3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5916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C509ED6C-4A9F-D549-A82C-AF9C79D7B50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6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64865EFC-FAB8-0942-8D2E-E02EDD7E91B2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92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8584527B-E6BB-F44C-9BC3-6C9AB8502A1A}" type="slidenum">
              <a:rPr kumimoji="0" lang="en-US" altLang="ja-JP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mtClean="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72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lpoma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F66DE64-093B-4C42-A816-0ACB075DEFD1}" type="slidenum">
              <a:rPr lang="en-US" altLang="ja-JP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ja-JP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692150"/>
            <a:ext cx="7162800" cy="1219200"/>
          </a:xfrm>
        </p:spPr>
        <p:txBody>
          <a:bodyPr anchor="t" anchorCtr="1"/>
          <a:lstStyle/>
          <a:p>
            <a:pPr eaLnBrk="1" hangingPunct="1"/>
            <a:r>
              <a:rPr lang="en-US" altLang="ja-JP" sz="6000" smtClean="0">
                <a:latin typeface="Calibri" panose="020F0502020204030204" pitchFamily="34" charset="0"/>
                <a:ea typeface="ヒラギノ明朝 Pro W3" charset="-128"/>
              </a:rPr>
              <a:t>Data Structures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52400" y="2667000"/>
            <a:ext cx="89154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3900" b="1">
                <a:solidFill>
                  <a:srgbClr val="339966"/>
                </a:solidFill>
                <a:latin typeface="Monotype Corsiva" panose="03010101010201010101" pitchFamily="66" charset="0"/>
                <a:ea typeface="MS PGothic" panose="020B0600070205080204" pitchFamily="34" charset="-128"/>
              </a:rPr>
              <a:t>Dr. Kazi A Kalpoma</a:t>
            </a:r>
          </a:p>
          <a:p>
            <a:pPr algn="ctr" eaLnBrk="1" hangingPunct="1"/>
            <a:r>
              <a:rPr lang="en-US" altLang="ja-JP" sz="3500">
                <a:solidFill>
                  <a:srgbClr val="000000"/>
                </a:solidFill>
                <a:latin typeface="Monotype Corsiva" panose="03010101010201010101" pitchFamily="66" charset="0"/>
                <a:ea typeface="MS PGothic" panose="020B0600070205080204" pitchFamily="34" charset="-128"/>
              </a:rPr>
              <a:t>Associate Professor </a:t>
            </a:r>
          </a:p>
          <a:p>
            <a:pPr algn="ctr" eaLnBrk="1" hangingPunct="1"/>
            <a:r>
              <a:rPr lang="en-US" altLang="ja-JP" sz="2300" i="1">
                <a:solidFill>
                  <a:srgbClr val="000000"/>
                </a:solidFill>
                <a:ea typeface="SimSun" panose="02010600030101010101" pitchFamily="2" charset="-122"/>
              </a:rPr>
              <a:t>Faculty of Science and Information Technology</a:t>
            </a:r>
          </a:p>
          <a:p>
            <a:pPr algn="ctr" eaLnBrk="1" hangingPunct="1"/>
            <a:r>
              <a:rPr lang="en-US" altLang="ja-JP" sz="2700" i="1">
                <a:solidFill>
                  <a:srgbClr val="000000"/>
                </a:solidFill>
                <a:ea typeface="SimSun" panose="02010600030101010101" pitchFamily="2" charset="-122"/>
              </a:rPr>
              <a:t>American International University Bangladesh (AIUB)</a:t>
            </a:r>
          </a:p>
          <a:p>
            <a:pPr algn="ctr" eaLnBrk="1" hangingPunct="1"/>
            <a:endParaRPr lang="en-US" altLang="ja-JP" sz="70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/>
            <a:endParaRPr lang="en-US" altLang="ja-JP" sz="21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algn="ctr" eaLnBrk="1" hangingPunct="1"/>
            <a:r>
              <a:rPr lang="en-US" altLang="ja-JP" sz="2100">
                <a:solidFill>
                  <a:srgbClr val="000000"/>
                </a:solidFill>
                <a:ea typeface="MS PGothic" panose="020B0600070205080204" pitchFamily="34" charset="-128"/>
              </a:rPr>
              <a:t>Contact:    </a:t>
            </a:r>
            <a:r>
              <a:rPr lang="en-US" altLang="ja-JP" sz="2100" b="1">
                <a:solidFill>
                  <a:srgbClr val="000000"/>
                </a:solidFill>
                <a:ea typeface="MS PGothic" panose="020B0600070205080204" pitchFamily="34" charset="-128"/>
                <a:hlinkClick r:id="rId2"/>
              </a:rPr>
              <a:t>kalpoma@gmail.com</a:t>
            </a:r>
            <a:r>
              <a:rPr lang="en-US" altLang="ja-JP" sz="2100" b="1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endParaRPr lang="en-US" altLang="ja-JP" sz="21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7109" name="テキスト ボックス 2"/>
          <p:cNvSpPr txBox="1">
            <a:spLocks noChangeArrowheads="1"/>
          </p:cNvSpPr>
          <p:nvPr/>
        </p:nvSpPr>
        <p:spPr bwMode="auto">
          <a:xfrm>
            <a:off x="1382713" y="1752600"/>
            <a:ext cx="6161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kumimoji="1" lang="en-US" altLang="ja-JP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Arial" charset="0"/>
              </a:rPr>
              <a:t>DS </a:t>
            </a:r>
            <a:r>
              <a:rPr lang="en-US" altLang="ja-JP" dirty="0" smtClean="0">
                <a:solidFill>
                  <a:srgbClr val="000000"/>
                </a:solidFill>
                <a:latin typeface="Arial" charset="0"/>
              </a:rPr>
              <a:t>Lecture </a:t>
            </a:r>
            <a:r>
              <a:rPr lang="en-US" altLang="ja-JP" dirty="0" smtClean="0">
                <a:latin typeface="Arial" charset="0"/>
              </a:rPr>
              <a:t> </a:t>
            </a:r>
            <a:r>
              <a:rPr lang="en-US" altLang="ja-JP" dirty="0">
                <a:latin typeface="Arial" charset="0"/>
              </a:rPr>
              <a:t>– Graph</a:t>
            </a:r>
            <a:endParaRPr lang="ja-JP" altLang="en-US" dirty="0">
              <a:latin typeface="Arial" charset="0"/>
            </a:endParaRPr>
          </a:p>
          <a:p>
            <a:pPr algn="ctr" eaLnBrk="1" hangingPunct="1"/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0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96" y="152400"/>
            <a:ext cx="9011104" cy="1143000"/>
          </a:xfrm>
          <a:noFill/>
          <a:ln/>
        </p:spPr>
        <p:txBody>
          <a:bodyPr/>
          <a:lstStyle/>
          <a:p>
            <a:r>
              <a:rPr lang="en-US" altLang="ja-JP" sz="3200" b="1" u="sng" dirty="0" smtClean="0"/>
              <a:t>Undirected Graph Representation:</a:t>
            </a:r>
            <a:r>
              <a:rPr lang="en-US" altLang="ja-JP" sz="2800" u="sng" dirty="0" smtClean="0"/>
              <a:t/>
            </a:r>
            <a:br>
              <a:rPr lang="en-US" altLang="ja-JP" sz="2800" u="sng" dirty="0" smtClean="0"/>
            </a:br>
            <a:r>
              <a:rPr lang="en-US" altLang="ja-JP" sz="1000" u="sng" dirty="0" smtClean="0"/>
              <a:t> </a:t>
            </a:r>
            <a:r>
              <a:rPr lang="en-US" altLang="ja-JP" sz="2800" u="sng" dirty="0" smtClean="0"/>
              <a:t/>
            </a:r>
            <a:br>
              <a:rPr lang="en-US" altLang="ja-JP" sz="2800" u="sng" dirty="0" smtClean="0"/>
            </a:br>
            <a:r>
              <a:rPr lang="en-US" altLang="ja-JP" sz="3200" dirty="0" smtClean="0">
                <a:solidFill>
                  <a:schemeClr val="bg1"/>
                </a:solidFill>
              </a:rPr>
              <a:t>Adjacency Matrix representation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640"/>
            <a:ext cx="7772400" cy="533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 smtClean="0">
                <a:solidFill>
                  <a:schemeClr val="hlink"/>
                </a:solidFill>
              </a:rPr>
              <a:t>0/1.. </a:t>
            </a:r>
            <a:r>
              <a:rPr lang="en-US" altLang="ja-JP" sz="2800" dirty="0">
                <a:solidFill>
                  <a:schemeClr val="hlink"/>
                </a:solidFill>
              </a:rPr>
              <a:t>n x n </a:t>
            </a:r>
            <a:r>
              <a:rPr lang="en-US" altLang="ja-JP" sz="2800" dirty="0"/>
              <a:t>matrix</a:t>
            </a:r>
            <a:r>
              <a:rPr lang="en-US" altLang="ja-JP" sz="2800" dirty="0">
                <a:solidFill>
                  <a:schemeClr val="bg2"/>
                </a:solidFill>
              </a:rPr>
              <a:t>, where </a:t>
            </a:r>
            <a:r>
              <a:rPr lang="en-US" altLang="ja-JP" sz="2800" dirty="0">
                <a:solidFill>
                  <a:schemeClr val="hlink"/>
                </a:solidFill>
              </a:rPr>
              <a:t>n = </a:t>
            </a:r>
            <a:r>
              <a:rPr lang="en-US" altLang="ja-JP" sz="2800" dirty="0">
                <a:solidFill>
                  <a:schemeClr val="bg2"/>
                </a:solidFill>
              </a:rPr>
              <a:t># of vertices</a:t>
            </a:r>
            <a:endParaRPr lang="en-US" altLang="ja-JP" sz="2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ja-JP" sz="2800" dirty="0" smtClean="0">
                <a:solidFill>
                  <a:schemeClr val="hlink"/>
                </a:solidFill>
              </a:rPr>
              <a:t>A(</a:t>
            </a:r>
            <a:r>
              <a:rPr lang="en-US" altLang="ja-JP" sz="2800" dirty="0" err="1" smtClean="0">
                <a:solidFill>
                  <a:schemeClr val="hlink"/>
                </a:solidFill>
              </a:rPr>
              <a:t>x,y</a:t>
            </a:r>
            <a:r>
              <a:rPr lang="en-US" altLang="ja-JP" sz="2800" dirty="0" smtClean="0">
                <a:solidFill>
                  <a:schemeClr val="hlink"/>
                </a:solidFill>
              </a:rPr>
              <a:t>) </a:t>
            </a:r>
            <a:r>
              <a:rPr lang="en-US" altLang="ja-JP" sz="2800" dirty="0">
                <a:solidFill>
                  <a:schemeClr val="hlink"/>
                </a:solidFill>
              </a:rPr>
              <a:t>= 1</a:t>
            </a:r>
            <a:r>
              <a:rPr lang="en-US" altLang="ja-JP" sz="2800" dirty="0"/>
              <a:t> </a:t>
            </a:r>
            <a:r>
              <a:rPr lang="en-US" altLang="ja-JP" sz="2800" dirty="0" err="1"/>
              <a:t>iff</a:t>
            </a:r>
            <a:r>
              <a:rPr lang="en-US" altLang="ja-JP" sz="2800" dirty="0"/>
              <a:t> </a:t>
            </a:r>
            <a:r>
              <a:rPr lang="en-US" altLang="ja-JP" sz="2800" dirty="0" smtClean="0">
                <a:solidFill>
                  <a:schemeClr val="hlink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hlink"/>
                </a:solidFill>
              </a:rPr>
              <a:t>x,y</a:t>
            </a:r>
            <a:r>
              <a:rPr lang="en-US" altLang="ja-JP" sz="2800" dirty="0" smtClean="0">
                <a:solidFill>
                  <a:schemeClr val="hlink"/>
                </a:solidFill>
              </a:rPr>
              <a:t>)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is an </a:t>
            </a:r>
            <a:r>
              <a:rPr lang="en-US" altLang="ja-JP" sz="2800" dirty="0" smtClean="0"/>
              <a:t>edge, otherwise </a:t>
            </a:r>
            <a:r>
              <a:rPr lang="en-US" altLang="ja-JP" sz="2800" dirty="0" smtClean="0">
                <a:solidFill>
                  <a:schemeClr val="hlink"/>
                </a:solidFill>
              </a:rPr>
              <a:t>A(</a:t>
            </a:r>
            <a:r>
              <a:rPr lang="en-US" altLang="ja-JP" sz="2800" dirty="0" err="1" smtClean="0">
                <a:solidFill>
                  <a:schemeClr val="hlink"/>
                </a:solidFill>
              </a:rPr>
              <a:t>x,y</a:t>
            </a:r>
            <a:r>
              <a:rPr lang="en-US" altLang="ja-JP" sz="2800" dirty="0" smtClean="0">
                <a:solidFill>
                  <a:schemeClr val="hlink"/>
                </a:solidFill>
              </a:rPr>
              <a:t>)=0</a:t>
            </a:r>
            <a:endParaRPr lang="en-US" altLang="ja-JP" sz="2800" dirty="0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39750" y="3816350"/>
            <a:ext cx="3035300" cy="2143125"/>
            <a:chOff x="340" y="2404"/>
            <a:chExt cx="1912" cy="135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340" y="29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964" y="24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972" y="25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724" y="33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684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576" y="2640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152" y="2688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576" y="3216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1920" y="2832"/>
              <a:ext cx="288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008" y="24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016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84" y="29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768" y="336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1728" y="35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008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4419600" y="3505200"/>
            <a:ext cx="3124200" cy="2819400"/>
            <a:chOff x="2784" y="2208"/>
            <a:chExt cx="1968" cy="1776"/>
          </a:xfrm>
        </p:grpSpPr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120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456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3792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23" name="Rectangle 23"/>
            <p:cNvSpPr>
              <a:spLocks noChangeArrowheads="1"/>
            </p:cNvSpPr>
            <p:nvPr/>
          </p:nvSpPr>
          <p:spPr bwMode="auto">
            <a:xfrm>
              <a:off x="4128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4464" y="220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880" y="2496"/>
              <a:ext cx="187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3072" y="2304"/>
              <a:ext cx="0" cy="16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8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2784" y="249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2784" y="278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2784" y="307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784" y="336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784" y="364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49530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4864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198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65532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7086600" y="39624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49530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54864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0198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65532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7086600" y="44196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49530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4864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60198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65532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7086600" y="48768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49530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54864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60198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65532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7086600" y="53340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9530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54864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0198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65532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7086600" y="5791200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8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4195809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33" grpId="0" build="p" autoUpdateAnimBg="0"/>
      <p:bldP spid="25634" grpId="0" build="p" autoUpdateAnimBg="0"/>
      <p:bldP spid="25635" grpId="0" build="p" autoUpdateAnimBg="0"/>
      <p:bldP spid="25636" grpId="0" build="p" autoUpdateAnimBg="0"/>
      <p:bldP spid="25637" grpId="0" build="p" autoUpdateAnimBg="0"/>
      <p:bldP spid="25638" grpId="0" build="p" autoUpdateAnimBg="0"/>
      <p:bldP spid="25639" grpId="0" build="p" autoUpdateAnimBg="0"/>
      <p:bldP spid="25640" grpId="0" build="p" autoUpdateAnimBg="0"/>
      <p:bldP spid="25641" grpId="0" build="p" autoUpdateAnimBg="0"/>
      <p:bldP spid="25642" grpId="0" build="p" autoUpdateAnimBg="0"/>
      <p:bldP spid="25643" grpId="0" build="p" autoUpdateAnimBg="0"/>
      <p:bldP spid="25644" grpId="0" build="p" autoUpdateAnimBg="0"/>
      <p:bldP spid="25645" grpId="0" build="p" autoUpdateAnimBg="0"/>
      <p:bldP spid="25646" grpId="0" build="p" autoUpdateAnimBg="0"/>
      <p:bldP spid="25647" grpId="0" build="p" autoUpdateAnimBg="0"/>
      <p:bldP spid="25648" grpId="0" build="p" autoUpdateAnimBg="0"/>
      <p:bldP spid="25649" grpId="0" build="p" autoUpdateAnimBg="0"/>
      <p:bldP spid="25650" grpId="0" build="p" autoUpdateAnimBg="0"/>
      <p:bldP spid="25651" grpId="0" build="p" autoUpdateAnimBg="0"/>
      <p:bldP spid="25652" grpId="0" build="p" autoUpdateAnimBg="0"/>
      <p:bldP spid="25653" grpId="0" build="p" autoUpdateAnimBg="0"/>
      <p:bldP spid="25654" grpId="0" build="p" autoUpdateAnimBg="0"/>
      <p:bldP spid="25655" grpId="0" build="p" autoUpdateAnimBg="0"/>
      <p:bldP spid="25656" grpId="0" build="p" autoUpdateAnimBg="0"/>
      <p:bldP spid="2565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Adjacency Matrix Properties</a:t>
            </a:r>
          </a:p>
        </p:txBody>
      </p:sp>
      <p:grpSp>
        <p:nvGrpSpPr>
          <p:cNvPr id="26684" name="Group 60"/>
          <p:cNvGrpSpPr>
            <a:grpSpLocks/>
          </p:cNvGrpSpPr>
          <p:nvPr/>
        </p:nvGrpSpPr>
        <p:grpSpPr bwMode="auto">
          <a:xfrm>
            <a:off x="615950" y="1447800"/>
            <a:ext cx="7004050" cy="2819400"/>
            <a:chOff x="388" y="912"/>
            <a:chExt cx="4412" cy="1776"/>
          </a:xfrm>
        </p:grpSpPr>
        <p:grpSp>
          <p:nvGrpSpPr>
            <p:cNvPr id="26643" name="Group 19"/>
            <p:cNvGrpSpPr>
              <a:grpSpLocks/>
            </p:cNvGrpSpPr>
            <p:nvPr/>
          </p:nvGrpSpPr>
          <p:grpSpPr bwMode="auto">
            <a:xfrm>
              <a:off x="388" y="1108"/>
              <a:ext cx="1912" cy="1350"/>
              <a:chOff x="388" y="1108"/>
              <a:chExt cx="1912" cy="1350"/>
            </a:xfrm>
          </p:grpSpPr>
          <p:sp>
            <p:nvSpPr>
              <p:cNvPr id="26628" name="Oval 4"/>
              <p:cNvSpPr>
                <a:spLocks noChangeArrowheads="1"/>
              </p:cNvSpPr>
              <p:nvPr/>
            </p:nvSpPr>
            <p:spPr bwMode="auto">
              <a:xfrm>
                <a:off x="388" y="1636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29" name="Oval 5"/>
              <p:cNvSpPr>
                <a:spLocks noChangeArrowheads="1"/>
              </p:cNvSpPr>
              <p:nvPr/>
            </p:nvSpPr>
            <p:spPr bwMode="auto">
              <a:xfrm>
                <a:off x="1012" y="110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0" name="Oval 6"/>
              <p:cNvSpPr>
                <a:spLocks noChangeArrowheads="1"/>
              </p:cNvSpPr>
              <p:nvPr/>
            </p:nvSpPr>
            <p:spPr bwMode="auto">
              <a:xfrm>
                <a:off x="2020" y="1300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1" name="Oval 7"/>
              <p:cNvSpPr>
                <a:spLocks noChangeArrowheads="1"/>
              </p:cNvSpPr>
              <p:nvPr/>
            </p:nvSpPr>
            <p:spPr bwMode="auto">
              <a:xfrm>
                <a:off x="772" y="2068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280" cy="2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384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624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5" name="Line 11"/>
              <p:cNvSpPr>
                <a:spLocks noChangeShapeType="1"/>
              </p:cNvSpPr>
              <p:nvPr/>
            </p:nvSpPr>
            <p:spPr bwMode="auto">
              <a:xfrm>
                <a:off x="624" y="1920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 flipH="1">
                <a:off x="1968" y="1536"/>
                <a:ext cx="288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37" name="Rectangle 13"/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39" name="Rectangle 15"/>
              <p:cNvSpPr>
                <a:spLocks noChangeArrowheads="1"/>
              </p:cNvSpPr>
              <p:nvPr/>
            </p:nvSpPr>
            <p:spPr bwMode="auto">
              <a:xfrm>
                <a:off x="432" y="1680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0" name="Rectangle 16"/>
              <p:cNvSpPr>
                <a:spLocks noChangeArrowheads="1"/>
              </p:cNvSpPr>
              <p:nvPr/>
            </p:nvSpPr>
            <p:spPr bwMode="auto">
              <a:xfrm>
                <a:off x="816" y="206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0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2" name="Line 18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6656" name="Group 32"/>
            <p:cNvGrpSpPr>
              <a:grpSpLocks/>
            </p:cNvGrpSpPr>
            <p:nvPr/>
          </p:nvGrpSpPr>
          <p:grpSpPr bwMode="auto">
            <a:xfrm>
              <a:off x="2832" y="912"/>
              <a:ext cx="1968" cy="1776"/>
              <a:chOff x="2832" y="912"/>
              <a:chExt cx="1968" cy="1776"/>
            </a:xfrm>
          </p:grpSpPr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45" name="Rectangle 21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46" name="Rectangle 2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47" name="Rectangle 23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26649" name="Line 25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187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8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26652" name="Rectangle 28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26653" name="Rectangle 29"/>
              <p:cNvSpPr>
                <a:spLocks noChangeArrowheads="1"/>
              </p:cNvSpPr>
              <p:nvPr/>
            </p:nvSpPr>
            <p:spPr bwMode="auto">
              <a:xfrm>
                <a:off x="2832" y="1776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26654" name="Rectangle 30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914400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ja-JP" sz="2800" smtClean="0">
                    <a:solidFill>
                      <a:srgbClr val="FF0033"/>
                    </a:solidFill>
                    <a:latin typeface="Times New Roman" charset="0"/>
                    <a:ea typeface="ＭＳ Ｐゴシック" charset="0"/>
                  </a:rPr>
                  <a:t>5</a:t>
                </a:r>
              </a:p>
            </p:txBody>
          </p:sp>
        </p:grp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3168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35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3840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4176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4512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>
              <a:off x="3168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3504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3840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4176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4512" y="148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3168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3504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384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176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4512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3168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3" name="Rectangle 49"/>
            <p:cNvSpPr>
              <a:spLocks noChangeArrowheads="1"/>
            </p:cNvSpPr>
            <p:nvPr/>
          </p:nvSpPr>
          <p:spPr bwMode="auto">
            <a:xfrm>
              <a:off x="3504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4" name="Rectangle 50"/>
            <p:cNvSpPr>
              <a:spLocks noChangeArrowheads="1"/>
            </p:cNvSpPr>
            <p:nvPr/>
          </p:nvSpPr>
          <p:spPr bwMode="auto">
            <a:xfrm>
              <a:off x="3840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4176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512" y="206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168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504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3840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176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681" name="Rectangle 57"/>
            <p:cNvSpPr>
              <a:spLocks noChangeArrowheads="1"/>
            </p:cNvSpPr>
            <p:nvPr/>
          </p:nvSpPr>
          <p:spPr bwMode="auto">
            <a:xfrm>
              <a:off x="4512" y="235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800" smtClean="0">
                  <a:solidFill>
                    <a:srgbClr val="000099"/>
                  </a:solidFill>
                  <a:latin typeface="Times New Roman" charset="0"/>
                  <a:ea typeface="ＭＳ Ｐゴシック" charset="0"/>
                </a:rPr>
                <a:t>0</a:t>
              </a:r>
            </a:p>
          </p:txBody>
        </p:sp>
      </p:grpSp>
      <p:sp>
        <p:nvSpPr>
          <p:cNvPr id="26682" name="Line 58"/>
          <p:cNvSpPr>
            <a:spLocks noChangeShapeType="1"/>
          </p:cNvSpPr>
          <p:nvPr/>
        </p:nvSpPr>
        <p:spPr bwMode="auto">
          <a:xfrm>
            <a:off x="5105400" y="1981200"/>
            <a:ext cx="2438400" cy="22098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838200" y="4344989"/>
            <a:ext cx="7953022" cy="22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Diagonal entries are zero.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kumimoji="0" lang="en-US" altLang="ja-JP" sz="28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Adjacency matrix of an undirected graph is symmetric. </a:t>
            </a:r>
          </a:p>
          <a:p>
            <a:pPr lvl="1" defTabSz="9144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33"/>
              </a:buClr>
              <a:buFont typeface="Wingdings" charset="0"/>
              <a:buChar char="§"/>
            </a:pP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A(</a:t>
            </a:r>
            <a:r>
              <a:rPr kumimoji="0" lang="en-US" altLang="ja-JP" sz="2800" dirty="0" err="1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i,j</a:t>
            </a: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= A(</a:t>
            </a:r>
            <a:r>
              <a:rPr kumimoji="0" lang="en-US" altLang="ja-JP" sz="2800" dirty="0" err="1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j,i</a:t>
            </a: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kumimoji="0" lang="en-US" altLang="ja-JP" sz="28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for all</a:t>
            </a: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 err="1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i</a:t>
            </a: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28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and </a:t>
            </a:r>
            <a:r>
              <a:rPr kumimoji="0" lang="en-US" altLang="ja-JP" sz="28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xmlns="" val="2261678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2" grpId="0" animBg="1"/>
      <p:bldP spid="266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152400"/>
            <a:ext cx="8896027" cy="1143000"/>
          </a:xfrm>
        </p:spPr>
        <p:txBody>
          <a:bodyPr/>
          <a:lstStyle/>
          <a:p>
            <a:r>
              <a:rPr lang="en-US" sz="3600" u="sng" dirty="0" smtClean="0">
                <a:solidFill>
                  <a:schemeClr val="accent3">
                    <a:lumMod val="75000"/>
                  </a:schemeClr>
                </a:solidFill>
              </a:rPr>
              <a:t>Implementation of Graph by Two-dimensional Array</a:t>
            </a:r>
            <a:endParaRPr lang="en-US" sz="36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2890" y="1605366"/>
            <a:ext cx="4664988" cy="4801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#define CONNECTED 1</a:t>
            </a:r>
          </a:p>
          <a:p>
            <a:r>
              <a:rPr lang="en-US" dirty="0" smtClean="0"/>
              <a:t>#define DISCONNECTED 0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nodes, edges,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&lt;&lt;"How many nodes? 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&gt;&gt;nodes;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//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Declere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the matrix for graph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Graph[nodes+1][nodes+1];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Continuation………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8249"/>
            <a:ext cx="6644898" cy="5355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initializing matrix by zero using no. of nodes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for( </a:t>
            </a:r>
            <a:r>
              <a:rPr lang="en-US" dirty="0" err="1" smtClean="0"/>
              <a:t>i</a:t>
            </a:r>
            <a:r>
              <a:rPr lang="en-US" dirty="0" smtClean="0"/>
              <a:t>=1;i&lt;=nodes;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for( j=1; j&lt;=nodes;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Graph[</a:t>
            </a:r>
            <a:r>
              <a:rPr lang="en-US" dirty="0" err="1" smtClean="0"/>
              <a:t>i</a:t>
            </a:r>
            <a:r>
              <a:rPr lang="en-US" dirty="0" smtClean="0"/>
              <a:t>][j]= DISCONNECTED;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&lt;&lt;"How many edges? 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cin</a:t>
            </a:r>
            <a:r>
              <a:rPr lang="en-US" dirty="0" smtClean="0"/>
              <a:t>&gt;&gt;edges;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// take connected edge info from user and initialize graph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&lt;=edges;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&lt;&lt;"Enter node x and y for edge "&lt;&lt;</a:t>
            </a:r>
            <a:r>
              <a:rPr lang="en-US" dirty="0" err="1" smtClean="0"/>
              <a:t>i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cin</a:t>
            </a:r>
            <a:r>
              <a:rPr lang="en-US" dirty="0" smtClean="0"/>
              <a:t>&gt;&gt;x&gt;&gt;y;</a:t>
            </a:r>
          </a:p>
          <a:p>
            <a:r>
              <a:rPr lang="en-US" dirty="0" smtClean="0"/>
              <a:t>        Graph[x][y]=Graph[y][x]= CONNECTED;</a:t>
            </a:r>
          </a:p>
          <a:p>
            <a:r>
              <a:rPr lang="en-US" dirty="0" smtClean="0"/>
              <a:t>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9349" y="1282088"/>
            <a:ext cx="5478651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//Print the adjacent matrix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&lt;&lt;"Adjacent Matrix: 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for( </a:t>
            </a:r>
            <a:r>
              <a:rPr lang="en-US" dirty="0" err="1" smtClean="0"/>
              <a:t>i</a:t>
            </a:r>
            <a:r>
              <a:rPr lang="en-US" dirty="0" smtClean="0"/>
              <a:t>=1;i&lt;=nodes;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for( j=1; j&lt;=nodes; j++)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&lt;&lt;Graph[</a:t>
            </a:r>
            <a:r>
              <a:rPr lang="en-US" dirty="0" err="1" smtClean="0"/>
              <a:t>i</a:t>
            </a:r>
            <a:r>
              <a:rPr lang="en-US" dirty="0" smtClean="0"/>
              <a:t>][j]&lt;&lt;" 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return 0;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Spanning </a:t>
            </a:r>
            <a:r>
              <a:rPr lang="en-US" altLang="ja-JP" dirty="0" smtClean="0"/>
              <a:t>Tree</a:t>
            </a:r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5050809"/>
          </a:xfrm>
          <a:noFill/>
          <a:ln/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spanning tree is a subset of Graph G, which has all the vertices covered with minimum possible number of edges. </a:t>
            </a:r>
            <a:endParaRPr lang="en-US" dirty="0" smtClean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Hence</a:t>
            </a:r>
            <a:r>
              <a:rPr lang="en-US" dirty="0"/>
              <a:t>, a spanning tree does not have cycles and it can not be disconnected</a:t>
            </a:r>
            <a:r>
              <a:rPr lang="en-US" dirty="0" smtClean="0"/>
              <a:t>.</a:t>
            </a:r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altLang="ja-JP" dirty="0" smtClean="0"/>
              <a:t>Subgraph </a:t>
            </a:r>
            <a:r>
              <a:rPr lang="en-US" altLang="ja-JP" dirty="0"/>
              <a:t>is a tree.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If original graph has </a:t>
            </a:r>
            <a:r>
              <a:rPr lang="en-US" altLang="ja-JP" dirty="0">
                <a:solidFill>
                  <a:schemeClr val="hlink"/>
                </a:solidFill>
              </a:rPr>
              <a:t>n</a:t>
            </a:r>
            <a:r>
              <a:rPr lang="en-US" altLang="ja-JP" dirty="0">
                <a:solidFill>
                  <a:schemeClr val="bg2"/>
                </a:solidFill>
              </a:rPr>
              <a:t> vertices, the spanning tree has </a:t>
            </a:r>
            <a:r>
              <a:rPr lang="en-US" altLang="ja-JP" dirty="0">
                <a:solidFill>
                  <a:schemeClr val="hlink"/>
                </a:solidFill>
              </a:rPr>
              <a:t>n </a:t>
            </a:r>
            <a:r>
              <a:rPr lang="en-US" altLang="ja-JP" dirty="0">
                <a:solidFill>
                  <a:schemeClr val="bg2"/>
                </a:solidFill>
              </a:rPr>
              <a:t>vertices and </a:t>
            </a:r>
            <a:r>
              <a:rPr lang="en-US" altLang="ja-JP" dirty="0">
                <a:solidFill>
                  <a:schemeClr val="hlink"/>
                </a:solidFill>
              </a:rPr>
              <a:t>n-1 </a:t>
            </a:r>
            <a:r>
              <a:rPr lang="en-US" altLang="ja-JP" dirty="0">
                <a:solidFill>
                  <a:schemeClr val="bg2"/>
                </a:solidFill>
              </a:rPr>
              <a:t>edges</a:t>
            </a:r>
            <a:r>
              <a:rPr lang="en-US" altLang="ja-JP" dirty="0" smtClean="0">
                <a:solidFill>
                  <a:schemeClr val="bg2"/>
                </a:solidFill>
              </a:rPr>
              <a:t>.</a:t>
            </a: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>
              <a:solidFill>
                <a:schemeClr val="bg2"/>
              </a:solidFill>
            </a:endParaRPr>
          </a:p>
          <a:p>
            <a:pPr lvl="1">
              <a:buClr>
                <a:schemeClr val="hlink"/>
              </a:buClr>
              <a:buFont typeface="Wingdings" charset="0"/>
              <a:buChar char="§"/>
            </a:pPr>
            <a:endParaRPr lang="en-US" altLang="ja-JP" dirty="0" smtClean="0">
              <a:solidFill>
                <a:schemeClr val="bg2"/>
              </a:solidFill>
            </a:endParaRPr>
          </a:p>
          <a:p>
            <a:pPr marL="457200" lvl="1" indent="0">
              <a:buClr>
                <a:schemeClr val="hlink"/>
              </a:buClr>
              <a:buNone/>
            </a:pPr>
            <a:endParaRPr lang="en-US" altLang="ja-JP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2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411" y="502407"/>
            <a:ext cx="6886384" cy="479292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955" y="5532006"/>
            <a:ext cx="862538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complete undirected graph can have maximum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n-2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number of spanning trees,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n is number of nodes. In addressed example, n is 3, hence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sz="1600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3−2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 = 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spanning trees are possible.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85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4149" y="474345"/>
            <a:ext cx="7942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General properties of spanning </a:t>
            </a:r>
            <a:r>
              <a:rPr lang="en-US" sz="2400" b="1" u="sng" dirty="0" smtClean="0"/>
              <a:t>tree</a:t>
            </a:r>
          </a:p>
          <a:p>
            <a:endParaRPr lang="en-US" sz="2400" b="1" u="sng" dirty="0"/>
          </a:p>
          <a:p>
            <a:r>
              <a:rPr lang="en-US" sz="2100" dirty="0" smtClean="0"/>
              <a:t>Below </a:t>
            </a:r>
            <a:r>
              <a:rPr lang="en-US" sz="2100" dirty="0"/>
              <a:t>are few properties </a:t>
            </a:r>
            <a:r>
              <a:rPr lang="en-US" sz="2100" dirty="0" smtClean="0"/>
              <a:t>of </a:t>
            </a:r>
            <a:r>
              <a:rPr lang="en-US" sz="2100" dirty="0"/>
              <a:t>spanning tree of given connected graph G −</a:t>
            </a:r>
          </a:p>
          <a:p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 connected graph G can have more than one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All possible spanning trees of graph G, have same number of edges and vertices.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Spanning tree does not have any cycle (loops)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Removing one edge from spanning tree will make the graph disconnected i.e. spanning tree is minimally connected.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Adding one edge to a spanning tree will create a circuit or loop i.e. spanning tree is maximally acyclic.</a:t>
            </a:r>
          </a:p>
        </p:txBody>
      </p:sp>
    </p:spTree>
    <p:extLst>
      <p:ext uri="{BB962C8B-B14F-4D97-AF65-F5344CB8AC3E}">
        <p14:creationId xmlns:p14="http://schemas.microsoft.com/office/powerpoint/2010/main" xmlns="" val="6400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6" y="655093"/>
            <a:ext cx="78884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Mathematical properties of spanning </a:t>
            </a:r>
            <a:r>
              <a:rPr lang="en-US" sz="2400" b="1" u="sng" dirty="0" smtClean="0"/>
              <a:t>tree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Spanning tree has n-1 edges, where n is number of nodes (vertices)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From a complete graph, by removing maximum e-n+1 edges, we can construct a spanning tree.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 complete graph can have maximum nn-2 number of spanning trees.</a:t>
            </a:r>
          </a:p>
        </p:txBody>
      </p:sp>
    </p:spTree>
    <p:extLst>
      <p:ext uri="{BB962C8B-B14F-4D97-AF65-F5344CB8AC3E}">
        <p14:creationId xmlns:p14="http://schemas.microsoft.com/office/powerpoint/2010/main" xmlns="" val="105313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431" y="423081"/>
            <a:ext cx="803853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121214"/>
                </a:solidFill>
                <a:latin typeface="Verdana" panose="020B0604030504040204" pitchFamily="34" charset="0"/>
              </a:rPr>
              <a:t>Application </a:t>
            </a:r>
            <a:r>
              <a:rPr lang="en-US" sz="24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of Spanning </a:t>
            </a:r>
            <a:r>
              <a:rPr lang="en-US" sz="2400" b="1" u="sng" dirty="0" smtClean="0">
                <a:solidFill>
                  <a:srgbClr val="121214"/>
                </a:solidFill>
                <a:latin typeface="Verdana" panose="020B0604030504040204" pitchFamily="34" charset="0"/>
              </a:rPr>
              <a:t>Tree</a:t>
            </a:r>
          </a:p>
          <a:p>
            <a:endParaRPr lang="en-US" sz="2400" b="1" u="sng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Spanning tree is basically used to find minimum paths to connect all nodes in a graph. Common application of spanning trees are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−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Civil Network Planning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Computer Network Routing Protocol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Cluster Analysis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8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06910"/>
            <a:ext cx="7772400" cy="1143000"/>
          </a:xfrm>
        </p:spPr>
        <p:txBody>
          <a:bodyPr/>
          <a:lstStyle/>
          <a:p>
            <a:r>
              <a:rPr lang="en-US" altLang="ja-JP" dirty="0"/>
              <a:t>Graphs - Background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7938"/>
            <a:ext cx="7772400" cy="2244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altLang="ja-JP" b="0" smtClean="0"/>
              <a:t>Graphs</a:t>
            </a:r>
            <a:r>
              <a:rPr lang="en-US" altLang="ja-JP" smtClean="0"/>
              <a:t> = a set of nodes (vertices) with edges (links) between them.</a:t>
            </a:r>
          </a:p>
          <a:p>
            <a:pPr>
              <a:buFont typeface="Wingdings" charset="0"/>
              <a:buNone/>
            </a:pPr>
            <a:r>
              <a:rPr lang="en-US" altLang="ja-JP" sz="2000" smtClean="0"/>
              <a:t>Notations:</a:t>
            </a:r>
          </a:p>
          <a:p>
            <a:r>
              <a:rPr lang="en-US" altLang="ja-JP" sz="2000" smtClean="0"/>
              <a:t>G = (V, E) - graph</a:t>
            </a:r>
          </a:p>
          <a:p>
            <a:r>
              <a:rPr lang="en-US" altLang="ja-JP" sz="2000" smtClean="0"/>
              <a:t>V = set of vertices		</a:t>
            </a:r>
            <a:r>
              <a:rPr lang="en-US" altLang="ja-JP" sz="2000" smtClean="0">
                <a:sym typeface="Symbol" charset="0"/>
              </a:rPr>
              <a:t>V = n</a:t>
            </a:r>
          </a:p>
          <a:p>
            <a:r>
              <a:rPr lang="en-US" altLang="ja-JP" sz="2000" smtClean="0"/>
              <a:t>E = set of edges		</a:t>
            </a:r>
            <a:r>
              <a:rPr lang="en-US" altLang="ja-JP" sz="2000" smtClean="0">
                <a:sym typeface="Symbol" charset="0"/>
              </a:rPr>
              <a:t>E = m</a:t>
            </a:r>
            <a:endParaRPr lang="en-US" altLang="ja-JP" sz="2000" dirty="0"/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316421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22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23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8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29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0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1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316432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316433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34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35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36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16442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316443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316444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16445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6446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16447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16448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49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6450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6451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1581" y="1662844"/>
            <a:ext cx="2008187" cy="127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70525" y="3021939"/>
            <a:ext cx="355064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V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= {a, b, c, d, e}</a:t>
            </a:r>
          </a:p>
          <a:p>
            <a:pPr algn="just"/>
            <a:r>
              <a:rPr 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      E 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= {ab, ac, 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bd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, cd, de}</a:t>
            </a:r>
          </a:p>
        </p:txBody>
      </p:sp>
    </p:spTree>
    <p:extLst>
      <p:ext uri="{BB962C8B-B14F-4D97-AF65-F5344CB8AC3E}">
        <p14:creationId xmlns:p14="http://schemas.microsoft.com/office/powerpoint/2010/main" xmlns="" val="39436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A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51</a:t>
            </a:r>
            <a:r>
              <a:rPr lang="en-US" altLang="ja-JP" dirty="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1554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5486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4733"/>
            <a:ext cx="7772400" cy="1143000"/>
          </a:xfrm>
          <a:noFill/>
          <a:ln/>
        </p:spPr>
        <p:txBody>
          <a:bodyPr/>
          <a:lstStyle/>
          <a:p>
            <a:r>
              <a:rPr lang="en-US" altLang="ja-JP" dirty="0"/>
              <a:t>Minimum Cost Spanning </a:t>
            </a:r>
            <a:r>
              <a:rPr lang="en-US" altLang="ja-JP" dirty="0" smtClean="0"/>
              <a:t>Tree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Spanning tree cost </a:t>
            </a:r>
            <a:r>
              <a:rPr lang="en-US" altLang="ja-JP" dirty="0">
                <a:solidFill>
                  <a:schemeClr val="hlink"/>
                </a:solidFill>
              </a:rPr>
              <a:t>= 41</a:t>
            </a:r>
            <a:r>
              <a:rPr lang="en-US" altLang="ja-JP" dirty="0"/>
              <a:t>.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6827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6733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2735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8737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473950" y="2673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2923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38163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3403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64350" y="3740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0543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5035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2057400" y="2133600"/>
            <a:ext cx="609600" cy="533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29718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057400" y="3048000"/>
            <a:ext cx="304800" cy="3048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2667000" y="3733800"/>
            <a:ext cx="533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35052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4191000" y="2438400"/>
            <a:ext cx="4572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114800" y="3886200"/>
            <a:ext cx="1066800" cy="1143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5562600" y="2819400"/>
            <a:ext cx="457200" cy="7620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248400" y="2743200"/>
            <a:ext cx="914400" cy="990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7162800" y="3124200"/>
            <a:ext cx="533400" cy="6096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7432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3434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9436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467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7526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23622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38862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4102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6858000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11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31242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51054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429000" y="236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495800" y="2743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4648200" y="4038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114800" y="4724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971800" y="3962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9050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>
            <a:off x="4267200" y="3733800"/>
            <a:ext cx="1066800" cy="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800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410200" y="3048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6324600" y="3124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74676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5791200" y="3810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60960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3352800" y="3810000"/>
            <a:ext cx="533400" cy="914400"/>
          </a:xfrm>
          <a:prstGeom prst="line">
            <a:avLst/>
          </a:prstGeom>
          <a:noFill/>
          <a:ln w="76200" cmpd="sng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8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3581400" y="4191000"/>
            <a:ext cx="304800" cy="39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000099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5663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9558" y="573207"/>
            <a:ext cx="629844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Minimum Spanning-Tree </a:t>
            </a:r>
            <a:r>
              <a:rPr lang="en-US" sz="2400" b="1" u="sng" dirty="0" smtClean="0"/>
              <a:t>Algorithm</a:t>
            </a:r>
          </a:p>
          <a:p>
            <a:endParaRPr lang="en-US" sz="2400" b="1" u="sng" dirty="0"/>
          </a:p>
          <a:p>
            <a:r>
              <a:rPr lang="en-US" sz="2000" dirty="0"/>
              <a:t>We shall learn about two most important spanning tree </a:t>
            </a:r>
            <a:r>
              <a:rPr lang="en-US" sz="2000" dirty="0" smtClean="0"/>
              <a:t>algorithms </a:t>
            </a:r>
            <a:r>
              <a:rPr lang="en-US" sz="2000" dirty="0"/>
              <a:t>−</a:t>
            </a:r>
          </a:p>
          <a:p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Kruskal's</a:t>
            </a:r>
            <a:r>
              <a:rPr lang="en-US" sz="2000" dirty="0"/>
              <a:t> Algorithm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Prim's Algorithm</a:t>
            </a:r>
          </a:p>
          <a:p>
            <a:endParaRPr lang="en-US" sz="2000" dirty="0"/>
          </a:p>
          <a:p>
            <a:r>
              <a:rPr lang="en-US" sz="2000" dirty="0"/>
              <a:t>Both are greedy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12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ja-JP"/>
              <a:t>Graph Search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762000"/>
            <a:ext cx="8763000" cy="4800600"/>
          </a:xfrm>
          <a:noFill/>
          <a:ln/>
        </p:spPr>
        <p:txBody>
          <a:bodyPr/>
          <a:lstStyle/>
          <a:p>
            <a:pPr marL="342900" indent="-342900" algn="l"/>
            <a:endParaRPr lang="en-US" altLang="ja-JP" dirty="0"/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Many graph problems solved using a search method.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Path from one vertex to another.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Is the graph connected?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Find a spanning </a:t>
            </a:r>
            <a:r>
              <a:rPr lang="en-US" altLang="ja-JP" dirty="0"/>
              <a:t>tree.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/>
              <a:t>Etc.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 altLang="ja-JP" dirty="0"/>
              <a:t>Commonly used search methods:</a:t>
            </a: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rgbClr val="FF0000"/>
                </a:solidFill>
              </a:rPr>
              <a:t>Breadth-first </a:t>
            </a:r>
            <a:r>
              <a:rPr lang="en-US" altLang="ja-JP" dirty="0" smtClean="0">
                <a:solidFill>
                  <a:srgbClr val="FF0000"/>
                </a:solidFill>
              </a:rPr>
              <a:t>search (BFS).</a:t>
            </a:r>
            <a:endParaRPr lang="en-US" altLang="ja-JP" dirty="0">
              <a:solidFill>
                <a:srgbClr val="FF0000"/>
              </a:solidFill>
            </a:endParaRPr>
          </a:p>
          <a:p>
            <a:pPr marL="742950" lvl="1" indent="-285750" algn="l">
              <a:buClr>
                <a:schemeClr val="hlink"/>
              </a:buClr>
              <a:buFont typeface="Wingdings" charset="0"/>
              <a:buChar char="§"/>
            </a:pPr>
            <a:r>
              <a:rPr lang="en-US" altLang="ja-JP" dirty="0">
                <a:solidFill>
                  <a:schemeClr val="accent4"/>
                </a:solidFill>
              </a:rPr>
              <a:t>Depth-first </a:t>
            </a:r>
            <a:r>
              <a:rPr lang="en-US" altLang="ja-JP" dirty="0" smtClean="0">
                <a:solidFill>
                  <a:schemeClr val="accent4"/>
                </a:solidFill>
              </a:rPr>
              <a:t>search (DFS).</a:t>
            </a:r>
            <a:endParaRPr lang="en-US" altLang="ja-JP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3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Breadth First </a:t>
            </a:r>
            <a:r>
              <a:rPr lang="en-US" u="sng" dirty="0" smtClean="0"/>
              <a:t>Traversal (BFS)</a:t>
            </a:r>
            <a:endParaRPr lang="en-US" u="sng" dirty="0"/>
          </a:p>
        </p:txBody>
      </p:sp>
      <p:pic>
        <p:nvPicPr>
          <p:cNvPr id="3074" name="Picture 2" descr="Breadth First Travers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8698" y="1028970"/>
            <a:ext cx="4271749" cy="51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Breadth First Search algorithm(BFS) traverses a graph in 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breadth wards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motion and uses a queue to remember to get the next vertex to start a search when a dead end occurs in any iteration.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38733" y="5988432"/>
            <a:ext cx="6796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C00000"/>
                </a:solidFill>
                <a:latin typeface="Verdana" panose="020B0604030504040204" pitchFamily="34" charset="0"/>
              </a:rPr>
              <a:t>As in example given above, BFS algorithm traverses from A to B to </a:t>
            </a:r>
            <a:r>
              <a:rPr lang="en-US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C </a:t>
            </a:r>
            <a:r>
              <a:rPr lang="en-US" u="sng" dirty="0">
                <a:solidFill>
                  <a:srgbClr val="C00000"/>
                </a:solidFill>
                <a:latin typeface="Verdana" panose="020B0604030504040204" pitchFamily="34" charset="0"/>
              </a:rPr>
              <a:t>to </a:t>
            </a:r>
            <a:r>
              <a:rPr lang="en-US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D </a:t>
            </a:r>
            <a:r>
              <a:rPr lang="en-US" u="sng" dirty="0">
                <a:solidFill>
                  <a:srgbClr val="C00000"/>
                </a:solidFill>
                <a:latin typeface="Verdana" panose="020B0604030504040204" pitchFamily="34" charset="0"/>
              </a:rPr>
              <a:t>first then to </a:t>
            </a:r>
            <a:r>
              <a:rPr lang="en-US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E </a:t>
            </a:r>
            <a:r>
              <a:rPr lang="en-US" u="sng" dirty="0">
                <a:solidFill>
                  <a:srgbClr val="C00000"/>
                </a:solidFill>
                <a:latin typeface="Verdana" panose="020B0604030504040204" pitchFamily="34" charset="0"/>
              </a:rPr>
              <a:t>and </a:t>
            </a:r>
            <a:r>
              <a:rPr lang="en-US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F </a:t>
            </a:r>
            <a:r>
              <a:rPr lang="en-US" u="sng" dirty="0">
                <a:solidFill>
                  <a:srgbClr val="C00000"/>
                </a:solidFill>
                <a:latin typeface="Verdana" panose="020B0604030504040204" pitchFamily="34" charset="0"/>
              </a:rPr>
              <a:t>lastly to </a:t>
            </a:r>
            <a:r>
              <a:rPr lang="en-US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G.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2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BFS 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</a:t>
            </a:r>
            <a:r>
              <a:rPr lang="en-US" sz="2800" dirty="0"/>
              <a:t> − Visit adjacent </a:t>
            </a:r>
            <a:r>
              <a:rPr lang="en-US" sz="2800" dirty="0" smtClean="0"/>
              <a:t>unvisited node. Mark the node and </a:t>
            </a:r>
            <a:r>
              <a:rPr lang="en-US" sz="2800" dirty="0"/>
              <a:t>Insert it in a queue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</a:t>
            </a:r>
            <a:r>
              <a:rPr lang="en-US" sz="2800" dirty="0"/>
              <a:t> − If no adjacent </a:t>
            </a:r>
            <a:r>
              <a:rPr lang="en-US" sz="2800" dirty="0" smtClean="0"/>
              <a:t>node found unvisited, </a:t>
            </a:r>
            <a:r>
              <a:rPr lang="en-US" sz="2800" dirty="0"/>
              <a:t>remove the first </a:t>
            </a:r>
            <a:r>
              <a:rPr lang="en-US" sz="2800" dirty="0" smtClean="0"/>
              <a:t>node </a:t>
            </a:r>
            <a:r>
              <a:rPr lang="en-US" sz="2800" dirty="0"/>
              <a:t>from </a:t>
            </a:r>
            <a:r>
              <a:rPr lang="en-US" sz="2800" dirty="0" smtClean="0"/>
              <a:t>the queue.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</a:t>
            </a:r>
            <a:r>
              <a:rPr lang="en-US" sz="2800" dirty="0"/>
              <a:t> − Repeat Rule 1 and Rule 2 until queue is empty.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016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Breadth First Search Step 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7825" y="1296537"/>
            <a:ext cx="4103042" cy="242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6709633"/>
              </p:ext>
            </p:extLst>
          </p:nvPr>
        </p:nvGraphicFramePr>
        <p:xfrm>
          <a:off x="418530" y="332474"/>
          <a:ext cx="8261445" cy="633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4590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940439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Initialize </a:t>
                      </a:r>
                      <a:r>
                        <a:rPr lang="en-US" dirty="0">
                          <a:effectLst/>
                        </a:rPr>
                        <a:t>the queue.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94043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start from visiting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(starting node), and mark it visited.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7824" y="3855278"/>
            <a:ext cx="4083125" cy="24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55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9926938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Continuation………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We </a:t>
                      </a:r>
                      <a:r>
                        <a:rPr lang="en-US" dirty="0">
                          <a:effectLst/>
                        </a:rPr>
                        <a:t>then see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In this example, we have three nodes but alphabetically we choose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4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Next </a:t>
                      </a:r>
                      <a:r>
                        <a:rPr lang="en-US" dirty="0">
                          <a:effectLst/>
                        </a:rPr>
                        <a:t>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097" y="1134612"/>
            <a:ext cx="4137216" cy="2454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097" y="3864163"/>
            <a:ext cx="4091216" cy="242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8760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3488409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Continuation………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Next </a:t>
                      </a:r>
                      <a:r>
                        <a:rPr lang="en-US" dirty="0">
                          <a:effectLst/>
                        </a:rPr>
                        <a:t>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6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Now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is left with no unvisited adjacent nodes. So we </a:t>
                      </a:r>
                      <a:r>
                        <a:rPr lang="en-US" dirty="0" err="1">
                          <a:effectLst/>
                        </a:rPr>
                        <a:t>dequeue</a:t>
                      </a:r>
                      <a:r>
                        <a:rPr lang="en-US" dirty="0">
                          <a:effectLst/>
                        </a:rPr>
                        <a:t> and find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802" y="1175554"/>
            <a:ext cx="4160220" cy="2468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801" y="3823220"/>
            <a:ext cx="4137217" cy="24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30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3183814"/>
              </p:ext>
            </p:extLst>
          </p:nvPr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Continuation………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7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 smtClean="0">
                        <a:effectLst/>
                      </a:endParaRPr>
                    </a:p>
                    <a:p>
                      <a:pPr fontAlgn="t"/>
                      <a:r>
                        <a:rPr lang="en-US" dirty="0" smtClean="0">
                          <a:effectLst/>
                        </a:rPr>
                        <a:t>From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  <a:r>
                        <a:rPr lang="en-US" dirty="0">
                          <a:effectLst/>
                        </a:rPr>
                        <a:t> we have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as unvisited adjacent node. We mark it visited and </a:t>
                      </a:r>
                      <a:r>
                        <a:rPr lang="en-US" dirty="0" err="1">
                          <a:effectLst/>
                        </a:rPr>
                        <a:t>enqueue</a:t>
                      </a:r>
                      <a:r>
                        <a:rPr lang="en-US" dirty="0">
                          <a:effectLst/>
                        </a:rPr>
                        <a:t> it.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5393" y="1202851"/>
            <a:ext cx="4045208" cy="24001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At this stage we are left with no unmarked (unvisited) nodes. But as per algorithm we keep on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dequeuing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in order to get all unvisited nodes. When the queue gets emptied the program is over.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39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3426" y="65923"/>
            <a:ext cx="85230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Graph Data Structure</a:t>
            </a:r>
          </a:p>
          <a:p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Mathematical </a:t>
            </a:r>
            <a:r>
              <a:rPr lang="en-US" sz="2400" dirty="0"/>
              <a:t>graphs can be represented in data-structure.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We </a:t>
            </a:r>
            <a:r>
              <a:rPr lang="en-US" sz="2400" dirty="0"/>
              <a:t>can represent a graph using an array of vertices and a two dimensional array of edges.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Some </a:t>
            </a:r>
            <a:r>
              <a:rPr lang="en-US" sz="2400" dirty="0"/>
              <a:t>important terms </a:t>
            </a:r>
            <a:r>
              <a:rPr lang="en-US" sz="2400" dirty="0" smtClean="0"/>
              <a:t>−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Vertex</a:t>
            </a:r>
            <a:r>
              <a:rPr lang="en-US" sz="2400" dirty="0"/>
              <a:t> − Each node of the graph is represented as a vertex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Edge</a:t>
            </a:r>
            <a:r>
              <a:rPr lang="en-US" sz="2400" dirty="0"/>
              <a:t> − Edge represents a path between two vertices or a line between two vertices. </a:t>
            </a:r>
            <a:endParaRPr lang="en-US" sz="2400" dirty="0" smtClean="0"/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Adjacency</a:t>
            </a:r>
            <a:r>
              <a:rPr lang="en-US" sz="2400" dirty="0"/>
              <a:t> − Two node or vertices are adjacent if they are connected to each other through an edge. In example given </a:t>
            </a:r>
            <a:r>
              <a:rPr lang="en-US" sz="2400" dirty="0" smtClean="0"/>
              <a:t>earlier, </a:t>
            </a:r>
            <a:r>
              <a:rPr lang="en-US" sz="2400" dirty="0"/>
              <a:t>b</a:t>
            </a:r>
            <a:r>
              <a:rPr lang="en-US" sz="2400" dirty="0" smtClean="0"/>
              <a:t> </a:t>
            </a:r>
            <a:r>
              <a:rPr lang="en-US" sz="2400" dirty="0"/>
              <a:t>is adjacent to </a:t>
            </a:r>
            <a:r>
              <a:rPr lang="en-US" sz="2400" dirty="0" smtClean="0"/>
              <a:t>a, d, </a:t>
            </a:r>
            <a:r>
              <a:rPr lang="en-US" sz="2400" dirty="0"/>
              <a:t>c</a:t>
            </a:r>
            <a:r>
              <a:rPr lang="en-US" sz="2400" dirty="0" smtClean="0"/>
              <a:t> </a:t>
            </a:r>
            <a:r>
              <a:rPr lang="en-US" sz="2400" dirty="0"/>
              <a:t>is adjacent to </a:t>
            </a:r>
            <a:r>
              <a:rPr lang="en-US" sz="2400" dirty="0" smtClean="0"/>
              <a:t>a, b </a:t>
            </a:r>
            <a:r>
              <a:rPr lang="en-US" sz="2400" dirty="0"/>
              <a:t>and so on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Path</a:t>
            </a:r>
            <a:r>
              <a:rPr lang="en-US" sz="2400" dirty="0"/>
              <a:t> − Path represents a sequence of edges between two vertices. In example given </a:t>
            </a:r>
            <a:r>
              <a:rPr lang="en-US" sz="2400" dirty="0" smtClean="0"/>
              <a:t>previous, </a:t>
            </a:r>
            <a:r>
              <a:rPr lang="en-US" sz="2400" dirty="0" err="1" smtClean="0"/>
              <a:t>abde</a:t>
            </a:r>
            <a:r>
              <a:rPr lang="en-US" sz="2400" dirty="0" smtClean="0"/>
              <a:t> </a:t>
            </a:r>
            <a:r>
              <a:rPr lang="en-US" sz="2400" dirty="0"/>
              <a:t>represents a path from </a:t>
            </a:r>
            <a:r>
              <a:rPr lang="en-US" sz="2400" dirty="0" smtClean="0"/>
              <a:t>a </a:t>
            </a:r>
            <a:r>
              <a:rPr lang="en-US" sz="2400" dirty="0"/>
              <a:t>to </a:t>
            </a:r>
            <a:r>
              <a:rPr lang="en-US" sz="2400" dirty="0" smtClean="0"/>
              <a:t>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20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</a:t>
            </a:r>
            <a:r>
              <a:rPr lang="en-US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BFS 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algorithm in </a:t>
            </a:r>
            <a:r>
              <a:rPr lang="en-US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C++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61664" y="779399"/>
            <a:ext cx="4278574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#define unvisited -1</a:t>
            </a:r>
          </a:p>
          <a:p>
            <a:r>
              <a:rPr lang="en-US" dirty="0"/>
              <a:t>#define marked 0</a:t>
            </a:r>
          </a:p>
          <a:p>
            <a:r>
              <a:rPr lang="en-US" dirty="0"/>
              <a:t>#define visited 1</a:t>
            </a:r>
          </a:p>
          <a:p>
            <a:r>
              <a:rPr lang="en-US" dirty="0"/>
              <a:t>#define CONNECTED 1</a:t>
            </a:r>
          </a:p>
          <a:p>
            <a:r>
              <a:rPr lang="en-US" dirty="0"/>
              <a:t>#define DISCONNECTED 0</a:t>
            </a:r>
          </a:p>
          <a:p>
            <a:r>
              <a:rPr lang="en-US" dirty="0"/>
              <a:t>#define SIZE 100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graph[SIZE+1</a:t>
            </a:r>
            <a:r>
              <a:rPr lang="en-US" dirty="0"/>
              <a:t>][SIZE+1], label[SIZE+1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queue[SIZE], head, tail;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nodes, edges;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9422" y="793005"/>
            <a:ext cx="4094328" cy="59093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initialize_queue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head = tail =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enqueue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node)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queue[tail++] = node;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queue[head++];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queue_empty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head == tail;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fr-FR" dirty="0" err="1"/>
              <a:t>void</a:t>
            </a:r>
            <a:r>
              <a:rPr lang="fr-FR" dirty="0"/>
              <a:t> BFS(</a:t>
            </a:r>
            <a:r>
              <a:rPr lang="fr-FR" dirty="0" err="1"/>
              <a:t>int</a:t>
            </a:r>
            <a:r>
              <a:rPr lang="fr-FR" dirty="0"/>
              <a:t> source,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194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26" y="144270"/>
            <a:ext cx="8263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The implementation of </a:t>
            </a:r>
            <a:r>
              <a:rPr lang="en-US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BFS 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algorithm in </a:t>
            </a:r>
            <a:r>
              <a:rPr lang="en-US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C++ (continuation…)</a:t>
            </a:r>
            <a:r>
              <a:rPr lang="en-US" b="1" u="sng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41190" y="622786"/>
            <a:ext cx="842749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smtClean="0"/>
              <a:t>y, source;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nodes: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&gt;&gt;nodes;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&lt;=nodes;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j=1; j&lt;=nodes; j++)</a:t>
            </a:r>
          </a:p>
          <a:p>
            <a:r>
              <a:rPr lang="en-US" dirty="0"/>
              <a:t>			graph[</a:t>
            </a:r>
            <a:r>
              <a:rPr lang="en-US" dirty="0" err="1"/>
              <a:t>i</a:t>
            </a:r>
            <a:r>
              <a:rPr lang="en-US" dirty="0"/>
              <a:t>][j] = DISCONNECTED;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&lt;&lt;"No. of edges: ";</a:t>
            </a:r>
          </a:p>
          <a:p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&gt;&gt;edges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&lt;=edges;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&lt;&lt;"Enter </a:t>
            </a:r>
            <a:r>
              <a:rPr lang="en-US" dirty="0" err="1" smtClean="0"/>
              <a:t>vertes</a:t>
            </a:r>
            <a:r>
              <a:rPr lang="en-US" dirty="0" smtClean="0"/>
              <a:t> x and y for edge: </a:t>
            </a:r>
            <a:r>
              <a:rPr lang="en-US" dirty="0"/>
              <a:t>"&lt;&lt;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&gt;&gt;x &gt;&gt;y;</a:t>
            </a:r>
          </a:p>
          <a:p>
            <a:r>
              <a:rPr lang="en-US" dirty="0"/>
              <a:t>		graph[x][y] = graph[y][x] = CONNECTED;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initialize_queue</a:t>
            </a:r>
            <a:r>
              <a:rPr lang="en-US" dirty="0"/>
              <a:t>();	// initialize queue before </a:t>
            </a:r>
            <a:r>
              <a:rPr lang="en-US" dirty="0" smtClean="0"/>
              <a:t>using</a:t>
            </a:r>
          </a:p>
          <a:p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/>
              <a:t>"</a:t>
            </a:r>
            <a:r>
              <a:rPr lang="en-US" dirty="0" smtClean="0"/>
              <a:t>Give source:" ;  </a:t>
            </a:r>
            <a:r>
              <a:rPr lang="en-US" dirty="0" err="1" smtClean="0"/>
              <a:t>cin</a:t>
            </a:r>
            <a:r>
              <a:rPr lang="en-US" dirty="0" smtClean="0"/>
              <a:t>&gt;&gt;source;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BFS(source, </a:t>
            </a:r>
            <a:r>
              <a:rPr lang="en-US" dirty="0"/>
              <a:t>nodes</a:t>
            </a:r>
            <a:r>
              <a:rPr lang="en-US" dirty="0" smtClean="0"/>
              <a:t>);</a:t>
            </a:r>
            <a:r>
              <a:rPr lang="en-US" dirty="0"/>
              <a:t> </a:t>
            </a:r>
            <a:r>
              <a:rPr lang="en-US" dirty="0" smtClean="0"/>
              <a:t>// </a:t>
            </a:r>
            <a:r>
              <a:rPr lang="en-US" dirty="0"/>
              <a:t>call </a:t>
            </a:r>
            <a:r>
              <a:rPr lang="en-US" dirty="0" err="1"/>
              <a:t>bfs</a:t>
            </a:r>
            <a:r>
              <a:rPr lang="en-US" dirty="0"/>
              <a:t> for graph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4750" y="1941391"/>
            <a:ext cx="4346062" cy="120032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initializing </a:t>
            </a:r>
            <a:r>
              <a:rPr lang="en-US" dirty="0" smtClean="0"/>
              <a:t>graph with 0 </a:t>
            </a:r>
            <a:r>
              <a:rPr lang="en-US" dirty="0"/>
              <a:t>using no. of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41190" y="2089245"/>
            <a:ext cx="4528152" cy="8586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190" y="3725838"/>
            <a:ext cx="5158857" cy="154219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0048" y="4209992"/>
            <a:ext cx="3268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dirty="0"/>
              <a:t>take edge info from user and </a:t>
            </a:r>
            <a:r>
              <a:rPr lang="en-US" dirty="0" smtClean="0"/>
              <a:t>initialize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14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1" y="0"/>
            <a:ext cx="88437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BFS(</a:t>
            </a:r>
            <a:r>
              <a:rPr lang="en-US" dirty="0" err="1" smtClean="0"/>
              <a:t>int</a:t>
            </a:r>
            <a:r>
              <a:rPr lang="en-US" dirty="0" smtClean="0"/>
              <a:t> source, </a:t>
            </a:r>
            <a:r>
              <a:rPr lang="en-US" dirty="0" err="1" smtClean="0"/>
              <a:t>int</a:t>
            </a:r>
            <a:r>
              <a:rPr lang="en-US" dirty="0" smtClean="0"/>
              <a:t> nodes)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&lt;=nodes;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label[</a:t>
            </a:r>
            <a:r>
              <a:rPr lang="en-US" dirty="0" err="1" smtClean="0"/>
              <a:t>i</a:t>
            </a:r>
            <a:r>
              <a:rPr lang="en-US" dirty="0" smtClean="0"/>
              <a:t>] = unvisited;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enqueue</a:t>
            </a:r>
            <a:r>
              <a:rPr lang="en-US" dirty="0" smtClean="0"/>
              <a:t>(source);</a:t>
            </a:r>
          </a:p>
          <a:p>
            <a:r>
              <a:rPr lang="en-US" dirty="0" smtClean="0"/>
              <a:t>	label[source] = marked;</a:t>
            </a:r>
          </a:p>
          <a:p>
            <a:r>
              <a:rPr lang="en-US" dirty="0" smtClean="0"/>
              <a:t>	while(!</a:t>
            </a:r>
            <a:r>
              <a:rPr lang="en-US" dirty="0" err="1" smtClean="0"/>
              <a:t>queue_empty</a:t>
            </a:r>
            <a:r>
              <a:rPr lang="en-US" dirty="0" smtClean="0"/>
              <a:t>())	// repeat until queue is empty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vn</a:t>
            </a:r>
            <a:r>
              <a:rPr lang="en-US" dirty="0" smtClean="0"/>
              <a:t> = </a:t>
            </a:r>
            <a:r>
              <a:rPr lang="en-US" dirty="0" err="1" smtClean="0"/>
              <a:t>dequeue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 </a:t>
            </a:r>
            <a:r>
              <a:rPr lang="en-US" dirty="0" err="1" smtClean="0"/>
              <a:t>vn</a:t>
            </a:r>
            <a:r>
              <a:rPr lang="en-US" dirty="0"/>
              <a:t>;&lt;&lt; " ";   // </a:t>
            </a:r>
            <a:r>
              <a:rPr lang="en-US" dirty="0" smtClean="0"/>
              <a:t>print nodes in visiting sequence i.e. spanning tree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v=1; v&lt;=nodes; v++)	// check all nodes for </a:t>
            </a:r>
            <a:r>
              <a:rPr lang="en-US" dirty="0" err="1" smtClean="0"/>
              <a:t>neighbour</a:t>
            </a:r>
            <a:endParaRPr lang="en-US" dirty="0" smtClean="0"/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if(graph[</a:t>
            </a:r>
            <a:r>
              <a:rPr lang="en-US" dirty="0" err="1" smtClean="0"/>
              <a:t>vn</a:t>
            </a:r>
            <a:r>
              <a:rPr lang="en-US" dirty="0" smtClean="0"/>
              <a:t>][v] == CONNECTED)	// check connected node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if(label[v] == unvisited)	// check if node is undiscovered</a:t>
            </a:r>
          </a:p>
          <a:p>
            <a:r>
              <a:rPr lang="en-US" dirty="0" smtClean="0"/>
              <a:t>				{</a:t>
            </a:r>
          </a:p>
          <a:p>
            <a:r>
              <a:rPr lang="en-US" dirty="0" smtClean="0"/>
              <a:t>					label[v] = marked;	// mark node as discovered</a:t>
            </a:r>
          </a:p>
          <a:p>
            <a:r>
              <a:rPr lang="en-US" dirty="0" smtClean="0"/>
              <a:t>					</a:t>
            </a:r>
            <a:r>
              <a:rPr lang="en-US" dirty="0" err="1" smtClean="0"/>
              <a:t>enqueue</a:t>
            </a:r>
            <a:r>
              <a:rPr lang="en-US" dirty="0" smtClean="0"/>
              <a:t>(v);			// insert </a:t>
            </a:r>
            <a:r>
              <a:rPr lang="en-US" dirty="0" err="1" smtClean="0"/>
              <a:t>neighbour</a:t>
            </a:r>
            <a:r>
              <a:rPr lang="en-US" dirty="0" smtClean="0"/>
              <a:t> into the queue}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label[</a:t>
            </a:r>
            <a:r>
              <a:rPr lang="en-US" dirty="0" err="1" smtClean="0"/>
              <a:t>vn</a:t>
            </a:r>
            <a:r>
              <a:rPr lang="en-US" dirty="0" smtClean="0"/>
              <a:t>] = visited;	// mark node as finished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7699" y="664907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// initially mark all nodes as undiscovered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9684" y="518615"/>
            <a:ext cx="2620370" cy="6141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226" y="1201004"/>
            <a:ext cx="6073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inserting source into the queue and modifying relevant values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09684" y="1201004"/>
            <a:ext cx="2497542" cy="45037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190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4" y="2272"/>
            <a:ext cx="7772400" cy="1143000"/>
          </a:xfrm>
        </p:spPr>
        <p:txBody>
          <a:bodyPr/>
          <a:lstStyle/>
          <a:p>
            <a:r>
              <a:rPr lang="en-US" u="sng" dirty="0"/>
              <a:t>Depth First Traversal </a:t>
            </a:r>
            <a:r>
              <a:rPr lang="en-US" u="sng" dirty="0" smtClean="0"/>
              <a:t>(DFS</a:t>
            </a:r>
            <a:r>
              <a:rPr lang="en-US" u="sng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668" y="1830226"/>
            <a:ext cx="3637129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Depth First Search algorithm(DFS) traverses a graph in 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depth ward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motion and uses a stack to remember to get the next vertex to start a search when a dead end occurs in any iteration.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38733" y="5988432"/>
            <a:ext cx="6168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 smtClean="0">
                <a:solidFill>
                  <a:srgbClr val="C00000"/>
                </a:solidFill>
                <a:latin typeface="Verdana" panose="020B0604030504040204" pitchFamily="34" charset="0"/>
              </a:rPr>
              <a:t>As </a:t>
            </a:r>
            <a:r>
              <a:rPr lang="en-US" sz="1600" u="sng" dirty="0">
                <a:solidFill>
                  <a:srgbClr val="C00000"/>
                </a:solidFill>
                <a:latin typeface="Verdana" panose="020B0604030504040204" pitchFamily="34" charset="0"/>
              </a:rPr>
              <a:t>in example given above, DFS algorithm traverses from A to B to C to D first then to E, then to F and lastly to G.</a:t>
            </a:r>
            <a:endParaRPr lang="en-US" sz="1600" u="sng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3957" y="1006949"/>
            <a:ext cx="4408725" cy="5126424"/>
          </a:xfrm>
        </p:spPr>
      </p:pic>
    </p:spTree>
    <p:extLst>
      <p:ext uri="{BB962C8B-B14F-4D97-AF65-F5344CB8AC3E}">
        <p14:creationId xmlns:p14="http://schemas.microsoft.com/office/powerpoint/2010/main" xmlns="" val="63585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D</a:t>
            </a:r>
            <a:r>
              <a:rPr lang="en-US" u="sng" dirty="0" smtClean="0"/>
              <a:t>FS 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8122"/>
            <a:ext cx="7980528" cy="41148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1 − Visit adjacent unvisited vertex. Mark it visited. Display it. Push it in a stack.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2 − If no adjacent vertex found, pop up a vertex from stack. (It will pop up all the vertices from the stack which do not have adjacent vertices.)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Rule 3 − Repeat Rule 1 and Rule 2 until stack is empty.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404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3399966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Initialize the stack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Mark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 as visited and put it onto the stack. Explore any unvisited adjacent node from </a:t>
                      </a:r>
                      <a:r>
                        <a:rPr lang="en-US" b="1" dirty="0">
                          <a:effectLst/>
                        </a:rPr>
                        <a:t>S</a:t>
                      </a:r>
                      <a:r>
                        <a:rPr lang="en-US" dirty="0">
                          <a:effectLst/>
                        </a:rPr>
                        <a:t>. We have three nodes and we can pick any of them. For this example, we shall take the node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9041" y="1121888"/>
            <a:ext cx="3880098" cy="2522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9041" y="3783202"/>
            <a:ext cx="3880098" cy="25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409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0519725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Mark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as visited and put it onto the stack. Explore any unvisited adjacent node from A. Both </a:t>
                      </a:r>
                      <a:r>
                        <a:rPr lang="en-US" b="1">
                          <a:effectLst/>
                        </a:rPr>
                        <a:t>S</a:t>
                      </a:r>
                      <a:r>
                        <a:rPr lang="en-US">
                          <a:effectLst/>
                        </a:rPr>
                        <a:t>and </a:t>
                      </a:r>
                      <a:r>
                        <a:rPr lang="en-US" b="1">
                          <a:effectLst/>
                        </a:rPr>
                        <a:t>D</a:t>
                      </a:r>
                      <a:r>
                        <a:rPr lang="en-US">
                          <a:effectLst/>
                        </a:rPr>
                        <a:t> are adjacent to </a:t>
                      </a:r>
                      <a:r>
                        <a:rPr lang="en-US" b="1">
                          <a:effectLst/>
                        </a:rPr>
                        <a:t>A</a:t>
                      </a:r>
                      <a:r>
                        <a:rPr lang="en-US">
                          <a:effectLst/>
                        </a:rPr>
                        <a:t> but we are concerned for unvisited nodes only.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Visit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mark it visited and put onto the stack. Here we have </a:t>
                      </a:r>
                      <a:r>
                        <a:rPr lang="en-US" b="1" dirty="0">
                          <a:effectLst/>
                        </a:rPr>
                        <a:t>B</a:t>
                      </a:r>
                      <a:r>
                        <a:rPr lang="en-US" dirty="0">
                          <a:effectLst/>
                        </a:rPr>
                        <a:t> and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nodes which are adjacent to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and both are unvisited. But we shall again choose in alphabetical order.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801" y="1089831"/>
            <a:ext cx="3825811" cy="2499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0800" y="3792088"/>
            <a:ext cx="3825811" cy="24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9134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9186690"/>
              </p:ext>
            </p:extLst>
          </p:nvPr>
        </p:nvGraphicFramePr>
        <p:xfrm>
          <a:off x="549322" y="411707"/>
          <a:ext cx="8261445" cy="5980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Step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Traversal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 choose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, mark it visited and put onto stack. Here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does not have any unvisited adjacent node. So we pop </a:t>
                      </a:r>
                      <a:r>
                        <a:rPr lang="en-US" b="1">
                          <a:effectLst/>
                        </a:rPr>
                        <a:t>B</a:t>
                      </a:r>
                      <a:r>
                        <a:rPr lang="en-US">
                          <a:effectLst/>
                        </a:rPr>
                        <a:t> from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check stack top for return to previous node and check if it has any unvisited nodes. Here, we find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to be on the top of stack.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096" y="3778436"/>
            <a:ext cx="3953588" cy="2583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096" y="1103477"/>
            <a:ext cx="3953588" cy="25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9077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322" y="411707"/>
          <a:ext cx="8261445" cy="331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30"/>
                <a:gridCol w="4244453"/>
                <a:gridCol w="3275462"/>
              </a:tblGrid>
              <a:tr h="64733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Continuation………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</a:tr>
              <a:tr h="266680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7.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Only unvisited adjacent node is from </a:t>
                      </a:r>
                      <a:r>
                        <a:rPr lang="en-US" b="1" dirty="0">
                          <a:effectLst/>
                        </a:rPr>
                        <a:t>D</a:t>
                      </a:r>
                      <a:r>
                        <a:rPr lang="en-US" dirty="0">
                          <a:effectLst/>
                        </a:rPr>
                        <a:t> is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 now. So we visit </a:t>
                      </a:r>
                      <a:r>
                        <a:rPr lang="en-US" b="1" dirty="0">
                          <a:effectLst/>
                        </a:rPr>
                        <a:t>C</a:t>
                      </a:r>
                      <a:r>
                        <a:rPr lang="en-US" dirty="0">
                          <a:effectLst/>
                        </a:rPr>
                        <a:t>, mark it visited and put it onto the stack.</a:t>
                      </a:r>
                    </a:p>
                  </a:txBody>
                  <a:tcPr marL="76200" marR="76200" marT="76200" marB="76200"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8600" y="4306163"/>
            <a:ext cx="7537477" cy="188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 C does not have any unvisited adjacent node so we keep popping the stack until we find a node which has unvisited adjacent node. In this case, there's none and we keep popping until stack is empty.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4449" y="1130772"/>
            <a:ext cx="3885347" cy="2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905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Example for BFS &amp; 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25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008" y="272955"/>
            <a:ext cx="858444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Basic Operations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Following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are basic primary operations of a Graph which are following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Add 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 vertex to 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Add 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Edge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add an edge between two vertices of 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graph.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Display 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Vertex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− display a vertex of a 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33807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 dirty="0"/>
              <a:t>Breadth-First </a:t>
            </a:r>
            <a:r>
              <a:rPr lang="en-US" altLang="ja-JP" dirty="0" smtClean="0"/>
              <a:t>Search (</a:t>
            </a:r>
            <a:r>
              <a:rPr lang="en-US" altLang="ja-JP" dirty="0" smtClean="0">
                <a:solidFill>
                  <a:srgbClr val="FF0000"/>
                </a:solidFill>
              </a:rPr>
              <a:t>BFS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ja-JP" dirty="0"/>
              <a:t>Visit </a:t>
            </a:r>
            <a:endParaRPr lang="en-US" altLang="ja-JP" dirty="0" smtClean="0"/>
          </a:p>
          <a:p>
            <a:pPr lvl="1">
              <a:buClr>
                <a:schemeClr val="tx2"/>
              </a:buClr>
            </a:pPr>
            <a:r>
              <a:rPr lang="en-US" altLang="ja-JP" dirty="0" smtClean="0"/>
              <a:t>start </a:t>
            </a:r>
            <a:r>
              <a:rPr lang="en-US" altLang="ja-JP" dirty="0"/>
              <a:t>vertex  and put into a FIFO queue.</a:t>
            </a:r>
          </a:p>
          <a:p>
            <a:pPr>
              <a:buClr>
                <a:schemeClr val="tx2"/>
              </a:buClr>
            </a:pPr>
            <a:r>
              <a:rPr lang="en-US" altLang="ja-JP" dirty="0"/>
              <a:t>Repeatedly </a:t>
            </a:r>
            <a:endParaRPr lang="en-US" altLang="ja-JP" dirty="0" smtClean="0"/>
          </a:p>
          <a:p>
            <a:pPr lvl="1">
              <a:buClr>
                <a:schemeClr val="tx2"/>
              </a:buClr>
            </a:pPr>
            <a:r>
              <a:rPr lang="en-US" altLang="ja-JP" dirty="0" smtClean="0"/>
              <a:t>remove </a:t>
            </a:r>
            <a:r>
              <a:rPr lang="en-US" altLang="ja-JP" dirty="0"/>
              <a:t>a vertex from the queue, </a:t>
            </a:r>
            <a:endParaRPr lang="en-US" altLang="ja-JP" dirty="0" smtClean="0"/>
          </a:p>
          <a:p>
            <a:pPr lvl="1">
              <a:buClr>
                <a:schemeClr val="tx2"/>
              </a:buClr>
            </a:pPr>
            <a:r>
              <a:rPr lang="en-US" altLang="ja-JP" dirty="0" smtClean="0"/>
              <a:t>visit </a:t>
            </a:r>
            <a:r>
              <a:rPr lang="en-US" altLang="ja-JP" dirty="0"/>
              <a:t>its unvisited adjacent vertices, </a:t>
            </a:r>
            <a:endParaRPr lang="en-US" altLang="ja-JP" dirty="0" smtClean="0"/>
          </a:p>
          <a:p>
            <a:pPr lvl="1">
              <a:buClr>
                <a:schemeClr val="tx2"/>
              </a:buClr>
            </a:pPr>
            <a:r>
              <a:rPr lang="en-US" altLang="ja-JP" dirty="0" smtClean="0"/>
              <a:t>put </a:t>
            </a:r>
            <a:r>
              <a:rPr lang="en-US" altLang="ja-JP" dirty="0"/>
              <a:t>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xmlns="" val="23164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183" name="Group 39"/>
          <p:cNvGrpSpPr>
            <a:grpSpLocks/>
          </p:cNvGrpSpPr>
          <p:nvPr/>
        </p:nvGrpSpPr>
        <p:grpSpPr bwMode="auto">
          <a:xfrm>
            <a:off x="311150" y="1758950"/>
            <a:ext cx="5403850" cy="3667125"/>
            <a:chOff x="196" y="1108"/>
            <a:chExt cx="3404" cy="2310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3316" y="24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293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3120" y="2736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6171" name="Rectangle 27"/>
            <p:cNvSpPr>
              <a:spLocks noChangeArrowheads="1"/>
            </p:cNvSpPr>
            <p:nvPr/>
          </p:nvSpPr>
          <p:spPr bwMode="auto">
            <a:xfrm>
              <a:off x="3312" y="249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10</a:t>
              </a: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2928" y="31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11</a:t>
              </a:r>
            </a:p>
          </p:txBody>
        </p:sp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6178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032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9944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774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435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1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put in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823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8236" name="Group 44"/>
          <p:cNvGrpSpPr>
            <a:grpSpLocks/>
          </p:cNvGrpSpPr>
          <p:nvPr/>
        </p:nvGrpSpPr>
        <p:grpSpPr bwMode="auto">
          <a:xfrm>
            <a:off x="5478463" y="1143000"/>
            <a:ext cx="3513137" cy="2363788"/>
            <a:chOff x="3451" y="720"/>
            <a:chExt cx="2213" cy="1489"/>
          </a:xfrm>
        </p:grpSpPr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chemeClr val="bg2"/>
                  </a:solidFill>
                </a:rPr>
                <a:t>FIFO Queue</a:t>
              </a:r>
              <a:endParaRPr lang="en-US" altLang="ja-JP"/>
            </a:p>
            <a:p>
              <a:pPr>
                <a:spcBef>
                  <a:spcPct val="50000"/>
                </a:spcBef>
              </a:pPr>
              <a:r>
                <a:rPr lang="en-US" altLang="ja-JP"/>
                <a:t>1</a:t>
              </a:r>
            </a:p>
          </p:txBody>
        </p:sp>
        <p:sp>
          <p:nvSpPr>
            <p:cNvPr id="8235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064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925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9267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0267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3" grpId="0" build="p" autoUpdateAnimBg="0"/>
      <p:bldP spid="926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27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10290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28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4511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2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130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31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13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1321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319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7337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8" grpId="0" build="p" autoUpdateAnimBg="0"/>
      <p:bldP spid="11322" grpId="0" build="p" autoUpdateAnimBg="0"/>
      <p:bldP spid="1132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put in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233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33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233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12338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12341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2339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347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2350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9551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335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335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4079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437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438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438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438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438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1439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4390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439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4394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0516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>
                <a:cs typeface="+mj-cs"/>
              </a:rPr>
              <a:t>Undirected Graph</a:t>
            </a:r>
          </a:p>
        </p:txBody>
      </p: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908049" y="5395973"/>
            <a:ext cx="7730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the above graph,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 =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{1,2,3,4,5,6,7,8,9,10,11}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 =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{12, 14, 25, 35, 46, 57, 67, 89, 811, 1011}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4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5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540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540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540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54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541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54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5419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541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1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5423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542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542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66244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 build="p" autoUpdateAnimBg="0"/>
      <p:bldP spid="1542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643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643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643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3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16443" name="Group 59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2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6445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46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878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3 </a:t>
            </a:r>
            <a:r>
              <a:rPr lang="en-US" altLang="ja-JP">
                <a:solidFill>
                  <a:schemeClr val="bg2"/>
                </a:solidFill>
              </a:rPr>
              <a:t>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49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7455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746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7458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746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7461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746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7464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7470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7468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37297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/>
              <a:t>Remove </a:t>
            </a:r>
            <a:r>
              <a:rPr lang="en-US" altLang="ja-JP" dirty="0">
                <a:solidFill>
                  <a:schemeClr val="hlink"/>
                </a:solidFill>
              </a:rPr>
              <a:t>6</a:t>
            </a:r>
            <a:r>
              <a:rPr lang="en-US" altLang="ja-JP" dirty="0">
                <a:solidFill>
                  <a:schemeClr val="bg2"/>
                </a:solidFill>
              </a:rPr>
              <a:t> from </a:t>
            </a:r>
            <a:r>
              <a:rPr lang="en-US" altLang="ja-JP" dirty="0">
                <a:solidFill>
                  <a:schemeClr val="hlink"/>
                </a:solidFill>
              </a:rPr>
              <a:t>Q</a:t>
            </a:r>
            <a:r>
              <a:rPr lang="en-US" altLang="ja-JP" dirty="0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 dirty="0"/>
              <a:t>put in </a:t>
            </a:r>
            <a:r>
              <a:rPr lang="en-US" altLang="ja-JP" sz="3200" dirty="0">
                <a:solidFill>
                  <a:schemeClr val="hlink"/>
                </a:solidFill>
              </a:rPr>
              <a:t>Q</a:t>
            </a:r>
            <a:r>
              <a:rPr lang="en-US" altLang="ja-JP" sz="3200" dirty="0"/>
              <a:t>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847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847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847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848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848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848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849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18494" name="Group 62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3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8498" name="Group 66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8496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7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41659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497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1949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950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9500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950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9503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9511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9509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0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9514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9512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9515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9519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4528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052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8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0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3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4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347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4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1547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1550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4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21553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21559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2156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21565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2156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21568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2156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1570" name="Oval 66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 smtClean="0"/>
              <a:t>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26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2571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9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100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5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6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7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8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9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1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2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4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5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7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8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9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20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1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2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3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4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5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6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7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8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9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30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1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255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3595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291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Remove </a:t>
            </a:r>
            <a:r>
              <a:rPr lang="en-US" altLang="ja-JP">
                <a:solidFill>
                  <a:schemeClr val="hlink"/>
                </a:solidFill>
              </a:rPr>
              <a:t>8</a:t>
            </a:r>
            <a:r>
              <a:rPr lang="en-US" altLang="ja-JP">
                <a:solidFill>
                  <a:schemeClr val="bg2"/>
                </a:solidFill>
              </a:rPr>
              <a:t> from </a:t>
            </a:r>
            <a:r>
              <a:rPr lang="en-US" altLang="ja-JP">
                <a:solidFill>
                  <a:schemeClr val="hlink"/>
                </a:solidFill>
              </a:rPr>
              <a:t>Q</a:t>
            </a:r>
            <a:r>
              <a:rPr lang="en-US" altLang="ja-JP">
                <a:solidFill>
                  <a:schemeClr val="bg2"/>
                </a:solidFill>
              </a:rPr>
              <a:t>; visit adjacent unvisited vertices;</a:t>
            </a:r>
          </a:p>
          <a:p>
            <a:pPr lvl="1">
              <a:buFontTx/>
              <a:buNone/>
            </a:pPr>
            <a:r>
              <a:rPr lang="en-US" altLang="ja-JP" sz="3200"/>
              <a:t>put in </a:t>
            </a:r>
            <a:r>
              <a:rPr lang="en-US" altLang="ja-JP" sz="3200">
                <a:solidFill>
                  <a:schemeClr val="hlink"/>
                </a:solidFill>
              </a:rPr>
              <a:t>Q</a:t>
            </a:r>
            <a:r>
              <a:rPr lang="en-US" altLang="ja-JP" sz="3200"/>
              <a:t>.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0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9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90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2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3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7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8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100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7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8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1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8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9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1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122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8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9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353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>
                <a:cs typeface="+mj-cs"/>
              </a:rPr>
              <a:t>Directed Graph (Digraph)</a:t>
            </a: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355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53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Breadth-First Search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689600"/>
            <a:ext cx="8990013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Queue is empty. Search terminates.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5264150" y="3892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46545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8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4953000" y="4343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89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2578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10</a:t>
            </a:r>
          </a:p>
        </p:txBody>
      </p:sp>
      <p:sp>
        <p:nvSpPr>
          <p:cNvPr id="92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95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4648200" y="5029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11</a:t>
            </a: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99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1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3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104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107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8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109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110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1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112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113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115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116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7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118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119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0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121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122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3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124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125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6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127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128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9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165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166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7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1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73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99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200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174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197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8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175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6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176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193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4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177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191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2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178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189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90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179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187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8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180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185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6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182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183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84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7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depthFirstSearch(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{</a:t>
            </a:r>
          </a:p>
          <a:p>
            <a:pPr>
              <a:buFontTx/>
              <a:buNone/>
            </a:pPr>
            <a:r>
              <a:rPr lang="en-US" altLang="ja-JP"/>
              <a:t>   Label vertex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 as reached.</a:t>
            </a:r>
          </a:p>
          <a:p>
            <a:pPr>
              <a:buFontTx/>
              <a:buNone/>
            </a:pPr>
            <a:r>
              <a:rPr lang="en-US" altLang="ja-JP"/>
              <a:t>   </a:t>
            </a:r>
            <a:r>
              <a:rPr lang="en-US" altLang="ja-JP">
                <a:solidFill>
                  <a:schemeClr val="tx2"/>
                </a:solidFill>
              </a:rPr>
              <a:t>for</a:t>
            </a:r>
            <a:r>
              <a:rPr lang="en-US" altLang="ja-JP"/>
              <a:t> (each unreached vertex</a:t>
            </a:r>
            <a:r>
              <a:rPr lang="en-US" altLang="ja-JP">
                <a:solidFill>
                  <a:schemeClr val="hlink"/>
                </a:solidFill>
              </a:rPr>
              <a:t> u</a:t>
            </a:r>
            <a:r>
              <a:rPr lang="en-US" altLang="ja-JP"/>
              <a:t> </a:t>
            </a:r>
          </a:p>
          <a:p>
            <a:pPr>
              <a:buFontTx/>
              <a:buNone/>
            </a:pPr>
            <a:r>
              <a:rPr lang="en-US" altLang="ja-JP"/>
              <a:t>                                    adjacenct from </a:t>
            </a:r>
            <a:r>
              <a:rPr lang="en-US" altLang="ja-JP">
                <a:solidFill>
                  <a:schemeClr val="hlink"/>
                </a:solidFill>
              </a:rPr>
              <a:t>v</a:t>
            </a:r>
            <a:r>
              <a:rPr lang="en-US" altLang="ja-JP"/>
              <a:t>)</a:t>
            </a:r>
          </a:p>
          <a:p>
            <a:pPr>
              <a:buFontTx/>
              <a:buNone/>
            </a:pPr>
            <a:r>
              <a:rPr lang="en-US" altLang="ja-JP"/>
              <a:t>      depthFirstSearch(</a:t>
            </a:r>
            <a:r>
              <a:rPr lang="en-US" altLang="ja-JP">
                <a:solidFill>
                  <a:schemeClr val="hlink"/>
                </a:solidFill>
              </a:rPr>
              <a:t>u</a:t>
            </a:r>
            <a:r>
              <a:rPr lang="en-US" altLang="ja-JP"/>
              <a:t>);</a:t>
            </a:r>
          </a:p>
          <a:p>
            <a:pPr>
              <a:buFontTx/>
              <a:buNone/>
            </a:pPr>
            <a:r>
              <a:rPr lang="en-US" altLang="ja-JP"/>
              <a:t>}</a:t>
            </a:r>
          </a:p>
          <a:p>
            <a:pPr>
              <a:buFontTx/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579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39337"/>
            <a:ext cx="7772400" cy="114300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24400"/>
            <a:ext cx="7772400" cy="711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1606550" y="1073150"/>
            <a:ext cx="4635500" cy="3667125"/>
            <a:chOff x="1012" y="676"/>
            <a:chExt cx="2920" cy="2310"/>
          </a:xfrm>
        </p:grpSpPr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1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4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586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5870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5871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0" y="51816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1600200" y="1905000"/>
            <a:ext cx="444500" cy="466725"/>
            <a:chOff x="1012" y="1204"/>
            <a:chExt cx="280" cy="294"/>
          </a:xfrm>
        </p:grpSpPr>
        <p:sp>
          <p:nvSpPr>
            <p:cNvPr id="35880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1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885" name="Group 45"/>
          <p:cNvGrpSpPr>
            <a:grpSpLocks/>
          </p:cNvGrpSpPr>
          <p:nvPr/>
        </p:nvGrpSpPr>
        <p:grpSpPr bwMode="auto">
          <a:xfrm>
            <a:off x="2590800" y="1066800"/>
            <a:ext cx="444500" cy="466725"/>
            <a:chOff x="1636" y="676"/>
            <a:chExt cx="280" cy="294"/>
          </a:xfrm>
        </p:grpSpPr>
        <p:sp>
          <p:nvSpPr>
            <p:cNvPr id="35883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5886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0" y="61722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91859" y="304800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23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79" grpId="0" build="p" autoUpdateAnimBg="0"/>
      <p:bldP spid="35886" grpId="0" animBg="1"/>
      <p:bldP spid="35888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6906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690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909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0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6910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6913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91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691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014860" y="3048000"/>
            <a:ext cx="738664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87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17" grpId="0" animBg="1"/>
      <p:bldP spid="3691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7930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7928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7933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1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793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37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935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7940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38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794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7944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7942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7947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7945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737861" y="30480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 </a:t>
            </a:r>
            <a:endParaRPr kumimoji="1" lang="ja-JP" alt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92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8" grpId="0" animBg="1"/>
      <p:bldP spid="3794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8952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8957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5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95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8959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2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896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68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8966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8971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69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8973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38978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8976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38979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8980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714859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 </a:t>
            </a:r>
            <a:endParaRPr kumimoji="1" lang="ja-JP" altLang="en-US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96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9" grpId="0" animBg="1"/>
      <p:bldP spid="38980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906865" y="304800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8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2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9975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6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78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79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9982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3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39987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5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9988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1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39989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2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39995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998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39996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0001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005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0003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4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0006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007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304800" y="59436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/>
              <a:t>From vertex </a:t>
            </a:r>
            <a:r>
              <a:rPr lang="en-US" altLang="ja-JP">
                <a:solidFill>
                  <a:schemeClr val="hlink"/>
                </a:solidFill>
              </a:rPr>
              <a:t>9</a:t>
            </a:r>
            <a:r>
              <a:rPr lang="en-US" altLang="ja-JP">
                <a:solidFill>
                  <a:schemeClr val="bg2"/>
                </a:solidFill>
              </a:rPr>
              <a:t> do a </a:t>
            </a:r>
            <a:r>
              <a:rPr lang="en-US" altLang="ja-JP">
                <a:solidFill>
                  <a:schemeClr val="hlink"/>
                </a:solidFill>
              </a:rPr>
              <a:t>dfs(6)</a:t>
            </a:r>
            <a:r>
              <a:rPr lang="en-US" altLang="ja-JP"/>
              <a:t>.</a:t>
            </a:r>
          </a:p>
        </p:txBody>
      </p:sp>
      <p:grpSp>
        <p:nvGrpSpPr>
          <p:cNvPr id="40010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0008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009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0011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75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6" grpId="0" animBg="1"/>
      <p:bldP spid="40007" grpId="0" build="p" autoUpdateAnimBg="0"/>
      <p:bldP spid="400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20750"/>
          </a:xfrm>
          <a:noFill/>
          <a:ln/>
        </p:spPr>
        <p:txBody>
          <a:bodyPr/>
          <a:lstStyle/>
          <a:p>
            <a:pPr algn="l"/>
            <a:r>
              <a:rPr lang="en-US" altLang="ja-JP" dirty="0"/>
              <a:t>Depth-First Search Example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0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00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101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101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101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101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101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102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2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102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1029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7924800" cy="3810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 and do a depth first search</a:t>
            </a:r>
            <a:r>
              <a:rPr lang="en-US" altLang="ja-JP">
                <a:solidFill>
                  <a:schemeClr val="hlink"/>
                </a:solidFill>
              </a:rPr>
              <a:t> </a:t>
            </a:r>
            <a:r>
              <a:rPr lang="en-US" altLang="ja-JP">
                <a:solidFill>
                  <a:schemeClr val="bg2"/>
                </a:solidFill>
              </a:rPr>
              <a:t>from either</a:t>
            </a:r>
            <a:r>
              <a:rPr lang="en-US" altLang="ja-JP">
                <a:solidFill>
                  <a:schemeClr val="hlink"/>
                </a:solidFill>
              </a:rPr>
              <a:t> 4</a:t>
            </a:r>
            <a:r>
              <a:rPr lang="en-US" altLang="ja-JP">
                <a:solidFill>
                  <a:schemeClr val="bg2"/>
                </a:solidFill>
              </a:rPr>
              <a:t> or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0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1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1033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1036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1034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5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1039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1037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183864" y="3048000"/>
            <a:ext cx="1569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6 </a:t>
            </a:r>
            <a:endParaRPr kumimoji="1" lang="ja-JP" altLang="en-US" b="1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67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0" grpId="0" animBg="1"/>
      <p:bldP spid="41041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2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202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202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2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202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03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203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3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3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204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204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4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4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5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205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2053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4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2056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205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0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205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5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206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2067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206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06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206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dfs(7)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4207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6864" y="304800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6</a:t>
            </a:r>
          </a:p>
          <a:p>
            <a:r>
              <a:rPr lang="en-US" altLang="ja-JP" b="1" dirty="0"/>
              <a:t>4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95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8" grpId="0" animBg="1"/>
      <p:bldP spid="4206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7546" y="1981200"/>
            <a:ext cx="8816454" cy="454243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Computer Science</a:t>
            </a:r>
            <a:r>
              <a:rPr lang="en-US" sz="2400" dirty="0"/>
              <a:t> − Graph theory is used for the study of </a:t>
            </a:r>
            <a:r>
              <a:rPr lang="en-US" sz="2400" dirty="0" smtClean="0"/>
              <a:t>various algorithms</a:t>
            </a:r>
            <a:r>
              <a:rPr lang="en-US" sz="2400" dirty="0"/>
              <a:t>. </a:t>
            </a:r>
            <a:endParaRPr lang="en-US" sz="2400" dirty="0" smtClean="0"/>
          </a:p>
          <a:p>
            <a:r>
              <a:rPr lang="en-US" sz="2400" b="1" dirty="0"/>
              <a:t>Computer Network</a:t>
            </a:r>
            <a:r>
              <a:rPr lang="en-US" sz="2400" dirty="0"/>
              <a:t> − The relationships among interconnected computers in the network follows the principles of graph theory.</a:t>
            </a:r>
            <a:endParaRPr lang="en-US" sz="2400" dirty="0" smtClean="0"/>
          </a:p>
          <a:p>
            <a:r>
              <a:rPr lang="en-US" altLang="ja-JP" sz="2400" b="1" dirty="0" smtClean="0"/>
              <a:t>The </a:t>
            </a:r>
            <a:r>
              <a:rPr lang="en-US" altLang="ja-JP" sz="2400" b="1" dirty="0"/>
              <a:t>graphic representation of </a:t>
            </a:r>
            <a:r>
              <a:rPr lang="en-US" altLang="ja-JP" sz="2400" dirty="0"/>
              <a:t>world wide web (www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b="1" dirty="0"/>
              <a:t>Resource allocation </a:t>
            </a:r>
            <a:r>
              <a:rPr lang="en-US" altLang="ja-JP" sz="2400" b="1" dirty="0" smtClean="0"/>
              <a:t>graph </a:t>
            </a:r>
            <a:r>
              <a:rPr lang="en-US" altLang="ja-JP" sz="2400" dirty="0"/>
              <a:t>for processes that are active in the system</a:t>
            </a:r>
            <a:r>
              <a:rPr lang="en-US" altLang="ja-JP" sz="2400" dirty="0" smtClean="0"/>
              <a:t>.</a:t>
            </a:r>
          </a:p>
          <a:p>
            <a:r>
              <a:rPr lang="en-US" altLang="ja-JP" sz="2400" b="1" dirty="0"/>
              <a:t>The graphic representation of a </a:t>
            </a:r>
            <a:r>
              <a:rPr lang="en-US" altLang="ja-JP" sz="2400" b="1" dirty="0" smtClean="0"/>
              <a:t>map </a:t>
            </a:r>
          </a:p>
          <a:p>
            <a:r>
              <a:rPr lang="en-US" altLang="ja-JP" sz="2400" b="1" dirty="0"/>
              <a:t>Scene graphs:</a:t>
            </a:r>
            <a:r>
              <a:rPr lang="en-US" altLang="ja-JP" sz="2400" dirty="0"/>
              <a:t> The contents of a visual scene are also managed by using graph data structure</a:t>
            </a:r>
            <a:r>
              <a:rPr lang="en-US" altLang="ja-JP" sz="2400" dirty="0" smtClean="0"/>
              <a:t>.</a:t>
            </a:r>
          </a:p>
          <a:p>
            <a:r>
              <a:rPr lang="en-US" sz="2400" dirty="0"/>
              <a:t>The concepts of graph theory is used extensively in designing </a:t>
            </a:r>
            <a:r>
              <a:rPr lang="en-US" sz="2400" b="1" dirty="0"/>
              <a:t>circuit connections</a:t>
            </a:r>
            <a:r>
              <a:rPr lang="en-US" sz="2400" dirty="0" smtClean="0"/>
              <a:t>. </a:t>
            </a:r>
            <a:r>
              <a:rPr lang="en-US" sz="2400" dirty="0"/>
              <a:t>Some examples for topologies are star, bridge, series, and parallel topologies.</a:t>
            </a:r>
            <a:endParaRPr kumimoji="1" lang="ja-JP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7890" y="1304333"/>
            <a:ext cx="886422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It has applications </a:t>
            </a:r>
            <a:r>
              <a:rPr lang="en-US" sz="1900" b="1" dirty="0">
                <a:solidFill>
                  <a:srgbClr val="000000"/>
                </a:solidFill>
                <a:latin typeface="Verdana" panose="020B0604030504040204" pitchFamily="34" charset="0"/>
              </a:rPr>
              <a:t>in diverse fields of </a:t>
            </a:r>
            <a:r>
              <a:rPr lang="en-US" sz="19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science and engineering: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xmlns="" val="8902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4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305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5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05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306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6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307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7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43080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84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3087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1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3094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4" y="2533170"/>
            <a:ext cx="1846660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6</a:t>
            </a:r>
          </a:p>
          <a:p>
            <a:r>
              <a:rPr lang="en-US" altLang="ja-JP" b="1" dirty="0"/>
              <a:t>7</a:t>
            </a:r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9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06865" y="2533170"/>
            <a:ext cx="1846659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  <a:p>
            <a:r>
              <a:rPr lang="en-US" altLang="ja-JP" b="1" dirty="0" smtClean="0"/>
              <a:t>6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75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00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3" y="253317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9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5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304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4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305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05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06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6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307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30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>
                <a:solidFill>
                  <a:schemeClr val="bg2"/>
                </a:solidFill>
              </a:rPr>
              <a:t>Label vertex </a:t>
            </a:r>
            <a:r>
              <a:rPr lang="en-US" altLang="ja-JP">
                <a:solidFill>
                  <a:schemeClr val="hlink"/>
                </a:solidFill>
              </a:rPr>
              <a:t>7</a:t>
            </a:r>
            <a:r>
              <a:rPr lang="en-US" altLang="ja-JP">
                <a:solidFill>
                  <a:schemeClr val="bg2"/>
                </a:solidFill>
              </a:rPr>
              <a:t> and return to </a:t>
            </a:r>
            <a:r>
              <a:rPr lang="en-US" altLang="ja-JP">
                <a:solidFill>
                  <a:schemeClr val="hlink"/>
                </a:solidFill>
              </a:rPr>
              <a:t>6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78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79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3082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3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5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86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3088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3089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0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2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3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095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3096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097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3100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460864" y="2550366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75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4070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3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076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7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407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408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0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1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8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084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5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408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87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88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09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2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409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4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5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4097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099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410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2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3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4105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0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4106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07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411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09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0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4112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1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4113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4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411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16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17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19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412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4120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121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412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80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096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5094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097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5100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03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5101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5106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4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5108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09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1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2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17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51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18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5121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24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5122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3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26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27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5129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2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5130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1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5135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3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4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5136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39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5137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5142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0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1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3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5146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5144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45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5147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5148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5151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5149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150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5152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1771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8" grpId="0" build="p" autoUpdateAnimBg="0"/>
      <p:bldP spid="4515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1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6124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27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6125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28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29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131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34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6132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5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1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6139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6144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2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6145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48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6146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47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49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0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6152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55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615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6158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56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6159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2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6160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6165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3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66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69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6167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smtClean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46173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1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4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177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6175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6178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179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 smtClean="0"/>
              <a:t>2</a:t>
            </a:r>
            <a:endParaRPr kumimoji="1" lang="en-US" altLang="ja-JP" b="1" dirty="0" smtClean="0"/>
          </a:p>
          <a:p>
            <a:r>
              <a:rPr lang="en-US" altLang="ja-JP" b="1" dirty="0" smtClean="0"/>
              <a:t>5</a:t>
            </a:r>
          </a:p>
          <a:p>
            <a:r>
              <a:rPr lang="en-US" altLang="ja-JP" b="1" dirty="0" smtClean="0"/>
              <a:t>3</a:t>
            </a:r>
            <a:endParaRPr kumimoji="1" lang="ja-JP" altLang="en-US" b="1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1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7147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5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46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1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7149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0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7154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2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3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58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156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57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7161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59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716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65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7163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4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66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67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716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2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7170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1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7175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3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4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717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79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7177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78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7182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0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1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86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7184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5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7189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87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88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719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193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719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7196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4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5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19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200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7198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7199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7201" name="Line 97"/>
          <p:cNvSpPr>
            <a:spLocks noChangeShapeType="1"/>
          </p:cNvSpPr>
          <p:nvPr/>
        </p:nvSpPr>
        <p:spPr bwMode="auto">
          <a:xfrm flipH="1" flipV="1">
            <a:off x="927100" y="436563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7202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>
                <a:solidFill>
                  <a:schemeClr val="hlink"/>
                </a:solidFill>
              </a:rPr>
              <a:t>2</a:t>
            </a:r>
            <a:r>
              <a:rPr lang="en-US" altLang="ja-JP" dirty="0" smtClean="0">
                <a:solidFill>
                  <a:schemeClr val="bg2"/>
                </a:solidFill>
              </a:rPr>
              <a:t>.</a:t>
            </a: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r>
              <a:rPr lang="en-US" altLang="ja-JP" b="1" dirty="0"/>
              <a:t>2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92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5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>
                <a:solidFill>
                  <a:schemeClr val="bg2"/>
                </a:solidFill>
              </a:rPr>
              <a:t>Return to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lang="en-US" altLang="ja-JP" dirty="0">
              <a:solidFill>
                <a:schemeClr val="bg2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890261" y="3200400"/>
            <a:ext cx="10156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136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ja-JP"/>
              <a:t>Depth-First Search Example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 smtClean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48166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8172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75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76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2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180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8185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48186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0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48193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48194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48199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48200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03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4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48207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0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48208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48213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17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6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18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19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1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48222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223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48226" name="Rectangle 98"/>
          <p:cNvSpPr>
            <a:spLocks noGrp="1" noChangeArrowheads="1"/>
          </p:cNvSpPr>
          <p:nvPr>
            <p:ph type="body" idx="1"/>
          </p:nvPr>
        </p:nvSpPr>
        <p:spPr>
          <a:xfrm>
            <a:off x="381000" y="5638800"/>
            <a:ext cx="7924800" cy="381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ja-JP" dirty="0" smtClean="0">
                <a:solidFill>
                  <a:schemeClr val="bg2"/>
                </a:solidFill>
              </a:rPr>
              <a:t>Return </a:t>
            </a:r>
            <a:r>
              <a:rPr lang="en-US" altLang="ja-JP" dirty="0">
                <a:solidFill>
                  <a:schemeClr val="bg2"/>
                </a:solidFill>
              </a:rPr>
              <a:t>to invoking method.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86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Science</a:t>
            </a:r>
            <a:r>
              <a:rPr lang="en-US" sz="2400" dirty="0"/>
              <a:t> − The molecular structure and chemical structure of a substance, the DNA structure of an organism, etc., are represented by graphs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Linguistics</a:t>
            </a:r>
            <a:r>
              <a:rPr lang="en-US" sz="2400" dirty="0"/>
              <a:t> − The parsing tree of a language and grammar of a language uses graphs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General</a:t>
            </a:r>
            <a:r>
              <a:rPr lang="en-US" sz="2400" dirty="0"/>
              <a:t> − Routes between the cities can be represented using graphs. Depicting hierarchical ordered information such as family tree can be used as a special type of graph called tree.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54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37172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190817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53352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198437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20992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43217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36232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259397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14312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373697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50532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5083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05117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480377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473392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21297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 smtClean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183197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 smtClean="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smtClean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1031876" y="555625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/>
              <a:t>OUT PUT: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xmlns="" val="36819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682750" y="1758950"/>
            <a:ext cx="6242050" cy="3644900"/>
            <a:chOff x="1060" y="1108"/>
            <a:chExt cx="3932" cy="2296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33"/>
            </a:xfrm>
            <a:prstGeom prst="rect">
              <a:avLst/>
            </a:prstGeom>
            <a:noFill/>
            <a:ln w="12700"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 dirty="0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b="1">
                  <a:cs typeface="+mn-cs"/>
                </a:rPr>
                <a:t>7</a:t>
              </a: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 b="1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ja-JP" smtClean="0">
                <a:cs typeface="+mj-cs"/>
              </a:rPr>
              <a:t>Driving Distance/Time Map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defRPr/>
            </a:pPr>
            <a:r>
              <a:rPr kumimoji="0" lang="en-US" altLang="ja-JP" smtClean="0">
                <a:cs typeface="+mn-cs"/>
              </a:rPr>
              <a:t>Vertex = city, edge  weight = driving distance/time.</a:t>
            </a:r>
          </a:p>
        </p:txBody>
      </p: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1682750" y="1758950"/>
            <a:ext cx="6242050" cy="3667125"/>
            <a:chOff x="1060" y="1108"/>
            <a:chExt cx="3932" cy="2310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5</a:t>
              </a:r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25634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25635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25636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37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39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25640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25641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2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233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18869</TotalTime>
  <Words>3264</Words>
  <Application>Microsoft Office PowerPoint</Application>
  <PresentationFormat>On-screen Show (4:3)</PresentationFormat>
  <Paragraphs>1602</Paragraphs>
  <Slides>81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ホワイト</vt:lpstr>
      <vt:lpstr>Blank Presentation</vt:lpstr>
      <vt:lpstr>3_Blank Presentation</vt:lpstr>
      <vt:lpstr>5_Blank Presentation</vt:lpstr>
      <vt:lpstr>Data Structures</vt:lpstr>
      <vt:lpstr>Graphs - Background</vt:lpstr>
      <vt:lpstr>Slide 3</vt:lpstr>
      <vt:lpstr>Slide 4</vt:lpstr>
      <vt:lpstr>Undirected Graph</vt:lpstr>
      <vt:lpstr>Directed Graph (Digraph)</vt:lpstr>
      <vt:lpstr>Applications</vt:lpstr>
      <vt:lpstr>Continuation………</vt:lpstr>
      <vt:lpstr>Driving Distance/Time Map</vt:lpstr>
      <vt:lpstr>Undirected Graph Representation:   Adjacency Matrix representation</vt:lpstr>
      <vt:lpstr>Adjacency Matrix Properties</vt:lpstr>
      <vt:lpstr>Implementation of Graph by Two-dimensional Array</vt:lpstr>
      <vt:lpstr>Continuation………</vt:lpstr>
      <vt:lpstr>Continuation….</vt:lpstr>
      <vt:lpstr>Spanning Tree</vt:lpstr>
      <vt:lpstr>Slide 16</vt:lpstr>
      <vt:lpstr>Slide 17</vt:lpstr>
      <vt:lpstr>Slide 18</vt:lpstr>
      <vt:lpstr>Slide 19</vt:lpstr>
      <vt:lpstr>A Spanning Tree</vt:lpstr>
      <vt:lpstr>Minimum Cost Spanning Tree </vt:lpstr>
      <vt:lpstr>Slide 22</vt:lpstr>
      <vt:lpstr>Graph Search Methods</vt:lpstr>
      <vt:lpstr>Breadth First Traversal (BFS)</vt:lpstr>
      <vt:lpstr>BFS Algorithm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Depth First Traversal (DFS)</vt:lpstr>
      <vt:lpstr>DFS Algorithm</vt:lpstr>
      <vt:lpstr>Slide 35</vt:lpstr>
      <vt:lpstr>Slide 36</vt:lpstr>
      <vt:lpstr>Slide 37</vt:lpstr>
      <vt:lpstr>Slide 38</vt:lpstr>
      <vt:lpstr>More Example for BFS &amp; DFS</vt:lpstr>
      <vt:lpstr>Breadth-First Search (BFS)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Breadth-First Search Example</vt:lpstr>
      <vt:lpstr>Depth-First Search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Depth-First Search Example</vt:lpstr>
      <vt:lpstr>Slide 80</vt:lpstr>
      <vt:lpstr>Slide 81</vt:lpstr>
    </vt:vector>
  </TitlesOfParts>
  <Company>Tohoku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Kalpoma Kazi</dc:creator>
  <cp:lastModifiedBy>Administrator</cp:lastModifiedBy>
  <cp:revision>667</cp:revision>
  <dcterms:created xsi:type="dcterms:W3CDTF">2013-11-03T05:13:45Z</dcterms:created>
  <dcterms:modified xsi:type="dcterms:W3CDTF">2016-12-11T05:39:24Z</dcterms:modified>
</cp:coreProperties>
</file>