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99" r:id="rId5"/>
    <p:sldId id="281" r:id="rId6"/>
    <p:sldId id="291" r:id="rId7"/>
    <p:sldId id="301" r:id="rId8"/>
    <p:sldId id="292" r:id="rId9"/>
    <p:sldId id="293" r:id="rId10"/>
    <p:sldId id="294" r:id="rId11"/>
    <p:sldId id="304" r:id="rId12"/>
    <p:sldId id="295" r:id="rId13"/>
    <p:sldId id="296" r:id="rId14"/>
    <p:sldId id="300" r:id="rId15"/>
    <p:sldId id="305" r:id="rId16"/>
    <p:sldId id="297" r:id="rId17"/>
    <p:sldId id="298" r:id="rId18"/>
    <p:sldId id="302"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B653D-D540-45EF-B313-65B56C740382}" v="1" dt="2024-02-02T15:58:04.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45" d="100"/>
          <a:sy n="45" d="100"/>
        </p:scale>
        <p:origin x="1385" y="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A71B653D-D540-45EF-B313-65B56C740382}"/>
    <pc:docChg chg="undo custSel modSld">
      <pc:chgData name="Dr. Afroza Nahar" userId="9d1ccd36-b394-4689-9b8e-4086784d03ec" providerId="ADAL" clId="{A71B653D-D540-45EF-B313-65B56C740382}" dt="2024-02-02T15:58:04.032" v="16" actId="33524"/>
      <pc:docMkLst>
        <pc:docMk/>
      </pc:docMkLst>
      <pc:sldChg chg="modSp mod">
        <pc:chgData name="Dr. Afroza Nahar" userId="9d1ccd36-b394-4689-9b8e-4086784d03ec" providerId="ADAL" clId="{A71B653D-D540-45EF-B313-65B56C740382}" dt="2024-02-02T15:58:04.032" v="16" actId="33524"/>
        <pc:sldMkLst>
          <pc:docMk/>
          <pc:sldMk cId="824457779" sldId="291"/>
        </pc:sldMkLst>
        <pc:spChg chg="mod">
          <ac:chgData name="Dr. Afroza Nahar" userId="9d1ccd36-b394-4689-9b8e-4086784d03ec" providerId="ADAL" clId="{A71B653D-D540-45EF-B313-65B56C740382}" dt="2024-02-02T15:57:47.988" v="15" actId="27636"/>
          <ac:spMkLst>
            <pc:docMk/>
            <pc:sldMk cId="824457779" sldId="291"/>
            <ac:spMk id="2" creationId="{00000000-0000-0000-0000-000000000000}"/>
          </ac:spMkLst>
        </pc:spChg>
        <pc:spChg chg="mod">
          <ac:chgData name="Dr. Afroza Nahar" userId="9d1ccd36-b394-4689-9b8e-4086784d03ec" providerId="ADAL" clId="{A71B653D-D540-45EF-B313-65B56C740382}" dt="2024-02-02T15:57:34.314" v="9" actId="207"/>
          <ac:spMkLst>
            <pc:docMk/>
            <pc:sldMk cId="824457779" sldId="291"/>
            <ac:spMk id="5" creationId="{00000000-0000-0000-0000-000000000000}"/>
          </ac:spMkLst>
        </pc:spChg>
        <pc:spChg chg="mod">
          <ac:chgData name="Dr. Afroza Nahar" userId="9d1ccd36-b394-4689-9b8e-4086784d03ec" providerId="ADAL" clId="{A71B653D-D540-45EF-B313-65B56C740382}" dt="2024-02-02T15:58:04.032" v="16" actId="33524"/>
          <ac:spMkLst>
            <pc:docMk/>
            <pc:sldMk cId="824457779" sldId="291"/>
            <ac:spMk id="6" creationId="{37C26D19-85DA-834B-9600-C9820C508897}"/>
          </ac:spMkLst>
        </pc:spChg>
      </pc:sldChg>
      <pc:sldChg chg="modSp mod">
        <pc:chgData name="Dr. Afroza Nahar" userId="9d1ccd36-b394-4689-9b8e-4086784d03ec" providerId="ADAL" clId="{A71B653D-D540-45EF-B313-65B56C740382}" dt="2024-02-02T15:55:52.364" v="6" actId="20577"/>
        <pc:sldMkLst>
          <pc:docMk/>
          <pc:sldMk cId="552491392" sldId="299"/>
        </pc:sldMkLst>
        <pc:spChg chg="mod">
          <ac:chgData name="Dr. Afroza Nahar" userId="9d1ccd36-b394-4689-9b8e-4086784d03ec" providerId="ADAL" clId="{A71B653D-D540-45EF-B313-65B56C740382}" dt="2024-02-02T15:55:52.364" v="6" actId="20577"/>
          <ac:spMkLst>
            <pc:docMk/>
            <pc:sldMk cId="552491392" sldId="299"/>
            <ac:spMk id="6" creationId="{3B6D3FE6-5ED9-41C9-BB8E-BB5A45BA42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4F57-215F-4620-ADB6-4279BF5FF7C2}" type="slidenum">
              <a:rPr lang="en-US" smtClean="0"/>
              <a:t>1</a:t>
            </a:fld>
            <a:endParaRPr lang="en-US"/>
          </a:p>
        </p:txBody>
      </p:sp>
    </p:spTree>
    <p:extLst>
      <p:ext uri="{BB962C8B-B14F-4D97-AF65-F5344CB8AC3E}">
        <p14:creationId xmlns:p14="http://schemas.microsoft.com/office/powerpoint/2010/main" val="1305660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2673" y="94051"/>
            <a:ext cx="9132982" cy="1113475"/>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102002" y="122039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25096" y="103351"/>
            <a:ext cx="1074103" cy="1080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83371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91353" y="929878"/>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solidFill>
            <a:schemeClr val="bg2">
              <a:lumMod val="50000"/>
              <a:alpha val="70000"/>
            </a:schemeClr>
          </a:solidFill>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a:solidFill>
            <a:schemeClr val="bg2">
              <a:lumMod val="50000"/>
              <a:alpha val="70000"/>
            </a:schemeClr>
          </a:solidFill>
        </p:spPr>
        <p:txBody>
          <a:bodyPr vert="eaVert"/>
          <a:lstStyle>
            <a:lvl1pPr algn="l">
              <a:defRPr sz="3400"/>
            </a:lvl1pPr>
          </a:lstStyle>
          <a:p>
            <a:r>
              <a:rPr lang="fi-FI" dirty="0"/>
              <a:t>Click to edit Master title style</a:t>
            </a:r>
            <a:endParaRPr dirty="0"/>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spcBef>
                <a:spcPts val="0"/>
              </a:spcBef>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4058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solidFill>
            <a:schemeClr val="bg2">
              <a:lumMod val="50000"/>
              <a:alpha val="70000"/>
            </a:schemeClr>
          </a:solidFill>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solidFill>
            <a:schemeClr val="bg2">
              <a:lumMod val="50000"/>
              <a:alpha val="70000"/>
            </a:schemeClr>
          </a:solidFill>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solidFill>
            <a:schemeClr val="bg2">
              <a:lumMod val="50000"/>
              <a:alpha val="70000"/>
            </a:schemeClr>
          </a:solidFill>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solidFill>
            <a:schemeClr val="bg2">
              <a:lumMod val="50000"/>
              <a:alpha val="70000"/>
            </a:schemeClr>
          </a:solidFill>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167693" y="1016046"/>
            <a:ext cx="8597555"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066314" y="55844"/>
            <a:ext cx="862221" cy="867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bg2">
              <a:lumMod val="50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a:xfrm>
            <a:off x="743713" y="3306074"/>
            <a:ext cx="8156447" cy="2126836"/>
          </a:xfrm>
        </p:spPr>
        <p:txBody>
          <a:bodyPr>
            <a:normAutofit/>
          </a:bodyPr>
          <a:lstStyle/>
          <a:p>
            <a:pPr algn="ctr"/>
            <a:r>
              <a:rPr lang="en-US" sz="8000" b="1" dirty="0">
                <a:solidFill>
                  <a:srgbClr val="FF0000"/>
                </a:solidFill>
              </a:rPr>
              <a:t>String</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 2106: : Data Structure (Theory)</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2</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normAutofit/>
          </a:bodyPr>
          <a:lstStyle/>
          <a:p>
            <a:pPr algn="ctr"/>
            <a:r>
              <a:rPr lang="en-US" sz="1800" dirty="0"/>
              <a:t>Spring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a:bodyPr>
          <a:lstStyle/>
          <a:p>
            <a:pPr>
              <a:lnSpc>
                <a:spcPct val="120000"/>
              </a:lnSpc>
              <a:spcBef>
                <a:spcPts val="0"/>
              </a:spcBef>
            </a:pPr>
            <a:r>
              <a:rPr lang="en-US" dirty="0">
                <a:solidFill>
                  <a:srgbClr val="FF0000"/>
                </a:solidFill>
              </a:rPr>
              <a:t>Dr. Afroza Nahar</a:t>
            </a:r>
          </a:p>
          <a:p>
            <a:pPr>
              <a:lnSpc>
                <a:spcPct val="120000"/>
              </a:lnSpc>
              <a:spcBef>
                <a:spcPts val="0"/>
              </a:spcBef>
            </a:pPr>
            <a:r>
              <a:rPr lang="en-US" dirty="0"/>
              <a:t>Department of Computer Science, Faculty of Science &amp; Technology.</a:t>
            </a:r>
          </a:p>
          <a:p>
            <a:pPr>
              <a:lnSpc>
                <a:spcPct val="120000"/>
              </a:lnSpc>
              <a:spcBef>
                <a:spcPts val="0"/>
              </a:spcBef>
            </a:pPr>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45351694"/>
              </p:ext>
            </p:extLst>
          </p:nvPr>
        </p:nvGraphicFramePr>
        <p:xfrm>
          <a:off x="98678" y="1275141"/>
          <a:ext cx="8899017" cy="5284157"/>
        </p:xfrm>
        <a:graphic>
          <a:graphicData uri="http://schemas.openxmlformats.org/drawingml/2006/table">
            <a:tbl>
              <a:tblPr firstRow="1" firstCol="1" bandRow="1">
                <a:tableStyleId>{F5AB1C69-6EDB-4FF4-983F-18BD219EF322}</a:tableStyleId>
              </a:tblPr>
              <a:tblGrid>
                <a:gridCol w="1892548">
                  <a:extLst>
                    <a:ext uri="{9D8B030D-6E8A-4147-A177-3AD203B41FA5}">
                      <a16:colId xmlns:a16="http://schemas.microsoft.com/office/drawing/2014/main" val="20000"/>
                    </a:ext>
                  </a:extLst>
                </a:gridCol>
                <a:gridCol w="7006469">
                  <a:extLst>
                    <a:ext uri="{9D8B030D-6E8A-4147-A177-3AD203B41FA5}">
                      <a16:colId xmlns:a16="http://schemas.microsoft.com/office/drawing/2014/main" val="20001"/>
                    </a:ext>
                  </a:extLst>
                </a:gridCol>
              </a:tblGrid>
              <a:tr h="547008">
                <a:tc>
                  <a:txBody>
                    <a:bodyPr/>
                    <a:lstStyle/>
                    <a:p>
                      <a:pPr marL="0" marR="0" algn="ctr">
                        <a:lnSpc>
                          <a:spcPct val="115000"/>
                        </a:lnSpc>
                        <a:spcBef>
                          <a:spcPts val="0"/>
                        </a:spcBef>
                        <a:spcAft>
                          <a:spcPts val="0"/>
                        </a:spcAft>
                      </a:pPr>
                      <a:r>
                        <a:rPr lang="en-US" sz="2400" dirty="0">
                          <a:solidFill>
                            <a:srgbClr val="FFFF00"/>
                          </a:solidFill>
                          <a:effectLst/>
                        </a:rPr>
                        <a:t>Function</a:t>
                      </a:r>
                      <a:endParaRPr lang="en-US" sz="2400" dirty="0">
                        <a:solidFill>
                          <a:srgbClr val="FFFF00"/>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solidFill>
                            <a:srgbClr val="FFFF00"/>
                          </a:solidFill>
                          <a:effectLst/>
                        </a:rPr>
                        <a:t>Work Of Function</a:t>
                      </a:r>
                      <a:endParaRPr lang="en-US" sz="2400" dirty="0">
                        <a:solidFill>
                          <a:srgbClr val="FFFF00"/>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50033">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2372">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62372">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b="1"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62372">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b="1"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b="1" dirty="0">
                          <a:solidFill>
                            <a:schemeClr val="bg2">
                              <a:lumMod val="50000"/>
                            </a:schemeClr>
                          </a:solidFill>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b="1" dirty="0">
                          <a:solidFill>
                            <a:schemeClr val="bg2">
                              <a:lumMod val="50000"/>
                            </a:schemeClr>
                          </a:solidFill>
                          <a:effectLst/>
                          <a:latin typeface="Courier New" panose="02070309020205020404" pitchFamily="49" charset="0"/>
                          <a:cs typeface="Courier New" panose="02070309020205020404" pitchFamily="49" charset="0"/>
                        </a:rPr>
                        <a:t>&lt;0</a:t>
                      </a:r>
                      <a:r>
                        <a:rPr lang="en-US" sz="1600" b="1" dirty="0">
                          <a:effectLst/>
                        </a:rPr>
                        <a:t> </a:t>
                      </a:r>
                      <a:r>
                        <a:rPr lang="en-US" sz="1600" dirty="0">
                          <a:effectLst/>
                        </a:rPr>
                        <a:t>and otherwise returns </a:t>
                      </a:r>
                      <a:r>
                        <a:rPr lang="en-US" sz="1600" b="1" dirty="0">
                          <a:solidFill>
                            <a:schemeClr val="bg2">
                              <a:lumMod val="50000"/>
                            </a:schemeClr>
                          </a:solidFill>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ubtitle 2">
            <a:extLst>
              <a:ext uri="{FF2B5EF4-FFF2-40B4-BE49-F238E27FC236}">
                <a16:creationId xmlns:a16="http://schemas.microsoft.com/office/drawing/2014/main" id="{13E45DF4-E9B6-080E-311C-FE774A3E5CF7}"/>
              </a:ext>
            </a:extLst>
          </p:cNvPr>
          <p:cNvSpPr txBox="1">
            <a:spLocks/>
          </p:cNvSpPr>
          <p:nvPr/>
        </p:nvSpPr>
        <p:spPr>
          <a:xfrm>
            <a:off x="98679" y="150971"/>
            <a:ext cx="6543608" cy="1005840"/>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String Handling Functions</a:t>
            </a:r>
          </a:p>
        </p:txBody>
      </p:sp>
    </p:spTree>
    <p:extLst>
      <p:ext uri="{BB962C8B-B14F-4D97-AF65-F5344CB8AC3E}">
        <p14:creationId xmlns:p14="http://schemas.microsoft.com/office/powerpoint/2010/main" val="3987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26D19-85DA-834B-9600-C9820C508897}"/>
              </a:ext>
            </a:extLst>
          </p:cNvPr>
          <p:cNvSpPr txBox="1"/>
          <p:nvPr/>
        </p:nvSpPr>
        <p:spPr>
          <a:xfrm>
            <a:off x="98679" y="1288058"/>
            <a:ext cx="8801481" cy="5016758"/>
          </a:xfrm>
          <a:prstGeom prst="rect">
            <a:avLst/>
          </a:prstGeom>
          <a:noFill/>
        </p:spPr>
        <p:txBody>
          <a:bodyPr wrap="square" rtlCol="0">
            <a:spAutoFit/>
          </a:bodyPr>
          <a:lstStyle/>
          <a:p>
            <a:pPr marL="285750" indent="-285750" algn="just">
              <a:spcAft>
                <a:spcPts val="2400"/>
              </a:spcAft>
              <a:buFont typeface="Wingdings" panose="05000000000000000000" pitchFamily="2" charset="2"/>
              <a:buChar char="q"/>
            </a:pPr>
            <a:r>
              <a:rPr lang="en-US" sz="2200" dirty="0"/>
              <a:t>In C++, there is another way to hold string, by using string object.</a:t>
            </a:r>
          </a:p>
          <a:p>
            <a:pPr marL="285750" indent="-285750" algn="just">
              <a:spcAft>
                <a:spcPts val="2400"/>
              </a:spcAft>
              <a:buFont typeface="Wingdings" panose="05000000000000000000" pitchFamily="2" charset="2"/>
              <a:buChar char="q"/>
            </a:pPr>
            <a:r>
              <a:rPr lang="en-US" sz="2200" dirty="0">
                <a:solidFill>
                  <a:schemeClr val="bg2">
                    <a:lumMod val="50000"/>
                  </a:schemeClr>
                </a:solidFill>
              </a:rPr>
              <a:t>Unlike character arrays, there is not fixed length for string objects. It can be used as per the requirement of the programmer.</a:t>
            </a:r>
          </a:p>
          <a:p>
            <a:pPr marL="285750" indent="-285750" algn="just">
              <a:spcAft>
                <a:spcPts val="2400"/>
              </a:spcAft>
              <a:buFont typeface="Wingdings" panose="05000000000000000000" pitchFamily="2" charset="2"/>
              <a:buChar char="q"/>
            </a:pPr>
            <a:r>
              <a:rPr lang="en-US" sz="2200" dirty="0"/>
              <a:t>Unlike a string that is a character array, a string object does not have </a:t>
            </a:r>
            <a:r>
              <a:rPr lang="en-US" sz="2200" dirty="0">
                <a:latin typeface="Courier New" panose="02070309020205020404" pitchFamily="49" charset="0"/>
                <a:cs typeface="Courier New" panose="02070309020205020404" pitchFamily="49" charset="0"/>
              </a:rPr>
              <a:t>NULL</a:t>
            </a:r>
            <a:r>
              <a:rPr lang="en-US" sz="2200" dirty="0"/>
              <a:t> character at the end of it.</a:t>
            </a:r>
          </a:p>
          <a:p>
            <a:pPr marL="285750" indent="-285750" algn="just">
              <a:spcAft>
                <a:spcPts val="2400"/>
              </a:spcAft>
              <a:buFont typeface="Wingdings" panose="05000000000000000000" pitchFamily="2" charset="2"/>
              <a:buChar char="q"/>
            </a:pPr>
            <a:r>
              <a:rPr lang="en-US" sz="2200" dirty="0">
                <a:solidFill>
                  <a:schemeClr val="bg2">
                    <a:lumMod val="50000"/>
                  </a:schemeClr>
                </a:solidFill>
              </a:rPr>
              <a:t>Instead of using </a:t>
            </a:r>
            <a:r>
              <a:rPr lang="en-US" sz="2200" dirty="0" err="1">
                <a:solidFill>
                  <a:schemeClr val="bg2">
                    <a:lumMod val="50000"/>
                  </a:schemeClr>
                </a:solidFill>
                <a:latin typeface="Courier New" panose="02070309020205020404" pitchFamily="49" charset="0"/>
                <a:cs typeface="Courier New" panose="02070309020205020404" pitchFamily="49" charset="0"/>
              </a:rPr>
              <a:t>cin</a:t>
            </a:r>
            <a:r>
              <a:rPr lang="en-US" sz="2200" dirty="0">
                <a:solidFill>
                  <a:schemeClr val="bg2">
                    <a:lumMod val="50000"/>
                  </a:schemeClr>
                </a:solidFill>
              </a:rPr>
              <a:t> or </a:t>
            </a:r>
            <a:r>
              <a:rPr lang="en-US" sz="2200" dirty="0" err="1">
                <a:solidFill>
                  <a:schemeClr val="bg2">
                    <a:lumMod val="50000"/>
                  </a:schemeClr>
                </a:solidFill>
                <a:latin typeface="Courier New" panose="02070309020205020404" pitchFamily="49" charset="0"/>
                <a:cs typeface="Courier New" panose="02070309020205020404" pitchFamily="49" charset="0"/>
              </a:rPr>
              <a:t>cin.get</a:t>
            </a:r>
            <a:r>
              <a:rPr lang="en-US" sz="2200" dirty="0">
                <a:solidFill>
                  <a:schemeClr val="bg2">
                    <a:lumMod val="50000"/>
                  </a:schemeClr>
                </a:solidFill>
                <a:latin typeface="Courier New" panose="02070309020205020404" pitchFamily="49" charset="0"/>
                <a:cs typeface="Courier New" panose="02070309020205020404" pitchFamily="49" charset="0"/>
              </a:rPr>
              <a:t>() </a:t>
            </a:r>
            <a:r>
              <a:rPr lang="en-US" sz="2200" dirty="0">
                <a:solidFill>
                  <a:schemeClr val="bg2">
                    <a:lumMod val="50000"/>
                  </a:schemeClr>
                </a:solidFill>
              </a:rPr>
              <a:t>functions for accepting strings with white spaces as input, we can use </a:t>
            </a:r>
            <a:r>
              <a:rPr lang="en-US" sz="2200" dirty="0" err="1">
                <a:solidFill>
                  <a:schemeClr val="bg2">
                    <a:lumMod val="50000"/>
                  </a:schemeClr>
                </a:solidFill>
                <a:latin typeface="Courier New" panose="02070309020205020404" pitchFamily="49" charset="0"/>
                <a:cs typeface="Courier New" panose="02070309020205020404" pitchFamily="49" charset="0"/>
              </a:rPr>
              <a:t>getline</a:t>
            </a:r>
            <a:r>
              <a:rPr lang="en-US" sz="2200" dirty="0">
                <a:solidFill>
                  <a:schemeClr val="bg2">
                    <a:lumMod val="50000"/>
                  </a:schemeClr>
                </a:solidFill>
                <a:latin typeface="Courier New" panose="02070309020205020404" pitchFamily="49" charset="0"/>
                <a:cs typeface="Courier New" panose="02070309020205020404" pitchFamily="49" charset="0"/>
              </a:rPr>
              <a:t>()</a:t>
            </a:r>
            <a:r>
              <a:rPr lang="en-US" sz="2200" dirty="0">
                <a:solidFill>
                  <a:schemeClr val="bg2">
                    <a:lumMod val="50000"/>
                  </a:schemeClr>
                </a:solidFill>
                <a:cs typeface="Courier New" panose="02070309020205020404" pitchFamily="49" charset="0"/>
              </a:rPr>
              <a:t> function.</a:t>
            </a:r>
          </a:p>
          <a:p>
            <a:pPr marL="285750" indent="-285750" algn="just">
              <a:spcAft>
                <a:spcPts val="2400"/>
              </a:spcAft>
              <a:buFont typeface="Wingdings" panose="05000000000000000000" pitchFamily="2" charset="2"/>
              <a:buChar char="q"/>
            </a:pPr>
            <a:r>
              <a:rPr lang="en-US" sz="2200" dirty="0" err="1">
                <a:latin typeface="Courier New" panose="02070309020205020404" pitchFamily="49" charset="0"/>
                <a:cs typeface="Courier New" panose="02070309020205020404" pitchFamily="49" charset="0"/>
              </a:rPr>
              <a:t>getline</a:t>
            </a:r>
            <a:r>
              <a:rPr lang="en-US" sz="2200" dirty="0">
                <a:latin typeface="Courier New" panose="02070309020205020404" pitchFamily="49" charset="0"/>
                <a:cs typeface="Courier New" panose="02070309020205020404" pitchFamily="49" charset="0"/>
              </a:rPr>
              <a:t>()</a:t>
            </a:r>
            <a:r>
              <a:rPr lang="en-US" sz="2200" dirty="0">
                <a:cs typeface="Courier New" panose="02070309020205020404" pitchFamily="49" charset="0"/>
              </a:rPr>
              <a:t> function takes the input stream as the first parameter which is </a:t>
            </a:r>
            <a:r>
              <a:rPr lang="en-US" sz="2200" dirty="0" err="1">
                <a:latin typeface="Courier New" panose="02070309020205020404" pitchFamily="49" charset="0"/>
                <a:cs typeface="Courier New" panose="02070309020205020404" pitchFamily="49" charset="0"/>
              </a:rPr>
              <a:t>cin</a:t>
            </a:r>
            <a:r>
              <a:rPr lang="en-US" sz="2200" dirty="0">
                <a:cs typeface="Courier New" panose="02070309020205020404" pitchFamily="49" charset="0"/>
              </a:rPr>
              <a:t> and string object as the second parameter.</a:t>
            </a:r>
          </a:p>
          <a:p>
            <a:pPr algn="just">
              <a:spcAft>
                <a:spcPts val="2400"/>
              </a:spcAft>
            </a:pPr>
            <a:endParaRPr lang="en-US" sz="2200" b="1" dirty="0">
              <a:solidFill>
                <a:srgbClr val="00B050"/>
              </a:solidFill>
              <a:latin typeface="Courier New" panose="02070309020205020404" pitchFamily="49" charset="0"/>
              <a:cs typeface="Courier New" panose="02070309020205020404" pitchFamily="49" charset="0"/>
            </a:endParaRPr>
          </a:p>
        </p:txBody>
      </p:sp>
      <p:sp>
        <p:nvSpPr>
          <p:cNvPr id="4" name="Subtitle 2">
            <a:extLst>
              <a:ext uri="{FF2B5EF4-FFF2-40B4-BE49-F238E27FC236}">
                <a16:creationId xmlns:a16="http://schemas.microsoft.com/office/drawing/2014/main" id="{900CB817-34D2-0C6D-DDCC-1AB9E766CFED}"/>
              </a:ext>
            </a:extLst>
          </p:cNvPr>
          <p:cNvSpPr txBox="1">
            <a:spLocks/>
          </p:cNvSpPr>
          <p:nvPr/>
        </p:nvSpPr>
        <p:spPr>
          <a:xfrm>
            <a:off x="98679" y="150971"/>
            <a:ext cx="6543608" cy="100584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String as Object</a:t>
            </a:r>
          </a:p>
        </p:txBody>
      </p:sp>
    </p:spTree>
    <p:extLst>
      <p:ext uri="{BB962C8B-B14F-4D97-AF65-F5344CB8AC3E}">
        <p14:creationId xmlns:p14="http://schemas.microsoft.com/office/powerpoint/2010/main" val="284541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37D21F9-58DF-2F5C-4B36-B1CE56AFAE79}"/>
              </a:ext>
            </a:extLst>
          </p:cNvPr>
          <p:cNvGraphicFramePr>
            <a:graphicFrameLocks noGrp="1"/>
          </p:cNvGraphicFramePr>
          <p:nvPr>
            <p:extLst>
              <p:ext uri="{D42A27DB-BD31-4B8C-83A1-F6EECF244321}">
                <p14:modId xmlns:p14="http://schemas.microsoft.com/office/powerpoint/2010/main" val="3240832946"/>
              </p:ext>
            </p:extLst>
          </p:nvPr>
        </p:nvGraphicFramePr>
        <p:xfrm>
          <a:off x="444111" y="1487424"/>
          <a:ext cx="7919601" cy="4767072"/>
        </p:xfrm>
        <a:graphic>
          <a:graphicData uri="http://schemas.openxmlformats.org/drawingml/2006/table">
            <a:tbl>
              <a:tblPr firstRow="1" firstCol="1" bandRow="1">
                <a:tableStyleId>{2D5ABB26-0587-4C30-8999-92F81FD0307C}</a:tableStyleId>
              </a:tblPr>
              <a:tblGrid>
                <a:gridCol w="428093">
                  <a:extLst>
                    <a:ext uri="{9D8B030D-6E8A-4147-A177-3AD203B41FA5}">
                      <a16:colId xmlns:a16="http://schemas.microsoft.com/office/drawing/2014/main" val="20000"/>
                    </a:ext>
                  </a:extLst>
                </a:gridCol>
                <a:gridCol w="7491508">
                  <a:extLst>
                    <a:ext uri="{9D8B030D-6E8A-4147-A177-3AD203B41FA5}">
                      <a16:colId xmlns:a16="http://schemas.microsoft.com/office/drawing/2014/main" val="20001"/>
                    </a:ext>
                  </a:extLst>
                </a:gridCol>
              </a:tblGrid>
              <a:tr h="364702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Question[]=</a:t>
                      </a:r>
                      <a:r>
                        <a:rPr lang="en-US" sz="1600" dirty="0">
                          <a:solidFill>
                            <a:srgbClr val="FF0000"/>
                          </a:solidFill>
                          <a:effectLst/>
                          <a:latin typeface="Courier New" panose="02070309020205020404" pitchFamily="49" charset="0"/>
                          <a:cs typeface="Courier New" panose="02070309020205020404" pitchFamily="49" charset="0"/>
                        </a:rPr>
                        <a:t>"Please, enter first name: "</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Greeting[] = "Hello";</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FirstName[80];// string FirstName;</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&lt;&lt;Question;</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chemeClr val="bg2">
                              <a:lumMod val="50000"/>
                            </a:schemeClr>
                          </a:solidFill>
                          <a:effectLst/>
                          <a:latin typeface="+mn-lt"/>
                          <a:cs typeface="Courier New" panose="02070309020205020404" pitchFamily="49" charset="0"/>
                        </a:rPr>
                        <a:t>   </a:t>
                      </a:r>
                      <a:r>
                        <a:rPr lang="en-US" sz="1800" b="1">
                          <a:solidFill>
                            <a:schemeClr val="bg2">
                              <a:lumMod val="50000"/>
                            </a:schemeClr>
                          </a:solidFill>
                          <a:latin typeface="+mn-lt"/>
                        </a:rPr>
                        <a:t>  </a:t>
                      </a:r>
                      <a:r>
                        <a:rPr lang="en-US" sz="1800" b="0" dirty="0" err="1">
                          <a:solidFill>
                            <a:schemeClr val="bg2">
                              <a:lumMod val="50000"/>
                            </a:schemeClr>
                          </a:solidFill>
                          <a:latin typeface="+mn-lt"/>
                        </a:rPr>
                        <a:t>getline</a:t>
                      </a:r>
                      <a:r>
                        <a:rPr lang="en-US" sz="1800" b="0" dirty="0">
                          <a:solidFill>
                            <a:schemeClr val="bg2">
                              <a:lumMod val="50000"/>
                            </a:schemeClr>
                          </a:solidFill>
                          <a:latin typeface="+mn-lt"/>
                        </a:rPr>
                        <a:t>(</a:t>
                      </a:r>
                      <a:r>
                        <a:rPr lang="en-US" sz="1800" b="0" dirty="0" err="1">
                          <a:solidFill>
                            <a:schemeClr val="bg2">
                              <a:lumMod val="50000"/>
                            </a:schemeClr>
                          </a:solidFill>
                          <a:latin typeface="+mn-lt"/>
                        </a:rPr>
                        <a:t>cin</a:t>
                      </a:r>
                      <a:r>
                        <a:rPr lang="en-US" sz="1800" b="0" dirty="0">
                          <a:solidFill>
                            <a:schemeClr val="bg2">
                              <a:lumMod val="50000"/>
                            </a:schemeClr>
                          </a:solidFill>
                          <a:latin typeface="+mn-lt"/>
                        </a:rPr>
                        <a:t>, FirstName);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&lt;&lt;Greeting&lt;&lt;“, “&lt;&lt;FirstName;</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11200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 Rambo</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 Rambo</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132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26D19-85DA-834B-9600-C9820C508897}"/>
              </a:ext>
            </a:extLst>
          </p:cNvPr>
          <p:cNvSpPr txBox="1"/>
          <p:nvPr/>
        </p:nvSpPr>
        <p:spPr>
          <a:xfrm>
            <a:off x="98679" y="1288056"/>
            <a:ext cx="8801481" cy="4339650"/>
          </a:xfrm>
          <a:prstGeom prst="rect">
            <a:avLst/>
          </a:prstGeom>
          <a:noFill/>
        </p:spPr>
        <p:txBody>
          <a:bodyPr wrap="square" rtlCol="0">
            <a:spAutoFit/>
          </a:bodyPr>
          <a:lstStyle/>
          <a:p>
            <a:pPr marL="285750" indent="-285750" algn="just">
              <a:spcAft>
                <a:spcPts val="2400"/>
              </a:spcAft>
              <a:buFont typeface="Wingdings" panose="05000000000000000000" pitchFamily="2" charset="2"/>
              <a:buChar char="q"/>
            </a:pPr>
            <a:r>
              <a:rPr lang="en-US" sz="2400" dirty="0">
                <a:solidFill>
                  <a:schemeClr val="bg2">
                    <a:lumMod val="50000"/>
                  </a:schemeClr>
                </a:solidFill>
                <a:latin typeface="Courier New" panose="02070309020205020404" pitchFamily="49" charset="0"/>
                <a:cs typeface="Courier New" panose="02070309020205020404" pitchFamily="49" charset="0"/>
              </a:rPr>
              <a:t>“</a:t>
            </a:r>
            <a:r>
              <a:rPr lang="en-US" sz="2400" b="1" dirty="0">
                <a:solidFill>
                  <a:schemeClr val="bg2">
                    <a:lumMod val="50000"/>
                  </a:schemeClr>
                </a:solidFill>
                <a:latin typeface="Courier New" panose="02070309020205020404" pitchFamily="49" charset="0"/>
                <a:cs typeface="Courier New" panose="02070309020205020404" pitchFamily="49" charset="0"/>
              </a:rPr>
              <a:t>string</a:t>
            </a:r>
            <a:r>
              <a:rPr lang="en-US" sz="2400" dirty="0">
                <a:solidFill>
                  <a:schemeClr val="bg2">
                    <a:lumMod val="50000"/>
                  </a:schemeClr>
                </a:solidFill>
                <a:latin typeface="Courier New" panose="02070309020205020404" pitchFamily="49" charset="0"/>
                <a:cs typeface="Courier New" panose="02070309020205020404" pitchFamily="49" charset="0"/>
              </a:rPr>
              <a:t>” </a:t>
            </a:r>
            <a:r>
              <a:rPr lang="en-US" sz="2400" dirty="0">
                <a:solidFill>
                  <a:schemeClr val="bg2">
                    <a:lumMod val="50000"/>
                  </a:schemeClr>
                </a:solidFill>
                <a:cs typeface="Courier New" panose="02070309020205020404" pitchFamily="49" charset="0"/>
              </a:rPr>
              <a:t>header file contains library functions that can be used on string object for manipulation. </a:t>
            </a:r>
            <a:endParaRPr lang="en-US" sz="2400" i="1" dirty="0">
              <a:solidFill>
                <a:schemeClr val="bg2">
                  <a:lumMod val="50000"/>
                </a:schemeClr>
              </a:solidFill>
              <a:cs typeface="Courier New" panose="02070309020205020404" pitchFamily="49" charset="0"/>
            </a:endParaRPr>
          </a:p>
          <a:p>
            <a:pPr marL="285750" indent="-285750" algn="just">
              <a:spcAft>
                <a:spcPts val="2400"/>
              </a:spcAft>
              <a:buFont typeface="Wingdings" panose="05000000000000000000" pitchFamily="2" charset="2"/>
              <a:buChar char="q"/>
            </a:pPr>
            <a:r>
              <a:rPr lang="en-US" sz="2400" dirty="0">
                <a:cs typeface="Courier New" panose="02070309020205020404" pitchFamily="49" charset="0"/>
              </a:rPr>
              <a:t>To use library functions of </a:t>
            </a:r>
            <a:r>
              <a:rPr lang="en-US" sz="2400"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cstring</a:t>
            </a:r>
            <a:r>
              <a:rPr lang="en-US" sz="2400" dirty="0">
                <a:latin typeface="Courier New" panose="02070309020205020404" pitchFamily="49" charset="0"/>
                <a:cs typeface="Courier New" panose="02070309020205020404" pitchFamily="49" charset="0"/>
              </a:rPr>
              <a:t>”</a:t>
            </a:r>
            <a:r>
              <a:rPr lang="en-US" sz="2400" b="1" dirty="0">
                <a:cs typeface="Courier New" panose="02070309020205020404" pitchFamily="49" charset="0"/>
              </a:rPr>
              <a:t> </a:t>
            </a:r>
            <a:r>
              <a:rPr lang="en-US" sz="2400" dirty="0">
                <a:cs typeface="Courier New" panose="02070309020205020404" pitchFamily="49" charset="0"/>
              </a:rPr>
              <a:t>on a string object, it needs to be converted to a string of character array with a </a:t>
            </a:r>
            <a:r>
              <a:rPr lang="en-US" sz="2400" dirty="0">
                <a:latin typeface="Courier New" panose="02070309020205020404" pitchFamily="49" charset="0"/>
                <a:cs typeface="Courier New" panose="02070309020205020404" pitchFamily="49" charset="0"/>
              </a:rPr>
              <a:t>NULL</a:t>
            </a:r>
            <a:r>
              <a:rPr lang="en-US" sz="2400" dirty="0">
                <a:cs typeface="Courier New" panose="02070309020205020404" pitchFamily="49" charset="0"/>
              </a:rPr>
              <a:t> character at the end.</a:t>
            </a:r>
          </a:p>
          <a:p>
            <a:pPr marL="285750" indent="-285750" algn="just">
              <a:spcAft>
                <a:spcPts val="2400"/>
              </a:spcAft>
              <a:buFont typeface="Wingdings" panose="05000000000000000000" pitchFamily="2" charset="2"/>
              <a:buChar char="q"/>
            </a:pPr>
            <a:r>
              <a:rPr lang="en-US" sz="2400" dirty="0">
                <a:solidFill>
                  <a:schemeClr val="bg2">
                    <a:lumMod val="50000"/>
                  </a:schemeClr>
                </a:solidFill>
                <a:cs typeface="Courier New" panose="02070309020205020404" pitchFamily="49" charset="0"/>
              </a:rPr>
              <a:t>There is a </a:t>
            </a:r>
            <a:r>
              <a:rPr lang="en-US" sz="2400" dirty="0">
                <a:solidFill>
                  <a:schemeClr val="bg2">
                    <a:lumMod val="50000"/>
                  </a:schemeClr>
                </a:solidFill>
                <a:latin typeface="Courier New" panose="02070309020205020404" pitchFamily="49" charset="0"/>
                <a:cs typeface="Courier New" panose="02070309020205020404" pitchFamily="49" charset="0"/>
              </a:rPr>
              <a:t>length()</a:t>
            </a:r>
            <a:r>
              <a:rPr lang="en-US" sz="2400" dirty="0">
                <a:solidFill>
                  <a:schemeClr val="bg2">
                    <a:lumMod val="50000"/>
                  </a:schemeClr>
                </a:solidFill>
                <a:cs typeface="Courier New" panose="02070309020205020404" pitchFamily="49" charset="0"/>
              </a:rPr>
              <a:t> function that can get the total size of the string object. For example,</a:t>
            </a:r>
          </a:p>
          <a:p>
            <a:pPr algn="just"/>
            <a:r>
              <a:rPr lang="en-US" sz="2400" dirty="0">
                <a:latin typeface="Courier New" panose="02070309020205020404" pitchFamily="49" charset="0"/>
                <a:cs typeface="Courier New" panose="02070309020205020404" pitchFamily="49" charset="0"/>
              </a:rPr>
              <a:t>string s = “Hi there”;</a:t>
            </a:r>
          </a:p>
          <a:p>
            <a:pPr algn="just"/>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&lt;&lt;</a:t>
            </a:r>
            <a:r>
              <a:rPr lang="en-US" sz="2400" dirty="0" err="1">
                <a:latin typeface="Courier New" panose="02070309020205020404" pitchFamily="49" charset="0"/>
                <a:cs typeface="Courier New" panose="02070309020205020404" pitchFamily="49" charset="0"/>
              </a:rPr>
              <a:t>s.length</a:t>
            </a:r>
            <a:r>
              <a:rPr lang="en-US" sz="2400"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//This will print 8</a:t>
            </a:r>
          </a:p>
        </p:txBody>
      </p:sp>
      <p:sp>
        <p:nvSpPr>
          <p:cNvPr id="4" name="Subtitle 2">
            <a:extLst>
              <a:ext uri="{FF2B5EF4-FFF2-40B4-BE49-F238E27FC236}">
                <a16:creationId xmlns:a16="http://schemas.microsoft.com/office/drawing/2014/main" id="{900CB817-34D2-0C6D-DDCC-1AB9E766CFED}"/>
              </a:ext>
            </a:extLst>
          </p:cNvPr>
          <p:cNvSpPr txBox="1">
            <a:spLocks/>
          </p:cNvSpPr>
          <p:nvPr/>
        </p:nvSpPr>
        <p:spPr>
          <a:xfrm>
            <a:off x="98679" y="150971"/>
            <a:ext cx="6543608" cy="100584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String as Object…</a:t>
            </a:r>
          </a:p>
        </p:txBody>
      </p:sp>
    </p:spTree>
    <p:extLst>
      <p:ext uri="{BB962C8B-B14F-4D97-AF65-F5344CB8AC3E}">
        <p14:creationId xmlns:p14="http://schemas.microsoft.com/office/powerpoint/2010/main" val="122214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C26D19-85DA-834B-9600-C9820C508897}"/>
              </a:ext>
            </a:extLst>
          </p:cNvPr>
          <p:cNvSpPr txBox="1"/>
          <p:nvPr/>
        </p:nvSpPr>
        <p:spPr>
          <a:xfrm>
            <a:off x="207264" y="1304544"/>
            <a:ext cx="8729472" cy="3539430"/>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207264" y="5596226"/>
            <a:ext cx="8369031" cy="461665"/>
          </a:xfrm>
          <a:prstGeom prst="rect">
            <a:avLst/>
          </a:prstGeom>
          <a:noFill/>
        </p:spPr>
        <p:txBody>
          <a:bodyPr wrap="square" rtlCol="0">
            <a:spAutoFit/>
          </a:bodyPr>
          <a:lstStyle/>
          <a:p>
            <a:r>
              <a:rPr lang="en-US" sz="2400" dirty="0"/>
              <a:t>Run the example on your IDE and play with it.</a:t>
            </a:r>
          </a:p>
        </p:txBody>
      </p:sp>
      <p:sp>
        <p:nvSpPr>
          <p:cNvPr id="6" name="Subtitle 2">
            <a:extLst>
              <a:ext uri="{FF2B5EF4-FFF2-40B4-BE49-F238E27FC236}">
                <a16:creationId xmlns:a16="http://schemas.microsoft.com/office/drawing/2014/main" id="{B301770A-247A-AB9E-3D56-5F56D9FA9553}"/>
              </a:ext>
            </a:extLst>
          </p:cNvPr>
          <p:cNvSpPr txBox="1">
            <a:spLocks/>
          </p:cNvSpPr>
          <p:nvPr/>
        </p:nvSpPr>
        <p:spPr>
          <a:xfrm>
            <a:off x="98679" y="150971"/>
            <a:ext cx="6543608" cy="100584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String as Object :</a:t>
            </a:r>
            <a:r>
              <a:rPr lang="en-US" sz="4300" b="1" dirty="0">
                <a:solidFill>
                  <a:srgbClr val="FF0000"/>
                </a:solidFill>
              </a:rPr>
              <a:t>Example</a:t>
            </a:r>
            <a:endParaRPr lang="en-US" sz="4800" b="1" dirty="0">
              <a:solidFill>
                <a:srgbClr val="FF0000"/>
              </a:solidFill>
            </a:endParaRPr>
          </a:p>
        </p:txBody>
      </p:sp>
    </p:spTree>
    <p:extLst>
      <p:ext uri="{BB962C8B-B14F-4D97-AF65-F5344CB8AC3E}">
        <p14:creationId xmlns:p14="http://schemas.microsoft.com/office/powerpoint/2010/main" val="162227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C26D19-85DA-834B-9600-C9820C508897}"/>
              </a:ext>
            </a:extLst>
          </p:cNvPr>
          <p:cNvSpPr txBox="1"/>
          <p:nvPr/>
        </p:nvSpPr>
        <p:spPr>
          <a:xfrm>
            <a:off x="207264" y="1304544"/>
            <a:ext cx="8729472" cy="3046988"/>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endParaRPr lang="en-US" sz="1600" b="1" dirty="0">
              <a:solidFill>
                <a:srgbClr val="00B050"/>
              </a:solidFill>
              <a:latin typeface="Courier New" panose="02070309020205020404" pitchFamily="49" charset="0"/>
              <a:cs typeface="Courier New" panose="02070309020205020404" pitchFamily="49" charset="0"/>
            </a:endParaRPr>
          </a:p>
          <a:p>
            <a:pPr algn="just"/>
            <a:r>
              <a:rPr lang="en-US" sz="1600" b="1" dirty="0">
                <a:solidFill>
                  <a:srgbClr val="00B050"/>
                </a:solidFill>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207264" y="5596226"/>
            <a:ext cx="8369031" cy="461665"/>
          </a:xfrm>
          <a:prstGeom prst="rect">
            <a:avLst/>
          </a:prstGeom>
          <a:noFill/>
        </p:spPr>
        <p:txBody>
          <a:bodyPr wrap="square" rtlCol="0">
            <a:spAutoFit/>
          </a:bodyPr>
          <a:lstStyle/>
          <a:p>
            <a:r>
              <a:rPr lang="en-US" sz="2400" dirty="0"/>
              <a:t>Run the example on your IDE and play with it.</a:t>
            </a:r>
          </a:p>
        </p:txBody>
      </p:sp>
      <p:sp>
        <p:nvSpPr>
          <p:cNvPr id="6" name="Subtitle 2">
            <a:extLst>
              <a:ext uri="{FF2B5EF4-FFF2-40B4-BE49-F238E27FC236}">
                <a16:creationId xmlns:a16="http://schemas.microsoft.com/office/drawing/2014/main" id="{B301770A-247A-AB9E-3D56-5F56D9FA9553}"/>
              </a:ext>
            </a:extLst>
          </p:cNvPr>
          <p:cNvSpPr txBox="1">
            <a:spLocks/>
          </p:cNvSpPr>
          <p:nvPr/>
        </p:nvSpPr>
        <p:spPr>
          <a:xfrm>
            <a:off x="98679" y="150971"/>
            <a:ext cx="6543608" cy="100584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String as Object :</a:t>
            </a:r>
            <a:r>
              <a:rPr lang="en-US" sz="4300" b="1" dirty="0">
                <a:solidFill>
                  <a:srgbClr val="FF0000"/>
                </a:solidFill>
              </a:rPr>
              <a:t>Example</a:t>
            </a:r>
            <a:endParaRPr lang="en-US" sz="4800" b="1" dirty="0">
              <a:solidFill>
                <a:srgbClr val="FF0000"/>
              </a:solidFill>
            </a:endParaRPr>
          </a:p>
        </p:txBody>
      </p:sp>
    </p:spTree>
    <p:extLst>
      <p:ext uri="{BB962C8B-B14F-4D97-AF65-F5344CB8AC3E}">
        <p14:creationId xmlns:p14="http://schemas.microsoft.com/office/powerpoint/2010/main" val="251642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192764"/>
            <a:ext cx="4236506" cy="67286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000" b="1" dirty="0">
                <a:solidFill>
                  <a:srgbClr val="FF0000"/>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371479"/>
            <a:ext cx="8625626" cy="5293757"/>
          </a:xfrm>
          <a:prstGeom prst="rect">
            <a:avLst/>
          </a:prstGeom>
          <a:noFill/>
        </p:spPr>
        <p:txBody>
          <a:bodyPr wrap="square" rtlCol="0">
            <a:spAutoFit/>
          </a:bodyPr>
          <a:lstStyle/>
          <a:p>
            <a:pPr marL="342900" indent="-342900" algn="just">
              <a:spcAft>
                <a:spcPts val="240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240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240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240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240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240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240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240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2614" y="189896"/>
            <a:ext cx="6114074" cy="675736"/>
          </a:xfrm>
          <a:prstGeom prst="rect">
            <a:avLst/>
          </a:prstGeom>
        </p:spPr>
        <p:txBody>
          <a:bodyPr>
            <a:normAutofit fontScale="925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847207"/>
          </a:xfrm>
          <a:prstGeom prst="rect">
            <a:avLst/>
          </a:prstGeom>
          <a:noFill/>
        </p:spPr>
        <p:txBody>
          <a:bodyPr wrap="square" rtlCol="0">
            <a:spAutoFit/>
          </a:bodyPr>
          <a:lstStyle/>
          <a:p>
            <a:pPr marL="342900" indent="-342900" algn="just">
              <a:spcAft>
                <a:spcPts val="2400"/>
              </a:spcAft>
              <a:buSzPct val="90000"/>
              <a:buFont typeface="+mj-lt"/>
              <a:buAutoNum type="arabicPeriod"/>
              <a:defRPr/>
            </a:pPr>
            <a:r>
              <a:rPr lang="en-US" sz="2400" dirty="0">
                <a:hlinkClick r:id="rId2"/>
              </a:rPr>
              <a:t>https://en.wikipedia.org/wiki/Array_data_structure</a:t>
            </a:r>
            <a:endParaRPr lang="en-US" sz="2400" dirty="0"/>
          </a:p>
          <a:p>
            <a:pPr marL="342900" indent="-342900" algn="just">
              <a:spcAft>
                <a:spcPts val="2400"/>
              </a:spcAft>
              <a:buSzPct val="90000"/>
              <a:buFont typeface="+mj-lt"/>
              <a:buAutoNum type="arabicPeriod"/>
              <a:defRPr/>
            </a:pPr>
            <a:r>
              <a:rPr lang="en-US" sz="2400" dirty="0">
                <a:hlinkClick r:id="rId3"/>
              </a:rPr>
              <a:t>https://www.programiz.com/cpp-programming/strings</a:t>
            </a:r>
            <a:endParaRPr lang="en-US" sz="2400" dirty="0"/>
          </a:p>
          <a:p>
            <a:pPr marL="342900" indent="-342900" algn="just">
              <a:spcAft>
                <a:spcPts val="2400"/>
              </a:spcAft>
              <a:buSzPct val="90000"/>
              <a:buFont typeface="+mj-lt"/>
              <a:buAutoNum type="arabicPeriod"/>
              <a:defRPr/>
            </a:pPr>
            <a:r>
              <a:rPr lang="en-US" sz="2400" dirty="0">
                <a:hlinkClick r:id="rId4"/>
              </a:rPr>
              <a:t>https://cal-linux.com/tutorials/strings.html</a:t>
            </a:r>
            <a:endParaRPr lang="en-US" sz="2400" dirty="0"/>
          </a:p>
          <a:p>
            <a:pPr marL="342900" indent="-342900" algn="just">
              <a:spcAft>
                <a:spcPts val="2400"/>
              </a:spcAft>
              <a:buSzPct val="90000"/>
              <a:buFont typeface="+mj-lt"/>
              <a:buAutoNum type="arabicPeriod"/>
              <a:defRPr/>
            </a:pPr>
            <a:r>
              <a:rPr lang="en-US" sz="2400" dirty="0">
                <a:hlinkClick r:id="rId5"/>
              </a:rPr>
              <a:t>http://www.cplusplus.com/reference/cstring/</a:t>
            </a:r>
            <a:endParaRPr lang="en-US" sz="2400" dirty="0"/>
          </a:p>
          <a:p>
            <a:pPr marL="342900" indent="-342900" algn="just">
              <a:spcAft>
                <a:spcPts val="2400"/>
              </a:spcAft>
              <a:buSzPct val="90000"/>
              <a:buFont typeface="+mj-lt"/>
              <a:buAutoNum type="arabicPeriod"/>
              <a:defRPr/>
            </a:pPr>
            <a:r>
              <a:rPr lang="en-US" sz="2400" dirty="0">
                <a:hlinkClick r:id="rId6"/>
              </a:rPr>
              <a:t>http://www.cplusplus.com/reference/string/string/</a:t>
            </a:r>
            <a:endParaRPr lang="en-US" sz="2400" dirty="0"/>
          </a:p>
          <a:p>
            <a:pPr marL="342900" indent="-342900" algn="just">
              <a:spcAft>
                <a:spcPts val="2400"/>
              </a:spcAft>
              <a:buSzPct val="90000"/>
              <a:buFont typeface="+mj-lt"/>
              <a:buAutoNum type="arabicPeriod"/>
              <a:defRPr/>
            </a:pPr>
            <a:r>
              <a:rPr lang="en-US" sz="2400" dirty="0">
                <a:hlinkClick r:id="rId4"/>
              </a:rPr>
              <a:t>https://cal-linux.com/tutorials/strings.html</a:t>
            </a:r>
            <a:endParaRPr lang="en-US" sz="2400"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 y="85852"/>
            <a:ext cx="7808976" cy="1088136"/>
          </a:xfrm>
        </p:spPr>
        <p:txBody>
          <a:bodyPr/>
          <a:lstStyle/>
          <a:p>
            <a:r>
              <a:rPr lang="en-US" dirty="0"/>
              <a:t>Lecture Outline</a:t>
            </a:r>
          </a:p>
        </p:txBody>
      </p:sp>
      <p:sp>
        <p:nvSpPr>
          <p:cNvPr id="7" name="Subtitle 2"/>
          <p:cNvSpPr>
            <a:spLocks noGrp="1"/>
          </p:cNvSpPr>
          <p:nvPr>
            <p:ph type="subTitle" idx="1"/>
          </p:nvPr>
        </p:nvSpPr>
        <p:spPr>
          <a:xfrm>
            <a:off x="177501" y="1496924"/>
            <a:ext cx="6096984" cy="4855108"/>
          </a:xfrm>
        </p:spPr>
        <p:txBody>
          <a:bodyPr>
            <a:normAutofit/>
          </a:bodyPr>
          <a:lstStyle/>
          <a:p>
            <a:pPr marL="457200" indent="-457200">
              <a:spcAft>
                <a:spcPts val="1800"/>
              </a:spcAft>
              <a:buClrTx/>
              <a:buFont typeface="+mj-lt"/>
              <a:buAutoNum type="arabicPeriod"/>
            </a:pPr>
            <a:r>
              <a:rPr lang="en-US" sz="2800" b="1" dirty="0">
                <a:solidFill>
                  <a:srgbClr val="0070C0"/>
                </a:solidFill>
              </a:rPr>
              <a:t>String</a:t>
            </a:r>
          </a:p>
          <a:p>
            <a:pPr marL="971550" lvl="1" indent="-514350" algn="l">
              <a:spcBef>
                <a:spcPts val="0"/>
              </a:spcBef>
              <a:spcAft>
                <a:spcPts val="1800"/>
              </a:spcAft>
              <a:buClrTx/>
              <a:buFont typeface="+mj-lt"/>
              <a:buAutoNum type="romanUcPeriod"/>
            </a:pPr>
            <a:r>
              <a:rPr lang="en-US" sz="2800" dirty="0">
                <a:solidFill>
                  <a:schemeClr val="tx1"/>
                </a:solidFill>
              </a:rPr>
              <a:t>Definition &amp; Structure</a:t>
            </a:r>
          </a:p>
          <a:p>
            <a:pPr marL="971550" lvl="1" indent="-514350" algn="l">
              <a:spcBef>
                <a:spcPts val="0"/>
              </a:spcBef>
              <a:spcAft>
                <a:spcPts val="1800"/>
              </a:spcAft>
              <a:buClrTx/>
              <a:buFont typeface="+mj-lt"/>
              <a:buAutoNum type="romanUcPeriod"/>
            </a:pPr>
            <a:r>
              <a:rPr lang="en-US" sz="2800" dirty="0">
                <a:solidFill>
                  <a:schemeClr val="tx1"/>
                </a:solidFill>
              </a:rPr>
              <a:t>Declaration &amp; Initialization</a:t>
            </a:r>
          </a:p>
          <a:p>
            <a:pPr marL="971550" lvl="1" indent="-514350" algn="l">
              <a:spcBef>
                <a:spcPts val="0"/>
              </a:spcBef>
              <a:spcAft>
                <a:spcPts val="1800"/>
              </a:spcAft>
              <a:buClrTx/>
              <a:buFont typeface="+mj-lt"/>
              <a:buAutoNum type="romanUcPeriod"/>
            </a:pPr>
            <a:r>
              <a:rPr lang="en-US" sz="2800" dirty="0">
                <a:solidFill>
                  <a:schemeClr val="tx1"/>
                </a:solidFill>
              </a:rPr>
              <a:t>Access, Input, Output</a:t>
            </a:r>
          </a:p>
          <a:p>
            <a:pPr marL="971550" lvl="1" indent="-514350" algn="l">
              <a:spcBef>
                <a:spcPts val="0"/>
              </a:spcBef>
              <a:spcAft>
                <a:spcPts val="1800"/>
              </a:spcAft>
              <a:buClrTx/>
              <a:buFont typeface="+mj-lt"/>
              <a:buAutoNum type="romanUcPeriod"/>
            </a:pPr>
            <a:r>
              <a:rPr lang="en-US" sz="2800" dirty="0">
                <a:solidFill>
                  <a:schemeClr val="tx1"/>
                </a:solidFill>
              </a:rPr>
              <a:t>String Handling Functions</a:t>
            </a:r>
          </a:p>
          <a:p>
            <a:pPr marL="914400" lvl="1" indent="-457200" algn="l">
              <a:spcBef>
                <a:spcPts val="0"/>
              </a:spcBef>
              <a:spcAft>
                <a:spcPts val="1800"/>
              </a:spcAft>
              <a:buClrTx/>
              <a:buFont typeface="+mj-lt"/>
              <a:buAutoNum type="arabicPeriod"/>
            </a:pPr>
            <a:endParaRPr lang="en-US" sz="28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44" y="182881"/>
            <a:ext cx="8144973" cy="914400"/>
          </a:xfrm>
        </p:spPr>
        <p:txBody>
          <a:bodyPr>
            <a:normAutofit/>
          </a:bodyPr>
          <a:lstStyle/>
          <a:p>
            <a:pPr>
              <a:lnSpc>
                <a:spcPct val="100000"/>
              </a:lnSpc>
            </a:pPr>
            <a:r>
              <a:rPr lang="en-US" sz="5400" b="1" dirty="0"/>
              <a:t>String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161155" y="1532425"/>
            <a:ext cx="8787773"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Strings are sequence of characters representing a piece of text. In </a:t>
            </a:r>
            <a:r>
              <a:rPr lang="en-US" sz="2000"/>
              <a:t>programming languages, </a:t>
            </a:r>
            <a:r>
              <a:rPr lang="en-US" sz="2000" dirty="0"/>
              <a:t>a string is represented as some characters enclosed by double quotes- "</a:t>
            </a:r>
            <a:r>
              <a:rPr lang="en-US" sz="2000" dirty="0">
                <a:latin typeface="Courier New" panose="02070309020205020404" pitchFamily="49" charset="0"/>
                <a:cs typeface="Courier New" panose="02070309020205020404" pitchFamily="49" charset="0"/>
              </a:rPr>
              <a:t>This is a string</a:t>
            </a:r>
            <a:r>
              <a:rPr lang="en-US" sz="2000" dirty="0"/>
              <a:t>".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b="1" dirty="0">
                <a:solidFill>
                  <a:schemeClr val="bg2">
                    <a:lumMod val="50000"/>
                  </a:schemeClr>
                </a:solidFill>
              </a:rPr>
              <a:t>A string is mainly declared using an array of characters.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t>The main difference between a </a:t>
            </a:r>
            <a:r>
              <a:rPr lang="en-US" sz="2000" i="1" dirty="0"/>
              <a:t>simple array of character </a:t>
            </a:r>
            <a:r>
              <a:rPr lang="en-US" sz="2000" dirty="0"/>
              <a:t>and </a:t>
            </a:r>
            <a:r>
              <a:rPr lang="en-US" sz="2000" i="1" dirty="0"/>
              <a:t>an array of character representing string </a:t>
            </a:r>
            <a:r>
              <a:rPr lang="en-US" sz="2000"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b="1" dirty="0">
                <a:solidFill>
                  <a:schemeClr val="bg2">
                    <a:lumMod val="50000"/>
                  </a:schemeClr>
                </a:solidFill>
              </a:rPr>
              <a:t>The end marker is called the zero (or </a:t>
            </a:r>
            <a:r>
              <a:rPr lang="en-US" sz="2000" b="1" dirty="0">
                <a:solidFill>
                  <a:schemeClr val="bg2">
                    <a:lumMod val="50000"/>
                  </a:schemeClr>
                </a:solidFill>
                <a:latin typeface="Courier New" panose="02070309020205020404" pitchFamily="49" charset="0"/>
                <a:cs typeface="Courier New" panose="02070309020205020404" pitchFamily="49" charset="0"/>
              </a:rPr>
              <a:t>NULL</a:t>
            </a:r>
            <a:r>
              <a:rPr lang="en-US" sz="2000" b="1" dirty="0">
                <a:solidFill>
                  <a:schemeClr val="bg2">
                    <a:lumMod val="50000"/>
                  </a:schemeClr>
                </a:solidFill>
              </a:rPr>
              <a:t>) byte because it is just a byte which contains the value zero: '</a:t>
            </a:r>
            <a:r>
              <a:rPr lang="en-US" sz="2000" b="1" dirty="0">
                <a:solidFill>
                  <a:schemeClr val="bg2">
                    <a:lumMod val="50000"/>
                  </a:schemeClr>
                </a:solidFill>
                <a:latin typeface="Courier New" panose="02070309020205020404" pitchFamily="49" charset="0"/>
                <a:cs typeface="Courier New" panose="02070309020205020404" pitchFamily="49" charset="0"/>
              </a:rPr>
              <a:t>\0</a:t>
            </a:r>
            <a:r>
              <a:rPr lang="en-US" sz="2000" b="1" dirty="0">
                <a:solidFill>
                  <a:schemeClr val="bg2">
                    <a:lumMod val="50000"/>
                  </a:schemeClr>
                </a:solidFill>
              </a:rPr>
              <a:t>'.  Programs rarely gets to see this end marker as most functions which handle strings use it or add it automatically.</a:t>
            </a:r>
          </a:p>
        </p:txBody>
      </p:sp>
      <p:sp>
        <p:nvSpPr>
          <p:cNvPr id="5" name="Subtitle 2"/>
          <p:cNvSpPr>
            <a:spLocks noGrp="1"/>
          </p:cNvSpPr>
          <p:nvPr>
            <p:ph type="subTitle" idx="1"/>
          </p:nvPr>
        </p:nvSpPr>
        <p:spPr>
          <a:xfrm>
            <a:off x="0" y="924370"/>
            <a:ext cx="2789509" cy="484632"/>
          </a:xfrm>
        </p:spPr>
        <p:txBody>
          <a:bodyPr/>
          <a:lstStyle/>
          <a:p>
            <a:r>
              <a:rPr lang="en-US" b="1" dirty="0">
                <a:solidFill>
                  <a:srgbClr val="FFFF00"/>
                </a:solidFill>
              </a:rPr>
              <a:t>Definition &amp; Structure</a:t>
            </a:r>
          </a:p>
        </p:txBody>
      </p:sp>
    </p:spTree>
    <p:extLst>
      <p:ext uri="{BB962C8B-B14F-4D97-AF65-F5344CB8AC3E}">
        <p14:creationId xmlns:p14="http://schemas.microsoft.com/office/powerpoint/2010/main" val="82445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D43C840-396A-BAF2-775C-6D24A32F2AF2}"/>
              </a:ext>
            </a:extLst>
          </p:cNvPr>
          <p:cNvGraphicFramePr>
            <a:graphicFrameLocks noGrp="1"/>
          </p:cNvGraphicFramePr>
          <p:nvPr>
            <p:extLst>
              <p:ext uri="{D42A27DB-BD31-4B8C-83A1-F6EECF244321}">
                <p14:modId xmlns:p14="http://schemas.microsoft.com/office/powerpoint/2010/main" val="1300943627"/>
              </p:ext>
            </p:extLst>
          </p:nvPr>
        </p:nvGraphicFramePr>
        <p:xfrm>
          <a:off x="268224" y="1231392"/>
          <a:ext cx="8590026" cy="5412330"/>
        </p:xfrm>
        <a:graphic>
          <a:graphicData uri="http://schemas.openxmlformats.org/drawingml/2006/table">
            <a:tbl>
              <a:tblPr firstRow="1" firstCol="1" bandRow="1">
                <a:tableStyleId>{1FECB4D8-DB02-4DC6-A0A2-4F2EBAE1DC90}</a:tableStyleId>
              </a:tblPr>
              <a:tblGrid>
                <a:gridCol w="4295013">
                  <a:extLst>
                    <a:ext uri="{9D8B030D-6E8A-4147-A177-3AD203B41FA5}">
                      <a16:colId xmlns:a16="http://schemas.microsoft.com/office/drawing/2014/main" val="3365144474"/>
                    </a:ext>
                  </a:extLst>
                </a:gridCol>
                <a:gridCol w="4295013">
                  <a:extLst>
                    <a:ext uri="{9D8B030D-6E8A-4147-A177-3AD203B41FA5}">
                      <a16:colId xmlns:a16="http://schemas.microsoft.com/office/drawing/2014/main" val="573792090"/>
                    </a:ext>
                  </a:extLst>
                </a:gridCol>
              </a:tblGrid>
              <a:tr h="464582">
                <a:tc>
                  <a:txBody>
                    <a:bodyPr/>
                    <a:lstStyle/>
                    <a:p>
                      <a:pPr marL="0" marR="0" algn="ctr" fontAlgn="base">
                        <a:lnSpc>
                          <a:spcPct val="100000"/>
                        </a:lnSpc>
                        <a:spcBef>
                          <a:spcPts val="0"/>
                        </a:spcBef>
                        <a:spcAft>
                          <a:spcPts val="0"/>
                        </a:spcAft>
                      </a:pPr>
                      <a:r>
                        <a:rPr lang="en-US" sz="2400" kern="0" dirty="0">
                          <a:solidFill>
                            <a:srgbClr val="FFFF00"/>
                          </a:solidFill>
                          <a:effectLst/>
                        </a:rPr>
                        <a:t>String</a:t>
                      </a:r>
                      <a:endParaRPr lang="en-US" sz="3200" kern="1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8100" marR="38100" marT="95250" marB="95250" anchor="b"/>
                </a:tc>
                <a:tc>
                  <a:txBody>
                    <a:bodyPr/>
                    <a:lstStyle/>
                    <a:p>
                      <a:pPr marL="0" marR="0" algn="ctr" fontAlgn="base">
                        <a:lnSpc>
                          <a:spcPct val="100000"/>
                        </a:lnSpc>
                        <a:spcBef>
                          <a:spcPts val="0"/>
                        </a:spcBef>
                        <a:spcAft>
                          <a:spcPts val="0"/>
                        </a:spcAft>
                      </a:pPr>
                      <a:r>
                        <a:rPr lang="en-US" sz="2400" kern="0" dirty="0">
                          <a:solidFill>
                            <a:srgbClr val="FFFF00"/>
                          </a:solidFill>
                          <a:effectLst/>
                        </a:rPr>
                        <a:t>Char Array</a:t>
                      </a:r>
                      <a:endParaRPr lang="en-US" sz="3200" kern="1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95250" marB="95250" anchor="b"/>
                </a:tc>
                <a:extLst>
                  <a:ext uri="{0D108BD9-81ED-4DB2-BD59-A6C34878D82A}">
                    <a16:rowId xmlns:a16="http://schemas.microsoft.com/office/drawing/2014/main" val="2094866135"/>
                  </a:ext>
                </a:extLst>
              </a:tr>
              <a:tr h="785546">
                <a:tc>
                  <a:txBody>
                    <a:bodyPr/>
                    <a:lstStyle/>
                    <a:p>
                      <a:pPr marL="0" marR="0" algn="just">
                        <a:lnSpc>
                          <a:spcPct val="100000"/>
                        </a:lnSpc>
                        <a:spcBef>
                          <a:spcPts val="0"/>
                        </a:spcBef>
                        <a:spcAft>
                          <a:spcPts val="0"/>
                        </a:spcAft>
                      </a:pPr>
                      <a:r>
                        <a:rPr lang="en-US" sz="1600" b="0" kern="0" dirty="0">
                          <a:effectLst/>
                        </a:rPr>
                        <a:t> A string is a class that defines objects that be represented as a stream of characters.</a:t>
                      </a:r>
                      <a:endParaRPr lang="en-US" sz="2000" b="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tc>
                  <a:txBody>
                    <a:bodyPr/>
                    <a:lstStyle/>
                    <a:p>
                      <a:pPr marL="0" marR="0" algn="just">
                        <a:lnSpc>
                          <a:spcPct val="100000"/>
                        </a:lnSpc>
                        <a:spcBef>
                          <a:spcPts val="0"/>
                        </a:spcBef>
                        <a:spcAft>
                          <a:spcPts val="0"/>
                        </a:spcAft>
                      </a:pPr>
                      <a:r>
                        <a:rPr lang="en-US" sz="1600" kern="0" dirty="0">
                          <a:effectLst/>
                        </a:rPr>
                        <a:t>A character array is simply an array of characters that can be terminated by a null character.</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extLst>
                  <a:ext uri="{0D108BD9-81ED-4DB2-BD59-A6C34878D82A}">
                    <a16:rowId xmlns:a16="http://schemas.microsoft.com/office/drawing/2014/main" val="4287810172"/>
                  </a:ext>
                </a:extLst>
              </a:tr>
              <a:tr h="1102813">
                <a:tc>
                  <a:txBody>
                    <a:bodyPr/>
                    <a:lstStyle/>
                    <a:p>
                      <a:pPr marL="0" marR="0" algn="just">
                        <a:lnSpc>
                          <a:spcPct val="100000"/>
                        </a:lnSpc>
                        <a:spcBef>
                          <a:spcPts val="0"/>
                        </a:spcBef>
                        <a:spcAft>
                          <a:spcPts val="0"/>
                        </a:spcAft>
                      </a:pPr>
                      <a:r>
                        <a:rPr lang="en-US" sz="1600" b="0" kern="0" dirty="0">
                          <a:effectLst/>
                        </a:rPr>
                        <a:t>In the case of strings, memory is allocated dynamically. More memory can be allocated at run time on demand. As no memory is pre-allocated, no memory is wasted.</a:t>
                      </a:r>
                      <a:endParaRPr lang="en-US" sz="2000" b="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tc>
                  <a:txBody>
                    <a:bodyPr/>
                    <a:lstStyle/>
                    <a:p>
                      <a:pPr marL="0" marR="0" algn="just">
                        <a:lnSpc>
                          <a:spcPct val="100000"/>
                        </a:lnSpc>
                        <a:spcBef>
                          <a:spcPts val="0"/>
                        </a:spcBef>
                        <a:spcAft>
                          <a:spcPts val="0"/>
                        </a:spcAft>
                      </a:pPr>
                      <a:r>
                        <a:rPr lang="en-US" sz="1600" kern="0" dirty="0">
                          <a:effectLst/>
                        </a:rPr>
                        <a:t>The size of the character array has to be allocated statically; more memory cannot be allocated at run time if required. Unused allocated memory is also wasted</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extLst>
                  <a:ext uri="{0D108BD9-81ED-4DB2-BD59-A6C34878D82A}">
                    <a16:rowId xmlns:a16="http://schemas.microsoft.com/office/drawing/2014/main" val="1926691180"/>
                  </a:ext>
                </a:extLst>
              </a:tr>
              <a:tr h="832024">
                <a:tc>
                  <a:txBody>
                    <a:bodyPr/>
                    <a:lstStyle/>
                    <a:p>
                      <a:pPr marL="0" marR="0" algn="just">
                        <a:lnSpc>
                          <a:spcPct val="100000"/>
                        </a:lnSpc>
                        <a:spcBef>
                          <a:spcPts val="0"/>
                        </a:spcBef>
                        <a:spcAft>
                          <a:spcPts val="0"/>
                        </a:spcAft>
                      </a:pPr>
                      <a:r>
                        <a:rPr lang="en-US" sz="1600" b="0" kern="0">
                          <a:effectLst/>
                        </a:rPr>
                        <a:t>As strings are represented as objects, no array decay occurs.</a:t>
                      </a:r>
                      <a:endParaRPr lang="en-US" sz="2000" b="0" kern="10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tc>
                  <a:txBody>
                    <a:bodyPr/>
                    <a:lstStyle/>
                    <a:p>
                      <a:pPr marL="0" marR="0" algn="just">
                        <a:lnSpc>
                          <a:spcPct val="100000"/>
                        </a:lnSpc>
                        <a:spcBef>
                          <a:spcPts val="0"/>
                        </a:spcBef>
                        <a:spcAft>
                          <a:spcPts val="0"/>
                        </a:spcAft>
                      </a:pPr>
                      <a:r>
                        <a:rPr lang="en-US" sz="1600" kern="0" dirty="0">
                          <a:effectLst/>
                        </a:rPr>
                        <a:t>There is a threat of</a:t>
                      </a:r>
                      <a:r>
                        <a:rPr lang="en-US" sz="1600" u="none" kern="0" dirty="0">
                          <a:effectLst/>
                        </a:rPr>
                        <a:t> array decay </a:t>
                      </a:r>
                      <a:r>
                        <a:rPr lang="en-US" sz="1600" kern="0" dirty="0">
                          <a:effectLst/>
                        </a:rPr>
                        <a:t>in the case of the character array. </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extLst>
                  <a:ext uri="{0D108BD9-81ED-4DB2-BD59-A6C34878D82A}">
                    <a16:rowId xmlns:a16="http://schemas.microsoft.com/office/drawing/2014/main" val="219218003"/>
                  </a:ext>
                </a:extLst>
              </a:tr>
              <a:tr h="785546">
                <a:tc>
                  <a:txBody>
                    <a:bodyPr/>
                    <a:lstStyle/>
                    <a:p>
                      <a:pPr marL="0" marR="0" algn="just">
                        <a:lnSpc>
                          <a:spcPct val="100000"/>
                        </a:lnSpc>
                        <a:spcBef>
                          <a:spcPts val="0"/>
                        </a:spcBef>
                        <a:spcAft>
                          <a:spcPts val="0"/>
                        </a:spcAft>
                      </a:pPr>
                      <a:r>
                        <a:rPr lang="en-US" sz="1600" b="0" kern="0" dirty="0">
                          <a:effectLst/>
                        </a:rPr>
                        <a:t>Strings are slower when compared to implementation than character array.</a:t>
                      </a:r>
                      <a:endParaRPr lang="en-US" sz="2000" b="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tc>
                  <a:txBody>
                    <a:bodyPr/>
                    <a:lstStyle/>
                    <a:p>
                      <a:pPr marL="0" marR="0" algn="just">
                        <a:lnSpc>
                          <a:spcPct val="100000"/>
                        </a:lnSpc>
                        <a:spcBef>
                          <a:spcPts val="0"/>
                        </a:spcBef>
                        <a:spcAft>
                          <a:spcPts val="0"/>
                        </a:spcAft>
                      </a:pPr>
                      <a:r>
                        <a:rPr lang="en-US" sz="1600" kern="0" dirty="0">
                          <a:effectLst/>
                        </a:rPr>
                        <a:t>Implementation of character array is faster than std:: string. </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48709483"/>
                  </a:ext>
                </a:extLst>
              </a:tr>
              <a:tr h="785546">
                <a:tc>
                  <a:txBody>
                    <a:bodyPr/>
                    <a:lstStyle/>
                    <a:p>
                      <a:pPr marL="0" marR="0" algn="just">
                        <a:lnSpc>
                          <a:spcPct val="100000"/>
                        </a:lnSpc>
                        <a:spcBef>
                          <a:spcPts val="0"/>
                        </a:spcBef>
                        <a:spcAft>
                          <a:spcPts val="0"/>
                        </a:spcAft>
                      </a:pPr>
                      <a:r>
                        <a:rPr lang="en-US" sz="1600" b="0" kern="0" dirty="0">
                          <a:effectLst/>
                        </a:rPr>
                        <a:t>String class defines a number of functionalities that allow manifold operations on strings.</a:t>
                      </a:r>
                      <a:endParaRPr lang="en-US" sz="2000" b="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tc>
                  <a:txBody>
                    <a:bodyPr/>
                    <a:lstStyle/>
                    <a:p>
                      <a:pPr marL="0" marR="0" algn="just">
                        <a:lnSpc>
                          <a:spcPct val="100000"/>
                        </a:lnSpc>
                        <a:spcBef>
                          <a:spcPts val="0"/>
                        </a:spcBef>
                        <a:spcAft>
                          <a:spcPts val="0"/>
                        </a:spcAft>
                      </a:pPr>
                      <a:r>
                        <a:rPr lang="en-US" sz="1600" kern="0" dirty="0">
                          <a:effectLst/>
                        </a:rPr>
                        <a:t>Character arrays do not offer many inbuilt functions to manipulate strings.</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0" marR="95250" marT="133350" marB="133350" anchor="ctr"/>
                </a:tc>
                <a:extLst>
                  <a:ext uri="{0D108BD9-81ED-4DB2-BD59-A6C34878D82A}">
                    <a16:rowId xmlns:a16="http://schemas.microsoft.com/office/drawing/2014/main" val="1457432369"/>
                  </a:ext>
                </a:extLst>
              </a:tr>
            </a:tbl>
          </a:graphicData>
        </a:graphic>
      </p:graphicFrame>
      <p:sp>
        <p:nvSpPr>
          <p:cNvPr id="4" name="TextBox 3">
            <a:extLst>
              <a:ext uri="{FF2B5EF4-FFF2-40B4-BE49-F238E27FC236}">
                <a16:creationId xmlns:a16="http://schemas.microsoft.com/office/drawing/2014/main" id="{43829CDC-3BE4-C4E7-39A3-698AB9BD27CD}"/>
              </a:ext>
            </a:extLst>
          </p:cNvPr>
          <p:cNvSpPr txBox="1"/>
          <p:nvPr/>
        </p:nvSpPr>
        <p:spPr>
          <a:xfrm>
            <a:off x="113156" y="110928"/>
            <a:ext cx="6470523" cy="721736"/>
          </a:xfrm>
          <a:prstGeom prst="rect">
            <a:avLst/>
          </a:prstGeom>
          <a:noFill/>
        </p:spPr>
        <p:txBody>
          <a:bodyPr wrap="square">
            <a:spAutoFit/>
          </a:bodyPr>
          <a:lstStyle/>
          <a:p>
            <a:pPr marL="0" marR="0" fontAlgn="base">
              <a:lnSpc>
                <a:spcPct val="107000"/>
              </a:lnSpc>
              <a:spcBef>
                <a:spcPts val="1800"/>
              </a:spcBef>
              <a:spcAft>
                <a:spcPts val="1800"/>
              </a:spcAft>
            </a:pPr>
            <a:r>
              <a:rPr lang="en-US" sz="4000" b="1" kern="0" spc="1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String vs Character Array</a:t>
            </a:r>
            <a:endParaRPr lang="en-US" sz="40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p:txBody>
      </p:sp>
      <p:cxnSp>
        <p:nvCxnSpPr>
          <p:cNvPr id="6" name="Straight Connector 5">
            <a:extLst>
              <a:ext uri="{FF2B5EF4-FFF2-40B4-BE49-F238E27FC236}">
                <a16:creationId xmlns:a16="http://schemas.microsoft.com/office/drawing/2014/main" id="{87B7FB6C-ABB9-331A-F535-CAD6376B6B40}"/>
              </a:ext>
            </a:extLst>
          </p:cNvPr>
          <p:cNvCxnSpPr>
            <a:cxnSpLocks/>
          </p:cNvCxnSpPr>
          <p:nvPr/>
        </p:nvCxnSpPr>
        <p:spPr>
          <a:xfrm>
            <a:off x="4462272" y="1267967"/>
            <a:ext cx="0" cy="55778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404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140422" y="1210080"/>
            <a:ext cx="8857274"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solidFill>
                  <a:schemeClr val="bg2">
                    <a:lumMod val="50000"/>
                  </a:schemeClr>
                </a:solidFill>
              </a:rPr>
              <a:t>Declaration of a string is just an array of characters: </a:t>
            </a:r>
            <a:r>
              <a:rPr lang="en-US" b="1" dirty="0">
                <a:solidFill>
                  <a:schemeClr val="bg2">
                    <a:lumMod val="50000"/>
                  </a:schemeClr>
                </a:solidFill>
                <a:latin typeface="Courier New" panose="02070309020205020404" pitchFamily="49" charset="0"/>
                <a:cs typeface="Courier New" panose="02070309020205020404" pitchFamily="49" charset="0"/>
              </a:rPr>
              <a:t>char </a:t>
            </a:r>
            <a:r>
              <a:rPr lang="en-US" b="1" dirty="0" err="1">
                <a:solidFill>
                  <a:schemeClr val="bg2">
                    <a:lumMod val="50000"/>
                  </a:schemeClr>
                </a:solidFill>
                <a:latin typeface="Courier New" panose="02070309020205020404" pitchFamily="49" charset="0"/>
                <a:cs typeface="Courier New" panose="02070309020205020404" pitchFamily="49" charset="0"/>
              </a:rPr>
              <a:t>mimo</a:t>
            </a:r>
            <a:r>
              <a:rPr lang="en-US" b="1" dirty="0">
                <a:solidFill>
                  <a:schemeClr val="bg2">
                    <a:lumMod val="50000"/>
                  </a:schemeClr>
                </a:solidFill>
                <a:latin typeface="Courier New" panose="02070309020205020404" pitchFamily="49" charset="0"/>
                <a:cs typeface="Courier New" panose="02070309020205020404" pitchFamily="49" charset="0"/>
              </a:rPr>
              <a:t> [5];</a:t>
            </a:r>
            <a:r>
              <a:rPr lang="en-US" b="1" dirty="0">
                <a:solidFill>
                  <a:schemeClr val="bg2">
                    <a:lumMod val="50000"/>
                  </a:schemeClr>
                </a:solidFill>
              </a:rPr>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b="1" dirty="0">
                <a:solidFill>
                  <a:schemeClr val="bg2">
                    <a:lumMod val="50000"/>
                  </a:schemeClr>
                </a:solidFill>
              </a:rPr>
              <a:t>But, to represent the same text as string in C/C++ double quotation (") is used to bound the text. And a </a:t>
            </a:r>
            <a:r>
              <a:rPr lang="en-US" b="1" dirty="0">
                <a:solidFill>
                  <a:schemeClr val="bg2">
                    <a:lumMod val="50000"/>
                  </a:schemeClr>
                </a:solidFill>
                <a:latin typeface="Courier New" panose="02070309020205020404" pitchFamily="49" charset="0"/>
                <a:cs typeface="Courier New" panose="02070309020205020404" pitchFamily="49" charset="0"/>
              </a:rPr>
              <a:t>NULL</a:t>
            </a:r>
            <a:r>
              <a:rPr lang="en-US" b="1" dirty="0">
                <a:solidFill>
                  <a:schemeClr val="bg2">
                    <a:lumMod val="50000"/>
                  </a:schemeClr>
                </a:solidFill>
              </a:rPr>
              <a:t> character is added at the end of the text. So, because of this </a:t>
            </a:r>
            <a:r>
              <a:rPr lang="en-US" b="1" dirty="0">
                <a:solidFill>
                  <a:schemeClr val="bg2">
                    <a:lumMod val="50000"/>
                  </a:schemeClr>
                </a:solidFill>
                <a:latin typeface="Courier New" panose="02070309020205020404" pitchFamily="49" charset="0"/>
                <a:cs typeface="Courier New" panose="02070309020205020404" pitchFamily="49" charset="0"/>
              </a:rPr>
              <a:t>NULL</a:t>
            </a:r>
            <a:r>
              <a:rPr lang="en-US" b="1" dirty="0">
                <a:solidFill>
                  <a:schemeClr val="bg2">
                    <a:lumMod val="50000"/>
                  </a:schemeClr>
                </a:solidFill>
              </a:rPr>
              <a:t>, we need to declare an additional slot in the array. </a:t>
            </a:r>
            <a:br>
              <a:rPr lang="en-US" b="1" dirty="0">
                <a:solidFill>
                  <a:schemeClr val="bg2">
                    <a:lumMod val="50000"/>
                  </a:schemeClr>
                </a:solidFill>
              </a:rPr>
            </a:br>
            <a:r>
              <a:rPr lang="en-US" b="1" dirty="0">
                <a:solidFill>
                  <a:schemeClr val="bg2">
                    <a:lumMod val="50000"/>
                  </a:schemeClr>
                </a:solidFill>
                <a:latin typeface="Courier New" panose="02070309020205020404" pitchFamily="49" charset="0"/>
                <a:cs typeface="Courier New" panose="02070309020205020404" pitchFamily="49" charset="0"/>
              </a:rPr>
              <a:t>char </a:t>
            </a:r>
            <a:r>
              <a:rPr lang="en-US" b="1" dirty="0" err="1">
                <a:solidFill>
                  <a:schemeClr val="bg2">
                    <a:lumMod val="50000"/>
                  </a:schemeClr>
                </a:solidFill>
                <a:latin typeface="Courier New" panose="02070309020205020404" pitchFamily="49" charset="0"/>
                <a:cs typeface="Courier New" panose="02070309020205020404" pitchFamily="49" charset="0"/>
              </a:rPr>
              <a:t>mimo</a:t>
            </a:r>
            <a:r>
              <a:rPr lang="en-US" b="1" dirty="0">
                <a:solidFill>
                  <a:schemeClr val="bg2">
                    <a:lumMod val="50000"/>
                  </a:schemeClr>
                </a:solidFill>
                <a:latin typeface="Courier New" panose="02070309020205020404" pitchFamily="49" charset="0"/>
                <a:cs typeface="Courier New" panose="02070309020205020404" pitchFamily="49" charset="0"/>
              </a:rPr>
              <a:t> [6]= </a:t>
            </a:r>
            <a:r>
              <a:rPr lang="en-US" b="1" dirty="0">
                <a:solidFill>
                  <a:schemeClr val="bg2">
                    <a:lumMod val="50000"/>
                  </a:schemeClr>
                </a:solidFill>
              </a:rPr>
              <a:t>"</a:t>
            </a:r>
            <a:r>
              <a:rPr lang="en-US" b="1" dirty="0">
                <a:solidFill>
                  <a:schemeClr val="bg2">
                    <a:lumMod val="50000"/>
                  </a:schemeClr>
                </a:solidFill>
                <a:latin typeface="Courier New" panose="02070309020205020404" pitchFamily="49" charset="0"/>
                <a:cs typeface="Courier New" panose="02070309020205020404" pitchFamily="49" charset="0"/>
              </a:rPr>
              <a:t>Hello</a:t>
            </a:r>
            <a:r>
              <a:rPr lang="en-US" b="1" dirty="0">
                <a:solidFill>
                  <a:schemeClr val="bg2">
                    <a:lumMod val="50000"/>
                  </a:schemeClr>
                </a:solidFill>
              </a:rPr>
              <a:t>"</a:t>
            </a:r>
            <a:r>
              <a:rPr lang="en-US" b="1" dirty="0">
                <a:solidFill>
                  <a:schemeClr val="bg2">
                    <a:lumMod val="50000"/>
                  </a:schemeClr>
                </a:solidFill>
                <a:latin typeface="Courier New" panose="02070309020205020404" pitchFamily="49" charset="0"/>
                <a:cs typeface="Courier New" panose="02070309020205020404" pitchFamily="49" charset="0"/>
              </a:rPr>
              <a:t>; OR string </a:t>
            </a:r>
            <a:r>
              <a:rPr lang="en-US" b="1" dirty="0" err="1">
                <a:solidFill>
                  <a:schemeClr val="bg2">
                    <a:lumMod val="50000"/>
                  </a:schemeClr>
                </a:solidFill>
                <a:latin typeface="Courier New" panose="02070309020205020404" pitchFamily="49" charset="0"/>
                <a:cs typeface="Courier New" panose="02070309020205020404" pitchFamily="49" charset="0"/>
              </a:rPr>
              <a:t>mimo</a:t>
            </a:r>
            <a:r>
              <a:rPr lang="en-US" b="1" dirty="0">
                <a:solidFill>
                  <a:schemeClr val="bg2">
                    <a:lumMod val="50000"/>
                  </a:schemeClr>
                </a:solidFill>
                <a:latin typeface="Courier New" panose="02070309020205020404" pitchFamily="49" charset="0"/>
                <a:cs typeface="Courier New" panose="02070309020205020404" pitchFamily="49" charset="0"/>
              </a:rPr>
              <a:t>= </a:t>
            </a:r>
            <a:r>
              <a:rPr lang="en-US" b="1" dirty="0">
                <a:solidFill>
                  <a:schemeClr val="bg2">
                    <a:lumMod val="50000"/>
                  </a:schemeClr>
                </a:solidFill>
              </a:rPr>
              <a:t>"</a:t>
            </a:r>
            <a:r>
              <a:rPr lang="en-US" b="1" dirty="0">
                <a:solidFill>
                  <a:schemeClr val="bg2">
                    <a:lumMod val="50000"/>
                  </a:schemeClr>
                </a:solidFill>
                <a:latin typeface="Courier New" panose="02070309020205020404" pitchFamily="49" charset="0"/>
                <a:cs typeface="Courier New" panose="02070309020205020404" pitchFamily="49" charset="0"/>
              </a:rPr>
              <a:t>Hello</a:t>
            </a:r>
            <a:r>
              <a:rPr lang="en-US" b="1" dirty="0">
                <a:solidFill>
                  <a:schemeClr val="bg2">
                    <a:lumMod val="50000"/>
                  </a:schemeClr>
                </a:solidFill>
              </a:rPr>
              <a:t>“;</a:t>
            </a:r>
            <a:endParaRPr lang="en-US" b="1" dirty="0">
              <a:solidFill>
                <a:schemeClr val="bg2">
                  <a:lumMod val="50000"/>
                </a:schemeClr>
              </a:solidFill>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algn="just"/>
            <a:endParaRPr lang="en-US" dirty="0"/>
          </a:p>
          <a:p>
            <a:pPr marL="285750" indent="-285750" algn="just">
              <a:spcAft>
                <a:spcPts val="1200"/>
              </a:spcAft>
              <a:buFont typeface="Wingdings" panose="05000000000000000000" pitchFamily="2" charset="2"/>
              <a:buChar char="q"/>
            </a:pPr>
            <a:r>
              <a:rPr lang="en-US" b="1" dirty="0">
                <a:solidFill>
                  <a:srgbClr val="7030A0"/>
                </a:solidFill>
              </a:rPr>
              <a:t>The standard library functions can recognize </a:t>
            </a:r>
            <a:r>
              <a:rPr lang="en-US" b="1" dirty="0">
                <a:solidFill>
                  <a:srgbClr val="7030A0"/>
                </a:solidFill>
                <a:latin typeface="Courier New" panose="02070309020205020404" pitchFamily="49" charset="0"/>
                <a:cs typeface="Courier New" panose="02070309020205020404" pitchFamily="49" charset="0"/>
              </a:rPr>
              <a:t>NULL</a:t>
            </a:r>
            <a:r>
              <a:rPr lang="en-US" b="1" dirty="0">
                <a:solidFill>
                  <a:srgbClr val="7030A0"/>
                </a:solidFill>
              </a:rPr>
              <a:t> (</a:t>
            </a:r>
            <a:r>
              <a:rPr lang="en-US" b="1" dirty="0">
                <a:solidFill>
                  <a:srgbClr val="7030A0"/>
                </a:solidFill>
                <a:latin typeface="Courier New" panose="02070309020205020404" pitchFamily="49" charset="0"/>
                <a:cs typeface="Courier New" panose="02070309020205020404" pitchFamily="49" charset="0"/>
              </a:rPr>
              <a:t>'\0'</a:t>
            </a:r>
            <a:r>
              <a:rPr lang="en-US" b="1" dirty="0">
                <a:solidFill>
                  <a:srgbClr val="7030A0"/>
                </a:solidFill>
              </a:rPr>
              <a:t>) as being the end of the string.</a:t>
            </a:r>
            <a:endParaRPr lang="en-US" b="1" dirty="0">
              <a:solidFill>
                <a:srgbClr val="7030A0"/>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29452585"/>
              </p:ext>
            </p:extLst>
          </p:nvPr>
        </p:nvGraphicFramePr>
        <p:xfrm>
          <a:off x="1299883" y="2881439"/>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80884">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1642595"/>
              </p:ext>
            </p:extLst>
          </p:nvPr>
        </p:nvGraphicFramePr>
        <p:xfrm>
          <a:off x="1299883" y="5027706"/>
          <a:ext cx="6279774" cy="957368"/>
        </p:xfrm>
        <a:graphic>
          <a:graphicData uri="http://schemas.openxmlformats.org/drawingml/2006/table">
            <a:tbl>
              <a:tblPr firstRow="1" firstCol="1" bandRow="1">
                <a:tableStyleId>{2D5ABB26-0587-4C30-8999-92F81FD0307C}</a:tableStyleId>
              </a:tblPr>
              <a:tblGrid>
                <a:gridCol w="565493">
                  <a:extLst>
                    <a:ext uri="{9D8B030D-6E8A-4147-A177-3AD203B41FA5}">
                      <a16:colId xmlns:a16="http://schemas.microsoft.com/office/drawing/2014/main" val="20000"/>
                    </a:ext>
                  </a:extLst>
                </a:gridCol>
                <a:gridCol w="529394">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120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120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120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120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120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Subtitle 2">
            <a:extLst>
              <a:ext uri="{FF2B5EF4-FFF2-40B4-BE49-F238E27FC236}">
                <a16:creationId xmlns:a16="http://schemas.microsoft.com/office/drawing/2014/main" id="{37EE3747-6C11-20A4-43C9-2B62B7846666}"/>
              </a:ext>
            </a:extLst>
          </p:cNvPr>
          <p:cNvSpPr txBox="1">
            <a:spLocks/>
          </p:cNvSpPr>
          <p:nvPr/>
        </p:nvSpPr>
        <p:spPr>
          <a:xfrm>
            <a:off x="98679" y="150971"/>
            <a:ext cx="6543608" cy="1005840"/>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C00000"/>
                </a:solidFill>
              </a:rPr>
              <a:t>Declaration &amp; Initialization</a:t>
            </a:r>
          </a:p>
        </p:txBody>
      </p:sp>
    </p:spTree>
    <p:extLst>
      <p:ext uri="{BB962C8B-B14F-4D97-AF65-F5344CB8AC3E}">
        <p14:creationId xmlns:p14="http://schemas.microsoft.com/office/powerpoint/2010/main" val="142713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304544"/>
            <a:ext cx="3897313" cy="5402485"/>
          </a:xfrm>
        </p:spPr>
        <p:txBody>
          <a:bodyPr>
            <a:noAutofit/>
          </a:bodyPr>
          <a:lstStyle/>
          <a:p>
            <a:pPr algn="just">
              <a:spcBef>
                <a:spcPts val="0"/>
              </a:spcBef>
              <a:spcAft>
                <a:spcPts val="1800"/>
              </a:spcAft>
              <a:buClrTx/>
              <a:buFont typeface="Wingdings" panose="05000000000000000000" pitchFamily="2" charset="2"/>
              <a:buChar char="q"/>
            </a:pPr>
            <a:r>
              <a:rPr lang="en-US" sz="1400" dirty="0">
                <a:solidFill>
                  <a:schemeClr val="bg2">
                    <a:lumMod val="50000"/>
                  </a:schemeClr>
                </a:solidFill>
              </a:rPr>
              <a:t>Lines 4-6 declares three arrays of characters. First two are initialized as strings with a NULL character at their end. </a:t>
            </a:r>
          </a:p>
          <a:p>
            <a:pPr algn="just">
              <a:spcBef>
                <a:spcPts val="0"/>
              </a:spcBef>
              <a:spcAft>
                <a:spcPts val="18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0"/>
              </a:spcBef>
              <a:spcAft>
                <a:spcPts val="1800"/>
              </a:spcAft>
              <a:buClrTx/>
              <a:buFont typeface="Wingdings" panose="05000000000000000000" pitchFamily="2" charset="2"/>
              <a:buChar char="q"/>
            </a:pPr>
            <a:r>
              <a:rPr lang="en-US" sz="1400" dirty="0">
                <a:solidFill>
                  <a:schemeClr val="bg2">
                    <a:lumMod val="50000"/>
                  </a:schemeClr>
                </a:solidFill>
              </a:rPr>
              <a:t>The same can be found in line 8, where we have </a:t>
            </a:r>
            <a:r>
              <a:rPr lang="en-US" sz="1400" dirty="0" err="1">
                <a:solidFill>
                  <a:schemeClr val="bg2">
                    <a:lumMod val="50000"/>
                  </a:schemeClr>
                </a:solidFill>
                <a:latin typeface="Courier New" panose="02070309020205020404" pitchFamily="49" charset="0"/>
                <a:cs typeface="Courier New" panose="02070309020205020404" pitchFamily="49" charset="0"/>
              </a:rPr>
              <a:t>cin</a:t>
            </a:r>
            <a:r>
              <a:rPr lang="en-US" sz="1400" dirty="0">
                <a:solidFill>
                  <a:schemeClr val="bg2">
                    <a:lumMod val="50000"/>
                  </a:schemeClr>
                </a:solidFill>
              </a:rPr>
              <a:t> and the array </a:t>
            </a:r>
            <a:r>
              <a:rPr lang="en-US" sz="1400" dirty="0">
                <a:solidFill>
                  <a:schemeClr val="bg2">
                    <a:lumMod val="50000"/>
                  </a:schemeClr>
                </a:solidFill>
                <a:latin typeface="Courier New" panose="02070309020205020404" pitchFamily="49" charset="0"/>
                <a:cs typeface="Courier New" panose="02070309020205020404" pitchFamily="49" charset="0"/>
              </a:rPr>
              <a:t>FirstName</a:t>
            </a:r>
            <a:r>
              <a:rPr lang="en-US" sz="1400" dirty="0">
                <a:solidFill>
                  <a:schemeClr val="bg2">
                    <a:lumMod val="50000"/>
                  </a:schemeClr>
                </a:solidFill>
              </a:rPr>
              <a:t>. </a:t>
            </a:r>
          </a:p>
          <a:p>
            <a:pPr algn="just">
              <a:spcBef>
                <a:spcPts val="0"/>
              </a:spcBef>
              <a:spcAft>
                <a:spcPts val="1800"/>
              </a:spcAft>
              <a:buClrTx/>
              <a:buFont typeface="Wingdings" panose="05000000000000000000" pitchFamily="2" charset="2"/>
              <a:buChar char="q"/>
            </a:pPr>
            <a:r>
              <a:rPr lang="en-US" sz="1400" dirty="0">
                <a:solidFill>
                  <a:schemeClr val="bg2">
                    <a:lumMod val="50000"/>
                  </a:schemeClr>
                </a:solidFill>
              </a:rPr>
              <a:t>The address indicates the location in the memory from where the processing will start. </a:t>
            </a:r>
          </a:p>
          <a:p>
            <a:pPr algn="just">
              <a:spcBef>
                <a:spcPts val="0"/>
              </a:spcBef>
              <a:spcAft>
                <a:spcPts val="18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0"/>
              </a:spcBef>
              <a:spcAft>
                <a:spcPts val="1800"/>
              </a:spcAft>
              <a:buClrTx/>
              <a:buFont typeface="Wingdings" panose="05000000000000000000" pitchFamily="2" charset="2"/>
              <a:buChar char="q"/>
            </a:pPr>
            <a:r>
              <a:rPr lang="en-US" sz="1400" dirty="0">
                <a:solidFill>
                  <a:schemeClr val="bg2">
                    <a:lumMod val="50000"/>
                  </a:schemeClr>
                </a:solidFill>
              </a:rPr>
              <a:t>And for </a:t>
            </a:r>
            <a:r>
              <a:rPr lang="en-US" sz="1400" dirty="0" err="1">
                <a:solidFill>
                  <a:schemeClr val="bg2">
                    <a:lumMod val="50000"/>
                  </a:schemeClr>
                </a:solidFill>
                <a:latin typeface="Courier New" panose="02070309020205020404" pitchFamily="49" charset="0"/>
                <a:cs typeface="Courier New" panose="02070309020205020404" pitchFamily="49" charset="0"/>
              </a:rPr>
              <a:t>cin</a:t>
            </a:r>
            <a:r>
              <a:rPr lang="en-US" sz="1400" dirty="0">
                <a:solidFill>
                  <a:schemeClr val="bg2">
                    <a:lumMod val="50000"/>
                  </a:schemeClr>
                </a:solidFill>
              </a:rPr>
              <a:t>, after the processing (</a:t>
            </a:r>
            <a:r>
              <a:rPr lang="en-US" sz="1400" dirty="0" err="1">
                <a:solidFill>
                  <a:schemeClr val="bg2">
                    <a:lumMod val="50000"/>
                  </a:schemeClr>
                </a:solidFill>
              </a:rPr>
              <a:t>i.e</a:t>
            </a:r>
            <a:r>
              <a:rPr lang="en-US" sz="1400" dirty="0">
                <a:solidFill>
                  <a:schemeClr val="bg2">
                    <a:lumMod val="50000"/>
                  </a:schemeClr>
                </a:solidFill>
              </a:rPr>
              <a:t>, after the string input) a </a:t>
            </a:r>
            <a:r>
              <a:rPr lang="en-US" sz="1400" dirty="0">
                <a:solidFill>
                  <a:schemeClr val="bg2">
                    <a:lumMod val="50000"/>
                  </a:schemeClr>
                </a:solidFill>
                <a:latin typeface="Courier New" panose="02070309020205020404" pitchFamily="49" charset="0"/>
                <a:cs typeface="Courier New" panose="02070309020205020404" pitchFamily="49" charset="0"/>
              </a:rPr>
              <a:t>NULL</a:t>
            </a:r>
            <a:r>
              <a:rPr lang="en-US" sz="1400" dirty="0">
                <a:solidFill>
                  <a:schemeClr val="bg2">
                    <a:lumMod val="50000"/>
                  </a:schemeClr>
                </a:solidFill>
              </a:rPr>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1585837223"/>
              </p:ext>
            </p:extLst>
          </p:nvPr>
        </p:nvGraphicFramePr>
        <p:xfrm>
          <a:off x="4235823" y="2560320"/>
          <a:ext cx="4619065" cy="406541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83087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65000"/>
                            </a:schemeClr>
                          </a:solidFill>
                          <a:effectLst/>
                          <a:latin typeface="Courier New" panose="02070309020205020404" pitchFamily="49" charset="0"/>
                          <a:cs typeface="Courier New" panose="02070309020205020404" pitchFamily="49" charset="0"/>
                        </a:rPr>
                        <a:t>1</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2</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3</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4</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5</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6</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7</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8</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9</a:t>
                      </a:r>
                      <a:br>
                        <a:rPr lang="en-US" sz="1400" dirty="0">
                          <a:solidFill>
                            <a:schemeClr val="bg1">
                              <a:lumMod val="65000"/>
                            </a:schemeClr>
                          </a:solidFill>
                          <a:effectLst/>
                          <a:latin typeface="Courier New" panose="02070309020205020404" pitchFamily="49" charset="0"/>
                          <a:cs typeface="Courier New" panose="02070309020205020404" pitchFamily="49" charset="0"/>
                        </a:rPr>
                      </a:br>
                      <a:r>
                        <a:rPr lang="en-US" sz="1400" dirty="0">
                          <a:solidFill>
                            <a:schemeClr val="bg1">
                              <a:lumMod val="65000"/>
                            </a:schemeClr>
                          </a:solidFill>
                          <a:effectLst/>
                          <a:latin typeface="Courier New" panose="02070309020205020404" pitchFamily="49" charset="0"/>
                          <a:cs typeface="Courier New" panose="02070309020205020404" pitchFamily="49" charset="0"/>
                        </a:rPr>
                        <a:t>10</a:t>
                      </a:r>
                      <a:endParaRPr lang="en-US" sz="20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0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char</a:t>
                      </a:r>
                      <a:r>
                        <a:rPr lang="en-US" sz="1400" dirty="0">
                          <a:effectLst/>
                          <a:latin typeface="Courier New" panose="02070309020205020404" pitchFamily="49" charset="0"/>
                          <a:cs typeface="Courier New" panose="02070309020205020404" pitchFamily="49" charset="0"/>
                        </a:rPr>
                        <a:t> Question[]=</a:t>
                      </a:r>
                      <a:r>
                        <a:rPr lang="en-US" sz="1400" dirty="0">
                          <a:solidFill>
                            <a:srgbClr val="FF0000"/>
                          </a:solidFill>
                          <a:effectLst/>
                          <a:latin typeface="Courier New" panose="02070309020205020404" pitchFamily="49" charset="0"/>
                          <a:cs typeface="Courier New" panose="02070309020205020404" pitchFamily="49" charset="0"/>
                        </a:rPr>
                        <a:t>"Please, enter first name: "</a:t>
                      </a:r>
                      <a:r>
                        <a:rPr lang="en-US" sz="14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char</a:t>
                      </a:r>
                      <a:r>
                        <a:rPr lang="en-US" sz="1400" dirty="0">
                          <a:effectLst/>
                          <a:latin typeface="Courier New" panose="02070309020205020404" pitchFamily="49" charset="0"/>
                          <a:cs typeface="Courier New" panose="02070309020205020404" pitchFamily="49" charset="0"/>
                        </a:rPr>
                        <a:t> Greeting[] = "Hello";</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char</a:t>
                      </a:r>
                      <a:r>
                        <a:rPr lang="en-US" sz="1400" dirty="0">
                          <a:effectLst/>
                          <a:latin typeface="Courier New" panose="02070309020205020404" pitchFamily="49" charset="0"/>
                          <a:cs typeface="Courier New" panose="02070309020205020404" pitchFamily="49" charset="0"/>
                        </a:rPr>
                        <a:t> FirstName[80];// string FirstName;</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&lt;&lt;Question;</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cin</a:t>
                      </a:r>
                      <a:r>
                        <a:rPr lang="en-US" sz="1400" dirty="0">
                          <a:effectLst/>
                          <a:latin typeface="Courier New" panose="02070309020205020404" pitchFamily="49" charset="0"/>
                          <a:cs typeface="Courier New" panose="02070309020205020404" pitchFamily="49" charset="0"/>
                        </a:rPr>
                        <a:t>&gt;&gt;FirstName;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&lt;&lt;Greeting&lt;&lt;“, “&lt;&lt;FirstName;</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6939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332755" y="1416711"/>
            <a:ext cx="4619064" cy="784830"/>
          </a:xfrm>
          <a:prstGeom prst="rect">
            <a:avLst/>
          </a:prstGeom>
          <a:noFill/>
        </p:spPr>
        <p:txBody>
          <a:bodyPr wrap="square" rtlCol="0">
            <a:spAutoFit/>
          </a:bodyPr>
          <a:lstStyle/>
          <a:p>
            <a:pPr algn="just"/>
            <a:r>
              <a:rPr lang="en-US" sz="1500" b="1" dirty="0">
                <a:solidFill>
                  <a:schemeClr val="bg2">
                    <a:lumMod val="50000"/>
                  </a:schemeClr>
                </a:solidFill>
              </a:rPr>
              <a:t>Consider the following example (the dark rea at the end is the output of this program; the red colored text represents input given by the user):</a:t>
            </a:r>
          </a:p>
        </p:txBody>
      </p:sp>
      <p:sp>
        <p:nvSpPr>
          <p:cNvPr id="5" name="Subtitle 2">
            <a:extLst>
              <a:ext uri="{FF2B5EF4-FFF2-40B4-BE49-F238E27FC236}">
                <a16:creationId xmlns:a16="http://schemas.microsoft.com/office/drawing/2014/main" id="{D630C0A7-AB4D-FE0E-1FC6-F412EB5C8E29}"/>
              </a:ext>
            </a:extLst>
          </p:cNvPr>
          <p:cNvSpPr txBox="1">
            <a:spLocks/>
          </p:cNvSpPr>
          <p:nvPr/>
        </p:nvSpPr>
        <p:spPr>
          <a:xfrm>
            <a:off x="98679" y="150971"/>
            <a:ext cx="6543608" cy="100584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Access, Input, Output</a:t>
            </a:r>
          </a:p>
        </p:txBody>
      </p:sp>
    </p:spTree>
    <p:extLst>
      <p:ext uri="{BB962C8B-B14F-4D97-AF65-F5344CB8AC3E}">
        <p14:creationId xmlns:p14="http://schemas.microsoft.com/office/powerpoint/2010/main" val="19764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98679" y="1288059"/>
            <a:ext cx="8886825" cy="5170646"/>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b="1" dirty="0">
                <a:solidFill>
                  <a:schemeClr val="bg2">
                    <a:lumMod val="50000"/>
                  </a:schemeClr>
                </a:solidFill>
              </a:rPr>
              <a:t>Instead of asking for the first name only, if we would have asked for the whole name, this program might not work properly. That is, if we would have given input </a:t>
            </a:r>
            <a:r>
              <a:rPr lang="en-US" b="1" dirty="0">
                <a:solidFill>
                  <a:schemeClr val="bg2">
                    <a:lumMod val="50000"/>
                  </a:schemeClr>
                </a:solidFill>
                <a:latin typeface="Courier New" panose="02070309020205020404" pitchFamily="49" charset="0"/>
                <a:cs typeface="Courier New" panose="02070309020205020404" pitchFamily="49" charset="0"/>
              </a:rPr>
              <a:t>John Rambo </a:t>
            </a:r>
            <a:r>
              <a:rPr lang="en-US" b="1" dirty="0">
                <a:solidFill>
                  <a:schemeClr val="bg2">
                    <a:lumMod val="50000"/>
                  </a:schemeClr>
                </a:solidFill>
              </a:rPr>
              <a:t>instead of only </a:t>
            </a:r>
            <a:r>
              <a:rPr lang="en-US" b="1" dirty="0">
                <a:solidFill>
                  <a:schemeClr val="bg2">
                    <a:lumMod val="50000"/>
                  </a:schemeClr>
                </a:solidFill>
                <a:latin typeface="Courier New" panose="02070309020205020404" pitchFamily="49" charset="0"/>
                <a:cs typeface="Courier New" panose="02070309020205020404" pitchFamily="49" charset="0"/>
              </a:rPr>
              <a:t>John</a:t>
            </a:r>
            <a:r>
              <a:rPr lang="en-US" b="1" dirty="0">
                <a:solidFill>
                  <a:schemeClr val="bg2">
                    <a:lumMod val="50000"/>
                  </a:schemeClr>
                </a:solidFill>
              </a:rPr>
              <a:t> the output will be as follows – </a:t>
            </a:r>
          </a:p>
          <a:p>
            <a:pPr marL="398463" lvl="1" indent="0" algn="just">
              <a:spcAft>
                <a:spcPts val="600"/>
              </a:spcAft>
              <a:buNone/>
            </a:pPr>
            <a:r>
              <a:rPr lang="en-US" b="1" dirty="0">
                <a:latin typeface="Courier New" panose="02070309020205020404" pitchFamily="49" charset="0"/>
                <a:cs typeface="Courier New" panose="02070309020205020404" pitchFamily="49" charset="0"/>
              </a:rPr>
              <a:t>Please, enter your first name: </a:t>
            </a:r>
            <a:r>
              <a:rPr lang="en-US" b="1" dirty="0">
                <a:solidFill>
                  <a:srgbClr val="FF0000"/>
                </a:solidFill>
                <a:latin typeface="Courier New" panose="02070309020205020404" pitchFamily="49" charset="0"/>
                <a:cs typeface="Courier New" panose="02070309020205020404" pitchFamily="49" charset="0"/>
              </a:rPr>
              <a:t>John Rambo</a:t>
            </a:r>
          </a:p>
          <a:p>
            <a:pPr marL="398463" lvl="1" indent="0" algn="just">
              <a:spcAft>
                <a:spcPts val="600"/>
              </a:spcAft>
              <a:buNone/>
            </a:pPr>
            <a:r>
              <a:rPr lang="en-US" b="1" dirty="0">
                <a:latin typeface="Courier New" panose="02070309020205020404" pitchFamily="49" charset="0"/>
                <a:cs typeface="Courier New" panose="02070309020205020404" pitchFamily="49" charset="0"/>
              </a:rPr>
              <a:t>Hello, John!</a:t>
            </a:r>
          </a:p>
          <a:p>
            <a:pPr marL="398463" lvl="1" indent="0" algn="just">
              <a:spcAft>
                <a:spcPts val="600"/>
              </a:spcAft>
              <a:buNone/>
            </a:pPr>
            <a:endParaRPr lang="en-US" b="1" dirty="0">
              <a:latin typeface="Courier New" panose="02070309020205020404" pitchFamily="49" charset="0"/>
              <a:cs typeface="Courier New" panose="02070309020205020404" pitchFamily="49" charset="0"/>
            </a:endParaRPr>
          </a:p>
          <a:p>
            <a:pPr marL="285750" indent="-285750" algn="just">
              <a:spcAft>
                <a:spcPts val="1800"/>
              </a:spcAf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b="1" dirty="0" err="1">
                <a:latin typeface="Courier New" panose="02070309020205020404" pitchFamily="49" charset="0"/>
                <a:cs typeface="Courier New" panose="02070309020205020404" pitchFamily="49" charset="0"/>
              </a:rPr>
              <a:t>cin</a:t>
            </a:r>
            <a:r>
              <a:rPr lang="en-US" b="1" dirty="0"/>
              <a:t> </a:t>
            </a:r>
            <a:r>
              <a:rPr lang="en-US" dirty="0"/>
              <a:t>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b="1" dirty="0" err="1">
                <a:latin typeface="Courier New" panose="02070309020205020404" pitchFamily="49" charset="0"/>
                <a:cs typeface="Courier New" panose="02070309020205020404" pitchFamily="49" charset="0"/>
              </a:rPr>
              <a:t>cin</a:t>
            </a:r>
            <a:r>
              <a:rPr lang="en-US" b="1" dirty="0"/>
              <a:t> </a:t>
            </a:r>
            <a:r>
              <a:rPr lang="en-US" dirty="0"/>
              <a:t>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b="1" dirty="0" err="1">
                <a:latin typeface="Courier New" panose="02070309020205020404" pitchFamily="49" charset="0"/>
                <a:cs typeface="Courier New" panose="02070309020205020404" pitchFamily="49" charset="0"/>
              </a:rPr>
              <a:t>cin.get</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spcAft>
                <a:spcPts val="1800"/>
              </a:spcAft>
              <a:buFont typeface="Wingdings" panose="05000000000000000000" pitchFamily="2" charset="2"/>
              <a:buChar char="q"/>
            </a:pPr>
            <a:r>
              <a:rPr lang="en-US" b="1" dirty="0">
                <a:solidFill>
                  <a:schemeClr val="bg2">
                    <a:lumMod val="50000"/>
                  </a:schemeClr>
                </a:solidFill>
              </a:rPr>
              <a:t>So just writing </a:t>
            </a:r>
            <a:r>
              <a:rPr lang="en-US" b="1" dirty="0" err="1">
                <a:solidFill>
                  <a:schemeClr val="bg2">
                    <a:lumMod val="50000"/>
                  </a:schemeClr>
                </a:solidFill>
                <a:latin typeface="Courier New" panose="02070309020205020404" pitchFamily="49" charset="0"/>
                <a:cs typeface="Courier New" panose="02070309020205020404" pitchFamily="49" charset="0"/>
              </a:rPr>
              <a:t>cin.get</a:t>
            </a:r>
            <a:r>
              <a:rPr lang="en-US" b="1" dirty="0">
                <a:solidFill>
                  <a:schemeClr val="bg2">
                    <a:lumMod val="50000"/>
                  </a:schemeClr>
                </a:solidFill>
                <a:latin typeface="Courier New" panose="02070309020205020404" pitchFamily="49" charset="0"/>
                <a:cs typeface="Courier New" panose="02070309020205020404" pitchFamily="49" charset="0"/>
              </a:rPr>
              <a:t>(FirstName,80);</a:t>
            </a:r>
            <a:r>
              <a:rPr lang="en-US" b="1" dirty="0">
                <a:solidFill>
                  <a:schemeClr val="bg2">
                    <a:lumMod val="50000"/>
                  </a:schemeClr>
                </a:solidFill>
                <a:cs typeface="Courier New" panose="02070309020205020404" pitchFamily="49" charset="0"/>
              </a:rPr>
              <a:t> </a:t>
            </a:r>
            <a:r>
              <a:rPr lang="en-US" b="1" dirty="0">
                <a:solidFill>
                  <a:schemeClr val="bg2">
                    <a:lumMod val="50000"/>
                  </a:schemeClr>
                </a:solidFill>
              </a:rPr>
              <a:t>instead of </a:t>
            </a:r>
            <a:r>
              <a:rPr lang="en-US" b="1" dirty="0" err="1">
                <a:solidFill>
                  <a:schemeClr val="bg2">
                    <a:lumMod val="50000"/>
                  </a:schemeClr>
                </a:solidFill>
                <a:latin typeface="Courier New" panose="02070309020205020404" pitchFamily="49" charset="0"/>
                <a:cs typeface="Courier New" panose="02070309020205020404" pitchFamily="49" charset="0"/>
              </a:rPr>
              <a:t>cout</a:t>
            </a:r>
            <a:r>
              <a:rPr lang="en-US" b="1" dirty="0">
                <a:solidFill>
                  <a:schemeClr val="bg2">
                    <a:lumMod val="50000"/>
                  </a:schemeClr>
                </a:solidFill>
                <a:latin typeface="Courier New" panose="02070309020205020404" pitchFamily="49" charset="0"/>
                <a:cs typeface="Courier New" panose="02070309020205020404" pitchFamily="49" charset="0"/>
              </a:rPr>
              <a:t>&lt;&lt;Question; </a:t>
            </a:r>
            <a:r>
              <a:rPr lang="en-US" b="1" dirty="0">
                <a:solidFill>
                  <a:schemeClr val="bg2">
                    <a:lumMod val="50000"/>
                  </a:schemeClr>
                </a:solidFill>
              </a:rPr>
              <a:t>will give the following output </a:t>
            </a:r>
          </a:p>
          <a:p>
            <a:pPr algn="just"/>
            <a:r>
              <a:rPr lang="en-US" b="1" dirty="0">
                <a:latin typeface="Courier New" panose="02070309020205020404" pitchFamily="49" charset="0"/>
                <a:cs typeface="Courier New" panose="02070309020205020404" pitchFamily="49" charset="0"/>
              </a:rPr>
              <a:t>   Please, enter your first name: </a:t>
            </a:r>
            <a:r>
              <a:rPr lang="en-US" b="1"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b="1" dirty="0">
                <a:latin typeface="Courier New" panose="02070309020205020404" pitchFamily="49" charset="0"/>
                <a:cs typeface="Courier New" panose="02070309020205020404" pitchFamily="49" charset="0"/>
              </a:rPr>
              <a:t>Hello, John Rambo!</a:t>
            </a:r>
          </a:p>
        </p:txBody>
      </p:sp>
      <p:sp>
        <p:nvSpPr>
          <p:cNvPr id="2" name="Subtitle 2">
            <a:extLst>
              <a:ext uri="{FF2B5EF4-FFF2-40B4-BE49-F238E27FC236}">
                <a16:creationId xmlns:a16="http://schemas.microsoft.com/office/drawing/2014/main" id="{6C53F13A-6A64-74F2-1CB4-8073159C2BCD}"/>
              </a:ext>
            </a:extLst>
          </p:cNvPr>
          <p:cNvSpPr txBox="1">
            <a:spLocks/>
          </p:cNvSpPr>
          <p:nvPr/>
        </p:nvSpPr>
        <p:spPr>
          <a:xfrm>
            <a:off x="98679" y="77819"/>
            <a:ext cx="6543608" cy="100584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Access, Input, Output…</a:t>
            </a:r>
          </a:p>
        </p:txBody>
      </p:sp>
    </p:spTree>
    <p:extLst>
      <p:ext uri="{BB962C8B-B14F-4D97-AF65-F5344CB8AC3E}">
        <p14:creationId xmlns:p14="http://schemas.microsoft.com/office/powerpoint/2010/main" val="73115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E96C61-95F1-AEA0-244A-E59FDE1EDDC8}"/>
              </a:ext>
            </a:extLst>
          </p:cNvPr>
          <p:cNvGraphicFramePr>
            <a:graphicFrameLocks noGrp="1"/>
          </p:cNvGraphicFramePr>
          <p:nvPr>
            <p:extLst>
              <p:ext uri="{D42A27DB-BD31-4B8C-83A1-F6EECF244321}">
                <p14:modId xmlns:p14="http://schemas.microsoft.com/office/powerpoint/2010/main" val="3588740237"/>
              </p:ext>
            </p:extLst>
          </p:nvPr>
        </p:nvGraphicFramePr>
        <p:xfrm>
          <a:off x="444111" y="1487424"/>
          <a:ext cx="7919601" cy="4767072"/>
        </p:xfrm>
        <a:graphic>
          <a:graphicData uri="http://schemas.openxmlformats.org/drawingml/2006/table">
            <a:tbl>
              <a:tblPr firstRow="1" firstCol="1" bandRow="1">
                <a:tableStyleId>{2D5ABB26-0587-4C30-8999-92F81FD0307C}</a:tableStyleId>
              </a:tblPr>
              <a:tblGrid>
                <a:gridCol w="428093">
                  <a:extLst>
                    <a:ext uri="{9D8B030D-6E8A-4147-A177-3AD203B41FA5}">
                      <a16:colId xmlns:a16="http://schemas.microsoft.com/office/drawing/2014/main" val="20000"/>
                    </a:ext>
                  </a:extLst>
                </a:gridCol>
                <a:gridCol w="7491508">
                  <a:extLst>
                    <a:ext uri="{9D8B030D-6E8A-4147-A177-3AD203B41FA5}">
                      <a16:colId xmlns:a16="http://schemas.microsoft.com/office/drawing/2014/main" val="20001"/>
                    </a:ext>
                  </a:extLst>
                </a:gridCol>
              </a:tblGrid>
              <a:tr h="364702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Question[]=</a:t>
                      </a:r>
                      <a:r>
                        <a:rPr lang="en-US" sz="1600" dirty="0">
                          <a:solidFill>
                            <a:srgbClr val="FF0000"/>
                          </a:solidFill>
                          <a:effectLst/>
                          <a:latin typeface="Courier New" panose="02070309020205020404" pitchFamily="49" charset="0"/>
                          <a:cs typeface="Courier New" panose="02070309020205020404" pitchFamily="49" charset="0"/>
                        </a:rPr>
                        <a:t>"Please, enter first name: "</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Greeting[] = "Hello";</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FirstName[80];// string FirstName;</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&lt;&lt;Question;</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effectLst/>
                          <a:latin typeface="+mn-lt"/>
                          <a:cs typeface="Courier New" panose="02070309020205020404" pitchFamily="49" charset="0"/>
                        </a:rPr>
                        <a:t>   </a:t>
                      </a:r>
                      <a:r>
                        <a:rPr lang="en-US" sz="1800" dirty="0" err="1">
                          <a:solidFill>
                            <a:schemeClr val="bg2">
                              <a:lumMod val="50000"/>
                            </a:schemeClr>
                          </a:solidFill>
                          <a:effectLst/>
                          <a:latin typeface="+mn-lt"/>
                          <a:cs typeface="Courier New" panose="02070309020205020404" pitchFamily="49" charset="0"/>
                        </a:rPr>
                        <a:t>cin.get</a:t>
                      </a:r>
                      <a:r>
                        <a:rPr lang="en-US" sz="1800" dirty="0">
                          <a:solidFill>
                            <a:schemeClr val="bg2">
                              <a:lumMod val="50000"/>
                            </a:schemeClr>
                          </a:solidFill>
                          <a:effectLst/>
                          <a:latin typeface="+mn-lt"/>
                          <a:cs typeface="Courier New" panose="02070309020205020404" pitchFamily="49" charset="0"/>
                        </a:rPr>
                        <a:t>(FirstName, 80); </a:t>
                      </a:r>
                      <a:r>
                        <a:rPr lang="en-US" sz="1800" b="1" dirty="0">
                          <a:solidFill>
                            <a:schemeClr val="bg2">
                              <a:lumMod val="50000"/>
                            </a:schemeClr>
                          </a:solidFill>
                          <a:latin typeface="+mn-lt"/>
                        </a:rPr>
                        <a:t> </a:t>
                      </a:r>
                      <a:endParaRPr lang="en-US" sz="1800" b="0" dirty="0">
                        <a:solidFill>
                          <a:schemeClr val="bg2">
                            <a:lumMod val="50000"/>
                          </a:schemeClr>
                        </a:solidFill>
                        <a:latin typeface="+mn-lt"/>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&lt;&lt;Greeting&lt;&lt;“, “&lt;&lt;FirstName;</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11200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 Rambo</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 Rambo</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801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256595" y="1422172"/>
            <a:ext cx="8704525" cy="4154984"/>
          </a:xfrm>
          <a:prstGeom prst="rect">
            <a:avLst/>
          </a:prstGeom>
          <a:noFill/>
        </p:spPr>
        <p:txBody>
          <a:bodyPr wrap="square" rtlCol="0">
            <a:spAutoFit/>
          </a:bodyPr>
          <a:lstStyle/>
          <a:p>
            <a:pPr marL="285750" indent="-285750" algn="just">
              <a:buFont typeface="Wingdings" panose="05000000000000000000" pitchFamily="2" charset="2"/>
              <a:buChar char="q"/>
            </a:pPr>
            <a:r>
              <a:rPr lang="en-US" sz="2200"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sz="2200" dirty="0"/>
          </a:p>
          <a:p>
            <a:pPr marL="285750" indent="-285750" algn="just">
              <a:buFont typeface="Wingdings" panose="05000000000000000000" pitchFamily="2" charset="2"/>
              <a:buChar char="q"/>
            </a:pPr>
            <a:r>
              <a:rPr lang="en-US" sz="2200" dirty="0">
                <a:solidFill>
                  <a:schemeClr val="bg2">
                    <a:lumMod val="50000"/>
                  </a:schemeClr>
                </a:solidFill>
              </a:rPr>
              <a:t>C++ supports a large number of string handling functions. There are numerous functions defined in </a:t>
            </a:r>
            <a:r>
              <a:rPr lang="en-US" sz="2200" dirty="0">
                <a:solidFill>
                  <a:schemeClr val="bg2">
                    <a:lumMod val="50000"/>
                  </a:schemeClr>
                </a:solidFill>
                <a:latin typeface="Courier New" panose="02070309020205020404" pitchFamily="49" charset="0"/>
                <a:cs typeface="Courier New" panose="02070309020205020404" pitchFamily="49" charset="0"/>
              </a:rPr>
              <a:t>"</a:t>
            </a:r>
            <a:r>
              <a:rPr lang="en-US" sz="2200" dirty="0" err="1">
                <a:solidFill>
                  <a:schemeClr val="bg2">
                    <a:lumMod val="50000"/>
                  </a:schemeClr>
                </a:solidFill>
                <a:latin typeface="Courier New" panose="02070309020205020404" pitchFamily="49" charset="0"/>
                <a:cs typeface="Courier New" panose="02070309020205020404" pitchFamily="49" charset="0"/>
              </a:rPr>
              <a:t>cstring</a:t>
            </a:r>
            <a:r>
              <a:rPr lang="en-US" sz="2200" dirty="0">
                <a:solidFill>
                  <a:schemeClr val="bg2">
                    <a:lumMod val="50000"/>
                  </a:schemeClr>
                </a:solidFill>
                <a:latin typeface="Courier New" panose="02070309020205020404" pitchFamily="49" charset="0"/>
                <a:cs typeface="Courier New" panose="02070309020205020404" pitchFamily="49" charset="0"/>
              </a:rPr>
              <a:t>"</a:t>
            </a:r>
            <a:r>
              <a:rPr lang="en-US" sz="2200" dirty="0">
                <a:solidFill>
                  <a:schemeClr val="bg2">
                    <a:lumMod val="50000"/>
                  </a:schemeClr>
                </a:solidFill>
              </a:rPr>
              <a:t> header file. </a:t>
            </a:r>
          </a:p>
          <a:p>
            <a:pPr marL="285750" indent="-285750" algn="just">
              <a:buFont typeface="Wingdings" panose="05000000000000000000" pitchFamily="2" charset="2"/>
              <a:buChar char="q"/>
            </a:pPr>
            <a:endParaRPr lang="en-US" sz="2200" dirty="0"/>
          </a:p>
          <a:p>
            <a:pPr marL="285750" indent="-285750" algn="just">
              <a:buFont typeface="Wingdings" panose="05000000000000000000" pitchFamily="2" charset="2"/>
              <a:buChar char="q"/>
            </a:pPr>
            <a:r>
              <a:rPr lang="en-US" sz="2200" dirty="0"/>
              <a:t>For all such library functions a </a:t>
            </a:r>
            <a:r>
              <a:rPr lang="en-US" sz="2200" dirty="0">
                <a:latin typeface="Courier New" panose="02070309020205020404" pitchFamily="49" charset="0"/>
                <a:cs typeface="Courier New" panose="02070309020205020404" pitchFamily="49" charset="0"/>
              </a:rPr>
              <a:t>NULL</a:t>
            </a:r>
            <a:r>
              <a:rPr lang="en-US" sz="2200" dirty="0"/>
              <a:t> character is assumed to be at the end of the existing string and a </a:t>
            </a:r>
            <a:r>
              <a:rPr lang="en-US" sz="2200" dirty="0">
                <a:latin typeface="Courier New" panose="02070309020205020404" pitchFamily="49" charset="0"/>
                <a:cs typeface="Courier New" panose="02070309020205020404" pitchFamily="49" charset="0"/>
              </a:rPr>
              <a:t>NULL</a:t>
            </a:r>
            <a:r>
              <a:rPr lang="en-US" sz="2200" dirty="0"/>
              <a:t> character is always included at the end of the new/updated/changed string.</a:t>
            </a:r>
          </a:p>
          <a:p>
            <a:pPr marL="285750" indent="-285750" algn="just">
              <a:buFont typeface="Wingdings" panose="05000000000000000000" pitchFamily="2" charset="2"/>
              <a:buChar char="q"/>
            </a:pPr>
            <a:endParaRPr lang="en-US" sz="2200" dirty="0"/>
          </a:p>
          <a:p>
            <a:pPr marL="285750" indent="-285750" algn="just">
              <a:buFont typeface="Wingdings" panose="05000000000000000000" pitchFamily="2" charset="2"/>
              <a:buChar char="q"/>
            </a:pPr>
            <a:r>
              <a:rPr lang="en-US" sz="2200" dirty="0">
                <a:solidFill>
                  <a:schemeClr val="bg2">
                    <a:lumMod val="50000"/>
                  </a:schemeClr>
                </a:solidFill>
              </a:rPr>
              <a:t>Few commonly used string handling functions are discussed next:</a:t>
            </a:r>
          </a:p>
        </p:txBody>
      </p:sp>
      <p:sp>
        <p:nvSpPr>
          <p:cNvPr id="2" name="Subtitle 2">
            <a:extLst>
              <a:ext uri="{FF2B5EF4-FFF2-40B4-BE49-F238E27FC236}">
                <a16:creationId xmlns:a16="http://schemas.microsoft.com/office/drawing/2014/main" id="{1F64C268-D9C0-9CC8-19AB-73B94C37FB87}"/>
              </a:ext>
            </a:extLst>
          </p:cNvPr>
          <p:cNvSpPr txBox="1">
            <a:spLocks/>
          </p:cNvSpPr>
          <p:nvPr/>
        </p:nvSpPr>
        <p:spPr>
          <a:xfrm>
            <a:off x="98679" y="150971"/>
            <a:ext cx="6543608" cy="1005840"/>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String Handling Functions</a:t>
            </a:r>
          </a:p>
        </p:txBody>
      </p:sp>
    </p:spTree>
    <p:extLst>
      <p:ext uri="{BB962C8B-B14F-4D97-AF65-F5344CB8AC3E}">
        <p14:creationId xmlns:p14="http://schemas.microsoft.com/office/powerpoint/2010/main" val="276554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2.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7240CB-7FE6-46DC-9EA5-C8D8CD58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1211</TotalTime>
  <Words>2107</Words>
  <Application>Microsoft Office PowerPoint</Application>
  <PresentationFormat>On-screen Show (4:3)</PresentationFormat>
  <Paragraphs>281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Corbel</vt:lpstr>
      <vt:lpstr>Courier New</vt:lpstr>
      <vt:lpstr>Times New Roman</vt:lpstr>
      <vt:lpstr>Wingdings</vt:lpstr>
      <vt:lpstr>Spectrum</vt:lpstr>
      <vt:lpstr>String</vt:lpstr>
      <vt:lpstr>Lecture Outline</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Afroza Nahar</cp:lastModifiedBy>
  <cp:revision>343</cp:revision>
  <dcterms:created xsi:type="dcterms:W3CDTF">2018-12-10T17:20:29Z</dcterms:created>
  <dcterms:modified xsi:type="dcterms:W3CDTF">2024-02-02T15:58:06Z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