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323" r:id="rId5"/>
    <p:sldId id="281" r:id="rId6"/>
    <p:sldId id="313" r:id="rId7"/>
    <p:sldId id="314" r:id="rId8"/>
    <p:sldId id="324" r:id="rId9"/>
    <p:sldId id="325" r:id="rId10"/>
    <p:sldId id="317" r:id="rId11"/>
    <p:sldId id="318" r:id="rId12"/>
    <p:sldId id="319" r:id="rId13"/>
    <p:sldId id="320" r:id="rId14"/>
    <p:sldId id="321" r:id="rId15"/>
    <p:sldId id="322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400" autoAdjust="0"/>
  </p:normalViewPr>
  <p:slideViewPr>
    <p:cSldViewPr snapToGrid="0" snapToObjects="1">
      <p:cViewPr varScale="1">
        <p:scale>
          <a:sx n="44" d="100"/>
          <a:sy n="44" d="100"/>
        </p:scale>
        <p:origin x="1411" y="6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4F57-215F-4620-ADB6-4279BF5FF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8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9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82" y="63991"/>
            <a:ext cx="8574087" cy="1097280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48311" y="1185949"/>
            <a:ext cx="8595360" cy="91440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27" y="95485"/>
            <a:ext cx="7808976" cy="8229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35" y="808661"/>
            <a:ext cx="775411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370" y="55841"/>
            <a:ext cx="1070549" cy="10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971FFD-27DA-68EA-0732-11EA84F99BE9}"/>
              </a:ext>
            </a:extLst>
          </p:cNvPr>
          <p:cNvGrpSpPr/>
          <p:nvPr userDrawn="1"/>
        </p:nvGrpSpPr>
        <p:grpSpPr>
          <a:xfrm flipV="1">
            <a:off x="99106" y="968831"/>
            <a:ext cx="8829429" cy="137034"/>
            <a:chOff x="284163" y="1577847"/>
            <a:chExt cx="8576373" cy="13741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C02EA4-8566-1F9F-5BB5-3671ECFCBC8A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504C40-23F0-C0E0-50A9-547F97F021E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6BCFC2-3CD0-4124-3A03-8D9DB6DC52D7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16" name="Picture 2" descr="Image result for AIUB logo">
            <a:extLst>
              <a:ext uri="{FF2B5EF4-FFF2-40B4-BE49-F238E27FC236}">
                <a16:creationId xmlns:a16="http://schemas.microsoft.com/office/drawing/2014/main" id="{838431B5-20B5-BB6E-CA0F-FE5F25ED8B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94" y="55844"/>
            <a:ext cx="864042" cy="8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46078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8675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420570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" y="1227617"/>
            <a:ext cx="9052560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2" y="1514419"/>
            <a:ext cx="8889398" cy="477334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7255" y="53163"/>
            <a:ext cx="8574087" cy="1468437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1876416"/>
            <a:ext cx="8574087" cy="451803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445877"/>
            <a:ext cx="7754284" cy="27432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95206" y="1528135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259110"/>
            <a:ext cx="9035143" cy="203305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95" y="1227617"/>
            <a:ext cx="9052560" cy="196649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7682" y="1227617"/>
            <a:ext cx="8987461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flipV="1">
            <a:off x="99106" y="968831"/>
            <a:ext cx="8829429" cy="137034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494" y="55844"/>
            <a:ext cx="864042" cy="8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98" y="1632858"/>
            <a:ext cx="8658553" cy="4493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level</a:t>
            </a:r>
          </a:p>
          <a:p>
            <a:pPr lvl="2"/>
            <a:r>
              <a:rPr lang="fi-FI" dirty="0"/>
              <a:t>Third level</a:t>
            </a:r>
          </a:p>
          <a:p>
            <a:pPr lvl="3"/>
            <a:r>
              <a:rPr lang="fi-FI" dirty="0"/>
              <a:t>Fourth level</a:t>
            </a:r>
          </a:p>
          <a:p>
            <a:pPr lvl="4"/>
            <a:r>
              <a:rPr lang="fi-FI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82" y="247915"/>
            <a:ext cx="8987461" cy="96784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structures/" TargetMode="External"/><Relationship Id="rId2" Type="http://schemas.openxmlformats.org/officeDocument/2006/relationships/hyperlink" Target="http://www.cplusplus.com/doc/tutorial/pointer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3" y="3306074"/>
            <a:ext cx="8156447" cy="212683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FF0000"/>
                </a:solidFill>
              </a:rPr>
              <a:t>Structure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CSC 2106: : Data Structure (Theory)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/>
              <a:t>Fall 2023-2024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Dr. Afroza Nahar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Department of Computer Science, Faculty of Science &amp; Technology.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172850" y="1351212"/>
            <a:ext cx="5546725" cy="530352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As any number and type of variables declared inside a structure, another structure can also be declared/defined inside another structure.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Example 1: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1800" dirty="0">
                <a:cs typeface="Courier New" panose="02070309020205020404" pitchFamily="49" charset="0"/>
              </a:rPr>
              <a:t> and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1800" dirty="0">
                <a:cs typeface="Courier New" panose="02070309020205020404" pitchFamily="49" charset="0"/>
              </a:rPr>
              <a:t> is defined inside the structure Appointment.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800" dirty="0">
                <a:cs typeface="Courier New" panose="02070309020205020404" pitchFamily="49" charset="0"/>
              </a:rPr>
              <a:t> is a variable for the structure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800" dirty="0">
                <a:cs typeface="Courier New" panose="02070309020205020404" pitchFamily="49" charset="0"/>
              </a:rPr>
              <a:t> is a variable for the structure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cs typeface="Courier New" panose="02070309020205020404" pitchFamily="49" charset="0"/>
              </a:rPr>
              <a:t>Both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800" dirty="0">
                <a:cs typeface="Courier New" panose="02070309020205020404" pitchFamily="49" charset="0"/>
              </a:rPr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en-US" sz="1800" dirty="0">
                <a:cs typeface="Courier New" panose="02070309020205020404" pitchFamily="49" charset="0"/>
              </a:rPr>
              <a:t> is declared inside the structure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Appointment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Example 2: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800" dirty="0">
                <a:cs typeface="Courier New" panose="02070309020205020404" pitchFamily="49" charset="0"/>
              </a:rPr>
              <a:t> is a variable for the structure </a:t>
            </a:r>
            <a:r>
              <a:rPr lang="en-US" sz="18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dob</a:t>
            </a:r>
            <a:r>
              <a:rPr lang="en-US" sz="1800" dirty="0">
                <a:cs typeface="Courier New" panose="02070309020205020404" pitchFamily="49" charset="0"/>
              </a:rPr>
              <a:t> is declared inside structure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783094" y="1916748"/>
            <a:ext cx="3144837" cy="25606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 1: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Appointment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AppDate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day, month, year;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minute, hour;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}tm;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venue[100];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500" dirty="0"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83094" y="4613034"/>
            <a:ext cx="3145442" cy="17751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350" u="sng" dirty="0">
                <a:latin typeface="Courier New" panose="02070309020205020404" pitchFamily="49" charset="0"/>
                <a:cs typeface="Courier New" panose="02070309020205020404" pitchFamily="49" charset="0"/>
              </a:rPr>
              <a:t>Example 2:</a:t>
            </a:r>
          </a:p>
          <a:p>
            <a:pPr>
              <a:lnSpc>
                <a:spcPct val="90000"/>
              </a:lnSpc>
            </a:pPr>
            <a:r>
              <a:rPr lang="en-US" sz="135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day, month, year;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</a:pP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35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EmpName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5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DateOfBirth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dob;</a:t>
            </a:r>
          </a:p>
          <a:p>
            <a:pPr>
              <a:lnSpc>
                <a:spcPct val="90000"/>
              </a:lnSpc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B863282-229E-A4AC-278D-8FBFBDD6D358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Nested Structure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0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2608" y="1353312"/>
            <a:ext cx="8558783" cy="5027168"/>
          </a:xfrm>
        </p:spPr>
        <p:txBody>
          <a:bodyPr>
            <a:noAutofit/>
          </a:bodyPr>
          <a:lstStyle/>
          <a:p>
            <a:pPr marL="512064" indent="-512064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Structure member cannot be instance of enclosing </a:t>
            </a:r>
            <a:r>
              <a:rPr lang="en-US" altLang="en-US" sz="2200" b="1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endParaRPr lang="en-US" altLang="en-US" sz="2200" b="1" dirty="0">
              <a:solidFill>
                <a:srgbClr val="0000B0"/>
              </a:solidFill>
              <a:latin typeface="Courier New" panose="02070309020205020404" pitchFamily="49" charset="0"/>
            </a:endParaRPr>
          </a:p>
          <a:p>
            <a:pPr marL="512064" indent="-512064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Structure member can be pointer to instance of enclosing </a:t>
            </a:r>
            <a:r>
              <a:rPr lang="en-US" altLang="en-US" sz="2200" b="1" dirty="0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en-US" sz="2200" dirty="0"/>
              <a:t> (self-referential structure)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altLang="en-US" dirty="0"/>
              <a:t>Used for linked lists, queues, stacks and trees</a:t>
            </a:r>
          </a:p>
          <a:p>
            <a:pPr marL="512064" indent="-512064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q"/>
            </a:pPr>
            <a:r>
              <a:rPr lang="en-US" sz="2200" dirty="0"/>
              <a:t>Example: Every </a:t>
            </a:r>
            <a:r>
              <a:rPr lang="en-US" sz="2200" b="1" dirty="0"/>
              <a:t>person</a:t>
            </a:r>
            <a:r>
              <a:rPr lang="en-US" sz="2200" dirty="0"/>
              <a:t> may have a </a:t>
            </a:r>
            <a:r>
              <a:rPr lang="en-US" sz="2200" b="1" dirty="0"/>
              <a:t>child</a:t>
            </a:r>
            <a:r>
              <a:rPr lang="en-US" sz="2200" dirty="0"/>
              <a:t> who is also a </a:t>
            </a:r>
            <a:r>
              <a:rPr lang="en-US" sz="2200" b="1" dirty="0"/>
              <a:t>person</a:t>
            </a:r>
            <a:r>
              <a:rPr lang="en-US" sz="2200" dirty="0"/>
              <a:t>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Name[30];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*Child;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/>
          </a:p>
          <a:p>
            <a:pPr marL="512064" indent="-512064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q"/>
            </a:pPr>
            <a:r>
              <a:rPr lang="en-US" sz="2200" dirty="0"/>
              <a:t>Here,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200" dirty="0"/>
              <a:t> contains a pointer variable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2200" dirty="0"/>
              <a:t> of type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2200" dirty="0"/>
              <a:t>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BDF271C-610A-0F16-E211-50CD7B26A24D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Self-referential Structure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266810" y="1754188"/>
            <a:ext cx="4754563" cy="373538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Name[30]; 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*Child; </a:t>
            </a:r>
          </a:p>
          <a:p>
            <a:pPr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P, *C;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P.Child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Person[2];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(C[0].Name, "Sara");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C[0].Child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(C[1].Name, "Rahim");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C[1].Child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Person;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(C-&gt;Name, "Karim");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C-&gt;Child = </a:t>
            </a:r>
            <a:r>
              <a:rPr lang="en-US" sz="18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3950208" y="1399842"/>
            <a:ext cx="4889610" cy="155978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Mr. </a:t>
            </a:r>
            <a:r>
              <a:rPr lang="en-US" sz="1800" dirty="0" err="1"/>
              <a:t>Arif</a:t>
            </a:r>
            <a:r>
              <a:rPr lang="en-US" sz="1800" dirty="0"/>
              <a:t> has two children – Rahim and Sara.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Mr. Rahim has one child – Karim.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dirty="0"/>
              <a:t>Ms. Sara has no child.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327782" y="3363839"/>
            <a:ext cx="1613648" cy="942284"/>
            <a:chOff x="7799294" y="2474259"/>
            <a:chExt cx="2151530" cy="1256378"/>
          </a:xfrm>
        </p:grpSpPr>
        <p:sp>
          <p:nvSpPr>
            <p:cNvPr id="38" name="Rectangle 37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Rahim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21474" y="4829305"/>
            <a:ext cx="1613648" cy="942284"/>
            <a:chOff x="7799294" y="2474259"/>
            <a:chExt cx="2151530" cy="1256378"/>
          </a:xfrm>
        </p:grpSpPr>
        <p:sp>
          <p:nvSpPr>
            <p:cNvPr id="44" name="Rectangle 43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Sara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Ø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22521" y="4829305"/>
            <a:ext cx="1613648" cy="942284"/>
            <a:chOff x="7799294" y="2474259"/>
            <a:chExt cx="2151530" cy="1256378"/>
          </a:xfrm>
        </p:grpSpPr>
        <p:sp>
          <p:nvSpPr>
            <p:cNvPr id="50" name="Rectangle 49"/>
            <p:cNvSpPr/>
            <p:nvPr/>
          </p:nvSpPr>
          <p:spPr>
            <a:xfrm>
              <a:off x="7799294" y="2474259"/>
              <a:ext cx="2151530" cy="41685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799294" y="2887295"/>
              <a:ext cx="1075765" cy="4168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875059" y="2887295"/>
              <a:ext cx="1075765" cy="4168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Child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9294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Karim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75059" y="3313778"/>
              <a:ext cx="1075765" cy="4168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Ø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821474" y="3363839"/>
            <a:ext cx="1613648" cy="942284"/>
            <a:chOff x="5674658" y="2668775"/>
            <a:chExt cx="2151530" cy="1256378"/>
          </a:xfrm>
        </p:grpSpPr>
        <p:grpSp>
          <p:nvGrpSpPr>
            <p:cNvPr id="36" name="Group 35"/>
            <p:cNvGrpSpPr/>
            <p:nvPr/>
          </p:nvGrpSpPr>
          <p:grpSpPr>
            <a:xfrm>
              <a:off x="5674658" y="2668775"/>
              <a:ext cx="2151530" cy="1256378"/>
              <a:chOff x="7799294" y="2474259"/>
              <a:chExt cx="2151530" cy="125637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799294" y="2474259"/>
                <a:ext cx="2151530" cy="41685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99294" y="2887295"/>
                <a:ext cx="839955" cy="41685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Name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639249" y="2887295"/>
                <a:ext cx="1311575" cy="41685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Child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799294" y="3313778"/>
                <a:ext cx="839955" cy="416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 err="1"/>
                  <a:t>Arif</a:t>
                </a:r>
                <a:endParaRPr lang="en-US" sz="135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639249" y="3313778"/>
                <a:ext cx="1311575" cy="41685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66" name="Straight Connector 65"/>
            <p:cNvCxnSpPr>
              <a:stCxn id="35" idx="0"/>
              <a:endCxn id="35" idx="2"/>
            </p:cNvCxnSpPr>
            <p:nvPr/>
          </p:nvCxnSpPr>
          <p:spPr>
            <a:xfrm>
              <a:off x="7170401" y="3508294"/>
              <a:ext cx="0" cy="416859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/>
          <p:cNvCxnSpPr>
            <a:endCxn id="41" idx="1"/>
          </p:cNvCxnSpPr>
          <p:nvPr/>
        </p:nvCxnSpPr>
        <p:spPr>
          <a:xfrm>
            <a:off x="6231609" y="4148016"/>
            <a:ext cx="1096173" cy="178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4598977" y="4148016"/>
            <a:ext cx="1078103" cy="1476177"/>
            <a:chOff x="5379217" y="3731961"/>
            <a:chExt cx="1437471" cy="1968236"/>
          </a:xfrm>
        </p:grpSpPr>
        <p:cxnSp>
          <p:nvCxnSpPr>
            <p:cNvPr id="58" name="Elbow Connector 57"/>
            <p:cNvCxnSpPr/>
            <p:nvPr/>
          </p:nvCxnSpPr>
          <p:spPr>
            <a:xfrm rot="10800000" flipV="1">
              <a:off x="5379217" y="3731961"/>
              <a:ext cx="1437471" cy="557217"/>
            </a:xfrm>
            <a:prstGeom prst="bentConnector3">
              <a:avLst>
                <a:gd name="adj1" fmla="val 171"/>
              </a:avLst>
            </a:prstGeom>
            <a:ln w="3175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6200000" flipH="1">
              <a:off x="4845459" y="4853426"/>
              <a:ext cx="1394784" cy="298758"/>
            </a:xfrm>
            <a:prstGeom prst="bentConnector2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7098452" y="4138784"/>
            <a:ext cx="1434305" cy="1476482"/>
            <a:chOff x="4904283" y="3731960"/>
            <a:chExt cx="1912406" cy="1968643"/>
          </a:xfrm>
        </p:grpSpPr>
        <p:cxnSp>
          <p:nvCxnSpPr>
            <p:cNvPr id="76" name="Elbow Connector 75"/>
            <p:cNvCxnSpPr/>
            <p:nvPr/>
          </p:nvCxnSpPr>
          <p:spPr>
            <a:xfrm rot="10800000" flipV="1">
              <a:off x="4904283" y="3731960"/>
              <a:ext cx="1912406" cy="585195"/>
            </a:xfrm>
            <a:prstGeom prst="bentConnector3">
              <a:avLst>
                <a:gd name="adj1" fmla="val 592"/>
              </a:avLst>
            </a:prstGeom>
            <a:ln w="3175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/>
            <p:nvPr/>
          </p:nvCxnSpPr>
          <p:spPr>
            <a:xfrm rot="16200000" flipH="1">
              <a:off x="4356270" y="4853832"/>
              <a:ext cx="1394784" cy="298758"/>
            </a:xfrm>
            <a:prstGeom prst="bentConnector2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9248" y="4288930"/>
            <a:ext cx="25213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C</a:t>
            </a:r>
          </a:p>
        </p:txBody>
      </p:sp>
      <p:cxnSp>
        <p:nvCxnSpPr>
          <p:cNvPr id="10" name="Elbow Connector 9"/>
          <p:cNvCxnSpPr>
            <a:stCxn id="2" idx="3"/>
            <a:endCxn id="35" idx="1"/>
          </p:cNvCxnSpPr>
          <p:nvPr/>
        </p:nvCxnSpPr>
        <p:spPr>
          <a:xfrm flipV="1">
            <a:off x="4501379" y="4149801"/>
            <a:ext cx="950061" cy="289170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598616" y="4917007"/>
            <a:ext cx="25213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C</a:t>
            </a:r>
          </a:p>
        </p:txBody>
      </p:sp>
      <p:cxnSp>
        <p:nvCxnSpPr>
          <p:cNvPr id="57" name="Elbow Connector 56"/>
          <p:cNvCxnSpPr>
            <a:stCxn id="55" idx="2"/>
          </p:cNvCxnSpPr>
          <p:nvPr/>
        </p:nvCxnSpPr>
        <p:spPr>
          <a:xfrm rot="16200000" flipH="1">
            <a:off x="6772045" y="5169726"/>
            <a:ext cx="485880" cy="580606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45894" y="3368179"/>
            <a:ext cx="252131" cy="3000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b="1" dirty="0"/>
              <a:t>P</a:t>
            </a:r>
          </a:p>
        </p:txBody>
      </p:sp>
      <p:cxnSp>
        <p:nvCxnSpPr>
          <p:cNvPr id="60" name="Elbow Connector 59"/>
          <p:cNvCxnSpPr>
            <a:stCxn id="59" idx="3"/>
            <a:endCxn id="34" idx="1"/>
          </p:cNvCxnSpPr>
          <p:nvPr/>
        </p:nvCxnSpPr>
        <p:spPr>
          <a:xfrm>
            <a:off x="4498025" y="3518220"/>
            <a:ext cx="323449" cy="631581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828620" y="3995731"/>
            <a:ext cx="1611630" cy="314668"/>
            <a:chOff x="6445038" y="3499798"/>
            <a:chExt cx="2148840" cy="443484"/>
          </a:xfrm>
        </p:grpSpPr>
        <p:sp>
          <p:nvSpPr>
            <p:cNvPr id="25" name="Rectangle 24"/>
            <p:cNvSpPr/>
            <p:nvPr/>
          </p:nvSpPr>
          <p:spPr>
            <a:xfrm>
              <a:off x="6445038" y="3504370"/>
              <a:ext cx="2148840" cy="4389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276358" y="3499798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28637" y="5449627"/>
            <a:ext cx="1604772" cy="327080"/>
            <a:chOff x="6445038" y="3495870"/>
            <a:chExt cx="2129624" cy="436107"/>
          </a:xfrm>
        </p:grpSpPr>
        <p:sp>
          <p:nvSpPr>
            <p:cNvPr id="70" name="Rectangle 69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7509048" y="3495870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7328789" y="3994956"/>
            <a:ext cx="1611630" cy="322326"/>
            <a:chOff x="6445038" y="3498669"/>
            <a:chExt cx="2129624" cy="436107"/>
          </a:xfrm>
        </p:grpSpPr>
        <p:sp>
          <p:nvSpPr>
            <p:cNvPr id="79" name="Rectangle 78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7509850" y="3498669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330736" y="5447184"/>
            <a:ext cx="1597218" cy="327080"/>
            <a:chOff x="6445038" y="3483429"/>
            <a:chExt cx="2129624" cy="436107"/>
          </a:xfrm>
        </p:grpSpPr>
        <p:sp>
          <p:nvSpPr>
            <p:cNvPr id="83" name="Rectangle 82"/>
            <p:cNvSpPr/>
            <p:nvPr/>
          </p:nvSpPr>
          <p:spPr>
            <a:xfrm>
              <a:off x="6445038" y="3504370"/>
              <a:ext cx="2129624" cy="4073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7509850" y="3483429"/>
              <a:ext cx="0" cy="436107"/>
            </a:xfrm>
            <a:prstGeom prst="line">
              <a:avLst/>
            </a:prstGeom>
            <a:ln w="12700">
              <a:tailEnd type="non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DFE926A-B0CA-DCF0-300E-13301094D521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Self-referential Structure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5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37958" y="201798"/>
            <a:ext cx="4553498" cy="944249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362444"/>
            <a:ext cx="836903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5766" y="160338"/>
            <a:ext cx="3968282" cy="81502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0"/>
            <a:ext cx="836903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8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http://www.cplusplus.com/doc/tutorial/pointers/</a:t>
            </a:r>
            <a:endParaRPr lang="en-US" dirty="0"/>
          </a:p>
          <a:p>
            <a:pPr marL="342900" indent="-342900" algn="just">
              <a:spcAft>
                <a:spcPts val="18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http://www.cplusplus.com/doc/tutorial/structures/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33" y="177292"/>
            <a:ext cx="7808976" cy="895604"/>
          </a:xfrm>
        </p:spPr>
        <p:txBody>
          <a:bodyPr>
            <a:normAutofit/>
          </a:bodyPr>
          <a:lstStyle/>
          <a:p>
            <a:r>
              <a:rPr lang="en-US" sz="4800" b="1" dirty="0"/>
              <a:t>Lecture Outline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8733" y="1522680"/>
            <a:ext cx="3987851" cy="48898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Aft>
                <a:spcPts val="1800"/>
              </a:spcAft>
              <a:buClrTx/>
              <a:buFont typeface="+mj-lt"/>
              <a:buAutoNum type="arabicPeriod"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Structure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Defining Structure in C++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Declaring Variable of Structure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Access Structure Member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Initializing Structure Variable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Some Facts about Structure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Nested Structure</a:t>
            </a:r>
          </a:p>
          <a:p>
            <a:pPr marL="857250" lvl="1" indent="-400050" algn="l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accent6"/>
              </a:buClr>
              <a:buFont typeface="+mj-lt"/>
              <a:buAutoNum type="romanLcPeriod"/>
            </a:pPr>
            <a:r>
              <a:rPr lang="en-US" sz="1700" dirty="0">
                <a:solidFill>
                  <a:schemeClr val="tx1"/>
                </a:solidFill>
              </a:rPr>
              <a:t>Self-referential Structure</a:t>
            </a:r>
          </a:p>
          <a:p>
            <a:pPr marL="342900" indent="-342900">
              <a:lnSpc>
                <a:spcPct val="110000"/>
              </a:lnSpc>
              <a:spcAft>
                <a:spcPts val="180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lnSpc>
                <a:spcPct val="110000"/>
              </a:lnSpc>
              <a:spcAft>
                <a:spcPts val="1800"/>
              </a:spcAft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0635" y="1631620"/>
            <a:ext cx="898144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The array takes simple data types like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/>
              <a:t> and organizes them into a linear array of elements all of the same type.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Now, consider a record card which records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salary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 The name would have to be stored as a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the age could be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and salary could be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 As this record is about one person, it would be best if they are all stored under one variable.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At the moment the only way we can work with this collection of data is as separate variables. This isn't as convenient as a single data structure using a single name and so the C language provides </a:t>
            </a:r>
            <a:r>
              <a:rPr lang="en-US" sz="2000" i="1" dirty="0"/>
              <a:t>structure</a:t>
            </a:r>
            <a:r>
              <a:rPr lang="en-US" sz="2000" dirty="0"/>
              <a:t>. </a:t>
            </a:r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marL="285750" lvl="1" indent="-285750" algn="just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altLang="en-US" sz="2000" i="1" dirty="0">
                <a:solidFill>
                  <a:schemeClr val="bg2">
                    <a:lumMod val="50000"/>
                  </a:schemeClr>
                </a:solidFill>
              </a:rPr>
              <a:t>structure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</a:rPr>
              <a:t> is an aggregate data type built using elements of other types.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40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2850" y="1306440"/>
            <a:ext cx="7077075" cy="3992563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In general “structure” in C++ is defined as follows:</a:t>
            </a:r>
          </a:p>
          <a:p>
            <a:pPr marL="298847" lvl="1" indent="0">
              <a:buNone/>
            </a:pP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name{</a:t>
            </a:r>
          </a:p>
          <a:p>
            <a:pPr marL="29884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list of component variables</a:t>
            </a:r>
          </a:p>
          <a:p>
            <a:pPr marL="29884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/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For example, suppose we need to store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800" dirty="0"/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800" dirty="0"/>
              <a:t> as a single structure. You would first define the new data type using:</a:t>
            </a:r>
          </a:p>
          <a:p>
            <a:pPr marL="298847" lvl="1" indent="0">
              <a:buNone/>
            </a:pP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884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29884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29884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298847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5088" y="1600053"/>
            <a:ext cx="5038912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Here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/>
              <a:t> is the key word,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 is an identifier defining the structure name,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of component variables</a:t>
            </a:r>
            <a:r>
              <a:rPr lang="en-US" sz="1600" dirty="0"/>
              <a:t> declares as much different type of variables as needed. The structure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/>
              <a:t> works as the </a:t>
            </a:r>
            <a:r>
              <a:rPr lang="en-US" sz="1600" i="1" dirty="0"/>
              <a:t>new data type </a:t>
            </a:r>
            <a:r>
              <a:rPr lang="en-US" sz="1600" dirty="0"/>
              <a:t>defined by the </a:t>
            </a:r>
            <a:r>
              <a:rPr lang="en-US" sz="1600" i="1" dirty="0"/>
              <a:t>user</a:t>
            </a:r>
            <a:r>
              <a:rPr lang="en-US" sz="1600" dirty="0"/>
              <a:t>. Definition ends with a semicolon.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2558" y="4338230"/>
            <a:ext cx="593299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/>
              <a:t> is the new user defined data type and a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can hold total 13 bytes of information [5 consecutive characters (5*2=10 bytes), followed by an integer (4 bytes ), and a floating point number (8 bytes)].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Just like when we say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is a compiler defined data type and a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of type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can hold 4 bytes of integer number.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72850" y="139180"/>
            <a:ext cx="6543608" cy="8229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Defining Structure in C++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1541" y="1260158"/>
            <a:ext cx="8727440" cy="20859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As we can declare variables for compiler defined data types (example: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b, *c, d[50];</a:t>
            </a:r>
            <a:r>
              <a:rPr lang="en-US" sz="1600" dirty="0"/>
              <a:t>), we can do the same for user defined data type created using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/>
              <a:t>.</a:t>
            </a:r>
          </a:p>
          <a:p>
            <a:pPr marL="298847" lvl="1" indent="0" algn="just">
              <a:buNone/>
            </a:pP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298847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}a;</a:t>
            </a:r>
          </a:p>
          <a:p>
            <a:pPr marL="298847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b, *c, d[5];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735581" y="3924524"/>
            <a:ext cx="6230246" cy="170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endParaRPr lang="en-US" sz="1600" b="1" dirty="0">
              <a:solidFill>
                <a:srgbClr val="7030A0"/>
              </a:solidFill>
            </a:endParaRPr>
          </a:p>
          <a:p>
            <a:pPr algn="r"/>
            <a:r>
              <a:rPr lang="en-US" sz="1600" b="1" dirty="0">
                <a:solidFill>
                  <a:srgbClr val="7030A0"/>
                </a:solidFill>
              </a:rPr>
              <a:t>Main Memory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1776" y="4063102"/>
          <a:ext cx="5588018" cy="8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75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4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400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23644" y="4823411"/>
            <a:ext cx="273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char name[5]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   	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float salary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4917" y="5214097"/>
            <a:ext cx="544607" cy="0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4917" y="4960620"/>
            <a:ext cx="544607" cy="253477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4917" y="5214097"/>
            <a:ext cx="544607" cy="253477"/>
          </a:xfrm>
          <a:prstGeom prst="straightConnector1">
            <a:avLst/>
          </a:prstGeom>
          <a:ln w="31750"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2514600" y="4753561"/>
            <a:ext cx="2227505" cy="207059"/>
          </a:xfrm>
          <a:prstGeom prst="bentConnector3">
            <a:avLst>
              <a:gd name="adj1" fmla="val 99774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flipV="1">
            <a:off x="2103120" y="4834890"/>
            <a:ext cx="4229100" cy="379207"/>
          </a:xfrm>
          <a:prstGeom prst="bentConnector3">
            <a:avLst>
              <a:gd name="adj1" fmla="val 10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2514600" y="4857750"/>
            <a:ext cx="5280660" cy="609824"/>
          </a:xfrm>
          <a:prstGeom prst="bentConnector3">
            <a:avLst>
              <a:gd name="adj1" fmla="val 100000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42571" y="4080510"/>
            <a:ext cx="5566410" cy="2514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ectangle 35"/>
          <p:cNvSpPr/>
          <p:nvPr/>
        </p:nvSpPr>
        <p:spPr>
          <a:xfrm>
            <a:off x="3166111" y="4537710"/>
            <a:ext cx="5719706" cy="4229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2902117" y="2093065"/>
            <a:ext cx="6247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Variable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7030A0"/>
                </a:solidFill>
              </a:rPr>
              <a:t> takes – 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5*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(char)+1*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)+1*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</a:t>
            </a: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5*1+1*4+1*4 = 13 </a:t>
            </a:r>
            <a:r>
              <a:rPr lang="en-US" sz="1600" b="1" dirty="0">
                <a:solidFill>
                  <a:srgbClr val="7030A0"/>
                </a:solidFill>
              </a:rPr>
              <a:t>bytes in the memory.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73379" y="3104982"/>
            <a:ext cx="539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13 bytes will be distributed sequentially to the structure members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solidFill>
                  <a:srgbClr val="7030A0"/>
                </a:solidFill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b="1" dirty="0">
                <a:solidFill>
                  <a:srgbClr val="7030A0"/>
                </a:solidFill>
              </a:rPr>
              <a:t>, and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1600" b="1" dirty="0">
                <a:solidFill>
                  <a:srgbClr val="FF0000"/>
                </a:solidFill>
              </a:rPr>
              <a:t>.</a:t>
            </a:r>
            <a:endParaRPr lang="en-US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43660" y="3683148"/>
            <a:ext cx="1303020" cy="224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&amp;a</a:t>
            </a:r>
          </a:p>
        </p:txBody>
      </p:sp>
      <p:cxnSp>
        <p:nvCxnSpPr>
          <p:cNvPr id="41" name="Elbow Connector 40"/>
          <p:cNvCxnSpPr/>
          <p:nvPr/>
        </p:nvCxnSpPr>
        <p:spPr>
          <a:xfrm flipV="1">
            <a:off x="262890" y="4366260"/>
            <a:ext cx="2937510" cy="628650"/>
          </a:xfrm>
          <a:prstGeom prst="bentConnector3">
            <a:avLst>
              <a:gd name="adj1" fmla="val 389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480060" y="3906903"/>
            <a:ext cx="2686050" cy="253477"/>
          </a:xfrm>
          <a:prstGeom prst="bentConnector3">
            <a:avLst>
              <a:gd name="adj1" fmla="val 213"/>
            </a:avLst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CD38A2FD-C08C-6C84-93E5-68BB65EB13DC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Declaring Variable of a Structure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5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5" grpId="0" animBg="1"/>
      <p:bldP spid="36" grpId="0" animBg="1"/>
      <p:bldP spid="38" grpId="0" build="allAtOnce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55763"/>
            <a:ext cx="8982075" cy="2085975"/>
          </a:xfrm>
        </p:spPr>
        <p:txBody>
          <a:bodyPr>
            <a:normAutofit fontScale="92500" lnSpcReduction="2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1500" dirty="0"/>
              <a:t>As we can declare variables for compiler defined data types (example: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a, b, *c, d[50];</a:t>
            </a:r>
            <a:r>
              <a:rPr lang="en-US" sz="1500" dirty="0"/>
              <a:t>), we can do the same for user defined data type created using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/>
              <a:t>.</a:t>
            </a:r>
          </a:p>
          <a:p>
            <a:pPr marL="298847" lvl="1" indent="0">
              <a:buNone/>
            </a:pP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 salary;</a:t>
            </a:r>
          </a:p>
          <a:p>
            <a:pPr marL="298847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}a;</a:t>
            </a:r>
          </a:p>
          <a:p>
            <a:pPr marL="298847" lvl="1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b, *c, d[5];</a:t>
            </a:r>
          </a:p>
          <a:p>
            <a:endParaRPr lang="en-US" sz="1500" dirty="0"/>
          </a:p>
          <a:p>
            <a:endParaRPr lang="en-US" sz="15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373880" y="3957477"/>
          <a:ext cx="4526280" cy="807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574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09123" y="4535552"/>
            <a:ext cx="4132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name[5]	  age 	   salary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409123" y="3599547"/>
            <a:ext cx="4572000" cy="284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7030A0"/>
                </a:solidFill>
                <a:cs typeface="Courier New" panose="02070309020205020404" pitchFamily="49" charset="0"/>
              </a:rPr>
              <a:t>Each 13 bytes contains the followings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061144" y="2057401"/>
          <a:ext cx="5831396" cy="74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8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87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Each index </a:t>
                      </a:r>
                    </a:p>
                    <a:p>
                      <a:pPr algn="ctr"/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contains</a:t>
                      </a:r>
                    </a:p>
                    <a:p>
                      <a:pPr algn="ctr"/>
                      <a:r>
                        <a:rPr lang="en-US" sz="1500" b="1" baseline="0" dirty="0">
                          <a:solidFill>
                            <a:srgbClr val="7030A0"/>
                          </a:solidFill>
                        </a:rPr>
                        <a:t> 13</a:t>
                      </a:r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 bytes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97479"/>
              </p:ext>
            </p:extLst>
          </p:nvPr>
        </p:nvGraphicFramePr>
        <p:xfrm>
          <a:off x="3048000" y="3137402"/>
          <a:ext cx="586359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d[0]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d[1]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d[2]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d[3]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d[4]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82284"/>
              </p:ext>
            </p:extLst>
          </p:nvPr>
        </p:nvGraphicFramePr>
        <p:xfrm>
          <a:off x="3074367" y="2855028"/>
          <a:ext cx="5863590" cy="28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Elbow Connector 20"/>
          <p:cNvCxnSpPr>
            <a:cxnSpLocks/>
            <a:endCxn id="29" idx="1"/>
          </p:cNvCxnSpPr>
          <p:nvPr/>
        </p:nvCxnSpPr>
        <p:spPr>
          <a:xfrm rot="5400000" flipH="1" flipV="1">
            <a:off x="2795683" y="3103435"/>
            <a:ext cx="386121" cy="171248"/>
          </a:xfrm>
          <a:prstGeom prst="bentConnector2">
            <a:avLst/>
          </a:prstGeom>
          <a:ln w="317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ubtitle 2">
            <a:extLst>
              <a:ext uri="{FF2B5EF4-FFF2-40B4-BE49-F238E27FC236}">
                <a16:creationId xmlns:a16="http://schemas.microsoft.com/office/drawing/2014/main" id="{07F40C54-EDAE-21DD-9AF9-52D74D1613A9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Declaring Variable of a Structure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72850" y="1439602"/>
            <a:ext cx="8861422" cy="496463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ja-JP" sz="1600" dirty="0"/>
              <a:t>The dot </a:t>
            </a:r>
            <a:r>
              <a:rPr lang="en-US" altLang="ja-JP" sz="1600" dirty="0">
                <a:latin typeface="Courier New" panose="02070309020205020404" pitchFamily="49" charset="0"/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.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  <a:r>
              <a:rPr lang="en-US" altLang="ja-JP" sz="1600" dirty="0"/>
              <a:t> or combination of </a:t>
            </a:r>
            <a:r>
              <a:rPr lang="en-US" sz="1600" dirty="0"/>
              <a:t>dash-line and greater-than sign </a:t>
            </a:r>
            <a:r>
              <a:rPr lang="en-US" altLang="ja-JP" sz="1600" dirty="0"/>
              <a:t>(</a:t>
            </a:r>
            <a:r>
              <a:rPr lang="en-US" altLang="ja-JP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ja-JP" sz="1600" dirty="0"/>
              <a:t>) is used as operator to refer to members of </a:t>
            </a:r>
            <a:r>
              <a:rPr lang="en-US" altLang="ja-JP" sz="1600" dirty="0" err="1">
                <a:solidFill>
                  <a:srgbClr val="0000B0"/>
                </a:solidFill>
                <a:latin typeface="Courier New" panose="02070309020205020404" pitchFamily="49" charset="0"/>
              </a:rPr>
              <a:t>struct</a:t>
            </a:r>
            <a:r>
              <a:rPr lang="en-US" altLang="ja-JP" sz="1600" dirty="0"/>
              <a:t>.</a:t>
            </a:r>
          </a:p>
          <a:p>
            <a:pPr marL="342900" lvl="1" indent="0">
              <a:buNone/>
            </a:pP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x, y[5], *p;</a:t>
            </a:r>
          </a:p>
          <a:p>
            <a:pPr marL="3429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22;</a:t>
            </a:r>
          </a:p>
          <a:p>
            <a:pPr marL="3429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1234.56;</a:t>
            </a:r>
          </a:p>
          <a:p>
            <a:pPr marL="3429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(x.name, "Sam");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y[2].age = 22;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&amp;x;</a:t>
            </a:r>
          </a:p>
          <a:p>
            <a:pPr marL="3429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 = 22;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altLang="ja-JP" sz="1600" dirty="0"/>
              <a:t>Member variables can be used in any manner appropriate for their data type.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4033385" y="2354262"/>
            <a:ext cx="4992687" cy="3135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Here,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is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is of type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1600" dirty="0"/>
              <a:t> is of type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x.name</a:t>
            </a:r>
            <a:r>
              <a:rPr lang="en-US" sz="1600" dirty="0"/>
              <a:t> is of type </a:t>
            </a:r>
            <a:r>
              <a:rPr lang="en-US" sz="16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sz="16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y[2].age </a:t>
            </a:r>
            <a:r>
              <a:rPr lang="en-US" sz="1600" dirty="0"/>
              <a:t>is of type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where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y[2]</a:t>
            </a:r>
            <a:r>
              <a:rPr lang="en-US" sz="1600" dirty="0"/>
              <a:t> is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1600" dirty="0"/>
              <a:t> and represents the 3</a:t>
            </a:r>
            <a:r>
              <a:rPr lang="en-US" sz="1600" baseline="30000" dirty="0"/>
              <a:t>rd</a:t>
            </a:r>
            <a:r>
              <a:rPr lang="en-US" sz="1600" dirty="0"/>
              <a:t> element.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 </a:t>
            </a:r>
            <a:r>
              <a:rPr lang="en-US" sz="1600" dirty="0"/>
              <a:t>is of type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/>
              <a:t> where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/>
              <a:t> is a pointer pointing to variable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of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EmplyeeRecord</a:t>
            </a:r>
            <a:r>
              <a:rPr lang="en-US" sz="1600" dirty="0"/>
              <a:t>. Operator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/>
              <a:t>) is used for pointer variable of </a:t>
            </a:r>
            <a:r>
              <a:rPr lang="en-US" sz="16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/>
              <a:t> instead of 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/>
              <a:t>).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p-&gt;age</a:t>
            </a:r>
            <a:r>
              <a:rPr lang="en-US" sz="1600" dirty="0"/>
              <a:t> can be represented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(*p).age</a:t>
            </a:r>
            <a:r>
              <a:rPr lang="en-US" sz="1600" dirty="0"/>
              <a:t> also.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45B7077-ECAD-E064-16B6-F373961C5924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Accessing Structure Member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49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172850" y="1403427"/>
            <a:ext cx="8755686" cy="5303520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2000" dirty="0"/>
              <a:t>To initialize a </a:t>
            </a:r>
            <a:r>
              <a:rPr lang="en-US" altLang="ja-JP" sz="2000" dirty="0" err="1">
                <a:solidFill>
                  <a:srgbClr val="0000B0"/>
                </a:solidFill>
              </a:rPr>
              <a:t>struct</a:t>
            </a:r>
            <a:r>
              <a:rPr lang="en-US" altLang="ja-JP" sz="2000" dirty="0"/>
              <a:t> variable, follow the </a:t>
            </a:r>
            <a:r>
              <a:rPr lang="en-US" altLang="ja-JP" sz="2000" dirty="0" err="1">
                <a:solidFill>
                  <a:srgbClr val="0000B0"/>
                </a:solidFill>
              </a:rPr>
              <a:t>struct</a:t>
            </a:r>
            <a:r>
              <a:rPr lang="en-US" altLang="ja-JP" sz="2000" dirty="0"/>
              <a:t> variable name with an equal sign, followed by a list of initializers enclosed in braces in sequential order of definition.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endParaRPr lang="en-US" altLang="ja-JP" sz="2000" dirty="0"/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name[5];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salary;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EmployeeRecord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 {"Sam", 22, 1234.56};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"Sam" </a:t>
            </a:r>
            <a:r>
              <a:rPr lang="en-US" sz="2000" dirty="0"/>
              <a:t>is copied to the member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000" dirty="0"/>
              <a:t> referred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x.xame</a:t>
            </a:r>
            <a:r>
              <a:rPr lang="en-US" sz="20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sz="2000" dirty="0"/>
              <a:t>is copied to the member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2000" dirty="0"/>
              <a:t> referred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x.age</a:t>
            </a:r>
            <a:r>
              <a:rPr lang="en-US" sz="2000" dirty="0"/>
              <a:t>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sz="2000" dirty="0"/>
              <a:t>is copied to the member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sz="2000" dirty="0"/>
              <a:t> referred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x.salary</a:t>
            </a:r>
            <a:r>
              <a:rPr lang="en-US" sz="2000" dirty="0"/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E63096-141A-B949-11AF-C94ED81DD2CB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Initializing Structure Variable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172850" y="1236460"/>
            <a:ext cx="8798300" cy="531368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/>
              <a:t>No memory (as data) is allocated for defining </a:t>
            </a:r>
            <a:r>
              <a:rPr lang="en-US" altLang="ja-JP" sz="1800" dirty="0" err="1">
                <a:solidFill>
                  <a:srgbClr val="0000B0"/>
                </a:solidFill>
              </a:rPr>
              <a:t>struct</a:t>
            </a:r>
            <a:r>
              <a:rPr lang="en-US" altLang="ja-JP" sz="1800" dirty="0"/>
              <a:t>.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</a:rPr>
              <a:t>Memory is allocated when its instances/variables are created.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ym typeface="Wingdings" panose="05000000000000000000" pitchFamily="2" charset="2"/>
              </a:rPr>
              <a:t>Hence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 stand alone is a template… and it cannot be initialized. You need to declare a variable of type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No arithmetic or logical operation is possible on the </a:t>
            </a:r>
            <a:r>
              <a:rPr lang="en-US" altLang="ja-JP" sz="18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 variables unless defined by the operator overloading. Example: </a:t>
            </a:r>
          </a:p>
          <a:p>
            <a:pPr marL="512064" indent="-512064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ja-JP" sz="18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ja-JP" sz="1800" b="1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EmployeeRecord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a, b;</a:t>
            </a:r>
          </a:p>
          <a:p>
            <a:pPr marL="512064" indent="-512064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ja-JP" sz="1800" dirty="0">
                <a:sym typeface="Wingdings" panose="05000000000000000000" pitchFamily="2" charset="2"/>
              </a:rPr>
              <a:t>	Any expression like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== b </a:t>
            </a:r>
            <a:r>
              <a:rPr lang="en-US" altLang="ja-JP" sz="1800" dirty="0">
                <a:sym typeface="Wingdings" panose="05000000000000000000" pitchFamily="2" charset="2"/>
              </a:rPr>
              <a:t>or 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+ b </a:t>
            </a:r>
            <a:r>
              <a:rPr lang="en-US" altLang="ja-JP" sz="1800" dirty="0">
                <a:sym typeface="Wingdings" panose="05000000000000000000" pitchFamily="2" charset="2"/>
              </a:rPr>
              <a:t>etc. is not possible. </a:t>
            </a:r>
          </a:p>
          <a:p>
            <a:pPr marL="512064" indent="-512064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ja-JP" sz="1800" dirty="0">
                <a:sym typeface="Wingdings" panose="05000000000000000000" pitchFamily="2" charset="2"/>
              </a:rPr>
              <a:t>	But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a.age</a:t>
            </a:r>
            <a:r>
              <a:rPr lang="en-US" altLang="ja-JP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altLang="ja-JP" sz="18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b.age</a:t>
            </a:r>
            <a:r>
              <a:rPr lang="en-US" altLang="ja-JP" sz="1800" dirty="0">
                <a:sym typeface="Wingdings" panose="05000000000000000000" pitchFamily="2" charset="2"/>
              </a:rPr>
              <a:t> is possible as both of these are of type </a:t>
            </a:r>
            <a:r>
              <a:rPr lang="en-US" altLang="ja-JP" sz="18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</a:t>
            </a:r>
            <a:r>
              <a:rPr lang="en-US" altLang="ja-JP" sz="1800" dirty="0">
                <a:sym typeface="Wingdings" panose="05000000000000000000" pitchFamily="2" charset="2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Only assignment operation works. i.e. </a:t>
            </a:r>
            <a:r>
              <a:rPr lang="en-US" altLang="ja-JP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 = b;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ja-JP" sz="1800" dirty="0">
                <a:sym typeface="Wingdings" panose="05000000000000000000" pitchFamily="2" charset="2"/>
              </a:rPr>
              <a:t>Call-by-value, call-by-reference, return-with-value, return-with-reference, array-as-parameter – all works with a </a:t>
            </a:r>
            <a:r>
              <a:rPr lang="en-US" altLang="ja-JP" sz="1800" dirty="0" err="1">
                <a:solidFill>
                  <a:srgbClr val="0000B0"/>
                </a:solidFill>
                <a:sym typeface="Wingdings" panose="05000000000000000000" pitchFamily="2" charset="2"/>
              </a:rPr>
              <a:t>struct</a:t>
            </a:r>
            <a:r>
              <a:rPr lang="en-US" altLang="ja-JP" sz="1800" dirty="0">
                <a:sym typeface="Wingdings" panose="05000000000000000000" pitchFamily="2" charset="2"/>
              </a:rPr>
              <a:t> variable as same as the normal variable concept using function in C++.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151929-0467-8F80-5B48-12EE53F26723}"/>
              </a:ext>
            </a:extLst>
          </p:cNvPr>
          <p:cNvSpPr txBox="1">
            <a:spLocks/>
          </p:cNvSpPr>
          <p:nvPr/>
        </p:nvSpPr>
        <p:spPr>
          <a:xfrm>
            <a:off x="172850" y="139180"/>
            <a:ext cx="7483726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Some Facts About Structure</a:t>
            </a:r>
            <a:endParaRPr lang="en-US" sz="4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92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59CEFE-30D5-4F9C-B02F-A79FB43847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8168A2-7C34-4B69-AA07-D1EF1942B17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6AAFA7-4F69-4F0B-8451-4CDCC61C4A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1165</TotalTime>
  <Words>1673</Words>
  <Application>Microsoft Office PowerPoint</Application>
  <PresentationFormat>On-screen Show (4:3)</PresentationFormat>
  <Paragraphs>230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Corbel</vt:lpstr>
      <vt:lpstr>Courier New</vt:lpstr>
      <vt:lpstr>Wingdings</vt:lpstr>
      <vt:lpstr>Spectrum</vt:lpstr>
      <vt:lpstr>Structure</vt:lpstr>
      <vt:lpstr>Lecture Outline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Afroza Nahar</cp:lastModifiedBy>
  <cp:revision>491</cp:revision>
  <dcterms:created xsi:type="dcterms:W3CDTF">2018-12-10T17:20:29Z</dcterms:created>
  <dcterms:modified xsi:type="dcterms:W3CDTF">2023-10-10T06:25:04Z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