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64" r:id="rId42"/>
    <p:sldId id="26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8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Rifat Ibn Alam" userId="50c5a165-0f41-4312-a5ec-0c41a91f59c2" providerId="ADAL" clId="{29C9D3CC-B48D-4C07-AD22-C9B29C7D505A}"/>
    <pc:docChg chg="modSld">
      <pc:chgData name="Rifat Ibn Alam" userId="50c5a165-0f41-4312-a5ec-0c41a91f59c2" providerId="ADAL" clId="{29C9D3CC-B48D-4C07-AD22-C9B29C7D505A}" dt="2022-10-11T05:43:01.935" v="0" actId="1036"/>
      <pc:docMkLst>
        <pc:docMk/>
      </pc:docMkLst>
      <pc:sldChg chg="modSp mod">
        <pc:chgData name="Rifat Ibn Alam" userId="50c5a165-0f41-4312-a5ec-0c41a91f59c2" providerId="ADAL" clId="{29C9D3CC-B48D-4C07-AD22-C9B29C7D505A}" dt="2022-10-11T05:43:01.935" v="0" actId="1036"/>
        <pc:sldMkLst>
          <pc:docMk/>
          <pc:sldMk cId="424874041" sldId="273"/>
        </pc:sldMkLst>
        <pc:spChg chg="mod">
          <ac:chgData name="Rifat Ibn Alam" userId="50c5a165-0f41-4312-a5ec-0c41a91f59c2" providerId="ADAL" clId="{29C9D3CC-B48D-4C07-AD22-C9B29C7D505A}" dt="2022-10-11T05:43:01.935" v="0" actId="1036"/>
          <ac:spMkLst>
            <pc:docMk/>
            <pc:sldMk cId="424874041" sldId="273"/>
            <ac:spMk id="13" creationId="{00000000-0000-0000-0000-000000000000}"/>
          </ac:spMkLst>
        </pc:spChg>
      </pc:sldChg>
    </pc:docChg>
  </pc:docChgLst>
  <pc:docChgLst>
    <pc:chgData name="Nyme Ahmed" userId="dc44b642-4733-4b7f-b204-acd223264e3c" providerId="ADAL" clId="{97B006B9-3A92-4DA0-884C-38F5DF65FF7D}"/>
    <pc:docChg chg="custSel modSld">
      <pc:chgData name="Nyme Ahmed" userId="dc44b642-4733-4b7f-b204-acd223264e3c" providerId="ADAL" clId="{97B006B9-3A92-4DA0-884C-38F5DF65FF7D}" dt="2024-11-09T18:57:37.955" v="93" actId="1076"/>
      <pc:docMkLst>
        <pc:docMk/>
      </pc:docMkLst>
      <pc:sldChg chg="modSp mod">
        <pc:chgData name="Nyme Ahmed" userId="dc44b642-4733-4b7f-b204-acd223264e3c" providerId="ADAL" clId="{97B006B9-3A92-4DA0-884C-38F5DF65FF7D}" dt="2024-11-09T18:57:37.955" v="93" actId="1076"/>
        <pc:sldMkLst>
          <pc:docMk/>
          <pc:sldMk cId="424874041" sldId="279"/>
        </pc:sldMkLst>
        <pc:spChg chg="mod">
          <ac:chgData name="Nyme Ahmed" userId="dc44b642-4733-4b7f-b204-acd223264e3c" providerId="ADAL" clId="{97B006B9-3A92-4DA0-884C-38F5DF65FF7D}" dt="2024-11-09T18:57:37.955" v="93" actId="1076"/>
          <ac:spMkLst>
            <pc:docMk/>
            <pc:sldMk cId="424874041" sldId="279"/>
            <ac:spMk id="13" creationId="{00000000-0000-0000-0000-000000000000}"/>
          </ac:spMkLst>
        </pc:spChg>
      </pc:sldChg>
    </pc:docChg>
  </pc:docChgLst>
  <pc:docChgLst>
    <pc:chgData name="Rifat Ibn Alam" userId="50c5a165-0f41-4312-a5ec-0c41a91f59c2" providerId="ADAL" clId="{CA6CCDFC-8BE0-49C4-BE2D-3E7908BF4470}"/>
    <pc:docChg chg="modSld">
      <pc:chgData name="Rifat Ibn Alam" userId="50c5a165-0f41-4312-a5ec-0c41a91f59c2" providerId="ADAL" clId="{CA6CCDFC-8BE0-49C4-BE2D-3E7908BF4470}" dt="2022-09-14T15:33:51.382" v="0"/>
      <pc:docMkLst>
        <pc:docMk/>
      </pc:docMkLst>
      <pc:sldChg chg="modSp">
        <pc:chgData name="Rifat Ibn Alam" userId="50c5a165-0f41-4312-a5ec-0c41a91f59c2" providerId="ADAL" clId="{CA6CCDFC-8BE0-49C4-BE2D-3E7908BF4470}" dt="2022-09-14T15:33:51.382" v="0"/>
        <pc:sldMkLst>
          <pc:docMk/>
          <pc:sldMk cId="700707328" sldId="256"/>
        </pc:sldMkLst>
        <pc:graphicFrameChg chg="mod">
          <ac:chgData name="Rifat Ibn Alam" userId="50c5a165-0f41-4312-a5ec-0c41a91f59c2" providerId="ADAL" clId="{CA6CCDFC-8BE0-49C4-BE2D-3E7908BF4470}" dt="2022-09-14T15:33:51.382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Single-Row Functions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E9FDE7-80A2-6F00-8FE4-E43978642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53213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389708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7254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i="1" dirty="0"/>
                        <a:t>Nyme Ahmed [</a:t>
                      </a:r>
                      <a:r>
                        <a:rPr lang="en-US" i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nyme.ahmed@aiub.edu</a:t>
                      </a:r>
                      <a:r>
                        <a:rPr lang="en-US" i="1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Character Manipulation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812800" y="3260725"/>
            <a:ext cx="4349750" cy="28448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CONCAT(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Good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SUBSTR(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,1,3)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LENGTH(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INSTR(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St</a:t>
            </a:r>
            <a:r>
              <a:rPr lang="en-US" sz="2400" dirty="0">
                <a:solidFill>
                  <a:srgbClr val="000000"/>
                </a:solidFill>
                <a:highlight>
                  <a:srgbClr val="00FFFF"/>
                </a:highlight>
                <a:latin typeface="Arial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ing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400" dirty="0">
                <a:latin typeface="Courier New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Trim(‘S’ from ‘SSMITH’)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 dirty="0">
                <a:solidFill>
                  <a:srgbClr val="000000"/>
                </a:solidFill>
                <a:latin typeface="Arial" charset="0"/>
              </a:rPr>
              <a:t>Replace(‘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to</a:t>
            </a:r>
            <a:r>
              <a:rPr lang="en-US" sz="2400" dirty="0" err="1">
                <a:solidFill>
                  <a:srgbClr val="000000"/>
                </a:solidFill>
                <a:highlight>
                  <a:srgbClr val="00FFFF"/>
                </a:highlight>
                <a:latin typeface="Arial" charset="0"/>
              </a:rPr>
              <a:t>y</a:t>
            </a:r>
            <a:r>
              <a:rPr lang="en-US" sz="2400" dirty="0" err="1">
                <a:solidFill>
                  <a:srgbClr val="000000"/>
                </a:solidFill>
                <a:latin typeface="Arial" charset="0"/>
              </a:rPr>
              <a:t>’,’y’,’let</a:t>
            </a:r>
            <a:r>
              <a:rPr lang="en-US" sz="2400" dirty="0">
                <a:solidFill>
                  <a:srgbClr val="000000"/>
                </a:solidFill>
                <a:latin typeface="Arial" charset="0"/>
              </a:rPr>
              <a:t>’)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5041900" y="3270567"/>
            <a:ext cx="3195638" cy="28448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GoodString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Str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6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3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MITH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tolet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blackWhite">
          <a:xfrm>
            <a:off x="812800" y="2774950"/>
            <a:ext cx="4243388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blackWhite">
          <a:xfrm>
            <a:off x="5041900" y="2774950"/>
            <a:ext cx="3195638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Result</a:t>
            </a:r>
          </a:p>
        </p:txBody>
      </p:sp>
      <p:sp>
        <p:nvSpPr>
          <p:cNvPr id="16" name="Arc 6"/>
          <p:cNvSpPr>
            <a:spLocks/>
          </p:cNvSpPr>
          <p:nvPr/>
        </p:nvSpPr>
        <p:spPr bwMode="ltGray">
          <a:xfrm>
            <a:off x="5459413" y="2752725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8"/>
          <p:cNvSpPr txBox="1">
            <a:spLocks noChangeArrowheads="1"/>
          </p:cNvSpPr>
          <p:nvPr/>
        </p:nvSpPr>
        <p:spPr>
          <a:xfrm>
            <a:off x="693738" y="2159000"/>
            <a:ext cx="8281987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>
                <a:tab pos="571500" algn="l"/>
                <a:tab pos="555625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Manipulate character strings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Character Manipulation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608013" y="3735388"/>
            <a:ext cx="7710487" cy="14636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blackWhite">
          <a:xfrm>
            <a:off x="608013" y="2168525"/>
            <a:ext cx="7691437" cy="1330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2019300" y="2192338"/>
            <a:ext cx="3860800" cy="2976562"/>
            <a:chOff x="1496" y="1381"/>
            <a:chExt cx="2432" cy="1875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256" y="1381"/>
              <a:ext cx="1672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1496" y="2377"/>
              <a:ext cx="1519" cy="8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4483100" y="2190750"/>
            <a:ext cx="3479800" cy="2978150"/>
            <a:chOff x="3048" y="1380"/>
            <a:chExt cx="2192" cy="1876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ltGray">
            <a:xfrm>
              <a:off x="4048" y="1380"/>
              <a:ext cx="1192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ltGray">
            <a:xfrm>
              <a:off x="3048" y="2376"/>
              <a:ext cx="1040" cy="880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13"/>
          <p:cNvGrpSpPr>
            <a:grpSpLocks/>
          </p:cNvGrpSpPr>
          <p:nvPr/>
        </p:nvGrpSpPr>
        <p:grpSpPr bwMode="auto">
          <a:xfrm>
            <a:off x="2298700" y="2587625"/>
            <a:ext cx="5918200" cy="2581275"/>
            <a:chOff x="1672" y="1630"/>
            <a:chExt cx="3728" cy="1626"/>
          </a:xfrm>
        </p:grpSpPr>
        <p:sp>
          <p:nvSpPr>
            <p:cNvPr id="25" name="Rectangle 11"/>
            <p:cNvSpPr>
              <a:spLocks noChangeArrowheads="1"/>
            </p:cNvSpPr>
            <p:nvPr/>
          </p:nvSpPr>
          <p:spPr bwMode="ltGray">
            <a:xfrm>
              <a:off x="1672" y="1630"/>
              <a:ext cx="1512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ltGray">
            <a:xfrm>
              <a:off x="4120" y="2376"/>
              <a:ext cx="1280" cy="8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14"/>
          <p:cNvSpPr>
            <a:spLocks noChangeArrowheads="1"/>
          </p:cNvSpPr>
          <p:nvPr/>
        </p:nvSpPr>
        <p:spPr bwMode="blackWhite">
          <a:xfrm>
            <a:off x="595313" y="2155825"/>
            <a:ext cx="73152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CONCAT 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job), LENGTH(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),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2 	INSTR(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'A')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3 FROM   emp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 4 WHERE</a:t>
            </a: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2298700" y="3125788"/>
            <a:ext cx="3454400" cy="288925"/>
          </a:xfrm>
          <a:prstGeom prst="rect">
            <a:avLst/>
          </a:prstGeom>
          <a:solidFill>
            <a:srgbClr val="CC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2241550" y="3048000"/>
            <a:ext cx="37512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SUBSTR(job,1,5) = 'SALES';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blackWhite">
          <a:xfrm>
            <a:off x="658813" y="3692525"/>
            <a:ext cx="76533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ENAME      CONCAT(ENAME,JOB)   LENGTH(ENAME) INSTR(ENAME,'A')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---------- ------------------- ------------- 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MARTIN    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</a:rPr>
              <a:t>M</a:t>
            </a:r>
            <a:r>
              <a:rPr lang="en-US" sz="1600" u="sng" dirty="0">
                <a:solidFill>
                  <a:srgbClr val="000000"/>
                </a:solidFill>
                <a:highlight>
                  <a:srgbClr val="00FFFF"/>
                </a:highlight>
                <a:latin typeface="Courier New" pitchFamily="49" charset="0"/>
              </a:rPr>
              <a:t>A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</a:rPr>
              <a:t>RTIN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SALESMAN                  6                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ALLEN      </a:t>
            </a:r>
            <a:r>
              <a:rPr lang="en-US" sz="1600" u="sng" dirty="0">
                <a:solidFill>
                  <a:srgbClr val="000000"/>
                </a:solidFill>
                <a:highlight>
                  <a:srgbClr val="00FFFF"/>
                </a:highlight>
                <a:latin typeface="Courier New" pitchFamily="49" charset="0"/>
              </a:rPr>
              <a:t>A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</a:rPr>
              <a:t>LLEN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SALESMAN                   5                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TURNER    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</a:rPr>
              <a:t>TURNER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SALESMAN                  6                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WARD       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</a:rPr>
              <a:t>W</a:t>
            </a:r>
            <a:r>
              <a:rPr lang="en-US" sz="1600" u="sng" dirty="0">
                <a:solidFill>
                  <a:srgbClr val="000000"/>
                </a:solidFill>
                <a:highlight>
                  <a:srgbClr val="00FFFF"/>
                </a:highlight>
                <a:latin typeface="Courier New" pitchFamily="49" charset="0"/>
              </a:rPr>
              <a:t>A</a:t>
            </a:r>
            <a:r>
              <a:rPr lang="en-US" sz="1600" u="sng" dirty="0">
                <a:solidFill>
                  <a:srgbClr val="000000"/>
                </a:solidFill>
                <a:latin typeface="Courier New" pitchFamily="49" charset="0"/>
              </a:rPr>
              <a:t>RD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</a:rPr>
              <a:t>SALESMAN                    4 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Number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07041" y="2094846"/>
            <a:ext cx="8016875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48640" marR="0" lvl="1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Rounds value to specified decimal</a:t>
            </a:r>
          </a:p>
          <a:p>
            <a:pPr marL="82296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9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ROUND(45.926, 2)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45.93</a:t>
            </a:r>
          </a:p>
          <a:p>
            <a:pPr marL="548640" marR="0" lvl="1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Truncates value to specified decimal</a:t>
            </a:r>
          </a:p>
          <a:p>
            <a:pPr marL="82296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9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TRUNC(45.926,   2)	</a:t>
            </a:r>
            <a:r>
              <a:rPr lang="en-US" sz="2000" dirty="0">
                <a:solidFill>
                  <a:srgbClr val="FF3300"/>
                </a:solidFill>
              </a:rPr>
              <a:t>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45.92</a:t>
            </a:r>
          </a:p>
          <a:p>
            <a:pPr marL="548640" marR="0" lvl="1" indent="-27432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Returns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uLnTx/>
                <a:uFillTx/>
                <a:latin typeface="+mn-lt"/>
                <a:ea typeface="+mn-ea"/>
                <a:cs typeface="+mn-cs"/>
              </a:rPr>
              <a:t>remainder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division</a:t>
            </a:r>
          </a:p>
          <a:p>
            <a:pPr marL="548640" marR="0" lvl="1" indent="-27432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tabLst/>
              <a:defRPr/>
            </a:pPr>
            <a:r>
              <a:rPr lang="en-US" sz="2200" dirty="0"/>
              <a:t>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MOD(1600, 300)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dirty="0">
                <a:solidFill>
                  <a:srgbClr val="FF3300"/>
                </a:solidFill>
              </a:rPr>
              <a:t>        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</a:t>
            </a:r>
          </a:p>
        </p:txBody>
      </p:sp>
      <p:sp>
        <p:nvSpPr>
          <p:cNvPr id="31" name="Arc 4"/>
          <p:cNvSpPr>
            <a:spLocks/>
          </p:cNvSpPr>
          <p:nvPr/>
        </p:nvSpPr>
        <p:spPr bwMode="ltGray">
          <a:xfrm>
            <a:off x="5102879" y="3488671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3324084" y="2733021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3324084" y="3488671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3117312" y="4616245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ROUND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blackWhite">
          <a:xfrm>
            <a:off x="488905" y="4164013"/>
            <a:ext cx="728345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blackWhite">
          <a:xfrm>
            <a:off x="488905" y="2614613"/>
            <a:ext cx="7289800" cy="8905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476205" y="2633663"/>
            <a:ext cx="3811587" cy="2359025"/>
            <a:chOff x="599" y="1266"/>
            <a:chExt cx="2401" cy="1486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599" y="2256"/>
              <a:ext cx="1364" cy="4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1660" y="1266"/>
              <a:ext cx="1340" cy="1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2730455" y="2633663"/>
            <a:ext cx="3894137" cy="2359025"/>
            <a:chOff x="2019" y="1266"/>
            <a:chExt cx="2453" cy="1486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ltGray">
            <a:xfrm>
              <a:off x="2019" y="2256"/>
              <a:ext cx="1314" cy="49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ltGray">
            <a:xfrm>
              <a:off x="3144" y="1266"/>
              <a:ext cx="1328" cy="173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2138317" y="2932113"/>
            <a:ext cx="5133975" cy="2060575"/>
            <a:chOff x="1646" y="1454"/>
            <a:chExt cx="3234" cy="1298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ltGray">
            <a:xfrm>
              <a:off x="3390" y="2256"/>
              <a:ext cx="1490" cy="496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ltGray">
            <a:xfrm>
              <a:off x="1646" y="1454"/>
              <a:ext cx="1440" cy="188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14"/>
          <p:cNvSpPr>
            <a:spLocks noChangeArrowheads="1"/>
          </p:cNvSpPr>
          <p:nvPr/>
        </p:nvSpPr>
        <p:spPr bwMode="blackWhite">
          <a:xfrm>
            <a:off x="476205" y="2284413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ROUND(45.923,2), ROUND(45.923,0),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		ROUND(45.923,-1)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blackWhite">
          <a:xfrm>
            <a:off x="501605" y="4176713"/>
            <a:ext cx="72580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ROUND(45.923,2) ROUND(45.923,0) ROUND(45.923,-1)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 -------------- 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45.92             46                50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TRUNC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blackWhite">
          <a:xfrm>
            <a:off x="480968" y="2514600"/>
            <a:ext cx="7289800" cy="10747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blackWhite">
          <a:xfrm>
            <a:off x="476205" y="4154488"/>
            <a:ext cx="731520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477793" y="2562225"/>
            <a:ext cx="3811587" cy="2457450"/>
            <a:chOff x="599" y="1382"/>
            <a:chExt cx="2401" cy="1548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ltGray">
            <a:xfrm>
              <a:off x="599" y="2378"/>
              <a:ext cx="1393" cy="55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660" y="1382"/>
              <a:ext cx="1340" cy="2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2746330" y="2562225"/>
            <a:ext cx="3638550" cy="2457450"/>
            <a:chOff x="2028" y="1382"/>
            <a:chExt cx="2292" cy="1548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2028" y="2378"/>
              <a:ext cx="1188" cy="5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3132" y="1382"/>
              <a:ext cx="1188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2155780" y="2940050"/>
            <a:ext cx="4781550" cy="2079625"/>
            <a:chOff x="1656" y="1620"/>
            <a:chExt cx="3012" cy="1310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ltGray">
            <a:xfrm>
              <a:off x="3244" y="2378"/>
              <a:ext cx="1424" cy="552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ltGray">
            <a:xfrm>
              <a:off x="1656" y="1620"/>
              <a:ext cx="1424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Rectangle 13"/>
          <p:cNvSpPr>
            <a:spLocks noChangeArrowheads="1"/>
          </p:cNvSpPr>
          <p:nvPr/>
        </p:nvSpPr>
        <p:spPr bwMode="blackWhite">
          <a:xfrm>
            <a:off x="477793" y="2276475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	TRUNC(45.923,2), TRUNC(45.923),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		TRUNC(45.923,-1)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blackWhite">
          <a:xfrm>
            <a:off x="477793" y="4159250"/>
            <a:ext cx="7289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TRUNC(45.923,2) TRUNC(45.923) TRUNC(45.923,-1)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 ------------- 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45.92            45              40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MOD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blackWhite">
          <a:xfrm>
            <a:off x="539706" y="4316412"/>
            <a:ext cx="7315200" cy="16033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476205" y="201295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Calculate the remainder of the ratio of salary to commission for all employees whose job title is salesman.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blackWhite">
          <a:xfrm>
            <a:off x="533356" y="2968624"/>
            <a:ext cx="7289800" cy="10525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750843" y="2949574"/>
            <a:ext cx="184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endParaRPr lang="en-US" sz="18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9"/>
          <p:cNvGrpSpPr>
            <a:grpSpLocks/>
          </p:cNvGrpSpPr>
          <p:nvPr/>
        </p:nvGrpSpPr>
        <p:grpSpPr bwMode="auto">
          <a:xfrm>
            <a:off x="4797381" y="3082924"/>
            <a:ext cx="2135187" cy="2789238"/>
            <a:chOff x="3253" y="1912"/>
            <a:chExt cx="1345" cy="1757"/>
          </a:xfrm>
        </p:grpSpPr>
        <p:sp>
          <p:nvSpPr>
            <p:cNvPr id="26" name="Rectangle 7"/>
            <p:cNvSpPr>
              <a:spLocks noChangeArrowheads="1"/>
            </p:cNvSpPr>
            <p:nvPr/>
          </p:nvSpPr>
          <p:spPr bwMode="ltGray">
            <a:xfrm>
              <a:off x="3353" y="1912"/>
              <a:ext cx="1245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ltGray">
            <a:xfrm>
              <a:off x="3253" y="2709"/>
              <a:ext cx="1190" cy="96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636543" y="3062287"/>
            <a:ext cx="7150100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 sal, comm, MOD(sal, 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job = 'SALESMAN';</a:t>
            </a:r>
            <a:endParaRPr lang="en-US" sz="1800">
              <a:latin typeface="Courier New" pitchFamily="49" charset="0"/>
            </a:endParaRPr>
          </a:p>
          <a:p>
            <a:pPr algn="l"/>
            <a:endParaRPr lang="en-US" sz="1800">
              <a:latin typeface="Courier New" pitchFamily="49" charset="0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blackWhite">
          <a:xfrm>
            <a:off x="515893" y="4329112"/>
            <a:ext cx="72898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 MOD(SAL,COMM)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    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 300           100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     1500         0    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     1250       500           250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Working with Dates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1341" y="2318105"/>
            <a:ext cx="85137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Oracle stores dates in an internal numeric format: </a:t>
            </a:r>
            <a:r>
              <a:rPr lang="en-US" dirty="0">
                <a:highlight>
                  <a:srgbClr val="00FFFF"/>
                </a:highlight>
              </a:rPr>
              <a:t>century, year, month, day, hours, minutes, seconds</a:t>
            </a:r>
            <a:r>
              <a:rPr lang="en-US" dirty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/>
              <a:t>The default date format is </a:t>
            </a:r>
            <a:r>
              <a:rPr lang="en-US" b="1" dirty="0">
                <a:highlight>
                  <a:srgbClr val="FFFF00"/>
                </a:highlight>
              </a:rPr>
              <a:t>DD-MON-YY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SYSDATE</a:t>
            </a:r>
            <a:r>
              <a:rPr lang="en-US" dirty="0"/>
              <a:t> is a function returning date.</a:t>
            </a: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CURRENT_TIMESTAMP </a:t>
            </a:r>
            <a:r>
              <a:rPr lang="en-US" dirty="0"/>
              <a:t>is a function returning date and time.</a:t>
            </a:r>
          </a:p>
          <a:p>
            <a:pPr>
              <a:buFont typeface="Arial" charset="0"/>
              <a:buChar char="•"/>
            </a:pPr>
            <a:r>
              <a:rPr lang="en-US" b="1" dirty="0"/>
              <a:t>DUAL</a:t>
            </a:r>
            <a:r>
              <a:rPr lang="en-US" dirty="0"/>
              <a:t> is a dummy table used to view </a:t>
            </a:r>
            <a:r>
              <a:rPr lang="en-US" b="1" dirty="0"/>
              <a:t>SYSDATE, CURRENT_TIMESTAMP </a:t>
            </a:r>
            <a:r>
              <a:rPr lang="en-US" dirty="0"/>
              <a:t>and other things.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Arithmetic with Dates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286000"/>
            <a:ext cx="7754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dirty="0"/>
              <a:t>Add or subtract a number to or from a date for a resultant </a:t>
            </a:r>
            <a:r>
              <a:rPr lang="en-US" i="1" dirty="0"/>
              <a:t>date</a:t>
            </a:r>
            <a:r>
              <a:rPr lang="en-US" dirty="0"/>
              <a:t> value.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Subtract two dates to find the </a:t>
            </a:r>
            <a:r>
              <a:rPr lang="en-US" i="1" dirty="0"/>
              <a:t>number </a:t>
            </a:r>
            <a:r>
              <a:rPr lang="en-US" dirty="0"/>
              <a:t>of days between those dates.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Add </a:t>
            </a:r>
            <a:r>
              <a:rPr lang="en-US" i="1" dirty="0"/>
              <a:t>hours</a:t>
            </a:r>
            <a:r>
              <a:rPr lang="en-US" dirty="0"/>
              <a:t> to a date by dividing the number of hours by 24.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Arithmetic Operators with Dates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421341" y="2384425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421341" y="3883025"/>
            <a:ext cx="7291388" cy="1355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872316" y="2420937"/>
            <a:ext cx="4076700" cy="2759075"/>
            <a:chOff x="1512" y="1538"/>
            <a:chExt cx="2568" cy="173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ltGray">
            <a:xfrm>
              <a:off x="2292" y="1538"/>
              <a:ext cx="1788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512" y="2474"/>
              <a:ext cx="996" cy="80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blackWhite">
          <a:xfrm>
            <a:off x="421341" y="2135187"/>
            <a:ext cx="73152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(SYSDATE-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hiredate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)/7 WEEKS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10;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blackWhite">
          <a:xfrm>
            <a:off x="422929" y="3887787"/>
            <a:ext cx="72898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WEEKS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830.93709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853.93709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821.36566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Date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483253" y="2154237"/>
            <a:ext cx="2814638" cy="4340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3301066" y="2154237"/>
            <a:ext cx="3614737" cy="4340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329641" y="2776537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Number of months</a:t>
            </a:r>
            <a:br>
              <a:rPr lang="en-US" sz="2000">
                <a:solidFill>
                  <a:srgbClr val="000000"/>
                </a:solidFill>
                <a:latin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</a:rPr>
              <a:t>between two dates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0553" y="27765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MONTHS_BETWEEN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70553" y="355441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ADD_MONTHS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70553" y="424656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NEXT_DAY	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70553" y="5045075"/>
            <a:ext cx="362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LAST_DAY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470553" y="552926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ROUND	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70553" y="6038850"/>
            <a:ext cx="362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TRUNC 	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3329641" y="3554412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Add calendar months to date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329641" y="4246562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Next day of the date specified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329641" y="5045075"/>
            <a:ext cx="3617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Last day of the month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329641" y="5529262"/>
            <a:ext cx="3617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Round date 	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3329641" y="6038850"/>
            <a:ext cx="3617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Truncate date</a:t>
            </a: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491191" y="34274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491191" y="413226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491191" y="48752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>
            <a:off x="491191" y="54086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491191" y="5959475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491191" y="2722562"/>
            <a:ext cx="643731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470553" y="22431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3347103" y="22431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017059"/>
            <a:ext cx="69422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SQL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Types of SQL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/>
              <a:t>Single-Row Functions 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/>
              <a:t>Character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/>
              <a:t>Number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/>
              <a:t>Date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/>
              <a:t>Conversion Functions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TO_NUMBER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TO_CHAR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TO_DATE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/>
              <a:t>General Functions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NVL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NVL2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NULLIF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/>
              <a:t>Decode Function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Date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765175" y="2068513"/>
            <a:ext cx="78263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ct val="3500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MONTHS_BETWEEN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('01-SEP-95','11-JAN-94')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765175" y="3197225"/>
            <a:ext cx="7754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ADD_MONTHS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('11-JAN-94',6)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46125" y="4395788"/>
            <a:ext cx="7916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NEXT_DAY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('01-SEP-95','FRIDAY') 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765175" y="5778500"/>
            <a:ext cx="67643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LAST_DAY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('01-SEP-95')</a:t>
            </a: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786312" y="2701925"/>
            <a:ext cx="10287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6081712" y="2498725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19.6774194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6634162" y="3197225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'11-JUL-94'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6634162" y="4491038"/>
            <a:ext cx="2324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'08-SEP-95'</a:t>
            </a: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6634162" y="5778500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'30-SEP-95'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6138862" y="468312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6138862" y="340677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6138862" y="599757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Date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76205" y="2362200"/>
            <a:ext cx="6629400" cy="1200329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chemeClr val="tx1"/>
                </a:solidFill>
                <a:cs typeface="Arial" pitchFamily="34" charset="0"/>
              </a:rPr>
              <a:t>Round(</a:t>
            </a:r>
            <a:r>
              <a:rPr lang="en-US" b="1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(’25-jul-05’),’month’)	=&gt; 01-Aug-05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chemeClr val="tx1"/>
                </a:solidFill>
                <a:cs typeface="Arial" pitchFamily="34" charset="0"/>
              </a:rPr>
              <a:t>Round(</a:t>
            </a:r>
            <a:r>
              <a:rPr lang="en-US" b="1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(’25-may-05’),’month’)	= &gt; 01-JUN-05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229061" y="3543658"/>
            <a:ext cx="6248400" cy="1615827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chemeClr val="tx1"/>
                </a:solidFill>
                <a:cs typeface="Arial" pitchFamily="34" charset="0"/>
              </a:rPr>
              <a:t>Round(</a:t>
            </a:r>
            <a:r>
              <a:rPr lang="en-US" b="1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(’25-jul-05’),’Year’)	=&gt; 01-Jan-06</a:t>
            </a:r>
          </a:p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chemeClr val="tx1"/>
                </a:solidFill>
                <a:cs typeface="Arial" pitchFamily="34" charset="0"/>
              </a:rPr>
              <a:t>Round(</a:t>
            </a:r>
            <a:r>
              <a:rPr lang="en-US" b="1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(’25-may-05’),’Year’)	=&gt; 01-Jan-05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cs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2510414" y="4890940"/>
            <a:ext cx="6324600" cy="36933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err="1">
                <a:solidFill>
                  <a:schemeClr val="tx1"/>
                </a:solidFill>
                <a:cs typeface="Arial" pitchFamily="34" charset="0"/>
              </a:rPr>
              <a:t>Trunc</a:t>
            </a:r>
            <a:r>
              <a:rPr lang="en-US" b="1" dirty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(’25-jul-05’),’month’)	=&gt; 01-Jul-05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2510414" y="5325790"/>
            <a:ext cx="6324600" cy="36933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 err="1">
                <a:solidFill>
                  <a:schemeClr val="tx1"/>
                </a:solidFill>
                <a:cs typeface="Arial" pitchFamily="34" charset="0"/>
              </a:rPr>
              <a:t>Trunc</a:t>
            </a:r>
            <a:r>
              <a:rPr lang="en-US" b="1" dirty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(’25-jul-05’),’year’)	=&gt; 01-Jan-05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Conversion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4618037" y="3514725"/>
            <a:ext cx="0" cy="5905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3"/>
          <p:cNvSpPr>
            <a:spLocks/>
          </p:cNvSpPr>
          <p:nvPr/>
        </p:nvSpPr>
        <p:spPr bwMode="auto">
          <a:xfrm>
            <a:off x="2960687" y="4105275"/>
            <a:ext cx="3221038" cy="573088"/>
          </a:xfrm>
          <a:custGeom>
            <a:avLst/>
            <a:gdLst/>
            <a:ahLst/>
            <a:cxnLst>
              <a:cxn ang="0">
                <a:pos x="0" y="360"/>
              </a:cxn>
              <a:cxn ang="0">
                <a:pos x="0" y="0"/>
              </a:cxn>
              <a:cxn ang="0">
                <a:pos x="2028" y="0"/>
              </a:cxn>
              <a:cxn ang="0">
                <a:pos x="2028" y="300"/>
              </a:cxn>
            </a:cxnLst>
            <a:rect l="0" t="0" r="r" b="b"/>
            <a:pathLst>
              <a:path w="2029" h="361">
                <a:moveTo>
                  <a:pt x="0" y="360"/>
                </a:moveTo>
                <a:lnTo>
                  <a:pt x="0" y="0"/>
                </a:lnTo>
                <a:lnTo>
                  <a:pt x="2028" y="0"/>
                </a:lnTo>
                <a:lnTo>
                  <a:pt x="2028" y="30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blackWhite">
          <a:xfrm>
            <a:off x="1608137" y="442436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Implicit 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blackWhite">
          <a:xfrm>
            <a:off x="4808537" y="442436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Explicit 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blackWhite">
          <a:xfrm>
            <a:off x="3225800" y="253841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Implicit </a:t>
            </a:r>
            <a:r>
              <a:rPr lang="en-US" sz="3200" dirty="0" err="1"/>
              <a:t>Datatype</a:t>
            </a:r>
            <a:r>
              <a:rPr lang="en-US" sz="3200" dirty="0"/>
              <a:t> Conversion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795337" y="2017059"/>
            <a:ext cx="7769225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assignments, the Oracle can automatically convert the following: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blackWhite">
          <a:xfrm>
            <a:off x="854075" y="2510771"/>
            <a:ext cx="3633787" cy="32766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blackWhite">
          <a:xfrm>
            <a:off x="4510087" y="2510771"/>
            <a:ext cx="3614738" cy="32766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841375" y="307592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41375" y="2488546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4598987" y="2488546"/>
            <a:ext cx="363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841375" y="380934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841375" y="450149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grpSp>
        <p:nvGrpSpPr>
          <p:cNvPr id="39" name="Group 15"/>
          <p:cNvGrpSpPr>
            <a:grpSpLocks/>
          </p:cNvGrpSpPr>
          <p:nvPr/>
        </p:nvGrpSpPr>
        <p:grpSpPr bwMode="auto">
          <a:xfrm>
            <a:off x="841375" y="2898121"/>
            <a:ext cx="7278687" cy="2201863"/>
            <a:chOff x="599" y="1952"/>
            <a:chExt cx="4585" cy="1387"/>
          </a:xfrm>
        </p:grpSpPr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599" y="2402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599" y="1952"/>
              <a:ext cx="458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99" y="287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599" y="333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841375" y="519364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4570412" y="3075921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4570412" y="380934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4570412" y="450149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4570412" y="519364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Implicit </a:t>
            </a:r>
            <a:r>
              <a:rPr lang="en-US" sz="3200" dirty="0" err="1"/>
              <a:t>Datatype</a:t>
            </a:r>
            <a:r>
              <a:rPr lang="en-US" sz="3200" dirty="0"/>
              <a:t> Conversion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27856" y="2017059"/>
            <a:ext cx="79835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expression evaluation, the Oracle Server can automatically convert the following: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blackWhite">
          <a:xfrm>
            <a:off x="963613" y="2886075"/>
            <a:ext cx="3633787" cy="183991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blackWhite">
          <a:xfrm>
            <a:off x="4619625" y="2886075"/>
            <a:ext cx="3614738" cy="183991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950913" y="3451225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950913" y="286385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708525" y="2863850"/>
            <a:ext cx="363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950913" y="3273425"/>
            <a:ext cx="7297737" cy="714375"/>
            <a:chOff x="599" y="2062"/>
            <a:chExt cx="4597" cy="450"/>
          </a:xfrm>
        </p:grpSpPr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599" y="2512"/>
              <a:ext cx="45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599" y="2062"/>
              <a:ext cx="4597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950913" y="4184650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4679950" y="3451225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4679950" y="4184650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Explicit </a:t>
            </a:r>
            <a:r>
              <a:rPr lang="en-US" sz="3200" dirty="0" err="1"/>
              <a:t>Datatype</a:t>
            </a:r>
            <a:r>
              <a:rPr lang="en-US" sz="3200" dirty="0"/>
              <a:t> Conversion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73101" y="38973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570288" y="38973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CHARACTER</a:t>
            </a: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1966913" y="4294188"/>
            <a:ext cx="2644775" cy="1182687"/>
            <a:chOff x="1248" y="2363"/>
            <a:chExt cx="1666" cy="745"/>
          </a:xfrm>
        </p:grpSpPr>
        <p:sp>
          <p:nvSpPr>
            <p:cNvPr id="19" name="Arc 5"/>
            <p:cNvSpPr>
              <a:spLocks/>
            </p:cNvSpPr>
            <p:nvPr/>
          </p:nvSpPr>
          <p:spPr bwMode="auto">
            <a:xfrm>
              <a:off x="2081" y="2363"/>
              <a:ext cx="833" cy="745"/>
            </a:xfrm>
            <a:custGeom>
              <a:avLst/>
              <a:gdLst>
                <a:gd name="G0" fmla="+- 26 0 0"/>
                <a:gd name="G1" fmla="+- 0 0 0"/>
                <a:gd name="G2" fmla="+- 21600 0 0"/>
                <a:gd name="T0" fmla="*/ 21625 w 21625"/>
                <a:gd name="T1" fmla="*/ 203 h 21600"/>
                <a:gd name="T2" fmla="*/ 0 w 21625"/>
                <a:gd name="T3" fmla="*/ 21600 h 21600"/>
                <a:gd name="T4" fmla="*/ 26 w 2162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25" h="21600" fill="none" extrusionOk="0">
                  <a:moveTo>
                    <a:pt x="21625" y="203"/>
                  </a:moveTo>
                  <a:cubicBezTo>
                    <a:pt x="21513" y="12052"/>
                    <a:pt x="11876" y="21599"/>
                    <a:pt x="26" y="21600"/>
                  </a:cubicBezTo>
                  <a:cubicBezTo>
                    <a:pt x="17" y="21600"/>
                    <a:pt x="8" y="21599"/>
                    <a:pt x="0" y="21599"/>
                  </a:cubicBezTo>
                </a:path>
                <a:path w="21625" h="21600" stroke="0" extrusionOk="0">
                  <a:moveTo>
                    <a:pt x="21625" y="203"/>
                  </a:moveTo>
                  <a:cubicBezTo>
                    <a:pt x="21513" y="12052"/>
                    <a:pt x="11876" y="21599"/>
                    <a:pt x="26" y="21600"/>
                  </a:cubicBezTo>
                  <a:cubicBezTo>
                    <a:pt x="17" y="21600"/>
                    <a:pt x="8" y="21599"/>
                    <a:pt x="0" y="21599"/>
                  </a:cubicBezTo>
                  <a:lnTo>
                    <a:pt x="26" y="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Arc 6"/>
            <p:cNvSpPr>
              <a:spLocks/>
            </p:cNvSpPr>
            <p:nvPr/>
          </p:nvSpPr>
          <p:spPr bwMode="auto">
            <a:xfrm>
              <a:off x="1248" y="2363"/>
              <a:ext cx="832" cy="745"/>
            </a:xfrm>
            <a:custGeom>
              <a:avLst/>
              <a:gdLst>
                <a:gd name="G0" fmla="+- 21599 0 0"/>
                <a:gd name="G1" fmla="+- 0 0 0"/>
                <a:gd name="G2" fmla="+- 21600 0 0"/>
                <a:gd name="T0" fmla="*/ 21599 w 21599"/>
                <a:gd name="T1" fmla="*/ 21600 h 21600"/>
                <a:gd name="T2" fmla="*/ 0 w 21599"/>
                <a:gd name="T3" fmla="*/ 203 h 21600"/>
                <a:gd name="T4" fmla="*/ 21599 w 2159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21599" y="21600"/>
                  </a:moveTo>
                  <a:cubicBezTo>
                    <a:pt x="9748" y="21600"/>
                    <a:pt x="111" y="12052"/>
                    <a:pt x="-1" y="203"/>
                  </a:cubicBezTo>
                </a:path>
                <a:path w="21599" h="21600" stroke="0" extrusionOk="0">
                  <a:moveTo>
                    <a:pt x="21599" y="21600"/>
                  </a:moveTo>
                  <a:cubicBezTo>
                    <a:pt x="9748" y="21600"/>
                    <a:pt x="111" y="12052"/>
                    <a:pt x="-1" y="203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828801" y="5576888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TO_CHAR</a:t>
            </a:r>
          </a:p>
        </p:txBody>
      </p: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1885951" y="2109788"/>
            <a:ext cx="2740025" cy="1725612"/>
            <a:chOff x="1197" y="987"/>
            <a:chExt cx="1726" cy="1087"/>
          </a:xfrm>
        </p:grpSpPr>
        <p:grpSp>
          <p:nvGrpSpPr>
            <p:cNvPr id="31" name="Group 11"/>
            <p:cNvGrpSpPr>
              <a:grpSpLocks/>
            </p:cNvGrpSpPr>
            <p:nvPr/>
          </p:nvGrpSpPr>
          <p:grpSpPr bwMode="auto">
            <a:xfrm>
              <a:off x="1257" y="1329"/>
              <a:ext cx="1666" cy="745"/>
              <a:chOff x="1257" y="1329"/>
              <a:chExt cx="1666" cy="745"/>
            </a:xfrm>
          </p:grpSpPr>
          <p:sp>
            <p:nvSpPr>
              <p:cNvPr id="33" name="Arc 9"/>
              <p:cNvSpPr>
                <a:spLocks/>
              </p:cNvSpPr>
              <p:nvPr/>
            </p:nvSpPr>
            <p:spPr bwMode="auto">
              <a:xfrm rot="10800000">
                <a:off x="2091" y="1329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73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</a:path>
                  <a:path w="21599" h="21600" stroke="0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CC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Arc 10"/>
              <p:cNvSpPr>
                <a:spLocks/>
              </p:cNvSpPr>
              <p:nvPr/>
            </p:nvSpPr>
            <p:spPr bwMode="auto">
              <a:xfrm rot="10800000">
                <a:off x="1257" y="1329"/>
                <a:ext cx="832" cy="74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599 w 21599"/>
                  <a:gd name="T1" fmla="*/ 203 h 21600"/>
                  <a:gd name="T2" fmla="*/ 0 w 21599"/>
                  <a:gd name="T3" fmla="*/ 21600 h 21600"/>
                  <a:gd name="T4" fmla="*/ 0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</a:path>
                  <a:path w="21599" h="21600" stroke="0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1197" y="987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TO_NUMBER</a:t>
              </a:r>
            </a:p>
          </p:txBody>
        </p:sp>
      </p:grpSp>
      <p:grpSp>
        <p:nvGrpSpPr>
          <p:cNvPr id="35" name="Group 19"/>
          <p:cNvGrpSpPr>
            <a:grpSpLocks/>
          </p:cNvGrpSpPr>
          <p:nvPr/>
        </p:nvGrpSpPr>
        <p:grpSpPr bwMode="auto">
          <a:xfrm>
            <a:off x="4706938" y="3897313"/>
            <a:ext cx="3554413" cy="2136775"/>
            <a:chOff x="2974" y="2113"/>
            <a:chExt cx="2239" cy="1346"/>
          </a:xfrm>
        </p:grpSpPr>
        <p:grpSp>
          <p:nvGrpSpPr>
            <p:cNvPr id="36" name="Group 16"/>
            <p:cNvGrpSpPr>
              <a:grpSpLocks/>
            </p:cNvGrpSpPr>
            <p:nvPr/>
          </p:nvGrpSpPr>
          <p:grpSpPr bwMode="auto">
            <a:xfrm>
              <a:off x="2992" y="2363"/>
              <a:ext cx="1666" cy="745"/>
              <a:chOff x="2992" y="2363"/>
              <a:chExt cx="1666" cy="745"/>
            </a:xfrm>
          </p:grpSpPr>
          <p:sp>
            <p:nvSpPr>
              <p:cNvPr id="40" name="Arc 14"/>
              <p:cNvSpPr>
                <a:spLocks/>
              </p:cNvSpPr>
              <p:nvPr/>
            </p:nvSpPr>
            <p:spPr bwMode="auto">
              <a:xfrm>
                <a:off x="3825" y="2363"/>
                <a:ext cx="833" cy="745"/>
              </a:xfrm>
              <a:custGeom>
                <a:avLst/>
                <a:gdLst>
                  <a:gd name="G0" fmla="+- 26 0 0"/>
                  <a:gd name="G1" fmla="+- 0 0 0"/>
                  <a:gd name="G2" fmla="+- 21600 0 0"/>
                  <a:gd name="T0" fmla="*/ 21625 w 21625"/>
                  <a:gd name="T1" fmla="*/ 203 h 21600"/>
                  <a:gd name="T2" fmla="*/ 0 w 21625"/>
                  <a:gd name="T3" fmla="*/ 21600 h 21600"/>
                  <a:gd name="T4" fmla="*/ 26 w 2162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25" h="21600" fill="none" extrusionOk="0">
                    <a:moveTo>
                      <a:pt x="21625" y="203"/>
                    </a:moveTo>
                    <a:cubicBezTo>
                      <a:pt x="21513" y="12052"/>
                      <a:pt x="11876" y="21599"/>
                      <a:pt x="26" y="21600"/>
                    </a:cubicBezTo>
                    <a:cubicBezTo>
                      <a:pt x="17" y="21600"/>
                      <a:pt x="8" y="21599"/>
                      <a:pt x="0" y="21599"/>
                    </a:cubicBezTo>
                  </a:path>
                  <a:path w="21625" h="21600" stroke="0" extrusionOk="0">
                    <a:moveTo>
                      <a:pt x="21625" y="203"/>
                    </a:moveTo>
                    <a:cubicBezTo>
                      <a:pt x="21513" y="12052"/>
                      <a:pt x="11876" y="21599"/>
                      <a:pt x="26" y="21600"/>
                    </a:cubicBezTo>
                    <a:cubicBezTo>
                      <a:pt x="17" y="21600"/>
                      <a:pt x="8" y="21599"/>
                      <a:pt x="0" y="21599"/>
                    </a:cubicBezTo>
                    <a:lnTo>
                      <a:pt x="26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Arc 15"/>
              <p:cNvSpPr>
                <a:spLocks/>
              </p:cNvSpPr>
              <p:nvPr/>
            </p:nvSpPr>
            <p:spPr bwMode="auto">
              <a:xfrm>
                <a:off x="2992" y="2363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99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1600"/>
                    </a:moveTo>
                    <a:cubicBezTo>
                      <a:pt x="9748" y="21600"/>
                      <a:pt x="111" y="12052"/>
                      <a:pt x="-1" y="203"/>
                    </a:cubicBezTo>
                  </a:path>
                  <a:path w="21599" h="21600" stroke="0" extrusionOk="0">
                    <a:moveTo>
                      <a:pt x="21599" y="21600"/>
                    </a:moveTo>
                    <a:cubicBezTo>
                      <a:pt x="9748" y="21600"/>
                      <a:pt x="111" y="1205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4121" y="2113"/>
              <a:ext cx="10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DATE</a:t>
              </a: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2974" y="3171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TO_CHAR</a:t>
              </a:r>
            </a:p>
          </p:txBody>
        </p:sp>
      </p:grpSp>
      <p:grpSp>
        <p:nvGrpSpPr>
          <p:cNvPr id="42" name="Group 24"/>
          <p:cNvGrpSpPr>
            <a:grpSpLocks/>
          </p:cNvGrpSpPr>
          <p:nvPr/>
        </p:nvGrpSpPr>
        <p:grpSpPr bwMode="auto">
          <a:xfrm>
            <a:off x="4681538" y="2109788"/>
            <a:ext cx="2673350" cy="1725612"/>
            <a:chOff x="2958" y="987"/>
            <a:chExt cx="1684" cy="1087"/>
          </a:xfrm>
        </p:grpSpPr>
        <p:grpSp>
          <p:nvGrpSpPr>
            <p:cNvPr id="43" name="Group 22"/>
            <p:cNvGrpSpPr>
              <a:grpSpLocks/>
            </p:cNvGrpSpPr>
            <p:nvPr/>
          </p:nvGrpSpPr>
          <p:grpSpPr bwMode="auto">
            <a:xfrm>
              <a:off x="2976" y="1329"/>
              <a:ext cx="1666" cy="745"/>
              <a:chOff x="2976" y="1329"/>
              <a:chExt cx="1666" cy="745"/>
            </a:xfrm>
          </p:grpSpPr>
          <p:sp>
            <p:nvSpPr>
              <p:cNvPr id="45" name="Arc 20"/>
              <p:cNvSpPr>
                <a:spLocks/>
              </p:cNvSpPr>
              <p:nvPr/>
            </p:nvSpPr>
            <p:spPr bwMode="auto">
              <a:xfrm rot="10800000">
                <a:off x="3810" y="1329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73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</a:path>
                  <a:path w="21599" h="21600" stroke="0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Arc 21"/>
              <p:cNvSpPr>
                <a:spLocks/>
              </p:cNvSpPr>
              <p:nvPr/>
            </p:nvSpPr>
            <p:spPr bwMode="auto">
              <a:xfrm rot="10800000">
                <a:off x="2976" y="1329"/>
                <a:ext cx="832" cy="74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599 w 21599"/>
                  <a:gd name="T1" fmla="*/ 203 h 21600"/>
                  <a:gd name="T2" fmla="*/ 0 w 21599"/>
                  <a:gd name="T3" fmla="*/ 21600 h 21600"/>
                  <a:gd name="T4" fmla="*/ 0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</a:path>
                  <a:path w="21599" h="21600" stroke="0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2958" y="987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TO_CHAR Function with Dates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235667" y="2817812"/>
            <a:ext cx="8047038" cy="359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format model: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be enclosed in single quotation marks and 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case sensitive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include any valid date format element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an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 to remove padded blanks or suppress leading zeros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separated from the date value by a comma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blackWhite">
          <a:xfrm>
            <a:off x="956392" y="2108200"/>
            <a:ext cx="7273925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date,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Elements of Date Format Model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488905" y="2017059"/>
            <a:ext cx="3633787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2035629" y="2017059"/>
            <a:ext cx="6803571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6205" y="2194859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YYYY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6205" y="292352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YEAR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6205" y="3633134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MM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10403" y="4137018"/>
            <a:ext cx="160063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MONTH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11001" y="4866196"/>
            <a:ext cx="153084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DY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76205" y="5761971"/>
            <a:ext cx="237807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DAY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035629" y="2194859"/>
            <a:ext cx="568910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Full year in numbers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035629" y="2923521"/>
            <a:ext cx="568910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Year spelled out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035629" y="3633134"/>
            <a:ext cx="568910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Two-digit value for month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035627" y="4869796"/>
            <a:ext cx="680357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Three-letter abbreviation of the day of the week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035629" y="5740312"/>
            <a:ext cx="470614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Full name of the day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041848" y="4147847"/>
            <a:ext cx="568910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Full name of the month</a:t>
            </a:r>
          </a:p>
        </p:txBody>
      </p: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476204" y="2753659"/>
            <a:ext cx="8362995" cy="2936875"/>
            <a:chOff x="599" y="1419"/>
            <a:chExt cx="4585" cy="1850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99" y="141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599" y="1865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99" y="2313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599" y="274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99" y="326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Rectangle 9">
            <a:extLst>
              <a:ext uri="{FF2B5EF4-FFF2-40B4-BE49-F238E27FC236}">
                <a16:creationId xmlns:a16="http://schemas.microsoft.com/office/drawing/2014/main" id="{A844B0A9-0B77-2671-6E7F-BA876B1D9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53" y="5268798"/>
            <a:ext cx="153084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DD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0785E7F-CB2D-80E6-1661-B53C8B961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848" y="5263946"/>
            <a:ext cx="679735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Digit value for date</a:t>
            </a: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3DC2A3B3-35E7-0E14-E6B8-C2F45FCD8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01" y="4439608"/>
            <a:ext cx="160063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MON</a:t>
            </a:r>
          </a:p>
        </p:txBody>
      </p:sp>
      <p:sp>
        <p:nvSpPr>
          <p:cNvPr id="27" name="Rectangle 8">
            <a:extLst>
              <a:ext uri="{FF2B5EF4-FFF2-40B4-BE49-F238E27FC236}">
                <a16:creationId xmlns:a16="http://schemas.microsoft.com/office/drawing/2014/main" id="{E34E12D6-B880-519A-D8D5-1CEA0F83C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800" y="4453042"/>
            <a:ext cx="6797352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Three-letter abbreviation of the month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Elements of Date Format Model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21341" y="2179638"/>
            <a:ext cx="7385050" cy="352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Time elements format the time portion of the date.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 character strings by enclosing them in double quotation marks.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lang="en-US" dirty="0"/>
          </a:p>
        </p:txBody>
      </p:sp>
      <p:grpSp>
        <p:nvGrpSpPr>
          <p:cNvPr id="43" name="Group 8"/>
          <p:cNvGrpSpPr>
            <a:grpSpLocks/>
          </p:cNvGrpSpPr>
          <p:nvPr/>
        </p:nvGrpSpPr>
        <p:grpSpPr bwMode="auto">
          <a:xfrm>
            <a:off x="783291" y="2628901"/>
            <a:ext cx="6843713" cy="522287"/>
            <a:chOff x="808" y="1565"/>
            <a:chExt cx="4311" cy="329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blackWhite">
            <a:xfrm>
              <a:off x="816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blackWhite">
            <a:xfrm>
              <a:off x="2978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808" y="1599"/>
              <a:ext cx="21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Arial" pitchFamily="34" charset="0"/>
                </a:rPr>
                <a:t>HH24:MI:SS AM</a:t>
              </a: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2955" y="1599"/>
              <a:ext cx="21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15:45:32 PM</a:t>
              </a:r>
            </a:p>
          </p:txBody>
        </p:sp>
      </p:grpSp>
      <p:grpSp>
        <p:nvGrpSpPr>
          <p:cNvPr id="48" name="Group 13"/>
          <p:cNvGrpSpPr>
            <a:grpSpLocks/>
          </p:cNvGrpSpPr>
          <p:nvPr/>
        </p:nvGrpSpPr>
        <p:grpSpPr bwMode="auto">
          <a:xfrm>
            <a:off x="842029" y="3746090"/>
            <a:ext cx="6864350" cy="522288"/>
            <a:chOff x="797" y="2522"/>
            <a:chExt cx="4324" cy="329"/>
          </a:xfrm>
        </p:grpSpPr>
        <p:sp>
          <p:nvSpPr>
            <p:cNvPr id="49" name="Rectangle 9"/>
            <p:cNvSpPr>
              <a:spLocks noChangeArrowheads="1"/>
            </p:cNvSpPr>
            <p:nvPr/>
          </p:nvSpPr>
          <p:spPr bwMode="blackWhite">
            <a:xfrm>
              <a:off x="805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blackWhite">
            <a:xfrm>
              <a:off x="2973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797" y="2557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DD "of" MONTH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2950" y="2557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12 of OCTOBER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TO_CHAR Function with Dates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blackWhite">
          <a:xfrm>
            <a:off x="593726" y="2401094"/>
            <a:ext cx="7918450" cy="9794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blackWhite">
          <a:xfrm>
            <a:off x="593726" y="3771106"/>
            <a:ext cx="7926387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2141538" y="2701131"/>
            <a:ext cx="6297613" cy="3294063"/>
            <a:chOff x="1386" y="1388"/>
            <a:chExt cx="3967" cy="2075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ltGray">
            <a:xfrm>
              <a:off x="1399" y="1388"/>
              <a:ext cx="3954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1386" y="2078"/>
              <a:ext cx="1710" cy="138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8"/>
          <p:cNvSpPr>
            <a:spLocks noChangeArrowheads="1"/>
          </p:cNvSpPr>
          <p:nvPr/>
        </p:nvSpPr>
        <p:spPr bwMode="blackWhite">
          <a:xfrm>
            <a:off x="573088" y="2204244"/>
            <a:ext cx="734695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	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  	TO_CHAR(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hiredate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'DD Month YYYY')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FROM  	emp;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blackWhite">
          <a:xfrm>
            <a:off x="598488" y="3775869"/>
            <a:ext cx="7262813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HIREDATE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17 November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1 May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9 June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2 April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28 September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20 February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blackWhite">
          <a:xfrm>
            <a:off x="3444875" y="2617788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762000" y="2689225"/>
            <a:ext cx="2595563" cy="3163888"/>
            <a:chOff x="480" y="1314"/>
            <a:chExt cx="1635" cy="1993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480" y="1314"/>
              <a:ext cx="5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1176" y="1374"/>
              <a:ext cx="939" cy="559"/>
            </a:xfrm>
            <a:custGeom>
              <a:avLst/>
              <a:gdLst/>
              <a:ahLst/>
              <a:cxnLst>
                <a:cxn ang="0">
                  <a:pos x="0" y="558"/>
                </a:cxn>
                <a:cxn ang="0">
                  <a:pos x="0" y="0"/>
                </a:cxn>
                <a:cxn ang="0">
                  <a:pos x="938" y="0"/>
                </a:cxn>
              </a:cxnLst>
              <a:rect l="0" t="0" r="r" b="b"/>
              <a:pathLst>
                <a:path w="939" h="559">
                  <a:moveTo>
                    <a:pt x="0" y="558"/>
                  </a:moveTo>
                  <a:lnTo>
                    <a:pt x="0" y="0"/>
                  </a:lnTo>
                  <a:lnTo>
                    <a:pt x="938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n>
                  <a:solidFill>
                    <a:sysClr val="windowText" lastClr="000000"/>
                  </a:solidFill>
                </a:ln>
                <a:cs typeface="Arial" pitchFamily="34" charset="0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1704" y="1704"/>
              <a:ext cx="411" cy="1309"/>
            </a:xfrm>
            <a:custGeom>
              <a:avLst/>
              <a:gdLst/>
              <a:ahLst/>
              <a:cxnLst>
                <a:cxn ang="0">
                  <a:pos x="0" y="1308"/>
                </a:cxn>
                <a:cxn ang="0">
                  <a:pos x="0" y="0"/>
                </a:cxn>
                <a:cxn ang="0">
                  <a:pos x="410" y="0"/>
                </a:cxn>
              </a:cxnLst>
              <a:rect l="0" t="0" r="r" b="b"/>
              <a:pathLst>
                <a:path w="411" h="1309">
                  <a:moveTo>
                    <a:pt x="0" y="1308"/>
                  </a:moveTo>
                  <a:lnTo>
                    <a:pt x="0" y="0"/>
                  </a:lnTo>
                  <a:lnTo>
                    <a:pt x="410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1440" y="1536"/>
              <a:ext cx="675" cy="745"/>
            </a:xfrm>
            <a:custGeom>
              <a:avLst/>
              <a:gdLst/>
              <a:ahLst/>
              <a:cxnLst>
                <a:cxn ang="0">
                  <a:pos x="0" y="744"/>
                </a:cxn>
                <a:cxn ang="0">
                  <a:pos x="0" y="0"/>
                </a:cxn>
                <a:cxn ang="0">
                  <a:pos x="674" y="0"/>
                </a:cxn>
              </a:cxnLst>
              <a:rect l="0" t="0" r="r" b="b"/>
              <a:pathLst>
                <a:path w="675" h="745">
                  <a:moveTo>
                    <a:pt x="0" y="744"/>
                  </a:moveTo>
                  <a:lnTo>
                    <a:pt x="0" y="0"/>
                  </a:lnTo>
                  <a:lnTo>
                    <a:pt x="674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blackWhite">
            <a:xfrm>
              <a:off x="774" y="1833"/>
              <a:ext cx="561" cy="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1</a:t>
              </a: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blackWhite">
            <a:xfrm>
              <a:off x="1067" y="2236"/>
              <a:ext cx="560" cy="3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2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blackWhite">
            <a:xfrm>
              <a:off x="1395" y="2976"/>
              <a:ext cx="561" cy="3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  <p:grpSp>
          <p:nvGrpSpPr>
            <p:cNvPr id="33" name="Group 14"/>
            <p:cNvGrpSpPr>
              <a:grpSpLocks/>
            </p:cNvGrpSpPr>
            <p:nvPr/>
          </p:nvGrpSpPr>
          <p:grpSpPr bwMode="auto">
            <a:xfrm>
              <a:off x="1323" y="2642"/>
              <a:ext cx="254" cy="267"/>
              <a:chOff x="1323" y="2642"/>
              <a:chExt cx="254" cy="267"/>
            </a:xfrm>
          </p:grpSpPr>
          <p:sp>
            <p:nvSpPr>
              <p:cNvPr id="34" name="Rectangle 11"/>
              <p:cNvSpPr>
                <a:spLocks noChangeArrowheads="1"/>
              </p:cNvSpPr>
              <p:nvPr/>
            </p:nvSpPr>
            <p:spPr bwMode="blackWhite">
              <a:xfrm>
                <a:off x="1323" y="2642"/>
                <a:ext cx="62" cy="7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blackWhite">
              <a:xfrm>
                <a:off x="1417" y="2737"/>
                <a:ext cx="63" cy="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13"/>
              <p:cNvSpPr>
                <a:spLocks noChangeArrowheads="1"/>
              </p:cNvSpPr>
              <p:nvPr/>
            </p:nvSpPr>
            <p:spPr bwMode="blackWhite">
              <a:xfrm>
                <a:off x="1514" y="2834"/>
                <a:ext cx="63" cy="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3295650" y="3575050"/>
            <a:ext cx="2609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 performs action</a:t>
            </a:r>
          </a:p>
        </p:txBody>
      </p: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5810250" y="2689225"/>
            <a:ext cx="2549525" cy="2555875"/>
            <a:chOff x="3660" y="1314"/>
            <a:chExt cx="1606" cy="1610"/>
          </a:xfrm>
        </p:grpSpPr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3660" y="1524"/>
              <a:ext cx="781" cy="7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0" y="0"/>
                </a:cxn>
                <a:cxn ang="0">
                  <a:pos x="780" y="794"/>
                </a:cxn>
              </a:cxnLst>
              <a:rect l="0" t="0" r="r" b="b"/>
              <a:pathLst>
                <a:path w="781" h="795">
                  <a:moveTo>
                    <a:pt x="0" y="0"/>
                  </a:moveTo>
                  <a:lnTo>
                    <a:pt x="780" y="0"/>
                  </a:lnTo>
                  <a:lnTo>
                    <a:pt x="780" y="794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4521" y="1314"/>
              <a:ext cx="7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Output</a:t>
              </a: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blackWhite">
            <a:xfrm>
              <a:off x="3904" y="2350"/>
              <a:ext cx="1096" cy="57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Result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TO_CHAR Function with Numbers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65879" y="289560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these formats with the TO_CHAR function to display a number value as a character: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742079" y="2286000"/>
            <a:ext cx="7265988" cy="4841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number,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754779" y="2917825"/>
            <a:ext cx="3633788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blackWhite">
          <a:xfrm>
            <a:off x="2020017" y="2917825"/>
            <a:ext cx="6022975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742079" y="294640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42079" y="3386138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42079" y="38703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$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42079" y="4351338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L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742079" y="3368675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742079" y="3835400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742079" y="5291138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42079" y="47974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742079" y="522287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,</a:t>
            </a: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742079" y="4322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742079" y="4830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2099392" y="2946400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Represents a number</a:t>
            </a: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2099392" y="338613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Forces a zero to be displayed</a:t>
            </a: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2099392" y="38703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Places a floating dollar sign</a:t>
            </a: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2099392" y="435133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Uses the floating local currency symbol</a:t>
            </a: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2099392" y="47974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Prints a decimal point</a:t>
            </a: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2099392" y="528478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Prints a thousand indicator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TO_CHAR Function with Numbers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blackWhite">
          <a:xfrm>
            <a:off x="441978" y="2590801"/>
            <a:ext cx="7308850" cy="11160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blackWhite">
          <a:xfrm>
            <a:off x="454678" y="4176713"/>
            <a:ext cx="7316788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38" name="Group 7"/>
          <p:cNvGrpSpPr>
            <a:grpSpLocks/>
          </p:cNvGrpSpPr>
          <p:nvPr/>
        </p:nvGrpSpPr>
        <p:grpSpPr bwMode="auto">
          <a:xfrm>
            <a:off x="524528" y="2711451"/>
            <a:ext cx="4860925" cy="2311400"/>
            <a:chOff x="642" y="1513"/>
            <a:chExt cx="3062" cy="145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ltGray">
            <a:xfrm>
              <a:off x="1704" y="1513"/>
              <a:ext cx="2000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ltGray">
            <a:xfrm>
              <a:off x="642" y="2454"/>
              <a:ext cx="847" cy="51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8"/>
          <p:cNvSpPr>
            <a:spLocks noChangeArrowheads="1"/>
          </p:cNvSpPr>
          <p:nvPr/>
        </p:nvSpPr>
        <p:spPr bwMode="blackWhite">
          <a:xfrm>
            <a:off x="421341" y="2459038"/>
            <a:ext cx="733425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TO_CHAR(sal,'$99,999') 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= 'SCOTT';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blackWhite">
          <a:xfrm>
            <a:off x="467378" y="4160838"/>
            <a:ext cx="726281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SALARY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$3,000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TO_NUMBER and TO_DATE Functions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6205" y="2268537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 a character string to a number format using the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TO_NUMBER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731792" y="3443287"/>
            <a:ext cx="7116763" cy="482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TO_NUMBER(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01567" y="4414837"/>
            <a:ext cx="738505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798513" lvl="2" indent="-227013" algn="l" defTabSz="346075">
              <a:lnSpc>
                <a:spcPct val="95000"/>
              </a:lnSpc>
              <a:spcBef>
                <a:spcPct val="35000"/>
              </a:spcBef>
              <a:buClr>
                <a:srgbClr val="FF3300"/>
              </a:buClr>
              <a:buSzPct val="100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latin typeface="+mn-lt"/>
              </a:rPr>
              <a:t>Convert a character string to a date format using the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TO_DATE</a:t>
            </a:r>
            <a:r>
              <a:rPr lang="en-US" sz="2200" b="0" dirty="0">
                <a:solidFill>
                  <a:schemeClr val="tx1"/>
                </a:solidFill>
                <a:latin typeface="+mn-lt"/>
              </a:rPr>
              <a:t> function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blackWhite">
          <a:xfrm>
            <a:off x="769892" y="5489575"/>
            <a:ext cx="7078663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TO_DATE(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[, 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NVL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754112" cy="484632"/>
          </a:xfrm>
        </p:spPr>
        <p:txBody>
          <a:bodyPr/>
          <a:lstStyle/>
          <a:p>
            <a:r>
              <a:rPr lang="en-US" sz="1800" dirty="0"/>
              <a:t>NVL = Null Value Logic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1341" y="2241755"/>
            <a:ext cx="7385050" cy="368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Converts null to an actual value</a:t>
            </a:r>
          </a:p>
          <a:p>
            <a:pPr lvl="1">
              <a:spcBef>
                <a:spcPts val="600"/>
              </a:spcBef>
              <a:buClr>
                <a:srgbClr val="FF3300"/>
              </a:buClr>
              <a:buSzPct val="100000"/>
              <a:buFont typeface="Arial" pitchFamily="34" charset="0"/>
              <a:buChar char="•"/>
              <a:defRPr/>
            </a:pPr>
            <a:r>
              <a:rPr lang="en-US" sz="2200" dirty="0"/>
              <a:t>Replace the null value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Datatypes that can be used are date, character, and number.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Datatypes must match 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NVL(comm,0) 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NVL(hiredate,'01-JAN-97')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job,'No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Job Yet')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NVL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441978" y="2289175"/>
            <a:ext cx="7289800" cy="7270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416578" y="3398838"/>
            <a:ext cx="7315200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566303" y="2324100"/>
            <a:ext cx="2978150" cy="3271838"/>
            <a:chOff x="3200" y="1140"/>
            <a:chExt cx="1876" cy="2061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ltGray">
            <a:xfrm>
              <a:off x="3200" y="1140"/>
              <a:ext cx="1853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ltGray">
            <a:xfrm>
              <a:off x="3298" y="1833"/>
              <a:ext cx="1778" cy="13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7"/>
          <p:cNvSpPr>
            <a:spLocks noChangeArrowheads="1"/>
          </p:cNvSpPr>
          <p:nvPr/>
        </p:nvSpPr>
        <p:spPr bwMode="blackWhite">
          <a:xfrm>
            <a:off x="421341" y="2182813"/>
            <a:ext cx="73152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 comm, 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*12)+NVL(comm,0)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blackWhite">
          <a:xfrm>
            <a:off x="421341" y="3382963"/>
            <a:ext cx="72898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 (SAL*12)+NVL(COMM,0)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                    60000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                    34200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                    29400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                    35700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                16400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 300                19500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NVL2(expr1,expr2,expr3)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21341" y="2017060"/>
            <a:ext cx="7385050" cy="363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exp1 is not null it returns exp2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If exp1 is null it returns exp3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else returns exp2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Select comm,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comm+sal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nvl2(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comm,comm+sal,sal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from 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EA27E-E902-2C9E-D0E3-F8F865708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38" y="3240085"/>
            <a:ext cx="3873724" cy="289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NULLIF(expr1,expr2)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0993" y="2176349"/>
            <a:ext cx="8641750" cy="338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Compares 2 expressions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returns null if they are equal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the first expression if they are not equal.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Select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ename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, job, length(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ename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),length(job), NULLIF(length(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ename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),length(job)) from emp;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E4D6A0-43D0-CA66-39EB-BD28BC7BA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830" y="3429000"/>
            <a:ext cx="567034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DECODE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6245" y="245110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Facilitates conditional inquiries by doing the work of a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IF-THEN-ELSE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 statement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315145" y="3414712"/>
            <a:ext cx="7267575" cy="1060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DECODE(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col/expression, search1, result1 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      			  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search2, result2,...,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      			  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default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Using the DECODE Function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438803" y="2058334"/>
            <a:ext cx="7292975" cy="21193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/>
              <a:t>SELECT JOB, SAL,</a:t>
            </a:r>
          </a:p>
          <a:p>
            <a:pPr>
              <a:defRPr/>
            </a:pPr>
            <a:r>
              <a:rPr lang="en-US" dirty="0"/>
              <a:t>              DECODE(JOB, 'ANALYST',  SAL*1.1,</a:t>
            </a:r>
          </a:p>
          <a:p>
            <a:pPr>
              <a:defRPr/>
            </a:pPr>
            <a:r>
              <a:rPr lang="en-US" dirty="0"/>
              <a:t>                                      ‘CLERK',   SAL*1.15,</a:t>
            </a:r>
          </a:p>
          <a:p>
            <a:pPr>
              <a:defRPr/>
            </a:pPr>
            <a:r>
              <a:rPr lang="en-US" dirty="0"/>
              <a:t>                                      'MANAGER', SAL*1.20, </a:t>
            </a:r>
          </a:p>
          <a:p>
            <a:pPr>
              <a:defRPr/>
            </a:pPr>
            <a:r>
              <a:rPr lang="en-US" dirty="0"/>
              <a:t>                                      'PRESIDENT', SAL) "REVISED_SALARY"</a:t>
            </a:r>
          </a:p>
          <a:p>
            <a:pPr>
              <a:defRPr/>
            </a:pPr>
            <a:r>
              <a:rPr lang="en-US" dirty="0"/>
              <a:t>FROM   EMP</a:t>
            </a:r>
          </a:p>
          <a:p>
            <a:pPr>
              <a:defRPr/>
            </a:pPr>
            <a:r>
              <a:rPr lang="en-US" dirty="0"/>
              <a:t>WHERE JOB IN ('ANALYST', 'CLERK', 'MANAGER', 'PRESIDENT')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443566" y="4357034"/>
            <a:ext cx="7291387" cy="18510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1262112" y="2410590"/>
            <a:ext cx="4780879" cy="1109315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421341" y="2017059"/>
            <a:ext cx="7318375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4F5B0-E279-771B-5BC6-A7596894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23" y="4392787"/>
            <a:ext cx="3029106" cy="1851025"/>
          </a:xfrm>
          <a:prstGeom prst="rect">
            <a:avLst/>
          </a:prstGeom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3C55A0F2-414C-62EB-4A26-323C480D4BE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757576" y="4341158"/>
            <a:ext cx="1514553" cy="1902653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Nesting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reeform 2"/>
          <p:cNvSpPr>
            <a:spLocks/>
          </p:cNvSpPr>
          <p:nvPr/>
        </p:nvSpPr>
        <p:spPr bwMode="auto">
          <a:xfrm>
            <a:off x="1073804" y="4603096"/>
            <a:ext cx="5634037" cy="1543050"/>
          </a:xfrm>
          <a:custGeom>
            <a:avLst/>
            <a:gdLst>
              <a:gd name="T0" fmla="*/ 0 w 3549"/>
              <a:gd name="T1" fmla="*/ 0 h 972"/>
              <a:gd name="T2" fmla="*/ 0 w 3549"/>
              <a:gd name="T3" fmla="*/ 2147483647 h 972"/>
              <a:gd name="T4" fmla="*/ 2147483647 w 3549"/>
              <a:gd name="T5" fmla="*/ 2147483647 h 972"/>
              <a:gd name="T6" fmla="*/ 2147483647 w 3549"/>
              <a:gd name="T7" fmla="*/ 0 h 972"/>
              <a:gd name="T8" fmla="*/ 0 60000 65536"/>
              <a:gd name="T9" fmla="*/ 0 60000 65536"/>
              <a:gd name="T10" fmla="*/ 0 60000 65536"/>
              <a:gd name="T11" fmla="*/ 0 60000 65536"/>
              <a:gd name="T12" fmla="*/ 0 w 3549"/>
              <a:gd name="T13" fmla="*/ 0 h 972"/>
              <a:gd name="T14" fmla="*/ 3549 w 3549"/>
              <a:gd name="T15" fmla="*/ 972 h 9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49" h="972">
                <a:moveTo>
                  <a:pt x="0" y="0"/>
                </a:moveTo>
                <a:lnTo>
                  <a:pt x="0" y="971"/>
                </a:lnTo>
                <a:lnTo>
                  <a:pt x="3548" y="971"/>
                </a:lnTo>
                <a:lnTo>
                  <a:pt x="3548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>
          <a:xfrm>
            <a:off x="421341" y="2017059"/>
            <a:ext cx="7385050" cy="18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Single-row functions can be nested to any level.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Nested functions are evaluated from deepest level to the least-deep level.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blackWhite">
          <a:xfrm>
            <a:off x="503891" y="3903009"/>
            <a:ext cx="7300913" cy="6810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00754" y="4071284"/>
            <a:ext cx="6584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  <a:tabLst>
                <a:tab pos="1200150" algn="l"/>
              </a:tabLst>
            </a:pPr>
            <a:r>
              <a:rPr lang="en-US" dirty="0">
                <a:solidFill>
                  <a:srgbClr val="FFCC00"/>
                </a:solidFill>
                <a:latin typeface="Courier New" pitchFamily="49" charset="0"/>
              </a:rPr>
              <a:t>F3</a:t>
            </a:r>
            <a:r>
              <a:rPr lang="en-US" dirty="0">
                <a:solidFill>
                  <a:srgbClr val="8CF4EA"/>
                </a:solidFill>
                <a:latin typeface="Courier New" pitchFamily="49" charset="0"/>
              </a:rPr>
              <a:t>(F2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</a:rPr>
              <a:t>(F1(col,arg1)</a:t>
            </a:r>
            <a:r>
              <a:rPr lang="en-US" dirty="0">
                <a:solidFill>
                  <a:srgbClr val="8CF4EA"/>
                </a:solidFill>
                <a:latin typeface="Courier New" pitchFamily="49" charset="0"/>
              </a:rPr>
              <a:t>,arg2)</a:t>
            </a:r>
            <a:r>
              <a:rPr lang="en-US" dirty="0">
                <a:solidFill>
                  <a:srgbClr val="FAFD00"/>
                </a:solidFill>
                <a:latin typeface="Courier New" pitchFamily="49" charset="0"/>
              </a:rPr>
              <a:t>,</a:t>
            </a:r>
            <a:r>
              <a:rPr lang="en-US" dirty="0">
                <a:solidFill>
                  <a:srgbClr val="FFCC00"/>
                </a:solidFill>
                <a:latin typeface="Courier New" pitchFamily="49" charset="0"/>
              </a:rPr>
              <a:t>arg3)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285066" y="4745971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Helvetica" charset="0"/>
              </a:rPr>
              <a:t>Step 1 = Result 1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285066" y="5222221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2"/>
                </a:solidFill>
                <a:latin typeface="Helvetica" charset="0"/>
              </a:rPr>
              <a:t>Step 2 = Result 2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285066" y="5714346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rgbClr val="FFCC00"/>
                </a:solidFill>
                <a:latin typeface="Helvetica" charset="0"/>
              </a:rPr>
              <a:t>Step 3 = Result 3</a:t>
            </a: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1681816" y="4582459"/>
            <a:ext cx="3810000" cy="1055687"/>
          </a:xfrm>
          <a:custGeom>
            <a:avLst/>
            <a:gdLst>
              <a:gd name="T0" fmla="*/ 0 w 2400"/>
              <a:gd name="T1" fmla="*/ 0 h 665"/>
              <a:gd name="T2" fmla="*/ 0 w 2400"/>
              <a:gd name="T3" fmla="*/ 2147483647 h 665"/>
              <a:gd name="T4" fmla="*/ 2147483647 w 2400"/>
              <a:gd name="T5" fmla="*/ 2147483647 h 665"/>
              <a:gd name="T6" fmla="*/ 2147483647 w 2400"/>
              <a:gd name="T7" fmla="*/ 0 h 665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665"/>
              <a:gd name="T14" fmla="*/ 2400 w 2400"/>
              <a:gd name="T15" fmla="*/ 665 h 6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665">
                <a:moveTo>
                  <a:pt x="0" y="0"/>
                </a:moveTo>
                <a:lnTo>
                  <a:pt x="0" y="664"/>
                </a:lnTo>
                <a:lnTo>
                  <a:pt x="2399" y="664"/>
                </a:lnTo>
                <a:lnTo>
                  <a:pt x="2399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2146954" y="4601509"/>
            <a:ext cx="2473325" cy="569912"/>
          </a:xfrm>
          <a:custGeom>
            <a:avLst/>
            <a:gdLst>
              <a:gd name="T0" fmla="*/ 0 w 1558"/>
              <a:gd name="T1" fmla="*/ 0 h 359"/>
              <a:gd name="T2" fmla="*/ 0 w 1558"/>
              <a:gd name="T3" fmla="*/ 2147483647 h 359"/>
              <a:gd name="T4" fmla="*/ 2147483647 w 1558"/>
              <a:gd name="T5" fmla="*/ 2147483647 h 359"/>
              <a:gd name="T6" fmla="*/ 2147483647 w 155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1558"/>
              <a:gd name="T13" fmla="*/ 0 h 359"/>
              <a:gd name="T14" fmla="*/ 1558 w 155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8" h="359">
                <a:moveTo>
                  <a:pt x="0" y="0"/>
                </a:moveTo>
                <a:lnTo>
                  <a:pt x="0" y="358"/>
                </a:lnTo>
                <a:lnTo>
                  <a:pt x="1557" y="358"/>
                </a:lnTo>
                <a:lnTo>
                  <a:pt x="1557" y="0"/>
                </a:lnTo>
              </a:path>
            </a:pathLst>
          </a:custGeom>
          <a:noFill/>
          <a:ln w="50800" cap="rnd">
            <a:solidFill>
              <a:schemeClr val="accent1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Types of SQL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 flipV="1">
            <a:off x="4280617" y="3367881"/>
            <a:ext cx="0" cy="6445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3" name="Freeform 3"/>
          <p:cNvSpPr>
            <a:spLocks/>
          </p:cNvSpPr>
          <p:nvPr/>
        </p:nvSpPr>
        <p:spPr bwMode="auto">
          <a:xfrm>
            <a:off x="1975567" y="3993356"/>
            <a:ext cx="4706938" cy="534988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964" y="0"/>
              </a:cxn>
              <a:cxn ang="0">
                <a:pos x="2964" y="148"/>
              </a:cxn>
              <a:cxn ang="0">
                <a:pos x="2964" y="336"/>
              </a:cxn>
            </a:cxnLst>
            <a:rect l="0" t="0" r="r" b="b"/>
            <a:pathLst>
              <a:path w="2965" h="337">
                <a:moveTo>
                  <a:pt x="0" y="316"/>
                </a:moveTo>
                <a:lnTo>
                  <a:pt x="0" y="0"/>
                </a:lnTo>
                <a:lnTo>
                  <a:pt x="2964" y="0"/>
                </a:lnTo>
                <a:lnTo>
                  <a:pt x="2964" y="148"/>
                </a:lnTo>
                <a:lnTo>
                  <a:pt x="2964" y="336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blackWhite">
          <a:xfrm>
            <a:off x="3124917" y="2445544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blackWhite">
          <a:xfrm>
            <a:off x="904005" y="4502944"/>
            <a:ext cx="2284412" cy="9207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Single-row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blackWhite">
          <a:xfrm>
            <a:off x="5458542" y="4488656"/>
            <a:ext cx="2263775" cy="95091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Multiple-row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grpSp>
        <p:nvGrpSpPr>
          <p:cNvPr id="42" name="Group 10"/>
          <p:cNvGrpSpPr>
            <a:grpSpLocks/>
          </p:cNvGrpSpPr>
          <p:nvPr/>
        </p:nvGrpSpPr>
        <p:grpSpPr bwMode="auto">
          <a:xfrm>
            <a:off x="242017" y="4963319"/>
            <a:ext cx="3581400" cy="0"/>
            <a:chOff x="242017" y="4963319"/>
            <a:chExt cx="3581400" cy="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grpSp>
        <p:nvGrpSpPr>
          <p:cNvPr id="45" name="Group 15"/>
          <p:cNvGrpSpPr>
            <a:grpSpLocks/>
          </p:cNvGrpSpPr>
          <p:nvPr/>
        </p:nvGrpSpPr>
        <p:grpSpPr bwMode="auto">
          <a:xfrm>
            <a:off x="4833067" y="4658519"/>
            <a:ext cx="3524250" cy="552450"/>
            <a:chOff x="3228" y="2663"/>
            <a:chExt cx="2220" cy="348"/>
          </a:xfrm>
        </p:grpSpPr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322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5064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3228" y="2663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3228" y="3011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294405" y="4963319"/>
            <a:ext cx="6096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>
            <a:off x="3188417" y="4963319"/>
            <a:ext cx="6096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Nesting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243502" y="2487613"/>
            <a:ext cx="7288213" cy="1211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1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1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243502" y="4256088"/>
            <a:ext cx="7288213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1810365" y="2757488"/>
            <a:ext cx="4545012" cy="1868487"/>
            <a:chOff x="1585" y="1487"/>
            <a:chExt cx="2863" cy="1177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801" y="1487"/>
              <a:ext cx="2647" cy="23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1585" y="2463"/>
              <a:ext cx="2583" cy="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8"/>
          <p:cNvSpPr>
            <a:spLocks noChangeArrowheads="1"/>
          </p:cNvSpPr>
          <p:nvPr/>
        </p:nvSpPr>
        <p:spPr bwMode="blackWhite">
          <a:xfrm>
            <a:off x="230802" y="2360613"/>
            <a:ext cx="7313613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	     NVL(TO_CHAR(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mgr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),'No Manager')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4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mgr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IS NULL;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blackWhite">
          <a:xfrm>
            <a:off x="256202" y="4268788"/>
            <a:ext cx="726281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NVL(TO_CHAR(MGR),'NOMANAGER')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-----------------------------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No Manager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</a:t>
            </a:r>
            <a:r>
              <a:rPr lang="en-US">
                <a:hlinkClick r:id="rId6"/>
              </a:rPr>
              <a:t>://www.slideshare.net/thinnaphat.bo/</a:t>
            </a:r>
            <a:endParaRPr lang="en-US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Single-Row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42017" y="4963319"/>
            <a:ext cx="3581400" cy="0"/>
            <a:chOff x="242017" y="4963319"/>
            <a:chExt cx="3581400" cy="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76205" y="2068513"/>
            <a:ext cx="738505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Manipulate data items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 arguments and return one value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 on each row returned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one result per row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modify the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nested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blackWhite">
          <a:xfrm>
            <a:off x="498430" y="5624513"/>
            <a:ext cx="7237413" cy="3667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function_name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|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, 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arg1, arg2,...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Single-Row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 flipV="1">
            <a:off x="4641851" y="2987674"/>
            <a:ext cx="0" cy="14192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 flipH="1" flipV="1">
            <a:off x="2700338" y="3903662"/>
            <a:ext cx="1960563" cy="503237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4660901" y="3886199"/>
            <a:ext cx="2012950" cy="5207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2916238" y="4406899"/>
            <a:ext cx="1744663" cy="1598613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660901" y="4406899"/>
            <a:ext cx="1671637" cy="165258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2065338" y="5565774"/>
            <a:ext cx="1785938" cy="9318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Conversion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blackWhite">
          <a:xfrm>
            <a:off x="3792538" y="228441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blackWhite">
          <a:xfrm>
            <a:off x="6269038" y="347186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22238" tIns="61913" rIns="122238" bIns="61913" anchor="ctr"/>
          <a:lstStyle/>
          <a:p>
            <a:pPr defTabSz="1620838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Number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blackWhite">
          <a:xfrm>
            <a:off x="5413376" y="558641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Date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blackWhite">
          <a:xfrm>
            <a:off x="1279526" y="347186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General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blackWhite">
          <a:xfrm>
            <a:off x="3586163" y="3924299"/>
            <a:ext cx="2152650" cy="9318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Single-row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3435350" y="2066131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584325" y="4695031"/>
            <a:ext cx="1403350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LOWER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UPPER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INITCAP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819650" y="4661693"/>
            <a:ext cx="1422400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CONCAT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SUBSTR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LENGTH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INSTR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LPAD, RPAD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V="1">
            <a:off x="4591050" y="3009106"/>
            <a:ext cx="0" cy="32067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>
            <a:off x="2632075" y="3348831"/>
            <a:ext cx="3848100" cy="534987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423" y="0"/>
              </a:cxn>
              <a:cxn ang="0">
                <a:pos x="2423" y="148"/>
              </a:cxn>
              <a:cxn ang="0">
                <a:pos x="2423" y="336"/>
              </a:cxn>
            </a:cxnLst>
            <a:rect l="0" t="0" r="r" b="b"/>
            <a:pathLst>
              <a:path w="2424" h="337">
                <a:moveTo>
                  <a:pt x="0" y="316"/>
                </a:moveTo>
                <a:lnTo>
                  <a:pt x="0" y="0"/>
                </a:lnTo>
                <a:lnTo>
                  <a:pt x="2423" y="0"/>
                </a:lnTo>
                <a:lnTo>
                  <a:pt x="2423" y="148"/>
                </a:lnTo>
                <a:lnTo>
                  <a:pt x="2423" y="336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blackWhite">
          <a:xfrm>
            <a:off x="723900" y="3629818"/>
            <a:ext cx="3754438" cy="9207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Case conversion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blackWhite">
          <a:xfrm>
            <a:off x="4673600" y="3615531"/>
            <a:ext cx="3719513" cy="950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 manipulation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6419850" y="4737893"/>
            <a:ext cx="133985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Trim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Ltrim, Rtrim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Replace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2" grpId="0" autoUpdateAnimBg="0"/>
      <p:bldP spid="2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Conversion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576218" y="3268663"/>
            <a:ext cx="371157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4313193" y="3268663"/>
            <a:ext cx="354012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Result</a:t>
            </a:r>
          </a:p>
        </p:txBody>
      </p:sp>
      <p:sp>
        <p:nvSpPr>
          <p:cNvPr id="14" name="Arc 4"/>
          <p:cNvSpPr>
            <a:spLocks/>
          </p:cNvSpPr>
          <p:nvPr/>
        </p:nvSpPr>
        <p:spPr bwMode="ltGray">
          <a:xfrm>
            <a:off x="5075193" y="3246438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>
          <a:xfrm>
            <a:off x="476205" y="2633663"/>
            <a:ext cx="738505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Convert case for character strings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blackWhite">
          <a:xfrm>
            <a:off x="580980" y="3765550"/>
            <a:ext cx="3784600" cy="1417638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LOWER(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UPPER(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INITCAP(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blackWhite">
          <a:xfrm>
            <a:off x="4313193" y="3757613"/>
            <a:ext cx="3540125" cy="14176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Case Conversion Functions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52405" y="2017059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Display the employee number, name, and department number for employee Blake.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blackWhite">
          <a:xfrm>
            <a:off x="479380" y="2906059"/>
            <a:ext cx="7399338" cy="1241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SQL&gt; SELECT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empno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deptno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    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ename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= '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blake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';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no rows selected</a:t>
            </a:r>
          </a:p>
        </p:txBody>
      </p: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476205" y="4369734"/>
            <a:ext cx="7396163" cy="2236788"/>
            <a:chOff x="576" y="2394"/>
            <a:chExt cx="4659" cy="1409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blackWhite">
            <a:xfrm>
              <a:off x="576" y="2402"/>
              <a:ext cx="4634" cy="69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blackWhite">
            <a:xfrm>
              <a:off x="583" y="3261"/>
              <a:ext cx="4608" cy="542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   EMPNO ENAME         DEPTNO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--------- ---------- ---------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    7698 BLAKE             30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1757" y="2828"/>
              <a:ext cx="1134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blackWhite">
            <a:xfrm>
              <a:off x="585" y="2394"/>
              <a:ext cx="4650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SQL&gt; SELECT	empno, ename, deptno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2  FROM	emp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3  WHERE 	LOWER(ename) = 'blake';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1269</TotalTime>
  <Words>2077</Words>
  <Application>Microsoft Office PowerPoint</Application>
  <PresentationFormat>On-screen Show (4:3)</PresentationFormat>
  <Paragraphs>429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Corbel</vt:lpstr>
      <vt:lpstr>Courier New</vt:lpstr>
      <vt:lpstr>Helvetica</vt:lpstr>
      <vt:lpstr>Wingdings</vt:lpstr>
      <vt:lpstr>Wingdings 2</vt:lpstr>
      <vt:lpstr>Spectrum</vt:lpstr>
      <vt:lpstr>Single-Row Functions </vt:lpstr>
      <vt:lpstr>Lecture Outline</vt:lpstr>
      <vt:lpstr>SQL Functions</vt:lpstr>
      <vt:lpstr>Two Types of SQL Functions</vt:lpstr>
      <vt:lpstr>Single-Row Functions</vt:lpstr>
      <vt:lpstr>Single-Row Functions</vt:lpstr>
      <vt:lpstr>Character Functions</vt:lpstr>
      <vt:lpstr>Case Conversion Functions</vt:lpstr>
      <vt:lpstr>Using Case Conversion Functions</vt:lpstr>
      <vt:lpstr>Character Manipulation Functions</vt:lpstr>
      <vt:lpstr>Using the Character Manipulation Functions</vt:lpstr>
      <vt:lpstr>Number Functions</vt:lpstr>
      <vt:lpstr>Using the ROUND Function</vt:lpstr>
      <vt:lpstr>Using the TRUNC Function</vt:lpstr>
      <vt:lpstr>Using the MOD Function</vt:lpstr>
      <vt:lpstr>Working with Dates</vt:lpstr>
      <vt:lpstr>Arithmetic with Dates</vt:lpstr>
      <vt:lpstr>Using Arithmetic Operators with Dates</vt:lpstr>
      <vt:lpstr>Date Functions</vt:lpstr>
      <vt:lpstr>Using Date Functions</vt:lpstr>
      <vt:lpstr>Using Date Functions</vt:lpstr>
      <vt:lpstr>Conversion Functions</vt:lpstr>
      <vt:lpstr>Implicit Datatype Conversion</vt:lpstr>
      <vt:lpstr>Implicit Datatype Conversion</vt:lpstr>
      <vt:lpstr>Explicit Datatype Conversion</vt:lpstr>
      <vt:lpstr>TO_CHAR Function with Dates</vt:lpstr>
      <vt:lpstr>Elements of Date Format Model</vt:lpstr>
      <vt:lpstr>Elements of Date Format Model</vt:lpstr>
      <vt:lpstr>Using TO_CHAR Function with Dates</vt:lpstr>
      <vt:lpstr>TO_CHAR Function with Numbers</vt:lpstr>
      <vt:lpstr>Using TO_CHAR Function with Numbers</vt:lpstr>
      <vt:lpstr>TO_NUMBER and TO_DATE Functions </vt:lpstr>
      <vt:lpstr>NVL Function</vt:lpstr>
      <vt:lpstr>Using the NVL Function</vt:lpstr>
      <vt:lpstr>NVL2(expr1,expr2,expr3)</vt:lpstr>
      <vt:lpstr>NULLIF(expr1,expr2)</vt:lpstr>
      <vt:lpstr>DECODE Function</vt:lpstr>
      <vt:lpstr>Using the DECODE Function</vt:lpstr>
      <vt:lpstr>Nesting Functions</vt:lpstr>
      <vt:lpstr>Nesting Functions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Nyme Ahmed</cp:lastModifiedBy>
  <cp:revision>78</cp:revision>
  <dcterms:created xsi:type="dcterms:W3CDTF">2018-12-10T17:20:29Z</dcterms:created>
  <dcterms:modified xsi:type="dcterms:W3CDTF">2024-11-09T18:57:39Z</dcterms:modified>
</cp:coreProperties>
</file>