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4" r:id="rId4"/>
    <p:sldId id="266" r:id="rId5"/>
    <p:sldId id="274" r:id="rId6"/>
    <p:sldId id="275" r:id="rId7"/>
    <p:sldId id="285" r:id="rId8"/>
    <p:sldId id="276" r:id="rId9"/>
    <p:sldId id="278" r:id="rId10"/>
    <p:sldId id="277" r:id="rId11"/>
    <p:sldId id="286" r:id="rId12"/>
    <p:sldId id="279" r:id="rId13"/>
    <p:sldId id="280" r:id="rId14"/>
    <p:sldId id="281" r:id="rId15"/>
    <p:sldId id="282" r:id="rId16"/>
    <p:sldId id="283" r:id="rId17"/>
    <p:sldId id="264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724"/>
  </p:normalViewPr>
  <p:slideViewPr>
    <p:cSldViewPr snapToGrid="0" snapToObjects="1">
      <p:cViewPr varScale="1">
        <p:scale>
          <a:sx n="60" d="100"/>
          <a:sy n="60" d="100"/>
        </p:scale>
        <p:origin x="146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fat Ibn Alam" userId="50c5a165-0f41-4312-a5ec-0c41a91f59c2" providerId="ADAL" clId="{C0409B64-E5F6-445F-98F2-BB8959ACE1C7}"/>
    <pc:docChg chg="undo custSel modSld">
      <pc:chgData name="Rifat Ibn Alam" userId="50c5a165-0f41-4312-a5ec-0c41a91f59c2" providerId="ADAL" clId="{C0409B64-E5F6-445F-98F2-BB8959ACE1C7}" dt="2022-10-18T05:06:14.730" v="56" actId="13926"/>
      <pc:docMkLst>
        <pc:docMk/>
      </pc:docMkLst>
      <pc:sldChg chg="modSp mod">
        <pc:chgData name="Rifat Ibn Alam" userId="50c5a165-0f41-4312-a5ec-0c41a91f59c2" providerId="ADAL" clId="{C0409B64-E5F6-445F-98F2-BB8959ACE1C7}" dt="2022-10-18T04:20:42.230" v="44" actId="13926"/>
        <pc:sldMkLst>
          <pc:docMk/>
          <pc:sldMk cId="424874041" sldId="257"/>
        </pc:sldMkLst>
        <pc:spChg chg="mod">
          <ac:chgData name="Rifat Ibn Alam" userId="50c5a165-0f41-4312-a5ec-0c41a91f59c2" providerId="ADAL" clId="{C0409B64-E5F6-445F-98F2-BB8959ACE1C7}" dt="2022-10-18T04:20:42.230" v="44" actId="13926"/>
          <ac:spMkLst>
            <pc:docMk/>
            <pc:sldMk cId="424874041" sldId="257"/>
            <ac:spMk id="3" creationId="{00000000-0000-0000-0000-000000000000}"/>
          </ac:spMkLst>
        </pc:spChg>
      </pc:sldChg>
      <pc:sldChg chg="addSp delSp modSp mod">
        <pc:chgData name="Rifat Ibn Alam" userId="50c5a165-0f41-4312-a5ec-0c41a91f59c2" providerId="ADAL" clId="{C0409B64-E5F6-445F-98F2-BB8959ACE1C7}" dt="2022-10-18T04:21:09.493" v="49" actId="20577"/>
        <pc:sldMkLst>
          <pc:docMk/>
          <pc:sldMk cId="2134390752" sldId="266"/>
        </pc:sldMkLst>
        <pc:spChg chg="mod">
          <ac:chgData name="Rifat Ibn Alam" userId="50c5a165-0f41-4312-a5ec-0c41a91f59c2" providerId="ADAL" clId="{C0409B64-E5F6-445F-98F2-BB8959ACE1C7}" dt="2022-10-18T04:21:09.493" v="49" actId="20577"/>
          <ac:spMkLst>
            <pc:docMk/>
            <pc:sldMk cId="2134390752" sldId="266"/>
            <ac:spMk id="4" creationId="{00000000-0000-0000-0000-000000000000}"/>
          </ac:spMkLst>
        </pc:spChg>
        <pc:spChg chg="add del mod">
          <ac:chgData name="Rifat Ibn Alam" userId="50c5a165-0f41-4312-a5ec-0c41a91f59c2" providerId="ADAL" clId="{C0409B64-E5F6-445F-98F2-BB8959ACE1C7}" dt="2022-10-18T04:21:06.534" v="48" actId="478"/>
          <ac:spMkLst>
            <pc:docMk/>
            <pc:sldMk cId="2134390752" sldId="266"/>
            <ac:spMk id="5" creationId="{A6DFA58A-82A9-3961-1EBB-BCB356829F6C}"/>
          </ac:spMkLst>
        </pc:spChg>
      </pc:sldChg>
      <pc:sldChg chg="modSp mod">
        <pc:chgData name="Rifat Ibn Alam" userId="50c5a165-0f41-4312-a5ec-0c41a91f59c2" providerId="ADAL" clId="{C0409B64-E5F6-445F-98F2-BB8959ACE1C7}" dt="2022-10-18T04:21:22.113" v="51" actId="12"/>
        <pc:sldMkLst>
          <pc:docMk/>
          <pc:sldMk cId="2134390752" sldId="274"/>
        </pc:sldMkLst>
        <pc:spChg chg="mod">
          <ac:chgData name="Rifat Ibn Alam" userId="50c5a165-0f41-4312-a5ec-0c41a91f59c2" providerId="ADAL" clId="{C0409B64-E5F6-445F-98F2-BB8959ACE1C7}" dt="2022-10-18T04:21:22.113" v="51" actId="12"/>
          <ac:spMkLst>
            <pc:docMk/>
            <pc:sldMk cId="2134390752" sldId="274"/>
            <ac:spMk id="5" creationId="{00000000-0000-0000-0000-000000000000}"/>
          </ac:spMkLst>
        </pc:spChg>
      </pc:sldChg>
      <pc:sldChg chg="modSp mod">
        <pc:chgData name="Rifat Ibn Alam" userId="50c5a165-0f41-4312-a5ec-0c41a91f59c2" providerId="ADAL" clId="{C0409B64-E5F6-445F-98F2-BB8959ACE1C7}" dt="2022-10-18T03:42:19.708" v="19" actId="207"/>
        <pc:sldMkLst>
          <pc:docMk/>
          <pc:sldMk cId="2134390752" sldId="275"/>
        </pc:sldMkLst>
        <pc:spChg chg="mod">
          <ac:chgData name="Rifat Ibn Alam" userId="50c5a165-0f41-4312-a5ec-0c41a91f59c2" providerId="ADAL" clId="{C0409B64-E5F6-445F-98F2-BB8959ACE1C7}" dt="2022-10-18T03:42:19.708" v="19" actId="207"/>
          <ac:spMkLst>
            <pc:docMk/>
            <pc:sldMk cId="2134390752" sldId="275"/>
            <ac:spMk id="7" creationId="{00000000-0000-0000-0000-000000000000}"/>
          </ac:spMkLst>
        </pc:spChg>
      </pc:sldChg>
      <pc:sldChg chg="modSp mod">
        <pc:chgData name="Rifat Ibn Alam" userId="50c5a165-0f41-4312-a5ec-0c41a91f59c2" providerId="ADAL" clId="{C0409B64-E5F6-445F-98F2-BB8959ACE1C7}" dt="2022-10-18T05:05:42.648" v="54" actId="13926"/>
        <pc:sldMkLst>
          <pc:docMk/>
          <pc:sldMk cId="2134390752" sldId="277"/>
        </pc:sldMkLst>
        <pc:spChg chg="mod">
          <ac:chgData name="Rifat Ibn Alam" userId="50c5a165-0f41-4312-a5ec-0c41a91f59c2" providerId="ADAL" clId="{C0409B64-E5F6-445F-98F2-BB8959ACE1C7}" dt="2022-10-18T03:42:42.330" v="21" actId="207"/>
          <ac:spMkLst>
            <pc:docMk/>
            <pc:sldMk cId="2134390752" sldId="277"/>
            <ac:spMk id="2" creationId="{00000000-0000-0000-0000-000000000000}"/>
          </ac:spMkLst>
        </pc:spChg>
        <pc:spChg chg="mod">
          <ac:chgData name="Rifat Ibn Alam" userId="50c5a165-0f41-4312-a5ec-0c41a91f59c2" providerId="ADAL" clId="{C0409B64-E5F6-445F-98F2-BB8959ACE1C7}" dt="2022-10-18T05:05:42.648" v="54" actId="13926"/>
          <ac:spMkLst>
            <pc:docMk/>
            <pc:sldMk cId="2134390752" sldId="277"/>
            <ac:spMk id="4" creationId="{00000000-0000-0000-0000-000000000000}"/>
          </ac:spMkLst>
        </pc:spChg>
      </pc:sldChg>
      <pc:sldChg chg="modSp mod">
        <pc:chgData name="Rifat Ibn Alam" userId="50c5a165-0f41-4312-a5ec-0c41a91f59c2" providerId="ADAL" clId="{C0409B64-E5F6-445F-98F2-BB8959ACE1C7}" dt="2022-10-18T05:06:14.730" v="56" actId="13926"/>
        <pc:sldMkLst>
          <pc:docMk/>
          <pc:sldMk cId="2134390752" sldId="278"/>
        </pc:sldMkLst>
        <pc:spChg chg="mod">
          <ac:chgData name="Rifat Ibn Alam" userId="50c5a165-0f41-4312-a5ec-0c41a91f59c2" providerId="ADAL" clId="{C0409B64-E5F6-445F-98F2-BB8959ACE1C7}" dt="2022-10-18T05:06:14.730" v="56" actId="13926"/>
          <ac:spMkLst>
            <pc:docMk/>
            <pc:sldMk cId="2134390752" sldId="278"/>
            <ac:spMk id="4" creationId="{00000000-0000-0000-0000-000000000000}"/>
          </ac:spMkLst>
        </pc:spChg>
      </pc:sldChg>
      <pc:sldChg chg="modSp mod">
        <pc:chgData name="Rifat Ibn Alam" userId="50c5a165-0f41-4312-a5ec-0c41a91f59c2" providerId="ADAL" clId="{C0409B64-E5F6-445F-98F2-BB8959ACE1C7}" dt="2022-10-18T03:44:13.005" v="28" actId="113"/>
        <pc:sldMkLst>
          <pc:docMk/>
          <pc:sldMk cId="2134390752" sldId="279"/>
        </pc:sldMkLst>
        <pc:spChg chg="mod">
          <ac:chgData name="Rifat Ibn Alam" userId="50c5a165-0f41-4312-a5ec-0c41a91f59c2" providerId="ADAL" clId="{C0409B64-E5F6-445F-98F2-BB8959ACE1C7}" dt="2022-10-18T03:44:13.005" v="28" actId="113"/>
          <ac:spMkLst>
            <pc:docMk/>
            <pc:sldMk cId="2134390752" sldId="279"/>
            <ac:spMk id="5" creationId="{00000000-0000-0000-0000-000000000000}"/>
          </ac:spMkLst>
        </pc:spChg>
      </pc:sldChg>
      <pc:sldChg chg="modSp mod">
        <pc:chgData name="Rifat Ibn Alam" userId="50c5a165-0f41-4312-a5ec-0c41a91f59c2" providerId="ADAL" clId="{C0409B64-E5F6-445F-98F2-BB8959ACE1C7}" dt="2022-10-18T03:45:06.980" v="34" actId="207"/>
        <pc:sldMkLst>
          <pc:docMk/>
          <pc:sldMk cId="2134390752" sldId="280"/>
        </pc:sldMkLst>
        <pc:spChg chg="mod">
          <ac:chgData name="Rifat Ibn Alam" userId="50c5a165-0f41-4312-a5ec-0c41a91f59c2" providerId="ADAL" clId="{C0409B64-E5F6-445F-98F2-BB8959ACE1C7}" dt="2022-10-18T03:45:06.980" v="34" actId="207"/>
          <ac:spMkLst>
            <pc:docMk/>
            <pc:sldMk cId="2134390752" sldId="280"/>
            <ac:spMk id="7" creationId="{00000000-0000-0000-0000-000000000000}"/>
          </ac:spMkLst>
        </pc:spChg>
      </pc:sldChg>
      <pc:sldChg chg="modSp mod">
        <pc:chgData name="Rifat Ibn Alam" userId="50c5a165-0f41-4312-a5ec-0c41a91f59c2" providerId="ADAL" clId="{C0409B64-E5F6-445F-98F2-BB8959ACE1C7}" dt="2022-10-18T03:45:46.035" v="38" actId="207"/>
        <pc:sldMkLst>
          <pc:docMk/>
          <pc:sldMk cId="2134390752" sldId="281"/>
        </pc:sldMkLst>
        <pc:spChg chg="mod">
          <ac:chgData name="Rifat Ibn Alam" userId="50c5a165-0f41-4312-a5ec-0c41a91f59c2" providerId="ADAL" clId="{C0409B64-E5F6-445F-98F2-BB8959ACE1C7}" dt="2022-10-18T03:45:46.035" v="38" actId="207"/>
          <ac:spMkLst>
            <pc:docMk/>
            <pc:sldMk cId="2134390752" sldId="281"/>
            <ac:spMk id="4" creationId="{00000000-0000-0000-0000-000000000000}"/>
          </ac:spMkLst>
        </pc:spChg>
      </pc:sldChg>
      <pc:sldChg chg="modSp mod">
        <pc:chgData name="Rifat Ibn Alam" userId="50c5a165-0f41-4312-a5ec-0c41a91f59c2" providerId="ADAL" clId="{C0409B64-E5F6-445F-98F2-BB8959ACE1C7}" dt="2022-10-18T03:45:37.596" v="36" actId="207"/>
        <pc:sldMkLst>
          <pc:docMk/>
          <pc:sldMk cId="2134390752" sldId="282"/>
        </pc:sldMkLst>
        <pc:spChg chg="mod">
          <ac:chgData name="Rifat Ibn Alam" userId="50c5a165-0f41-4312-a5ec-0c41a91f59c2" providerId="ADAL" clId="{C0409B64-E5F6-445F-98F2-BB8959ACE1C7}" dt="2022-10-18T03:45:37.596" v="36" actId="207"/>
          <ac:spMkLst>
            <pc:docMk/>
            <pc:sldMk cId="2134390752" sldId="282"/>
            <ac:spMk id="4" creationId="{00000000-0000-0000-0000-000000000000}"/>
          </ac:spMkLst>
        </pc:spChg>
      </pc:sldChg>
      <pc:sldChg chg="modSp mod">
        <pc:chgData name="Rifat Ibn Alam" userId="50c5a165-0f41-4312-a5ec-0c41a91f59c2" providerId="ADAL" clId="{C0409B64-E5F6-445F-98F2-BB8959ACE1C7}" dt="2022-10-18T03:46:00.267" v="40" actId="207"/>
        <pc:sldMkLst>
          <pc:docMk/>
          <pc:sldMk cId="2134390752" sldId="283"/>
        </pc:sldMkLst>
        <pc:spChg chg="mod">
          <ac:chgData name="Rifat Ibn Alam" userId="50c5a165-0f41-4312-a5ec-0c41a91f59c2" providerId="ADAL" clId="{C0409B64-E5F6-445F-98F2-BB8959ACE1C7}" dt="2022-10-18T03:46:00.267" v="40" actId="207"/>
          <ac:spMkLst>
            <pc:docMk/>
            <pc:sldMk cId="2134390752" sldId="283"/>
            <ac:spMk id="6" creationId="{37C26D19-85DA-834B-9600-C9820C508897}"/>
          </ac:spMkLst>
        </pc:spChg>
      </pc:sldChg>
      <pc:sldChg chg="modSp mod">
        <pc:chgData name="Rifat Ibn Alam" userId="50c5a165-0f41-4312-a5ec-0c41a91f59c2" providerId="ADAL" clId="{C0409B64-E5F6-445F-98F2-BB8959ACE1C7}" dt="2022-10-18T03:46:30.217" v="43" actId="207"/>
        <pc:sldMkLst>
          <pc:docMk/>
          <pc:sldMk cId="2134390752" sldId="284"/>
        </pc:sldMkLst>
        <pc:spChg chg="mod">
          <ac:chgData name="Rifat Ibn Alam" userId="50c5a165-0f41-4312-a5ec-0c41a91f59c2" providerId="ADAL" clId="{C0409B64-E5F6-445F-98F2-BB8959ACE1C7}" dt="2022-10-18T03:46:30.217" v="43" actId="207"/>
          <ac:spMkLst>
            <pc:docMk/>
            <pc:sldMk cId="2134390752" sldId="284"/>
            <ac:spMk id="4" creationId="{00000000-0000-0000-0000-000000000000}"/>
          </ac:spMkLst>
        </pc:sp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Rifat Ibn Alam" userId="50c5a165-0f41-4312-a5ec-0c41a91f59c2" providerId="ADAL" clId="{B51391F5-EACD-4B30-B76B-C993F5186259}"/>
    <pc:docChg chg="modSld">
      <pc:chgData name="Rifat Ibn Alam" userId="50c5a165-0f41-4312-a5ec-0c41a91f59c2" providerId="ADAL" clId="{B51391F5-EACD-4B30-B76B-C993F5186259}" dt="2022-09-14T15:34:10.950" v="0"/>
      <pc:docMkLst>
        <pc:docMk/>
      </pc:docMkLst>
      <pc:sldChg chg="modSp">
        <pc:chgData name="Rifat Ibn Alam" userId="50c5a165-0f41-4312-a5ec-0c41a91f59c2" providerId="ADAL" clId="{B51391F5-EACD-4B30-B76B-C993F5186259}" dt="2022-09-14T15:34:10.950" v="0"/>
        <pc:sldMkLst>
          <pc:docMk/>
          <pc:sldMk cId="700707328" sldId="256"/>
        </pc:sldMkLst>
        <pc:graphicFrameChg chg="mod">
          <ac:chgData name="Rifat Ibn Alam" userId="50c5a165-0f41-4312-a5ec-0c41a91f59c2" providerId="ADAL" clId="{B51391F5-EACD-4B30-B76B-C993F5186259}" dt="2022-09-14T15:34:10.950" v="0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 CSC 2108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Introduction To Database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0049A7E-DCEA-2872-36E7-909CB4C19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1062301"/>
              </p:ext>
            </p:extLst>
          </p:nvPr>
        </p:nvGraphicFramePr>
        <p:xfrm>
          <a:off x="404101" y="5319620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583912962"/>
                    </a:ext>
                  </a:extLst>
                </a:gridCol>
                <a:gridCol w="3897085">
                  <a:extLst>
                    <a:ext uri="{9D8B030D-6E8A-4147-A177-3AD203B41FA5}">
                      <a16:colId xmlns:a16="http://schemas.microsoft.com/office/drawing/2014/main" val="3644456819"/>
                    </a:ext>
                  </a:extLst>
                </a:gridCol>
                <a:gridCol w="1230086">
                  <a:extLst>
                    <a:ext uri="{9D8B030D-6E8A-4147-A177-3AD203B41FA5}">
                      <a16:colId xmlns:a16="http://schemas.microsoft.com/office/drawing/2014/main" val="910198537"/>
                    </a:ext>
                  </a:extLst>
                </a:gridCol>
                <a:gridCol w="1725403">
                  <a:extLst>
                    <a:ext uri="{9D8B030D-6E8A-4147-A177-3AD203B41FA5}">
                      <a16:colId xmlns:a16="http://schemas.microsoft.com/office/drawing/2014/main" val="1335430665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2257673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i="1" dirty="0"/>
                        <a:t>Nyme Ahmed [</a:t>
                      </a:r>
                      <a:r>
                        <a:rPr lang="en-US" i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nyme.ahmed@aiub.edu</a:t>
                      </a:r>
                      <a:r>
                        <a:rPr lang="en-US" i="1" dirty="0"/>
                        <a:t>]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5702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PRIMARY</a:t>
            </a: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KEY</a:t>
            </a:r>
            <a:r>
              <a:rPr lang="en-US" dirty="0"/>
              <a:t> Constraints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0" y="2435897"/>
            <a:ext cx="808961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The PRIMARY KEY constraint uniquely identifies each record in a database table. Primary keys must  contain </a:t>
            </a:r>
            <a:r>
              <a:rPr lang="en-US" sz="2000" dirty="0">
                <a:highlight>
                  <a:srgbClr val="FFFF00"/>
                </a:highlight>
              </a:rPr>
              <a:t>unique</a:t>
            </a:r>
            <a:r>
              <a:rPr lang="en-US" sz="2000" dirty="0"/>
              <a:t> values. </a:t>
            </a:r>
            <a:r>
              <a:rPr lang="en-US" sz="2000" dirty="0">
                <a:highlight>
                  <a:srgbClr val="FFFF00"/>
                </a:highlight>
              </a:rPr>
              <a:t>A primary key column cannot contain NULL values</a:t>
            </a:r>
            <a:r>
              <a:rPr lang="en-US" sz="2000" dirty="0"/>
              <a:t>. Each table should have a  primary key, and each table can have only </a:t>
            </a:r>
            <a:r>
              <a:rPr lang="en-US" sz="2000" dirty="0">
                <a:highlight>
                  <a:srgbClr val="FFFF00"/>
                </a:highlight>
              </a:rPr>
              <a:t>ONE</a:t>
            </a:r>
            <a:r>
              <a:rPr lang="en-US" sz="2000" dirty="0"/>
              <a:t> primary key.</a:t>
            </a:r>
          </a:p>
          <a:p>
            <a:endParaRPr lang="en-US" sz="2000" dirty="0"/>
          </a:p>
          <a:p>
            <a:r>
              <a:rPr lang="en-US" sz="2000" dirty="0"/>
              <a:t>Syntax: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&lt;col&gt;&lt;datatype&gt;(size)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primary key </a:t>
            </a:r>
            <a:r>
              <a:rPr lang="en-US" sz="2000" dirty="0">
                <a:solidFill>
                  <a:srgbClr val="FF0000"/>
                </a:solidFill>
              </a:rPr>
              <a:t>  </a:t>
            </a:r>
            <a:r>
              <a:rPr lang="en-US" sz="2000" dirty="0"/>
              <a:t>[Follow this one!!]</a:t>
            </a:r>
          </a:p>
          <a:p>
            <a:endParaRPr lang="en-US" sz="2000" dirty="0"/>
          </a:p>
          <a:p>
            <a:r>
              <a:rPr lang="en-US" sz="2000" dirty="0"/>
              <a:t>Or, </a:t>
            </a:r>
          </a:p>
          <a:p>
            <a:r>
              <a:rPr lang="en-US" sz="2000" dirty="0">
                <a:highlight>
                  <a:srgbClr val="FFFF00"/>
                </a:highlight>
              </a:rPr>
              <a:t>constraint</a:t>
            </a:r>
            <a:r>
              <a:rPr lang="en-US" sz="2000" dirty="0"/>
              <a:t>  &lt;</a:t>
            </a:r>
            <a:r>
              <a:rPr lang="en-US" sz="2000" dirty="0" err="1"/>
              <a:t>constraint_name</a:t>
            </a:r>
            <a:r>
              <a:rPr lang="en-US" sz="2000" dirty="0"/>
              <a:t>&gt; </a:t>
            </a:r>
            <a:r>
              <a:rPr lang="en-US" sz="2000" dirty="0">
                <a:highlight>
                  <a:srgbClr val="00FFFF"/>
                </a:highlight>
              </a:rPr>
              <a:t>primary key</a:t>
            </a:r>
            <a:r>
              <a:rPr lang="en-US" sz="2000" dirty="0"/>
              <a:t>(&lt;col1&gt;, &lt;col2&gt;)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32206-4FFA-A013-801D-DB8D2C0E8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FF275-FE64-1BCC-9AAA-30B9FE6794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FOREIGN KEY </a:t>
            </a:r>
            <a:r>
              <a:rPr lang="en-US" dirty="0"/>
              <a:t>Constraints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E02F9-5711-C0C2-DC88-260CDD8EE78D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5D2F62-6497-01E9-673E-4CB1FE171C08}"/>
              </a:ext>
            </a:extLst>
          </p:cNvPr>
          <p:cNvSpPr/>
          <p:nvPr/>
        </p:nvSpPr>
        <p:spPr>
          <a:xfrm>
            <a:off x="371503" y="2435897"/>
            <a:ext cx="840099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The FOREIGN KEY constraint ensures that the </a:t>
            </a:r>
            <a:r>
              <a:rPr lang="en-US" sz="2000" dirty="0">
                <a:highlight>
                  <a:srgbClr val="FFFF00"/>
                </a:highlight>
              </a:rPr>
              <a:t>values in a column in one table match the values in a referenced column of another table </a:t>
            </a:r>
            <a:r>
              <a:rPr lang="en-US" sz="2000" dirty="0"/>
              <a:t>(usually the primary key).</a:t>
            </a:r>
          </a:p>
          <a:p>
            <a:endParaRPr lang="en-US" sz="2000" dirty="0"/>
          </a:p>
          <a:p>
            <a:r>
              <a:rPr lang="en-US" sz="2000" dirty="0"/>
              <a:t>Syntax:</a:t>
            </a:r>
          </a:p>
          <a:p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foreign key </a:t>
            </a:r>
            <a:r>
              <a:rPr lang="en-US" sz="2000" dirty="0">
                <a:solidFill>
                  <a:srgbClr val="FF0000"/>
                </a:solidFill>
              </a:rPr>
              <a:t>&lt;(current table col)&gt;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references</a:t>
            </a:r>
            <a:r>
              <a:rPr lang="en-US" sz="2000" dirty="0">
                <a:solidFill>
                  <a:srgbClr val="FF0000"/>
                </a:solidFill>
              </a:rPr>
              <a:t> &lt;reference table name&gt;(&lt;reference col&gt;)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7383718"/>
      </p:ext>
    </p:extLst>
  </p:cSld>
  <p:clrMapOvr>
    <a:masterClrMapping/>
  </p:clrMapOvr>
  <p:transition spd="slow">
    <p:wedg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Edit Constraints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421341" y="2136339"/>
            <a:ext cx="83568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Constraints are the rules enforced on data columns on table. These are used to limit the type of data  that can go into a table. This ensures the </a:t>
            </a:r>
            <a:r>
              <a:rPr lang="en-US" sz="2000" b="1" dirty="0"/>
              <a:t>accuracy</a:t>
            </a:r>
            <a:r>
              <a:rPr lang="en-US" sz="2000" dirty="0"/>
              <a:t> and </a:t>
            </a:r>
            <a:r>
              <a:rPr lang="en-US" sz="2000" b="1" dirty="0"/>
              <a:t>reliability</a:t>
            </a:r>
            <a:r>
              <a:rPr lang="en-US" sz="2000" dirty="0"/>
              <a:t> of the data in the database.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Previously, we have learnt to add constraints on the time of creating the table. </a:t>
            </a:r>
            <a:r>
              <a:rPr lang="en-US" sz="2000" dirty="0">
                <a:highlight>
                  <a:srgbClr val="FFFF00"/>
                </a:highlight>
              </a:rPr>
              <a:t>You can also add or  change constraint after table  have been created.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Add Constraints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358381" y="2201980"/>
            <a:ext cx="842723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Syntax:</a:t>
            </a:r>
          </a:p>
          <a:p>
            <a:r>
              <a:rPr lang="en-US" sz="2000" dirty="0">
                <a:solidFill>
                  <a:srgbClr val="0070C0"/>
                </a:solidFill>
              </a:rPr>
              <a:t>alter table </a:t>
            </a:r>
            <a:r>
              <a:rPr lang="en-US" sz="2000" dirty="0"/>
              <a:t>&lt;table&gt;</a:t>
            </a:r>
            <a:r>
              <a:rPr lang="en-US" sz="2000" dirty="0">
                <a:solidFill>
                  <a:srgbClr val="0070C0"/>
                </a:solidFill>
              </a:rPr>
              <a:t>add constraint </a:t>
            </a:r>
            <a:r>
              <a:rPr lang="en-US" sz="2000" dirty="0"/>
              <a:t>&lt;</a:t>
            </a:r>
            <a:r>
              <a:rPr lang="en-US" sz="2000" dirty="0" err="1"/>
              <a:t>constraint_name</a:t>
            </a:r>
            <a:r>
              <a:rPr lang="en-US" sz="2000" dirty="0"/>
              <a:t>&gt; &lt;constraint type&gt; (&lt;</a:t>
            </a:r>
            <a:r>
              <a:rPr lang="en-US" sz="2000" dirty="0" err="1"/>
              <a:t>col</a:t>
            </a:r>
            <a:r>
              <a:rPr lang="en-US" sz="2000" dirty="0"/>
              <a:t>&gt;); </a:t>
            </a:r>
          </a:p>
          <a:p>
            <a:endParaRPr lang="en-US" sz="2000" dirty="0"/>
          </a:p>
          <a:p>
            <a:r>
              <a:rPr lang="en-US" sz="2000" dirty="0"/>
              <a:t>**for not null</a:t>
            </a:r>
          </a:p>
          <a:p>
            <a:r>
              <a:rPr lang="en-US" sz="2000" dirty="0">
                <a:solidFill>
                  <a:schemeClr val="accent3"/>
                </a:solidFill>
              </a:rPr>
              <a:t>alter table</a:t>
            </a:r>
            <a:r>
              <a:rPr lang="en-US" sz="2000" dirty="0"/>
              <a:t>&lt;table&gt;</a:t>
            </a:r>
            <a:r>
              <a:rPr lang="en-US" sz="2000" dirty="0">
                <a:solidFill>
                  <a:schemeClr val="accent3"/>
                </a:solidFill>
              </a:rPr>
              <a:t>modify</a:t>
            </a:r>
            <a:r>
              <a:rPr lang="en-US" sz="2000" dirty="0"/>
              <a:t>&lt;col&gt;</a:t>
            </a:r>
            <a:r>
              <a:rPr lang="en-US" sz="2000" dirty="0">
                <a:solidFill>
                  <a:schemeClr val="accent3"/>
                </a:solidFill>
              </a:rPr>
              <a:t>not null</a:t>
            </a:r>
          </a:p>
          <a:p>
            <a:endParaRPr lang="en-US" sz="2000" dirty="0"/>
          </a:p>
          <a:p>
            <a:r>
              <a:rPr lang="en-US" sz="2000" dirty="0"/>
              <a:t>**for default</a:t>
            </a:r>
          </a:p>
          <a:p>
            <a:r>
              <a:rPr lang="en-US" sz="2000" dirty="0">
                <a:solidFill>
                  <a:schemeClr val="accent3"/>
                </a:solidFill>
              </a:rPr>
              <a:t>alter table</a:t>
            </a:r>
            <a:r>
              <a:rPr lang="en-US" sz="2000" dirty="0"/>
              <a:t>&lt;table&gt;</a:t>
            </a:r>
            <a:r>
              <a:rPr lang="en-US" sz="2000" dirty="0">
                <a:solidFill>
                  <a:schemeClr val="accent3"/>
                </a:solidFill>
              </a:rPr>
              <a:t>modify</a:t>
            </a:r>
            <a:r>
              <a:rPr lang="en-US" sz="2000" dirty="0"/>
              <a:t>&lt;col&gt;</a:t>
            </a:r>
            <a:r>
              <a:rPr lang="en-US" sz="2000" dirty="0">
                <a:solidFill>
                  <a:schemeClr val="accent3"/>
                </a:solidFill>
              </a:rPr>
              <a:t>default ‘value’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**for foreign key:</a:t>
            </a:r>
          </a:p>
          <a:p>
            <a:r>
              <a:rPr lang="en-US" sz="2000" dirty="0">
                <a:solidFill>
                  <a:srgbClr val="0070C0"/>
                </a:solidFill>
              </a:rPr>
              <a:t>alter table </a:t>
            </a:r>
            <a:r>
              <a:rPr lang="en-US" sz="2000" dirty="0"/>
              <a:t>&lt;table&gt;</a:t>
            </a:r>
            <a:r>
              <a:rPr lang="en-US" sz="2000" dirty="0">
                <a:solidFill>
                  <a:srgbClr val="0070C0"/>
                </a:solidFill>
              </a:rPr>
              <a:t>add constraint</a:t>
            </a:r>
            <a:r>
              <a:rPr lang="en-US" sz="2000" dirty="0"/>
              <a:t>&lt;</a:t>
            </a:r>
            <a:r>
              <a:rPr lang="en-US" sz="2000" dirty="0" err="1"/>
              <a:t>constraint_name</a:t>
            </a:r>
            <a:r>
              <a:rPr lang="en-US" sz="2000" dirty="0"/>
              <a:t>&gt; </a:t>
            </a:r>
            <a:r>
              <a:rPr lang="en-US" sz="2000" dirty="0">
                <a:solidFill>
                  <a:srgbClr val="0070C0"/>
                </a:solidFill>
              </a:rPr>
              <a:t>foreign key</a:t>
            </a:r>
            <a:r>
              <a:rPr lang="en-US" sz="2000" dirty="0"/>
              <a:t>(&lt;current table </a:t>
            </a:r>
            <a:r>
              <a:rPr lang="en-US" sz="2000" dirty="0" err="1"/>
              <a:t>col</a:t>
            </a:r>
            <a:r>
              <a:rPr lang="en-US" sz="2000" dirty="0"/>
              <a:t>&gt;) </a:t>
            </a:r>
            <a:r>
              <a:rPr lang="en-US" sz="2000" dirty="0">
                <a:solidFill>
                  <a:srgbClr val="0070C0"/>
                </a:solidFill>
              </a:rPr>
              <a:t>references</a:t>
            </a:r>
            <a:r>
              <a:rPr lang="en-US" sz="2000" dirty="0"/>
              <a:t> &lt;reference table name&gt;(&lt;reference </a:t>
            </a:r>
            <a:r>
              <a:rPr lang="en-US" sz="2000" dirty="0" err="1"/>
              <a:t>col</a:t>
            </a:r>
            <a:r>
              <a:rPr lang="en-US" sz="2000" dirty="0"/>
              <a:t>&gt;);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Drop Constraints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0" y="2158898"/>
            <a:ext cx="84272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Syntax:</a:t>
            </a:r>
          </a:p>
          <a:p>
            <a:r>
              <a:rPr lang="en-US" sz="2000" dirty="0">
                <a:solidFill>
                  <a:srgbClr val="0070C0"/>
                </a:solidFill>
              </a:rPr>
              <a:t>alter table </a:t>
            </a:r>
            <a:r>
              <a:rPr lang="en-US" sz="2000" dirty="0"/>
              <a:t>&lt;table&gt; </a:t>
            </a:r>
            <a:r>
              <a:rPr lang="en-US" sz="2000" dirty="0">
                <a:solidFill>
                  <a:srgbClr val="0070C0"/>
                </a:solidFill>
              </a:rPr>
              <a:t>drop constraint </a:t>
            </a:r>
            <a:r>
              <a:rPr lang="en-US" sz="2000" dirty="0"/>
              <a:t>&lt;</a:t>
            </a:r>
            <a:r>
              <a:rPr lang="en-US" sz="2000" dirty="0" err="1"/>
              <a:t>constraint_name</a:t>
            </a:r>
            <a:r>
              <a:rPr lang="en-US" sz="2000" dirty="0"/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Disable Constraints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0" y="2435897"/>
            <a:ext cx="837096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Syntax:</a:t>
            </a:r>
          </a:p>
          <a:p>
            <a:r>
              <a:rPr lang="en-US" sz="2000" dirty="0">
                <a:solidFill>
                  <a:srgbClr val="0070C0"/>
                </a:solidFill>
              </a:rPr>
              <a:t>alter table </a:t>
            </a:r>
            <a:r>
              <a:rPr lang="en-US" sz="2000" dirty="0"/>
              <a:t>&lt;table&gt; </a:t>
            </a:r>
            <a:r>
              <a:rPr lang="en-US" sz="2000" dirty="0">
                <a:solidFill>
                  <a:srgbClr val="0070C0"/>
                </a:solidFill>
              </a:rPr>
              <a:t>disable  constraint </a:t>
            </a:r>
            <a:r>
              <a:rPr lang="en-US" sz="2000" dirty="0"/>
              <a:t>&lt;</a:t>
            </a:r>
            <a:r>
              <a:rPr lang="en-US" sz="2000" dirty="0" err="1"/>
              <a:t>constraint_name</a:t>
            </a:r>
            <a:r>
              <a:rPr lang="en-US" sz="2000" dirty="0"/>
              <a:t>&gt;;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Enable Constraints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97500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Syntax:</a:t>
            </a:r>
          </a:p>
          <a:p>
            <a:r>
              <a:rPr lang="en-US" sz="2000" dirty="0">
                <a:solidFill>
                  <a:srgbClr val="0070C0"/>
                </a:solidFill>
              </a:rPr>
              <a:t>alter table </a:t>
            </a:r>
            <a:r>
              <a:rPr lang="en-US" sz="2000" dirty="0"/>
              <a:t>&lt;table&gt; </a:t>
            </a:r>
            <a:r>
              <a:rPr lang="en-US" sz="2000" dirty="0">
                <a:solidFill>
                  <a:srgbClr val="0070C0"/>
                </a:solidFill>
              </a:rPr>
              <a:t>enable constraint </a:t>
            </a:r>
            <a:r>
              <a:rPr lang="en-US" sz="2000" dirty="0"/>
              <a:t>&lt;</a:t>
            </a:r>
            <a:r>
              <a:rPr lang="en-US" sz="2000" dirty="0" err="1"/>
              <a:t>constraint_name</a:t>
            </a:r>
            <a:r>
              <a:rPr lang="en-US" sz="2000" dirty="0"/>
              <a:t>&gt;;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Modern Database Management (Sixth Edition) by Fred R. McFadden, Jeffrey A. </a:t>
            </a:r>
            <a:r>
              <a:rPr lang="en-US" dirty="0" err="1"/>
              <a:t>Hoffer</a:t>
            </a:r>
            <a:r>
              <a:rPr lang="en-US" dirty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Systems: A Practical Approach to Design, Implementation and Management (4th Edition) by Thomas M. Connolly, Carolyn E. </a:t>
            </a:r>
            <a:r>
              <a:rPr lang="en-US" dirty="0" err="1"/>
              <a:t>Begg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Fundamentals of Database Systems, 5th Edition by </a:t>
            </a:r>
            <a:r>
              <a:rPr lang="en-US" dirty="0" err="1"/>
              <a:t>RamezElmasri</a:t>
            </a:r>
            <a:r>
              <a:rPr lang="en-US" dirty="0"/>
              <a:t>, </a:t>
            </a:r>
            <a:r>
              <a:rPr lang="en-US" dirty="0" err="1"/>
              <a:t>Shamkant</a:t>
            </a:r>
            <a:r>
              <a:rPr lang="en-US" dirty="0"/>
              <a:t> B. </a:t>
            </a:r>
            <a:r>
              <a:rPr lang="en-US" dirty="0" err="1"/>
              <a:t>Navathe</a:t>
            </a:r>
            <a:endParaRPr lang="en-US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hlinkClick r:id="rId2"/>
              </a:rPr>
              <a:t>https://www.db-book.com/db6/slide-dir/index.html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4"/>
              </a:rPr>
              <a:t>https://www.slideshare.net/HaaMeemMohiyuddin1/data-knowledge-and-information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5"/>
              </a:rPr>
              <a:t>https://www.slideshare.net/tabinhasan/from-data-to-wisdom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>
                <a:hlinkClick r:id="rId6"/>
              </a:rPr>
              <a:t>https://www.slideshare.net/thinnaphat.bo/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Data Constraints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Edit Constraints</a:t>
            </a:r>
          </a:p>
          <a:p>
            <a:pPr marL="342900" indent="-342900"/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Two types-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1371600" lvl="2" indent="-457200" algn="just">
              <a:buClrTx/>
              <a:buSzPct val="100000"/>
              <a:buFont typeface="+mj-lt"/>
              <a:buAutoNum type="arabicParenR"/>
            </a:pPr>
            <a:r>
              <a:rPr lang="en-US" sz="2600" dirty="0">
                <a:solidFill>
                  <a:schemeClr val="tx1"/>
                </a:solidFill>
              </a:rPr>
              <a:t>Data Constraints</a:t>
            </a:r>
          </a:p>
          <a:p>
            <a:pPr marL="1371600" lvl="2" indent="-457200" algn="just">
              <a:buClrTx/>
              <a:buSzPct val="100000"/>
              <a:buFont typeface="+mj-lt"/>
              <a:buAutoNum type="arabicParenR"/>
            </a:pPr>
            <a:r>
              <a:rPr lang="en-US" sz="2600" dirty="0">
                <a:solidFill>
                  <a:schemeClr val="tx1"/>
                </a:solidFill>
              </a:rPr>
              <a:t>Edit Constraints</a:t>
            </a:r>
          </a:p>
          <a:p>
            <a:pPr marL="342900" indent="-342900"/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248216"/>
      </p:ext>
    </p:extLst>
  </p:cSld>
  <p:clrMapOvr>
    <a:masterClrMapping/>
  </p:clrMapOvr>
  <p:transition spd="slow"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Constraints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1" y="2208628"/>
            <a:ext cx="832876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Constraints are the </a:t>
            </a:r>
            <a:r>
              <a:rPr lang="en-US" sz="2000" dirty="0">
                <a:highlight>
                  <a:srgbClr val="FFFF00"/>
                </a:highlight>
              </a:rPr>
              <a:t>rules enforced on data columns </a:t>
            </a:r>
            <a:r>
              <a:rPr lang="en-US" sz="2000" dirty="0"/>
              <a:t>on table.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Used to </a:t>
            </a:r>
            <a:r>
              <a:rPr lang="en-US" sz="2000" dirty="0">
                <a:highlight>
                  <a:srgbClr val="FFFF00"/>
                </a:highlight>
              </a:rPr>
              <a:t>limit the type of data  </a:t>
            </a:r>
            <a:r>
              <a:rPr lang="en-US" sz="2000" dirty="0"/>
              <a:t>that can go into a table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Ensures the </a:t>
            </a:r>
            <a:r>
              <a:rPr lang="en-US" sz="2000" dirty="0">
                <a:highlight>
                  <a:srgbClr val="FFFF00"/>
                </a:highlight>
              </a:rPr>
              <a:t>accuracy and reliability </a:t>
            </a:r>
            <a:r>
              <a:rPr lang="en-US" sz="2000" dirty="0"/>
              <a:t>of the data in the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Could be </a:t>
            </a:r>
            <a:r>
              <a:rPr lang="en-US" sz="2000" dirty="0">
                <a:highlight>
                  <a:srgbClr val="FFFF00"/>
                </a:highlight>
              </a:rPr>
              <a:t>column level or table level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FFFF00"/>
                </a:highlight>
              </a:rPr>
              <a:t>Column level </a:t>
            </a:r>
            <a:r>
              <a:rPr lang="en-US" sz="2000" dirty="0"/>
              <a:t>constraints are applied only to </a:t>
            </a:r>
            <a:r>
              <a:rPr lang="en-US" sz="2000" dirty="0">
                <a:highlight>
                  <a:srgbClr val="FFFF00"/>
                </a:highlight>
              </a:rPr>
              <a:t>one column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FFFF00"/>
                </a:highlight>
              </a:rPr>
              <a:t>Table level</a:t>
            </a:r>
            <a:r>
              <a:rPr lang="en-US" sz="2000" dirty="0"/>
              <a:t> constraints are applied to the </a:t>
            </a:r>
            <a:r>
              <a:rPr lang="en-US" sz="2000" dirty="0">
                <a:highlight>
                  <a:srgbClr val="FFFF00"/>
                </a:highlight>
              </a:rPr>
              <a:t>whole table</a:t>
            </a:r>
            <a:r>
              <a:rPr lang="en-US" sz="20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Constraints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5" name="Rectangle 4"/>
          <p:cNvSpPr/>
          <p:nvPr/>
        </p:nvSpPr>
        <p:spPr>
          <a:xfrm>
            <a:off x="421341" y="2194560"/>
            <a:ext cx="832876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Following are commonly used constraints available in SQL: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NOT NULL Constraint</a:t>
            </a:r>
            <a:r>
              <a:rPr lang="en-US" dirty="0"/>
              <a:t>: Ensures that a column cannot have NULL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DEFAULT Constraint</a:t>
            </a:r>
            <a:r>
              <a:rPr lang="en-US" dirty="0"/>
              <a:t>: Provides a default value for a column when none is specified.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UNIQUE Constraint</a:t>
            </a:r>
            <a:r>
              <a:rPr lang="en-US" dirty="0"/>
              <a:t>: Ensures that all values in a column are different.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CHECK Constraint</a:t>
            </a:r>
            <a:r>
              <a:rPr lang="en-US" dirty="0"/>
              <a:t>: The CHECK constraint ensures that all values in a column satisfy certain 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PRIMARY Key</a:t>
            </a:r>
            <a:r>
              <a:rPr lang="en-US" dirty="0"/>
              <a:t>: Uniquely identified each rows/records  in a database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FOREIGN Key</a:t>
            </a:r>
            <a:r>
              <a:rPr lang="en-US" dirty="0"/>
              <a:t>: Uniquely identified a rows/records in any another database table.</a:t>
            </a:r>
          </a:p>
          <a:p>
            <a:endParaRPr lang="en-US" dirty="0"/>
          </a:p>
          <a:p>
            <a:r>
              <a:rPr lang="en-US" dirty="0"/>
              <a:t>Constraints can be specified when a table is created with the  CREATE TABLE statement or you can use  ALTER TABLE statement to create constraints even after the table is created.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NOT NULL </a:t>
            </a:r>
            <a:r>
              <a:rPr lang="en-US" dirty="0"/>
              <a:t>Constraints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0" y="2413338"/>
            <a:ext cx="85538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/>
              <a:t>The NOT NULL constraint enforces a field to </a:t>
            </a:r>
            <a:r>
              <a:rPr lang="en-US" sz="2000" dirty="0">
                <a:highlight>
                  <a:srgbClr val="FFFF00"/>
                </a:highlight>
              </a:rPr>
              <a:t>always contain a value.</a:t>
            </a:r>
            <a:r>
              <a:rPr lang="en-US" sz="2000" dirty="0"/>
              <a:t> This means that you cannot insert a new record, or update a record without adding a value to this field.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Syntax:</a:t>
            </a:r>
          </a:p>
          <a:p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&lt;col&gt;&lt;datatype&gt;(size)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not null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87AD8-1024-51F1-DF05-992E3B9CC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B257C-6907-6F27-F08D-F968D7A3D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DEFAULT </a:t>
            </a:r>
            <a:r>
              <a:rPr lang="en-US" dirty="0"/>
              <a:t>Constraints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80AB73-387A-D885-92B9-EC9CC78215FB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3EC636-6336-41DB-3AD7-E7B5D59B6EE9}"/>
              </a:ext>
            </a:extLst>
          </p:cNvPr>
          <p:cNvSpPr/>
          <p:nvPr/>
        </p:nvSpPr>
        <p:spPr>
          <a:xfrm>
            <a:off x="421340" y="2413338"/>
            <a:ext cx="855384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/>
              <a:t>The DEFAULT constraint provides </a:t>
            </a:r>
            <a:r>
              <a:rPr lang="en-US" sz="2000" dirty="0">
                <a:highlight>
                  <a:srgbClr val="FFFF00"/>
                </a:highlight>
              </a:rPr>
              <a:t>a column to always default value when none is specified.</a:t>
            </a:r>
            <a:r>
              <a:rPr lang="en-US" sz="2000" dirty="0"/>
              <a:t> 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Syntax:</a:t>
            </a:r>
          </a:p>
          <a:p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&lt;col&gt;&lt;datatype&gt;(size)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default ‘value’</a:t>
            </a:r>
          </a:p>
        </p:txBody>
      </p:sp>
    </p:spTree>
    <p:extLst>
      <p:ext uri="{BB962C8B-B14F-4D97-AF65-F5344CB8AC3E}">
        <p14:creationId xmlns:p14="http://schemas.microsoft.com/office/powerpoint/2010/main" val="1003440823"/>
      </p:ext>
    </p:extLst>
  </p:cSld>
  <p:clrMapOvr>
    <a:masterClrMapping/>
  </p:clrMapOvr>
  <p:transition spd="slow">
    <p:wedg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UNIQUE</a:t>
            </a:r>
            <a:r>
              <a:rPr lang="en-US" dirty="0"/>
              <a:t> Constraints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0" y="2205065"/>
            <a:ext cx="834283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UNIQUE constraint </a:t>
            </a:r>
            <a:r>
              <a:rPr lang="en-US" sz="2000" dirty="0">
                <a:highlight>
                  <a:srgbClr val="FFFF00"/>
                </a:highlight>
              </a:rPr>
              <a:t>uniquely identifies each record </a:t>
            </a:r>
            <a:r>
              <a:rPr lang="en-US" sz="2000" dirty="0"/>
              <a:t>in a database table.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Syntax: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&lt;col&gt;&lt;datatype&gt;(size)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unique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CHECK</a:t>
            </a:r>
            <a:r>
              <a:rPr lang="en-US" dirty="0"/>
              <a:t> Constraints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68999" y="2435897"/>
            <a:ext cx="8975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C00000"/>
              </a:buClr>
              <a:buSzPct val="100000"/>
            </a:pPr>
            <a:br>
              <a:rPr lang="en-US" dirty="0"/>
            </a:br>
            <a:endParaRPr lang="x-none" dirty="0"/>
          </a:p>
        </p:txBody>
      </p:sp>
      <p:sp>
        <p:nvSpPr>
          <p:cNvPr id="4" name="Rectangle 3"/>
          <p:cNvSpPr/>
          <p:nvPr/>
        </p:nvSpPr>
        <p:spPr>
          <a:xfrm>
            <a:off x="421340" y="2435897"/>
            <a:ext cx="824435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/>
              <a:t>The </a:t>
            </a:r>
            <a:r>
              <a:rPr lang="en-US" sz="2000" dirty="0">
                <a:highlight>
                  <a:srgbClr val="FFFF00"/>
                </a:highlight>
              </a:rPr>
              <a:t>CHECK</a:t>
            </a:r>
            <a:r>
              <a:rPr lang="en-US" sz="2000" dirty="0"/>
              <a:t> constraint is used to </a:t>
            </a:r>
            <a:r>
              <a:rPr lang="en-US" sz="2000" dirty="0">
                <a:highlight>
                  <a:srgbClr val="FFFF00"/>
                </a:highlight>
              </a:rPr>
              <a:t>limit the value range </a:t>
            </a:r>
            <a:r>
              <a:rPr lang="en-US" sz="2000" dirty="0"/>
              <a:t>that can be placed in a column. If you define a  CHECK constraint  on a single column it allows only certain values for this column.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 dirty="0"/>
              <a:t>Syntax: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&lt;col&gt;&lt;datatype&gt;(size) </a:t>
            </a:r>
            <a:r>
              <a:rPr lang="en-US" sz="2000" dirty="0">
                <a:solidFill>
                  <a:srgbClr val="FF0000"/>
                </a:solidFill>
                <a:highlight>
                  <a:srgbClr val="FFFF00"/>
                </a:highlight>
              </a:rPr>
              <a:t>check</a:t>
            </a:r>
            <a:r>
              <a:rPr lang="en-US" sz="2000" dirty="0">
                <a:solidFill>
                  <a:srgbClr val="FF0000"/>
                </a:solidFill>
              </a:rPr>
              <a:t>(&lt;logical expression&gt;) </a:t>
            </a:r>
            <a:r>
              <a:rPr lang="en-US" sz="2000" dirty="0"/>
              <a:t>[Follow this one!!]</a:t>
            </a:r>
          </a:p>
          <a:p>
            <a:endParaRPr lang="en-US" sz="2000" dirty="0"/>
          </a:p>
          <a:p>
            <a:r>
              <a:rPr lang="en-US" sz="2000" dirty="0"/>
              <a:t>Or,</a:t>
            </a:r>
          </a:p>
          <a:p>
            <a:r>
              <a:rPr lang="en-US" sz="2000" dirty="0">
                <a:highlight>
                  <a:srgbClr val="FFFF00"/>
                </a:highlight>
              </a:rPr>
              <a:t>constraint</a:t>
            </a:r>
            <a:r>
              <a:rPr lang="en-US" sz="2000" dirty="0"/>
              <a:t> &lt;</a:t>
            </a:r>
            <a:r>
              <a:rPr lang="en-US" sz="2000" dirty="0" err="1"/>
              <a:t>constraint_name</a:t>
            </a:r>
            <a:r>
              <a:rPr lang="en-US" sz="2000" dirty="0"/>
              <a:t>&gt; check &lt;</a:t>
            </a:r>
            <a:r>
              <a:rPr lang="en-US" sz="2000" dirty="0" err="1"/>
              <a:t>col</a:t>
            </a:r>
            <a:r>
              <a:rPr lang="en-US" sz="2000" dirty="0"/>
              <a:t>&gt; (&lt;logical expression&gt;)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454</TotalTime>
  <Words>985</Words>
  <Application>Microsoft Office PowerPoint</Application>
  <PresentationFormat>On-screen Show (4:3)</PresentationFormat>
  <Paragraphs>128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Corbel</vt:lpstr>
      <vt:lpstr>Wingdings</vt:lpstr>
      <vt:lpstr>Spectrum</vt:lpstr>
      <vt:lpstr>Constraints</vt:lpstr>
      <vt:lpstr>Lecture Outline</vt:lpstr>
      <vt:lpstr>Constraints</vt:lpstr>
      <vt:lpstr>Data Constraints</vt:lpstr>
      <vt:lpstr>Data Constraints</vt:lpstr>
      <vt:lpstr>NOT NULL Constraints</vt:lpstr>
      <vt:lpstr>DEFAULT Constraints</vt:lpstr>
      <vt:lpstr>UNIQUE Constraints</vt:lpstr>
      <vt:lpstr>CHECK Constraints</vt:lpstr>
      <vt:lpstr>PRIMARY KEY Constraints</vt:lpstr>
      <vt:lpstr>FOREIGN KEY Constraints</vt:lpstr>
      <vt:lpstr>Edit Constraints</vt:lpstr>
      <vt:lpstr>Add Constraints</vt:lpstr>
      <vt:lpstr>Drop Constraints</vt:lpstr>
      <vt:lpstr> Disable Constraints</vt:lpstr>
      <vt:lpstr> Enable Constraints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Nyme Ahmed</cp:lastModifiedBy>
  <cp:revision>44</cp:revision>
  <dcterms:created xsi:type="dcterms:W3CDTF">2018-12-10T17:20:29Z</dcterms:created>
  <dcterms:modified xsi:type="dcterms:W3CDTF">2024-12-15T19:18:44Z</dcterms:modified>
</cp:coreProperties>
</file>