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6"/>
  </p:notesMasterIdLst>
  <p:handoutMasterIdLst>
    <p:handoutMasterId r:id="rId17"/>
  </p:handoutMasterIdLst>
  <p:sldIdLst>
    <p:sldId id="385" r:id="rId3"/>
    <p:sldId id="257" r:id="rId4"/>
    <p:sldId id="294" r:id="rId5"/>
    <p:sldId id="386" r:id="rId6"/>
    <p:sldId id="307" r:id="rId7"/>
    <p:sldId id="308" r:id="rId8"/>
    <p:sldId id="280" r:id="rId9"/>
    <p:sldId id="384" r:id="rId10"/>
    <p:sldId id="281" r:id="rId11"/>
    <p:sldId id="264" r:id="rId12"/>
    <p:sldId id="259" r:id="rId13"/>
    <p:sldId id="387" r:id="rId14"/>
    <p:sldId id="388" r:id="rId15"/>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D6D81DDC-D8B1-48F8-A2EE-BA6075C205E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84194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a:t>Heading (Level 1) Arial 11pt Bold</a:t>
            </a:r>
          </a:p>
          <a:p>
            <a:pPr lvl="1"/>
            <a:r>
              <a:rPr lang="en-US"/>
              <a:t>Body Text (Level 2) Times New Roman 11pt</a:t>
            </a:r>
          </a:p>
          <a:p>
            <a:pPr lvl="2"/>
            <a:r>
              <a:rPr lang="en-US"/>
              <a:t>Bullet 1 (Level 3) Times New Roman 11pt</a:t>
            </a:r>
          </a:p>
          <a:p>
            <a:pPr lvl="3"/>
            <a:r>
              <a:rPr lang="en-US"/>
              <a:t>Bullet 2 (Level 4) Times New Roman 11pt</a:t>
            </a:r>
          </a:p>
          <a:p>
            <a:pPr lvl="0"/>
            <a:endParaRPr lang="en-US"/>
          </a:p>
          <a:p>
            <a:pPr lvl="0"/>
            <a:endParaRPr lang="en-US"/>
          </a:p>
          <a:p>
            <a:pPr lvl="0"/>
            <a:endParaRPr lang="en-US"/>
          </a:p>
          <a:p>
            <a:pPr lvl="0"/>
            <a:endParaRPr lang="en-US"/>
          </a:p>
          <a:p>
            <a:pPr lvl="0"/>
            <a:endParaRPr lang="en-US"/>
          </a:p>
          <a:p>
            <a:pPr lvl="0"/>
            <a:endParaRPr lang="en-US"/>
          </a:p>
          <a:p>
            <a:pPr lvl="0"/>
            <a:endParaRPr lang="en-US"/>
          </a:p>
          <a:p>
            <a:pPr lvl="0"/>
            <a:endParaRPr lang="en-US"/>
          </a:p>
          <a:p>
            <a:pPr lvl="0"/>
            <a:r>
              <a:rPr lang="en-US"/>
              <a:t>Technical Note (Level 1) Arial 11pt Bold (CHANGE TO BLUE)</a:t>
            </a:r>
          </a:p>
          <a:p>
            <a:pPr lvl="0"/>
            <a:r>
              <a:rPr lang="en-US"/>
              <a:t>Class Management Note (Level 1) Arial 11pt Bold (CHANGE TO BLUE)</a:t>
            </a:r>
          </a:p>
          <a:p>
            <a:pPr lvl="1"/>
            <a:r>
              <a:rPr lang="en-US"/>
              <a:t>Body Text (Level 2) Times New Roman 11pt (CHANGE TO BLUE)</a:t>
            </a:r>
          </a:p>
          <a:p>
            <a:pPr lvl="2"/>
            <a:r>
              <a:rPr lang="en-US"/>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2D37A31F-FAA0-4644-AE35-66719BFBFFD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331637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3075" y="195263"/>
            <a:ext cx="5892800" cy="4419600"/>
          </a:xfrm>
          <a:ln cap="flat"/>
        </p:spPr>
      </p:sp>
      <p:sp>
        <p:nvSpPr>
          <p:cNvPr id="40963" name="Rectangle 3"/>
          <p:cNvSpPr>
            <a:spLocks noGrp="1" noChangeArrowheads="1"/>
          </p:cNvSpPr>
          <p:nvPr>
            <p:ph type="body" idx="1"/>
          </p:nvPr>
        </p:nvSpPr>
        <p:spPr>
          <a:xfrm>
            <a:off x="444500" y="4811713"/>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write complex queries using nested SELECT statements.</a:t>
            </a:r>
          </a:p>
          <a:p>
            <a:pPr defTabSz="387350">
              <a:tabLst>
                <a:tab pos="449263" algn="l"/>
              </a:tabLst>
            </a:pPr>
            <a:r>
              <a:rPr lang="en-US"/>
              <a:t>Paper-Based Questions</a:t>
            </a:r>
          </a:p>
          <a:p>
            <a:pPr lvl="1" defTabSz="387350">
              <a:tabLst>
                <a:tab pos="449263" algn="l"/>
              </a:tabLst>
            </a:pPr>
            <a:r>
              <a:rPr lang="en-US"/>
              <a:t>You may want to consider creating the inner query first for these questions. Make sure that it runs and produces the data that you anticipate before coding the outer query.</a:t>
            </a:r>
          </a:p>
        </p:txBody>
      </p:sp>
      <p:grpSp>
        <p:nvGrpSpPr>
          <p:cNvPr id="40975" name="Group 15"/>
          <p:cNvGrpSpPr>
            <a:grpSpLocks/>
          </p:cNvGrpSpPr>
          <p:nvPr/>
        </p:nvGrpSpPr>
        <p:grpSpPr bwMode="auto">
          <a:xfrm>
            <a:off x="109538" y="5330825"/>
            <a:ext cx="285750" cy="301625"/>
            <a:chOff x="69" y="3358"/>
            <a:chExt cx="180" cy="190"/>
          </a:xfrm>
        </p:grpSpPr>
        <p:sp>
          <p:nvSpPr>
            <p:cNvPr id="40964" name="Freeform 4"/>
            <p:cNvSpPr>
              <a:spLocks/>
            </p:cNvSpPr>
            <p:nvPr/>
          </p:nvSpPr>
          <p:spPr bwMode="auto">
            <a:xfrm>
              <a:off x="69" y="3358"/>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Freeform 5"/>
            <p:cNvSpPr>
              <a:spLocks/>
            </p:cNvSpPr>
            <p:nvPr/>
          </p:nvSpPr>
          <p:spPr bwMode="auto">
            <a:xfrm>
              <a:off x="150" y="3531"/>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Freeform 6"/>
            <p:cNvSpPr>
              <a:spLocks/>
            </p:cNvSpPr>
            <p:nvPr/>
          </p:nvSpPr>
          <p:spPr bwMode="auto">
            <a:xfrm>
              <a:off x="91" y="3411"/>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Freeform 7"/>
            <p:cNvSpPr>
              <a:spLocks/>
            </p:cNvSpPr>
            <p:nvPr/>
          </p:nvSpPr>
          <p:spPr bwMode="auto">
            <a:xfrm>
              <a:off x="203" y="3411"/>
              <a:ext cx="33" cy="20"/>
            </a:xfrm>
            <a:custGeom>
              <a:avLst/>
              <a:gdLst>
                <a:gd name="T0" fmla="*/ 32 w 33"/>
                <a:gd name="T1" fmla="*/ 0 h 20"/>
                <a:gd name="T2" fmla="*/ 5 w 33"/>
                <a:gd name="T3" fmla="*/ 19 h 20"/>
                <a:gd name="T4" fmla="*/ 0 w 33"/>
                <a:gd name="T5" fmla="*/ 9 h 20"/>
                <a:gd name="T6" fmla="*/ 32 w 33"/>
                <a:gd name="T7" fmla="*/ 0 h 20"/>
              </a:gdLst>
              <a:ahLst/>
              <a:cxnLst>
                <a:cxn ang="0">
                  <a:pos x="T0" y="T1"/>
                </a:cxn>
                <a:cxn ang="0">
                  <a:pos x="T2" y="T3"/>
                </a:cxn>
                <a:cxn ang="0">
                  <a:pos x="T4" y="T5"/>
                </a:cxn>
                <a:cxn ang="0">
                  <a:pos x="T6" y="T7"/>
                </a:cxn>
              </a:cxnLst>
              <a:rect l="0" t="0" r="r" b="b"/>
              <a:pathLst>
                <a:path w="33" h="20">
                  <a:moveTo>
                    <a:pt x="32" y="0"/>
                  </a:moveTo>
                  <a:lnTo>
                    <a:pt x="5" y="19"/>
                  </a:lnTo>
                  <a:lnTo>
                    <a:pt x="0" y="9"/>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Freeform 8"/>
            <p:cNvSpPr>
              <a:spLocks/>
            </p:cNvSpPr>
            <p:nvPr/>
          </p:nvSpPr>
          <p:spPr bwMode="auto">
            <a:xfrm>
              <a:off x="87" y="3448"/>
              <a:ext cx="36" cy="20"/>
            </a:xfrm>
            <a:custGeom>
              <a:avLst/>
              <a:gdLst>
                <a:gd name="T0" fmla="*/ 0 w 36"/>
                <a:gd name="T1" fmla="*/ 19 h 20"/>
                <a:gd name="T2" fmla="*/ 35 w 36"/>
                <a:gd name="T3" fmla="*/ 15 h 20"/>
                <a:gd name="T4" fmla="*/ 32 w 36"/>
                <a:gd name="T5" fmla="*/ 0 h 20"/>
                <a:gd name="T6" fmla="*/ 0 w 36"/>
                <a:gd name="T7" fmla="*/ 19 h 20"/>
              </a:gdLst>
              <a:ahLst/>
              <a:cxnLst>
                <a:cxn ang="0">
                  <a:pos x="T0" y="T1"/>
                </a:cxn>
                <a:cxn ang="0">
                  <a:pos x="T2" y="T3"/>
                </a:cxn>
                <a:cxn ang="0">
                  <a:pos x="T4" y="T5"/>
                </a:cxn>
                <a:cxn ang="0">
                  <a:pos x="T6" y="T7"/>
                </a:cxn>
              </a:cxnLst>
              <a:rect l="0" t="0" r="r" b="b"/>
              <a:pathLst>
                <a:path w="36" h="20">
                  <a:moveTo>
                    <a:pt x="0" y="19"/>
                  </a:moveTo>
                  <a:lnTo>
                    <a:pt x="35" y="15"/>
                  </a:lnTo>
                  <a:lnTo>
                    <a:pt x="32"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Freeform 9"/>
            <p:cNvSpPr>
              <a:spLocks/>
            </p:cNvSpPr>
            <p:nvPr/>
          </p:nvSpPr>
          <p:spPr bwMode="auto">
            <a:xfrm>
              <a:off x="204" y="3449"/>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Freeform 10"/>
            <p:cNvSpPr>
              <a:spLocks/>
            </p:cNvSpPr>
            <p:nvPr/>
          </p:nvSpPr>
          <p:spPr bwMode="auto">
            <a:xfrm>
              <a:off x="114" y="3373"/>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Freeform 11"/>
            <p:cNvSpPr>
              <a:spLocks/>
            </p:cNvSpPr>
            <p:nvPr/>
          </p:nvSpPr>
          <p:spPr bwMode="auto">
            <a:xfrm>
              <a:off x="180" y="3375"/>
              <a:ext cx="27" cy="31"/>
            </a:xfrm>
            <a:custGeom>
              <a:avLst/>
              <a:gdLst>
                <a:gd name="T0" fmla="*/ 26 w 27"/>
                <a:gd name="T1" fmla="*/ 0 h 31"/>
                <a:gd name="T2" fmla="*/ 11 w 27"/>
                <a:gd name="T3" fmla="*/ 30 h 31"/>
                <a:gd name="T4" fmla="*/ 0 w 27"/>
                <a:gd name="T5" fmla="*/ 22 h 31"/>
                <a:gd name="T6" fmla="*/ 26 w 27"/>
                <a:gd name="T7" fmla="*/ 0 h 31"/>
              </a:gdLst>
              <a:ahLst/>
              <a:cxnLst>
                <a:cxn ang="0">
                  <a:pos x="T0" y="T1"/>
                </a:cxn>
                <a:cxn ang="0">
                  <a:pos x="T2" y="T3"/>
                </a:cxn>
                <a:cxn ang="0">
                  <a:pos x="T4" y="T5"/>
                </a:cxn>
                <a:cxn ang="0">
                  <a:pos x="T6" y="T7"/>
                </a:cxn>
              </a:cxnLst>
              <a:rect l="0" t="0" r="r" b="b"/>
              <a:pathLst>
                <a:path w="27" h="31">
                  <a:moveTo>
                    <a:pt x="26" y="0"/>
                  </a:moveTo>
                  <a:lnTo>
                    <a:pt x="11" y="30"/>
                  </a:lnTo>
                  <a:lnTo>
                    <a:pt x="0" y="22"/>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Freeform 12"/>
            <p:cNvSpPr>
              <a:spLocks/>
            </p:cNvSpPr>
            <p:nvPr/>
          </p:nvSpPr>
          <p:spPr bwMode="auto">
            <a:xfrm>
              <a:off x="154" y="3365"/>
              <a:ext cx="18" cy="28"/>
            </a:xfrm>
            <a:custGeom>
              <a:avLst/>
              <a:gdLst>
                <a:gd name="T0" fmla="*/ 7 w 18"/>
                <a:gd name="T1" fmla="*/ 0 h 28"/>
                <a:gd name="T2" fmla="*/ 0 w 18"/>
                <a:gd name="T3" fmla="*/ 27 h 28"/>
                <a:gd name="T4" fmla="*/ 17 w 18"/>
                <a:gd name="T5" fmla="*/ 26 h 28"/>
                <a:gd name="T6" fmla="*/ 7 w 18"/>
                <a:gd name="T7" fmla="*/ 0 h 28"/>
              </a:gdLst>
              <a:ahLst/>
              <a:cxnLst>
                <a:cxn ang="0">
                  <a:pos x="T0" y="T1"/>
                </a:cxn>
                <a:cxn ang="0">
                  <a:pos x="T2" y="T3"/>
                </a:cxn>
                <a:cxn ang="0">
                  <a:pos x="T4" y="T5"/>
                </a:cxn>
                <a:cxn ang="0">
                  <a:pos x="T6" y="T7"/>
                </a:cxn>
              </a:cxnLst>
              <a:rect l="0" t="0" r="r" b="b"/>
              <a:pathLst>
                <a:path w="18" h="28">
                  <a:moveTo>
                    <a:pt x="7" y="0"/>
                  </a:moveTo>
                  <a:lnTo>
                    <a:pt x="0" y="27"/>
                  </a:lnTo>
                  <a:lnTo>
                    <a:pt x="17" y="26"/>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Freeform 13"/>
            <p:cNvSpPr>
              <a:spLocks/>
            </p:cNvSpPr>
            <p:nvPr/>
          </p:nvSpPr>
          <p:spPr bwMode="auto">
            <a:xfrm>
              <a:off x="129" y="3410"/>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Freeform 14"/>
            <p:cNvSpPr>
              <a:spLocks/>
            </p:cNvSpPr>
            <p:nvPr/>
          </p:nvSpPr>
          <p:spPr bwMode="auto">
            <a:xfrm>
              <a:off x="156" y="3431"/>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4663" y="161925"/>
            <a:ext cx="5864225" cy="4397375"/>
          </a:xfrm>
          <a:ln cap="flat"/>
        </p:spPr>
      </p:sp>
      <p:sp>
        <p:nvSpPr>
          <p:cNvPr id="32771" name="Rectangle 3"/>
          <p:cNvSpPr>
            <a:spLocks noGrp="1" noChangeArrowheads="1"/>
          </p:cNvSpPr>
          <p:nvPr>
            <p:ph type="body" idx="1"/>
          </p:nvPr>
        </p:nvSpPr>
        <p:spPr>
          <a:noFill/>
          <a:ln/>
        </p:spPr>
        <p:txBody>
          <a:bodyPr/>
          <a:lstStyle/>
          <a:p>
            <a:pPr>
              <a:tabLst>
                <a:tab pos="285750" algn="l"/>
                <a:tab pos="1289050" algn="l"/>
              </a:tabLst>
            </a:pPr>
            <a:r>
              <a:rPr lang="en-US"/>
              <a:t>Multiple-Row Subqueries</a:t>
            </a:r>
          </a:p>
          <a:p>
            <a:pPr lvl="1">
              <a:tabLst>
                <a:tab pos="285750" algn="l"/>
                <a:tab pos="1289050" algn="l"/>
              </a:tabLst>
            </a:pPr>
            <a:r>
              <a:rPr lang="en-US"/>
              <a:t>Subqueries that return more than one row are called </a:t>
            </a:r>
            <a:r>
              <a:rPr lang="en-US" i="1">
                <a:solidFill>
                  <a:srgbClr val="FC0128"/>
                </a:solidFill>
              </a:rPr>
              <a:t>multiple-row subqueries</a:t>
            </a:r>
            <a:r>
              <a:rPr lang="en-US">
                <a:solidFill>
                  <a:srgbClr val="FC0128"/>
                </a:solidFill>
              </a:rPr>
              <a:t>.</a:t>
            </a:r>
            <a:r>
              <a:rPr lang="en-US"/>
              <a:t> You use a multiple-row operator, instead of a single-row operator, with a multiple-row subquery. The multiple-row operator expects one or more values. </a:t>
            </a:r>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a:tabLst>
                <a:tab pos="285750" algn="l"/>
                <a:tab pos="1289050" algn="l"/>
              </a:tabLst>
            </a:pPr>
            <a:endParaRPr lang="en-US"/>
          </a:p>
          <a:p>
            <a:pPr>
              <a:tabLst>
                <a:tab pos="285750" algn="l"/>
                <a:tab pos="1289050" algn="l"/>
              </a:tabLst>
            </a:pPr>
            <a:r>
              <a:rPr lang="en-US"/>
              <a:t>Example</a:t>
            </a:r>
          </a:p>
          <a:p>
            <a:pPr lvl="1">
              <a:tabLst>
                <a:tab pos="285750" algn="l"/>
                <a:tab pos="1289050" algn="l"/>
              </a:tabLst>
            </a:pPr>
            <a:r>
              <a:rPr lang="en-US"/>
              <a:t>Find the employees who earn the same salary as the minimum salary for departments.</a:t>
            </a:r>
          </a:p>
          <a:p>
            <a:pPr lvl="1">
              <a:tabLst>
                <a:tab pos="285750" algn="l"/>
                <a:tab pos="1289050" algn="l"/>
              </a:tabLst>
            </a:pPr>
            <a:r>
              <a:rPr lang="en-US"/>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en-US" b="0">
              <a:latin typeface="Times New Roman" pitchFamily="18" charset="0"/>
            </a:endParaRPr>
          </a:p>
        </p:txBody>
      </p:sp>
      <p:grpSp>
        <p:nvGrpSpPr>
          <p:cNvPr id="32774" name="Group 6"/>
          <p:cNvGrpSpPr>
            <a:grpSpLocks/>
          </p:cNvGrpSpPr>
          <p:nvPr/>
        </p:nvGrpSpPr>
        <p:grpSpPr bwMode="auto">
          <a:xfrm>
            <a:off x="617538" y="5613400"/>
            <a:ext cx="5643562" cy="1001713"/>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(SELECT    MIN(sal)</a:t>
              </a:r>
              <a:br>
                <a:rPr lang="en-US" sz="1100">
                  <a:solidFill>
                    <a:schemeClr val="tx1"/>
                  </a:solidFill>
                  <a:latin typeface="Courier New" pitchFamily="49" charset="0"/>
                </a:rPr>
              </a:br>
              <a:r>
                <a:rPr lang="en-US" sz="1100">
                  <a:solidFill>
                    <a:schemeClr val="tx1"/>
                  </a:solidFill>
                  <a:latin typeface="Courier New" pitchFamily="49" charset="0"/>
                </a:rPr>
                <a:t>  4				  FROM     emp</a:t>
              </a:r>
              <a:br>
                <a:rPr lang="en-US" sz="1100">
                  <a:solidFill>
                    <a:schemeClr val="tx1"/>
                  </a:solidFill>
                  <a:latin typeface="Courier New" pitchFamily="49" charset="0"/>
                </a:rPr>
              </a:br>
              <a:r>
                <a:rPr lang="en-US" sz="1100">
                  <a:solidFill>
                    <a:schemeClr val="tx1"/>
                  </a:solidFill>
                  <a:latin typeface="Courier New" pitchFamily="49" charset="0"/>
                </a:rPr>
                <a:t>  5				  GROUP BY deptno);</a:t>
              </a:r>
            </a:p>
          </p:txBody>
        </p:sp>
      </p:grpSp>
      <p:grpSp>
        <p:nvGrpSpPr>
          <p:cNvPr id="32777" name="Group 9"/>
          <p:cNvGrpSpPr>
            <a:grpSpLocks/>
          </p:cNvGrpSpPr>
          <p:nvPr/>
        </p:nvGrpSpPr>
        <p:grpSpPr bwMode="auto">
          <a:xfrm>
            <a:off x="612775" y="7670800"/>
            <a:ext cx="5645150" cy="647700"/>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(800, 950, 1300);</a:t>
              </a:r>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ANY </a:t>
            </a:r>
            <a:r>
              <a:rPr lang="en-US"/>
              <a:t>operator (and its synonym SOME operator) compares a value to </a:t>
            </a:r>
            <a:r>
              <a:rPr lang="en-US" i="1"/>
              <a:t>each</a:t>
            </a:r>
            <a:r>
              <a:rPr lang="en-US" b="1" i="1"/>
              <a:t> </a:t>
            </a:r>
            <a:r>
              <a:rPr lang="en-US"/>
              <a:t>value returned by a subquery. The slide example displays employees whose salary is less than any clerk and who are not clerks. The maximum salary that a clerk earns is $1300. The SQL statement displays all the employees who are not clerks but earn less than $1300. </a:t>
            </a:r>
          </a:p>
          <a:p>
            <a:pPr lvl="1"/>
            <a:r>
              <a:rPr lang="en-US"/>
              <a:t>&lt;ANY means less than the maximum. &gt;ANY means more than the minimum. =ANY is equivalent to IN.</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When using SOME or ANY, you often use the DISTINCT keyword to prevent rows from being selected several times.</a:t>
            </a:r>
            <a:r>
              <a:rPr 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noFill/>
          <a:ln/>
        </p:spPr>
        <p:txBody>
          <a:bodyPr/>
          <a:lstStyle/>
          <a:p>
            <a:r>
              <a:rPr lang="en-US"/>
              <a:t>Multiple-Row Subqueries (continued)</a:t>
            </a:r>
          </a:p>
          <a:p>
            <a:pPr lvl="1"/>
            <a:r>
              <a:rPr lang="en-US"/>
              <a:t>The </a:t>
            </a:r>
            <a:r>
              <a:rPr lang="en-US">
                <a:solidFill>
                  <a:srgbClr val="FC0128"/>
                </a:solidFill>
              </a:rPr>
              <a:t>ALL </a:t>
            </a:r>
            <a:r>
              <a:rPr lang="en-US"/>
              <a:t>operator compares a value to </a:t>
            </a:r>
            <a:r>
              <a:rPr lang="en-US" i="1"/>
              <a:t>every</a:t>
            </a:r>
            <a:r>
              <a:rPr lang="en-US"/>
              <a:t> value returned by a subquery. The slide example displays employees whose salary is greater than the average salaries of all the departments. The highest average salary of a department is $2916.66, so the query returns those employees whose salary is greater than $2916.66. </a:t>
            </a:r>
          </a:p>
          <a:p>
            <a:pPr lvl="1"/>
            <a:r>
              <a:rPr lang="en-US"/>
              <a:t>&gt;ALL means more than the maximum and &lt;ALL means less than the minimum.</a:t>
            </a:r>
          </a:p>
          <a:p>
            <a:pPr lvl="1"/>
            <a:r>
              <a:rPr lang="en-US"/>
              <a:t>The NOT operator can be used with IN, ANY, and ALL operators.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Summary</a:t>
            </a:r>
          </a:p>
          <a:p>
            <a:pPr lvl="1">
              <a:tabLst/>
            </a:pPr>
            <a:r>
              <a:rPr lang="en-US"/>
              <a:t>A subquery is a SELECT statement that is embedded in a clause of another SQL statement. Subqueries are useful when a query is based on unknown criteria.</a:t>
            </a:r>
          </a:p>
          <a:p>
            <a:pPr lvl="1">
              <a:tabLst/>
            </a:pPr>
            <a:r>
              <a:rPr lang="en-US"/>
              <a:t>Subqueries have the following characteristics:</a:t>
            </a:r>
          </a:p>
          <a:p>
            <a:pPr lvl="2">
              <a:tabLst/>
            </a:pPr>
            <a:r>
              <a:rPr lang="en-US"/>
              <a:t>Can pass one row of data to a main statement that contains a single-row operator, such as =, &lt;&gt;, &gt;, &gt;=, &lt;, or &lt;=</a:t>
            </a:r>
          </a:p>
          <a:p>
            <a:pPr lvl="2">
              <a:tabLst/>
            </a:pPr>
            <a:r>
              <a:rPr lang="en-US"/>
              <a:t>Can pass multiple rows of data to a main statement that contains a multiple-row operator, such as IN</a:t>
            </a:r>
          </a:p>
          <a:p>
            <a:pPr lvl="2">
              <a:tabLst/>
            </a:pPr>
            <a:r>
              <a:rPr lang="en-US"/>
              <a:t>Are processed first by the Oracle Server, and the WHERE or HAVING clause uses the results</a:t>
            </a:r>
          </a:p>
          <a:p>
            <a:pPr lvl="2">
              <a:tabLst/>
            </a:pPr>
            <a:r>
              <a:rPr lang="en-US"/>
              <a:t>Can contain group functions</a:t>
            </a:r>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11/1/2024</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58443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11/1/2024</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22601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11/1/2024</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43533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11/1/2024</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5052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11/1/2024</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188659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11/1/2024</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232090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11/1/2024</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45689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11/1/2024</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269982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68523"/>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046388442"/>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2222545700"/>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11/1/2024</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363845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740361566"/>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3198605140"/>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404851331"/>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12502895"/>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84431114"/>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endParaRPr lang="en-US">
              <a:solidFill>
                <a:prstClr val="white">
                  <a:lumMod val="65000"/>
                </a:prstClr>
              </a:solidFill>
            </a:endParaRP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619"/>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3078975114"/>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7035626"/>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03463181"/>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051980792"/>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11/1/2024</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1663826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2724305855"/>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00565464"/>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11/1/2024</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133339522"/>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11/1/2024</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1632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a:solidFill>
                  <a:srgbClr val="FFFFFF"/>
                </a:solidFill>
                <a:latin typeface="Calibri" pitchFamily="34" charset="0"/>
                <a:cs typeface="+mn-cs"/>
                <a:sym typeface="Wingdings" pitchFamily="2" charset="2"/>
              </a:rPr>
              <a:t></a:t>
            </a:r>
            <a:endParaRPr lang="en-US" sz="3600" b="0">
              <a:solidFill>
                <a:srgbClr val="FFFFFF"/>
              </a:solidFill>
              <a:latin typeface="Calibri" pitchFamily="34" charset="0"/>
              <a:cs typeface="+mn-cs"/>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11/1/2024</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41259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11/1/2024</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6663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11/1/2024</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23177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11/1/2024</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4300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11/1/2024</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340214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lang="en-US"/>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mn-cs"/>
              </a:rPr>
              <a:pPr>
                <a:lnSpc>
                  <a:spcPct val="100000"/>
                </a:lnSpc>
                <a:defRPr/>
              </a:pPr>
              <a:t>11/1/2024</a:t>
            </a:fld>
            <a:endParaRPr lang="en-US">
              <a:cs typeface="+mn-cs"/>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mn-cs"/>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mn-cs"/>
              </a:rPr>
              <a:pPr>
                <a:lnSpc>
                  <a:spcPct val="100000"/>
                </a:lnSpc>
                <a:defRPr/>
              </a:pPr>
              <a:t>‹#›</a:t>
            </a:fld>
            <a:endParaRPr lang="en-US">
              <a:cs typeface="+mn-cs"/>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373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eaLnBrk="1" fontAlgn="auto" hangingPunct="1">
              <a:lnSpc>
                <a:spcPct val="100000"/>
              </a:lnSpc>
              <a:spcBef>
                <a:spcPts val="0"/>
              </a:spcBef>
              <a:spcAft>
                <a:spcPts val="0"/>
              </a:spcAft>
            </a:pPr>
            <a:fld id="{4251665B-C24A-4702-B522-6A4334602E03}" type="datetimeFigureOut">
              <a:rPr lang="en-US" smtClean="0">
                <a:solidFill>
                  <a:prstClr val="white">
                    <a:lumMod val="65000"/>
                  </a:prstClr>
                </a:solidFill>
                <a:latin typeface="Calibri"/>
                <a:cs typeface="+mn-cs"/>
              </a:rPr>
              <a:pPr eaLnBrk="1" fontAlgn="auto" hangingPunct="1">
                <a:lnSpc>
                  <a:spcPct val="100000"/>
                </a:lnSpc>
                <a:spcBef>
                  <a:spcPts val="0"/>
                </a:spcBef>
                <a:spcAft>
                  <a:spcPts val="0"/>
                </a:spcAft>
              </a:pPr>
              <a:t>11/1/2024</a:t>
            </a:fld>
            <a:endParaRPr lang="en-US">
              <a:solidFill>
                <a:prstClr val="white">
                  <a:lumMod val="65000"/>
                </a:prstClr>
              </a:solidFill>
              <a:latin typeface="Calibri"/>
              <a:cs typeface="+mn-cs"/>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eaLnBrk="1" fontAlgn="auto" hangingPunct="1">
              <a:lnSpc>
                <a:spcPct val="100000"/>
              </a:lnSpc>
              <a:spcBef>
                <a:spcPts val="0"/>
              </a:spcBef>
              <a:spcAft>
                <a:spcPts val="0"/>
              </a:spcAft>
            </a:pPr>
            <a:endParaRPr lang="en-US">
              <a:solidFill>
                <a:prstClr val="white">
                  <a:lumMod val="65000"/>
                </a:prstClr>
              </a:solidFill>
              <a:latin typeface="Calibri"/>
              <a:cs typeface="+mn-cs"/>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eaLnBrk="1" fontAlgn="auto" hangingPunct="1">
              <a:lnSpc>
                <a:spcPct val="100000"/>
              </a:lnSpc>
              <a:spcBef>
                <a:spcPts val="0"/>
              </a:spcBef>
              <a:spcAft>
                <a:spcPts val="0"/>
              </a:spcAft>
            </a:pPr>
            <a:fld id="{5FD889E0-CAB2-4699-909D-B9A88D47ACBE}" type="slidenum">
              <a:rPr lang="en-US" smtClean="0">
                <a:solidFill>
                  <a:prstClr val="black">
                    <a:lumMod val="85000"/>
                    <a:lumOff val="15000"/>
                  </a:prstClr>
                </a:solidFill>
                <a:latin typeface="Calibri"/>
                <a:cs typeface="+mn-cs"/>
              </a:rPr>
              <a:pPr eaLnBrk="1" fontAlgn="auto" hangingPunct="1">
                <a:lnSpc>
                  <a:spcPct val="100000"/>
                </a:lnSpc>
                <a:spcBef>
                  <a:spcPts val="0"/>
                </a:spcBef>
                <a:spcAft>
                  <a:spcPts val="0"/>
                </a:spcAft>
              </a:pPr>
              <a:t>‹#›</a:t>
            </a:fld>
            <a:endParaRPr lang="en-US">
              <a:solidFill>
                <a:prstClr val="black">
                  <a:lumMod val="85000"/>
                  <a:lumOff val="15000"/>
                </a:prstClr>
              </a:solidFill>
              <a:latin typeface="Calibri"/>
              <a:cs typeface="+mn-cs"/>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3633393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5.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420688" y="449263"/>
            <a:ext cx="7808912" cy="1087437"/>
          </a:xfrm>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a:t>Subquery: Part 02</a:t>
            </a:r>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a:t>Course Code: CSC 2108</a:t>
            </a:r>
          </a:p>
          <a:p>
            <a:pPr>
              <a:spcBef>
                <a:spcPct val="0"/>
              </a:spcBef>
              <a:buClr>
                <a:srgbClr val="A6A6A6"/>
              </a:buClr>
            </a:pPr>
            <a:endParaRPr lang="en-US"/>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mn-cs"/>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mn-cs"/>
            </a:endParaRPr>
          </a:p>
        </p:txBody>
      </p:sp>
      <p:graphicFrame>
        <p:nvGraphicFramePr>
          <p:cNvPr id="2" name="Table 1">
            <a:extLst>
              <a:ext uri="{FF2B5EF4-FFF2-40B4-BE49-F238E27FC236}">
                <a16:creationId xmlns:a16="http://schemas.microsoft.com/office/drawing/2014/main" id="{1525C2A8-663A-BC53-87BB-F8711136944F}"/>
              </a:ext>
            </a:extLst>
          </p:cNvPr>
          <p:cNvGraphicFramePr>
            <a:graphicFrameLocks noGrp="1"/>
          </p:cNvGraphicFramePr>
          <p:nvPr>
            <p:extLst>
              <p:ext uri="{D42A27DB-BD31-4B8C-83A1-F6EECF244321}">
                <p14:modId xmlns:p14="http://schemas.microsoft.com/office/powerpoint/2010/main" val="3245727237"/>
              </p:ext>
            </p:extLst>
          </p:nvPr>
        </p:nvGraphicFramePr>
        <p:xfrm>
          <a:off x="404101" y="5406706"/>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1761254577"/>
                    </a:ext>
                  </a:extLst>
                </a:gridCol>
                <a:gridCol w="3897085">
                  <a:extLst>
                    <a:ext uri="{9D8B030D-6E8A-4147-A177-3AD203B41FA5}">
                      <a16:colId xmlns:a16="http://schemas.microsoft.com/office/drawing/2014/main" val="524271414"/>
                    </a:ext>
                  </a:extLst>
                </a:gridCol>
                <a:gridCol w="1230086">
                  <a:extLst>
                    <a:ext uri="{9D8B030D-6E8A-4147-A177-3AD203B41FA5}">
                      <a16:colId xmlns:a16="http://schemas.microsoft.com/office/drawing/2014/main" val="3668852633"/>
                    </a:ext>
                  </a:extLst>
                </a:gridCol>
                <a:gridCol w="1725403">
                  <a:extLst>
                    <a:ext uri="{9D8B030D-6E8A-4147-A177-3AD203B41FA5}">
                      <a16:colId xmlns:a16="http://schemas.microsoft.com/office/drawing/2014/main" val="1066294330"/>
                    </a:ext>
                  </a:extLst>
                </a:gridCol>
              </a:tblGrid>
              <a:tr h="378736">
                <a:tc>
                  <a:txBody>
                    <a:bodyPr/>
                    <a:lstStyle/>
                    <a:p>
                      <a:r>
                        <a:rPr lang="en-US" dirty="0"/>
                        <a:t>Lecture No:</a:t>
                      </a:r>
                    </a:p>
                  </a:txBody>
                  <a:tcPr/>
                </a:tc>
                <a:tc>
                  <a:txBody>
                    <a:bodyPr/>
                    <a:lstStyle/>
                    <a:p>
                      <a:r>
                        <a:rPr lang="en-US" dirty="0"/>
                        <a:t>12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1940983787"/>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3">
                  <a:txBody>
                    <a:bodyPr/>
                    <a:lstStyle/>
                    <a:p>
                      <a:r>
                        <a:rPr lang="en-US" i="1" dirty="0"/>
                        <a:t>Nyme Ahmed [</a:t>
                      </a:r>
                      <a:r>
                        <a:rPr lang="en-US" i="1" dirty="0">
                          <a:solidFill>
                            <a:schemeClr val="accent3">
                              <a:lumMod val="75000"/>
                            </a:schemeClr>
                          </a:solidFill>
                        </a:rPr>
                        <a:t>nyme.ahmed@aiub.edu</a:t>
                      </a:r>
                      <a:r>
                        <a:rPr lang="en-US" i="1" dirty="0"/>
                        <a:t>]</a:t>
                      </a:r>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1221163925"/>
                  </a:ext>
                </a:extLst>
              </a:tr>
            </a:tbl>
          </a:graphicData>
        </a:graphic>
      </p:graphicFrame>
    </p:spTree>
    <p:extLst>
      <p:ext uri="{BB962C8B-B14F-4D97-AF65-F5344CB8AC3E}">
        <p14:creationId xmlns:p14="http://schemas.microsoft.com/office/powerpoint/2010/main" val="280610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46150" y="3341067"/>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7891" name="Rectangle 3"/>
          <p:cNvSpPr>
            <a:spLocks noChangeArrowheads="1"/>
          </p:cNvSpPr>
          <p:nvPr/>
        </p:nvSpPr>
        <p:spPr bwMode="ltGray">
          <a:xfrm>
            <a:off x="3673475" y="4201492"/>
            <a:ext cx="4133850" cy="57943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pPr algn="l"/>
            <a:r>
              <a:rPr lang="en-US" dirty="0"/>
              <a:t>Summary</a:t>
            </a:r>
          </a:p>
        </p:txBody>
      </p:sp>
      <p:sp>
        <p:nvSpPr>
          <p:cNvPr id="37893" name="Rectangle 5"/>
          <p:cNvSpPr>
            <a:spLocks noGrp="1" noChangeArrowheads="1"/>
          </p:cNvSpPr>
          <p:nvPr>
            <p:ph idx="1"/>
          </p:nvPr>
        </p:nvSpPr>
        <p:spPr>
          <a:xfrm>
            <a:off x="927274" y="1690057"/>
            <a:ext cx="7385050" cy="904875"/>
          </a:xfrm>
          <a:noFill/>
          <a:ln/>
        </p:spPr>
        <p:txBody>
          <a:bodyPr/>
          <a:lstStyle/>
          <a:p>
            <a:r>
              <a:rPr lang="en-US" dirty="0" err="1"/>
              <a:t>Subqueries</a:t>
            </a:r>
            <a:r>
              <a:rPr lang="en-US" dirty="0"/>
              <a:t> are useful when a query is based on unknown values.</a:t>
            </a:r>
          </a:p>
        </p:txBody>
      </p:sp>
      <p:sp>
        <p:nvSpPr>
          <p:cNvPr id="37894" name="Rectangle 6"/>
          <p:cNvSpPr>
            <a:spLocks noChangeArrowheads="1"/>
          </p:cNvSpPr>
          <p:nvPr/>
        </p:nvSpPr>
        <p:spPr bwMode="blackWhite">
          <a:xfrm>
            <a:off x="952500" y="3328367"/>
            <a:ext cx="692785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dirty="0">
                <a:solidFill>
                  <a:srgbClr val="000000"/>
                </a:solidFill>
                <a:latin typeface="Courier New" pitchFamily="49" charset="0"/>
              </a:rPr>
              <a:t>SELECT	</a:t>
            </a:r>
            <a:r>
              <a:rPr lang="en-US" sz="1800" i="1" dirty="0" err="1">
                <a:solidFill>
                  <a:srgbClr val="000000"/>
                </a:solidFill>
                <a:latin typeface="Courier New" pitchFamily="49" charset="0"/>
              </a:rPr>
              <a:t>select_list</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WHERE	</a:t>
            </a:r>
            <a:r>
              <a:rPr lang="en-US" sz="1800" i="1" dirty="0" err="1">
                <a:solidFill>
                  <a:srgbClr val="000000"/>
                </a:solidFill>
                <a:latin typeface="Courier New" pitchFamily="49" charset="0"/>
              </a:rPr>
              <a:t>expr</a:t>
            </a:r>
            <a:r>
              <a:rPr lang="en-US" sz="1800" i="1" dirty="0">
                <a:solidFill>
                  <a:srgbClr val="000000"/>
                </a:solidFill>
                <a:latin typeface="Courier New" pitchFamily="49" charset="0"/>
              </a:rPr>
              <a:t> operator</a:t>
            </a:r>
          </a:p>
          <a:p>
            <a:pPr algn="l">
              <a:lnSpc>
                <a:spcPct val="100000"/>
              </a:lnSpc>
              <a:spcBef>
                <a:spcPct val="0"/>
              </a:spcBef>
              <a:tabLst>
                <a:tab pos="1200150" algn="l"/>
                <a:tab pos="2571750" algn="l"/>
              </a:tabLst>
            </a:pPr>
            <a:r>
              <a:rPr lang="en-US" sz="1800" dirty="0">
                <a:solidFill>
                  <a:srgbClr val="000000"/>
                </a:solidFill>
                <a:latin typeface="Courier New" pitchFamily="49" charset="0"/>
              </a:rPr>
              <a:t>		 (SELECT </a:t>
            </a:r>
            <a:r>
              <a:rPr lang="en-US" sz="1800" i="1" dirty="0" err="1">
                <a:solidFill>
                  <a:srgbClr val="000000"/>
                </a:solidFill>
                <a:latin typeface="Courier New" pitchFamily="49" charset="0"/>
              </a:rPr>
              <a:t>select_list</a:t>
            </a:r>
            <a:endParaRPr lang="en-US" sz="1800" i="1"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FROM	 </a:t>
            </a:r>
            <a:r>
              <a:rPr lang="en-US" sz="1800" i="1" dirty="0">
                <a:solidFill>
                  <a:srgbClr val="000000"/>
                </a:solidFill>
                <a:latin typeface="Courier New" pitchFamily="49" charset="0"/>
              </a:rPr>
              <a:t>table</a:t>
            </a:r>
            <a:r>
              <a:rPr lang="en-US" sz="1800" dirty="0">
                <a:solidFill>
                  <a:srgbClr val="000000"/>
                </a:solidFill>
                <a:latin typeface="Courier New" pitchFamily="49" charset="0"/>
              </a:rPr>
              <a:t>);</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pPr algn="l"/>
            <a:r>
              <a:rPr lang="en-US" dirty="0"/>
              <a:t>Practice Overview</a:t>
            </a:r>
          </a:p>
        </p:txBody>
      </p:sp>
      <p:sp>
        <p:nvSpPr>
          <p:cNvPr id="39939" name="Rectangle 3"/>
          <p:cNvSpPr>
            <a:spLocks noGrp="1" noChangeArrowheads="1"/>
          </p:cNvSpPr>
          <p:nvPr>
            <p:ph idx="1"/>
          </p:nvPr>
        </p:nvSpPr>
        <p:spPr>
          <a:xfrm>
            <a:off x="858838" y="1795463"/>
            <a:ext cx="7385050" cy="498475"/>
          </a:xfrm>
          <a:noFill/>
          <a:ln/>
        </p:spPr>
        <p:txBody>
          <a:bodyPr/>
          <a:lstStyle/>
          <a:p>
            <a:pPr lvl="1"/>
            <a:r>
              <a:rPr lang="en-US" dirty="0"/>
              <a:t>Creating </a:t>
            </a:r>
            <a:r>
              <a:rPr lang="en-US" dirty="0" err="1"/>
              <a:t>subqueries</a:t>
            </a:r>
            <a:r>
              <a:rPr lang="en-US"/>
              <a:t> to query values based on unknown criteria</a:t>
            </a:r>
          </a:p>
          <a:p>
            <a:pPr lvl="1"/>
            <a:r>
              <a:rPr lang="en-US" dirty="0"/>
              <a:t>Using </a:t>
            </a:r>
            <a:r>
              <a:rPr lang="en-US" dirty="0" err="1"/>
              <a:t>subqueries</a:t>
            </a:r>
            <a:r>
              <a:rPr lang="en-US" dirty="0"/>
              <a:t> to find out what values exist in one set of data and not in another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Modern Database Management (Sixth Edition) by Fred R. McFadden, Jeffrey A. </a:t>
            </a:r>
            <a:r>
              <a:rPr lang="en-US" sz="1800" b="0" dirty="0" err="1">
                <a:solidFill>
                  <a:prstClr val="black"/>
                </a:solidFill>
                <a:latin typeface="Calibri"/>
                <a:cs typeface="+mn-cs"/>
              </a:rPr>
              <a:t>Hoffer</a:t>
            </a:r>
            <a:r>
              <a:rPr lang="en-US" sz="1800" b="0" dirty="0">
                <a:solidFill>
                  <a:prstClr val="black"/>
                </a:solidFill>
                <a:latin typeface="Calibri"/>
                <a:cs typeface="+mn-cs"/>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Systems: A Practical Approach to Design, Implementation and Management (4th Edition) by Thomas M. Connolly, Carolyn E. </a:t>
            </a:r>
            <a:r>
              <a:rPr lang="en-US" sz="1800" b="0" dirty="0" err="1">
                <a:solidFill>
                  <a:prstClr val="black"/>
                </a:solidFill>
                <a:latin typeface="Calibri"/>
                <a:cs typeface="+mn-cs"/>
              </a:rPr>
              <a:t>Begg</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Fundamentals of Database Systems, 5th Edition by </a:t>
            </a:r>
            <a:r>
              <a:rPr lang="en-US" sz="1800" b="0" dirty="0" err="1">
                <a:solidFill>
                  <a:prstClr val="black"/>
                </a:solidFill>
                <a:latin typeface="Calibri"/>
                <a:cs typeface="+mn-cs"/>
              </a:rPr>
              <a:t>RamezElmasri</a:t>
            </a:r>
            <a:r>
              <a:rPr lang="en-US" sz="1800" b="0" dirty="0">
                <a:solidFill>
                  <a:prstClr val="black"/>
                </a:solidFill>
                <a:latin typeface="Calibri"/>
                <a:cs typeface="+mn-cs"/>
              </a:rPr>
              <a:t>, </a:t>
            </a:r>
            <a:r>
              <a:rPr lang="en-US" sz="1800" b="0" dirty="0" err="1">
                <a:solidFill>
                  <a:prstClr val="black"/>
                </a:solidFill>
                <a:latin typeface="Calibri"/>
                <a:cs typeface="+mn-cs"/>
              </a:rPr>
              <a:t>Shamkant</a:t>
            </a:r>
            <a:r>
              <a:rPr lang="en-US" sz="1800" b="0" dirty="0">
                <a:solidFill>
                  <a:prstClr val="black"/>
                </a:solidFill>
                <a:latin typeface="Calibri"/>
                <a:cs typeface="+mn-cs"/>
              </a:rPr>
              <a:t> B. </a:t>
            </a:r>
            <a:r>
              <a:rPr lang="en-US" sz="1800" b="0" dirty="0" err="1">
                <a:solidFill>
                  <a:prstClr val="black"/>
                </a:solidFill>
                <a:latin typeface="Calibri"/>
                <a:cs typeface="+mn-cs"/>
              </a:rPr>
              <a:t>Navathe</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a:solidFill>
                  <a:prstClr val="black"/>
                </a:solidFill>
                <a:latin typeface="Calibri"/>
                <a:cs typeface="+mn-cs"/>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106801696"/>
      </p:ext>
    </p:extLst>
  </p:cSld>
  <p:clrMapOvr>
    <a:masterClrMapping/>
  </p:clrMapOvr>
  <p:transition spd="slow">
    <p:wedg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2"/>
              </a:rPr>
              <a:t>https://www.db-book.com/db6/slide-dir/index.html</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3"/>
              </a:rPr>
              <a:t>https://docs.oracle.com/en/database/oracle/oracle-database/20/sqlrf/SQL-Standards.html#GUID-BCCCFF75-D2A4-43AD-8CAF-C3C97D92AC63</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4"/>
              </a:rPr>
              <a:t>https://www.slideshare.net/HaaMeemMohiyuddin1/data-knowledge-and-information</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5"/>
              </a:rPr>
              <a:t>https://www.slideshare.net/tabinhasan/from-data-to-wisdom</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a:solidFill>
                  <a:prstClr val="black"/>
                </a:solidFill>
                <a:latin typeface="Calibri"/>
                <a:cs typeface="+mn-cs"/>
                <a:hlinkClick r:id="rId6"/>
              </a:rPr>
              <a:t>https://www.slideshare.net/thinnaphat.bo/</a:t>
            </a: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3918744698"/>
      </p:ext>
    </p:extLst>
  </p:cSld>
  <p:clrMapOvr>
    <a:masterClrMapping/>
  </p:clrMapOvr>
  <p:transition spd="slow">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a:t>Lecture Outline</a:t>
            </a:r>
          </a:p>
        </p:txBody>
      </p:sp>
      <p:sp>
        <p:nvSpPr>
          <p:cNvPr id="7171" name="Rectangle 3"/>
          <p:cNvSpPr>
            <a:spLocks noGrp="1" noChangeArrowheads="1"/>
          </p:cNvSpPr>
          <p:nvPr>
            <p:ph idx="1"/>
          </p:nvPr>
        </p:nvSpPr>
        <p:spPr>
          <a:xfrm>
            <a:off x="860425" y="1795463"/>
            <a:ext cx="7385050" cy="3940175"/>
          </a:xfrm>
          <a:noFill/>
          <a:ln/>
        </p:spPr>
        <p:txBody>
          <a:bodyPr/>
          <a:lstStyle/>
          <a:p>
            <a:r>
              <a:rPr lang="en-US" dirty="0"/>
              <a:t>After completing this lesson, you should be able to do the following:</a:t>
            </a:r>
          </a:p>
          <a:p>
            <a:pPr lvl="1">
              <a:buFont typeface="+mj-lt"/>
              <a:buAutoNum type="arabicPeriod"/>
            </a:pPr>
            <a:r>
              <a:rPr lang="en-US" dirty="0"/>
              <a:t>Describe the types of problems that </a:t>
            </a:r>
            <a:r>
              <a:rPr lang="en-US" dirty="0" err="1"/>
              <a:t>subqueries</a:t>
            </a:r>
            <a:r>
              <a:rPr lang="en-US" dirty="0"/>
              <a:t> can solve</a:t>
            </a:r>
          </a:p>
          <a:p>
            <a:pPr lvl="1">
              <a:buFont typeface="+mj-lt"/>
              <a:buAutoNum type="arabicPeriod"/>
            </a:pPr>
            <a:r>
              <a:rPr lang="en-US" dirty="0"/>
              <a:t>Define </a:t>
            </a:r>
            <a:r>
              <a:rPr lang="en-US" dirty="0" err="1"/>
              <a:t>subqueries</a:t>
            </a:r>
            <a:endParaRPr lang="en-US" dirty="0"/>
          </a:p>
          <a:p>
            <a:pPr lvl="1">
              <a:buFont typeface="+mj-lt"/>
              <a:buAutoNum type="arabicPeriod"/>
            </a:pPr>
            <a:r>
              <a:rPr lang="en-US" dirty="0"/>
              <a:t>List the types of </a:t>
            </a:r>
            <a:r>
              <a:rPr lang="en-US" dirty="0" err="1"/>
              <a:t>subqueries</a:t>
            </a:r>
            <a:endParaRPr lang="en-US" dirty="0"/>
          </a:p>
          <a:p>
            <a:pPr lvl="1">
              <a:buFont typeface="+mj-lt"/>
              <a:buAutoNum type="arabicPeriod"/>
            </a:pPr>
            <a:r>
              <a:rPr lang="en-US" dirty="0"/>
              <a:t>Write multiple-row </a:t>
            </a:r>
            <a:r>
              <a:rPr lang="en-US" dirty="0" err="1"/>
              <a:t>subqueries</a:t>
            </a: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a:t>Multiple-Row </a:t>
            </a:r>
            <a:r>
              <a:rPr lang="en-US" dirty="0" err="1"/>
              <a:t>Subqueries</a:t>
            </a:r>
            <a:endParaRPr lang="en-US" dirty="0"/>
          </a:p>
        </p:txBody>
      </p:sp>
      <p:sp>
        <p:nvSpPr>
          <p:cNvPr id="2" name="Content Placeholder 1"/>
          <p:cNvSpPr>
            <a:spLocks noGrp="1"/>
          </p:cNvSpPr>
          <p:nvPr>
            <p:ph idx="1"/>
          </p:nvPr>
        </p:nvSpPr>
        <p:spPr>
          <a:xfrm>
            <a:off x="381000" y="2133601"/>
            <a:ext cx="8477250" cy="3505200"/>
          </a:xfrm>
        </p:spPr>
        <p:txBody>
          <a:bodyPr/>
          <a:lstStyle/>
          <a:p>
            <a:pPr marL="0" indent="0">
              <a:buNone/>
            </a:pPr>
            <a:r>
              <a:rPr lang="en-US" sz="2000" dirty="0"/>
              <a:t>Definition:</a:t>
            </a:r>
          </a:p>
          <a:p>
            <a:r>
              <a:rPr lang="en-US" sz="1800" dirty="0" err="1"/>
              <a:t>Subquery</a:t>
            </a:r>
            <a:r>
              <a:rPr lang="en-US" sz="1800" dirty="0"/>
              <a:t> that returns multiple rows is  called Multiple Row </a:t>
            </a:r>
            <a:r>
              <a:rPr lang="en-US" sz="1800" dirty="0" err="1"/>
              <a:t>Subquery</a:t>
            </a:r>
            <a:endParaRPr lang="en-US" sz="1800"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a:t>Multiple-Row Subqueries</a:t>
            </a:r>
          </a:p>
        </p:txBody>
      </p:sp>
      <p:sp>
        <p:nvSpPr>
          <p:cNvPr id="31747" name="Rectangle 3"/>
          <p:cNvSpPr>
            <a:spLocks noGrp="1" noChangeArrowheads="1"/>
          </p:cNvSpPr>
          <p:nvPr>
            <p:ph idx="1"/>
          </p:nvPr>
        </p:nvSpPr>
        <p:spPr>
          <a:xfrm>
            <a:off x="685800" y="1924050"/>
            <a:ext cx="7673975" cy="1054100"/>
          </a:xfrm>
          <a:noFill/>
          <a:ln/>
        </p:spPr>
        <p:txBody>
          <a:bodyPr/>
          <a:lstStyle/>
          <a:p>
            <a:pPr lvl="1"/>
            <a:r>
              <a:rPr lang="en-US" dirty="0"/>
              <a:t>Return more than one row</a:t>
            </a:r>
          </a:p>
          <a:p>
            <a:pPr lvl="1"/>
            <a:r>
              <a:rPr lang="en-US" dirty="0"/>
              <a:t>Use multiple-row comparison operators</a:t>
            </a:r>
          </a:p>
        </p:txBody>
      </p:sp>
      <p:sp>
        <p:nvSpPr>
          <p:cNvPr id="31748" name="Rectangle 4"/>
          <p:cNvSpPr>
            <a:spLocks noChangeArrowheads="1"/>
          </p:cNvSpPr>
          <p:nvPr/>
        </p:nvSpPr>
        <p:spPr bwMode="auto">
          <a:xfrm>
            <a:off x="1157288" y="3222625"/>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Operator</a:t>
            </a:r>
          </a:p>
          <a:p>
            <a:pPr algn="l"/>
            <a:r>
              <a:rPr lang="en-US" sz="1800">
                <a:solidFill>
                  <a:srgbClr val="000000"/>
                </a:solidFill>
                <a:latin typeface="Arial" pitchFamily="34" charset="0"/>
              </a:rPr>
              <a:t>      IN</a:t>
            </a:r>
          </a:p>
          <a:p>
            <a:pPr algn="l"/>
            <a:r>
              <a:rPr lang="en-US" sz="1800">
                <a:solidFill>
                  <a:srgbClr val="000000"/>
                </a:solidFill>
                <a:latin typeface="Arial" pitchFamily="34" charset="0"/>
              </a:rPr>
              <a:t>     ANY</a:t>
            </a:r>
          </a:p>
          <a:p>
            <a:pPr algn="l"/>
            <a:r>
              <a:rPr lang="en-US" sz="1800">
                <a:solidFill>
                  <a:srgbClr val="000000"/>
                </a:solidFill>
                <a:latin typeface="Arial" pitchFamily="34" charset="0"/>
              </a:rPr>
              <a:t>  </a:t>
            </a:r>
          </a:p>
          <a:p>
            <a:pPr algn="l"/>
            <a:r>
              <a:rPr lang="en-US" sz="1800">
                <a:solidFill>
                  <a:srgbClr val="000000"/>
                </a:solidFill>
                <a:latin typeface="Arial" pitchFamily="34" charset="0"/>
              </a:rPr>
              <a:t>     ALL</a:t>
            </a:r>
          </a:p>
        </p:txBody>
      </p:sp>
      <p:sp>
        <p:nvSpPr>
          <p:cNvPr id="31749" name="Rectangle 5"/>
          <p:cNvSpPr>
            <a:spLocks noChangeArrowheads="1"/>
          </p:cNvSpPr>
          <p:nvPr/>
        </p:nvSpPr>
        <p:spPr bwMode="auto">
          <a:xfrm>
            <a:off x="3073400" y="3222625"/>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 any member in the list</a:t>
            </a:r>
          </a:p>
          <a:p>
            <a:pPr algn="l"/>
            <a:r>
              <a:rPr lang="en-US" sz="1800">
                <a:solidFill>
                  <a:srgbClr val="000000"/>
                </a:solidFill>
                <a:latin typeface="Arial" pitchFamily="34" charset="0"/>
              </a:rPr>
              <a:t>Compare value to each value returned by the subquery </a:t>
            </a:r>
          </a:p>
          <a:p>
            <a:pPr algn="l"/>
            <a:r>
              <a:rPr lang="en-US" sz="1800">
                <a:solidFill>
                  <a:srgbClr val="000000"/>
                </a:solidFill>
                <a:latin typeface="Arial" pitchFamily="34" charset="0"/>
              </a:rPr>
              <a:t>Compare value to every value returned by the subquery </a:t>
            </a:r>
          </a:p>
        </p:txBody>
      </p:sp>
      <p:sp>
        <p:nvSpPr>
          <p:cNvPr id="31750" name="Line 6"/>
          <p:cNvSpPr>
            <a:spLocks noChangeShapeType="1"/>
          </p:cNvSpPr>
          <p:nvPr/>
        </p:nvSpPr>
        <p:spPr bwMode="auto">
          <a:xfrm flipV="1">
            <a:off x="1162050" y="3640137"/>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1162050" y="41322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1162050" y="50466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4805870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fontScale="90000"/>
          </a:bodyPr>
          <a:lstStyle/>
          <a:p>
            <a:pPr algn="l"/>
            <a:r>
              <a:rPr lang="en-US" dirty="0"/>
              <a:t>What Is Wrong </a:t>
            </a:r>
            <a:br>
              <a:rPr lang="en-US" dirty="0"/>
            </a:br>
            <a:r>
              <a:rPr lang="en-US" dirty="0"/>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 </a:t>
            </a:r>
          </a:p>
          <a:p>
            <a:pPr algn="l">
              <a:lnSpc>
                <a:spcPct val="100000"/>
              </a:lnSpc>
              <a:spcBef>
                <a:spcPct val="0"/>
              </a:spcBef>
              <a:tabLst>
                <a:tab pos="1200150" algn="l"/>
                <a:tab pos="3087688" algn="l"/>
              </a:tabLst>
            </a:pPr>
            <a:r>
              <a:rPr lang="en-US" sz="1800" dirty="0">
                <a:solidFill>
                  <a:srgbClr val="000000"/>
                </a:solidFill>
                <a:latin typeface="Courier New" pitchFamily="49" charset="0"/>
              </a:rPr>
              <a:t>  4		(SELECT   MIN(</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1200150" algn="l"/>
                <a:tab pos="3087688"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6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dirty="0"/>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noFill/>
          <a:ln/>
        </p:spPr>
        <p:txBody>
          <a:bodyPr>
            <a:normAutofit fontScale="90000"/>
          </a:bodyPr>
          <a:lstStyle/>
          <a:p>
            <a:pPr algn="l"/>
            <a:r>
              <a:rPr lang="en-US" dirty="0"/>
              <a:t>Using ANY Operator </a:t>
            </a:r>
            <a:br>
              <a:rPr lang="en-US" dirty="0"/>
            </a:br>
            <a:r>
              <a:rPr lang="en-US" dirty="0"/>
              <a:t>in Multiple-Row </a:t>
            </a:r>
            <a:r>
              <a:rPr lang="en-US" dirty="0" err="1"/>
              <a:t>Subqueries</a:t>
            </a:r>
            <a:endParaRPr lang="en-US" dirty="0"/>
          </a:p>
        </p:txBody>
      </p:sp>
      <p:grpSp>
        <p:nvGrpSpPr>
          <p:cNvPr id="33807" name="Group 15"/>
          <p:cNvGrpSpPr>
            <a:grpSpLocks/>
          </p:cNvGrpSpPr>
          <p:nvPr/>
        </p:nvGrpSpPr>
        <p:grpSpPr bwMode="auto">
          <a:xfrm>
            <a:off x="3557588" y="1973263"/>
            <a:ext cx="4722812" cy="1651000"/>
            <a:chOff x="2241" y="1243"/>
            <a:chExt cx="2975" cy="1040"/>
          </a:xfrm>
        </p:grpSpPr>
        <p:sp>
          <p:nvSpPr>
            <p:cNvPr id="33796" name="Rectangle 4"/>
            <p:cNvSpPr>
              <a:spLocks noChangeArrowheads="1"/>
            </p:cNvSpPr>
            <p:nvPr/>
          </p:nvSpPr>
          <p:spPr bwMode="ltGray">
            <a:xfrm>
              <a:off x="2605" y="1751"/>
              <a:ext cx="261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4"/>
            <p:cNvGrpSpPr>
              <a:grpSpLocks/>
            </p:cNvGrpSpPr>
            <p:nvPr/>
          </p:nvGrpSpPr>
          <p:grpSpPr bwMode="auto">
            <a:xfrm>
              <a:off x="2241" y="1243"/>
              <a:ext cx="2040" cy="846"/>
              <a:chOff x="2241" y="1243"/>
              <a:chExt cx="2040" cy="846"/>
            </a:xfrm>
          </p:grpSpPr>
          <p:sp>
            <p:nvSpPr>
              <p:cNvPr id="33797" name="Rectangle 5"/>
              <p:cNvSpPr>
                <a:spLocks noChangeArrowheads="1"/>
              </p:cNvSpPr>
              <p:nvPr/>
            </p:nvSpPr>
            <p:spPr bwMode="ltGray">
              <a:xfrm>
                <a:off x="2241" y="1569"/>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rc 6"/>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799" name="Rectangle 7"/>
              <p:cNvSpPr>
                <a:spLocks noChangeArrowheads="1"/>
              </p:cNvSpPr>
              <p:nvPr/>
            </p:nvSpPr>
            <p:spPr bwMode="auto">
              <a:xfrm>
                <a:off x="2847" y="1571"/>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950</a:t>
                </a:r>
              </a:p>
            </p:txBody>
          </p:sp>
          <p:sp>
            <p:nvSpPr>
              <p:cNvPr id="33800" name="Arc 8"/>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1" name="Arc 9"/>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2" name="Arc 10"/>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3" name="Rectangle 11"/>
              <p:cNvSpPr>
                <a:spLocks noChangeArrowheads="1"/>
              </p:cNvSpPr>
              <p:nvPr/>
            </p:nvSpPr>
            <p:spPr bwMode="auto">
              <a:xfrm>
                <a:off x="2891" y="1459"/>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800</a:t>
                </a:r>
              </a:p>
            </p:txBody>
          </p:sp>
          <p:sp>
            <p:nvSpPr>
              <p:cNvPr id="33804" name="Rectangle 12"/>
              <p:cNvSpPr>
                <a:spLocks noChangeArrowheads="1"/>
              </p:cNvSpPr>
              <p:nvPr/>
            </p:nvSpPr>
            <p:spPr bwMode="auto">
              <a:xfrm>
                <a:off x="2908" y="1347"/>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1100</a:t>
                </a:r>
              </a:p>
            </p:txBody>
          </p:sp>
          <p:sp>
            <p:nvSpPr>
              <p:cNvPr id="33805" name="Rectangle 13"/>
              <p:cNvSpPr>
                <a:spLocks noChangeArrowheads="1"/>
              </p:cNvSpPr>
              <p:nvPr/>
            </p:nvSpPr>
            <p:spPr bwMode="auto">
              <a:xfrm>
                <a:off x="3228" y="1243"/>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1300</a:t>
                </a:r>
              </a:p>
            </p:txBody>
          </p:sp>
        </p:grpSp>
      </p:grpSp>
      <p:sp>
        <p:nvSpPr>
          <p:cNvPr id="33808"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7654 MARTIN     SALESMAN </a:t>
            </a:r>
          </a:p>
          <a:p>
            <a:pPr algn="l">
              <a:lnSpc>
                <a:spcPct val="100000"/>
              </a:lnSpc>
              <a:spcBef>
                <a:spcPct val="0"/>
              </a:spcBef>
              <a:tabLst>
                <a:tab pos="1200150" algn="l"/>
                <a:tab pos="2571750" algn="l"/>
              </a:tabLst>
            </a:pPr>
            <a:r>
              <a:rPr lang="en-US" sz="1800">
                <a:solidFill>
                  <a:srgbClr val="000000"/>
                </a:solidFill>
                <a:latin typeface="Courier New" pitchFamily="49" charset="0"/>
              </a:rPr>
              <a:t>     7521 WARD       SALESMAN </a:t>
            </a:r>
          </a:p>
        </p:txBody>
      </p:sp>
      <p:sp>
        <p:nvSpPr>
          <p:cNvPr id="33809" name="Rectangle 17"/>
          <p:cNvSpPr>
            <a:spLocks noChangeArrowheads="1"/>
          </p:cNvSpPr>
          <p:nvPr/>
        </p:nvSpPr>
        <p:spPr bwMode="blackWhite">
          <a:xfrm>
            <a:off x="920750"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2  FROM    emp</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&lt; ANY </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5 			FROM	emp</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6			WHERE	job = 'CLERK')</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7  AND	    job &lt;&gt; 'CLERK';</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wipe(up)">
                                      <p:cBhvr>
                                        <p:cTn id="7" dur="500"/>
                                        <p:tgtEl>
                                          <p:spTgt spid="33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200"/>
              <a:t>Find the employee names who get the department wise lowest salary</a:t>
            </a:r>
          </a:p>
        </p:txBody>
      </p:sp>
      <p:sp>
        <p:nvSpPr>
          <p:cNvPr id="46083" name="Rectangle 3"/>
          <p:cNvSpPr>
            <a:spLocks noGrp="1" noChangeArrowheads="1"/>
          </p:cNvSpPr>
          <p:nvPr>
            <p:ph idx="1"/>
          </p:nvPr>
        </p:nvSpPr>
        <p:spPr>
          <a:xfrm>
            <a:off x="860425" y="1795463"/>
            <a:ext cx="7385050" cy="1609725"/>
          </a:xfrm>
        </p:spPr>
        <p:txBody>
          <a:bodyPr/>
          <a:lstStyle/>
          <a:p>
            <a:r>
              <a:rPr lang="en-US"/>
              <a:t>Select ename from emp</a:t>
            </a:r>
          </a:p>
          <a:p>
            <a:r>
              <a:rPr lang="en-US"/>
              <a:t>Where sal in (Select min(sal) from emp</a:t>
            </a:r>
          </a:p>
          <a:p>
            <a:r>
              <a:rPr lang="en-US"/>
              <a:t>Group by deptno);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normAutofit fontScale="90000"/>
          </a:bodyPr>
          <a:lstStyle/>
          <a:p>
            <a:r>
              <a:rPr lang="en-US"/>
              <a:t>Using ALL Operator </a:t>
            </a:r>
            <a:br>
              <a:rPr lang="en-US"/>
            </a:br>
            <a:r>
              <a:rPr lang="en-US"/>
              <a:t>in Multiple-Row Subqueries</a:t>
            </a:r>
          </a:p>
        </p:txBody>
      </p:sp>
      <p:grpSp>
        <p:nvGrpSpPr>
          <p:cNvPr id="35853" name="Group 13"/>
          <p:cNvGrpSpPr>
            <a:grpSpLocks/>
          </p:cNvGrpSpPr>
          <p:nvPr/>
        </p:nvGrpSpPr>
        <p:grpSpPr bwMode="auto">
          <a:xfrm>
            <a:off x="3536950" y="2090738"/>
            <a:ext cx="4697413" cy="1584325"/>
            <a:chOff x="2228" y="1317"/>
            <a:chExt cx="2959" cy="998"/>
          </a:xfrm>
        </p:grpSpPr>
        <p:sp>
          <p:nvSpPr>
            <p:cNvPr id="35844" name="Rectangle 4"/>
            <p:cNvSpPr>
              <a:spLocks noChangeArrowheads="1"/>
            </p:cNvSpPr>
            <p:nvPr/>
          </p:nvSpPr>
          <p:spPr bwMode="ltGray">
            <a:xfrm>
              <a:off x="2336" y="1783"/>
              <a:ext cx="285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52" name="Group 12"/>
            <p:cNvGrpSpPr>
              <a:grpSpLocks/>
            </p:cNvGrpSpPr>
            <p:nvPr/>
          </p:nvGrpSpPr>
          <p:grpSpPr bwMode="auto">
            <a:xfrm>
              <a:off x="2228" y="1317"/>
              <a:ext cx="2365" cy="736"/>
              <a:chOff x="2228" y="1317"/>
              <a:chExt cx="2365" cy="736"/>
            </a:xfrm>
          </p:grpSpPr>
          <p:sp>
            <p:nvSpPr>
              <p:cNvPr id="35845" name="Rectangle 5"/>
              <p:cNvSpPr>
                <a:spLocks noChangeArrowheads="1"/>
              </p:cNvSpPr>
              <p:nvPr/>
            </p:nvSpPr>
            <p:spPr bwMode="ltGray">
              <a:xfrm>
                <a:off x="2228" y="1573"/>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Arc 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7" name="Rectangle 7"/>
              <p:cNvSpPr>
                <a:spLocks noChangeArrowheads="1"/>
              </p:cNvSpPr>
              <p:nvPr/>
            </p:nvSpPr>
            <p:spPr bwMode="auto">
              <a:xfrm>
                <a:off x="2752" y="154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2916.6667</a:t>
                </a:r>
              </a:p>
            </p:txBody>
          </p:sp>
          <p:sp>
            <p:nvSpPr>
              <p:cNvPr id="35848" name="Arc 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9" name="Arc 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50" name="Rectangle 10"/>
              <p:cNvSpPr>
                <a:spLocks noChangeArrowheads="1"/>
              </p:cNvSpPr>
              <p:nvPr/>
            </p:nvSpPr>
            <p:spPr bwMode="auto">
              <a:xfrm>
                <a:off x="2841" y="1429"/>
                <a:ext cx="2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2175</a:t>
                </a:r>
              </a:p>
            </p:txBody>
          </p:sp>
          <p:sp>
            <p:nvSpPr>
              <p:cNvPr id="35851" name="Rectangle 11"/>
              <p:cNvSpPr>
                <a:spLocks noChangeArrowheads="1"/>
              </p:cNvSpPr>
              <p:nvPr/>
            </p:nvSpPr>
            <p:spPr bwMode="auto">
              <a:xfrm>
                <a:off x="3212" y="131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1566.6667</a:t>
                </a:r>
              </a:p>
            </p:txBody>
          </p:sp>
        </p:grpSp>
      </p:grpSp>
      <p:sp>
        <p:nvSpPr>
          <p:cNvPr id="35854" name="Rectangle 14"/>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7839 KING       PRESIDENT</a:t>
            </a:r>
          </a:p>
          <a:p>
            <a:pPr algn="l">
              <a:lnSpc>
                <a:spcPct val="100000"/>
              </a:lnSpc>
              <a:spcBef>
                <a:spcPct val="0"/>
              </a:spcBef>
              <a:tabLst>
                <a:tab pos="1200150" algn="l"/>
                <a:tab pos="2571750" algn="l"/>
              </a:tabLst>
            </a:pPr>
            <a:r>
              <a:rPr lang="en-US" sz="1800">
                <a:solidFill>
                  <a:srgbClr val="000000"/>
                </a:solidFill>
                <a:latin typeface="Courier New" pitchFamily="49" charset="0"/>
              </a:rPr>
              <a:t>     7566 JONES      MANAGER</a:t>
            </a:r>
          </a:p>
          <a:p>
            <a:pPr algn="l">
              <a:lnSpc>
                <a:spcPct val="100000"/>
              </a:lnSpc>
              <a:spcBef>
                <a:spcPct val="0"/>
              </a:spcBef>
              <a:tabLst>
                <a:tab pos="1200150" algn="l"/>
                <a:tab pos="2571750" algn="l"/>
              </a:tabLst>
            </a:pPr>
            <a:r>
              <a:rPr lang="en-US" sz="1800">
                <a:solidFill>
                  <a:srgbClr val="000000"/>
                </a:solidFill>
                <a:latin typeface="Courier New" pitchFamily="49" charset="0"/>
              </a:rPr>
              <a:t>     7902 FORD       ANALYST</a:t>
            </a:r>
          </a:p>
          <a:p>
            <a:pPr algn="l">
              <a:lnSpc>
                <a:spcPct val="100000"/>
              </a:lnSpc>
              <a:spcBef>
                <a:spcPct val="0"/>
              </a:spcBef>
              <a:tabLst>
                <a:tab pos="1200150" algn="l"/>
                <a:tab pos="2571750" algn="l"/>
              </a:tabLst>
            </a:pPr>
            <a:r>
              <a:rPr lang="en-US" sz="1800">
                <a:solidFill>
                  <a:srgbClr val="000000"/>
                </a:solidFill>
                <a:latin typeface="Courier New" pitchFamily="49" charset="0"/>
              </a:rPr>
              <a:t>     7788 SCOTT      ANALYST</a:t>
            </a:r>
          </a:p>
        </p:txBody>
      </p:sp>
      <p:sp>
        <p:nvSpPr>
          <p:cNvPr id="35855" name="Rectangle 15"/>
          <p:cNvSpPr>
            <a:spLocks noChangeArrowheads="1"/>
          </p:cNvSpPr>
          <p:nvPr/>
        </p:nvSpPr>
        <p:spPr bwMode="blackWhite">
          <a:xfrm>
            <a:off x="927100" y="1878013"/>
            <a:ext cx="74326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sal &gt; ALL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avg(sal)</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GROUP BY	deptno);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up)">
                                      <p:cBhvr>
                                        <p:cTn id="7" dur="500"/>
                                        <p:tgtEl>
                                          <p:spTgt spid="35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wipe(up)">
                                      <p:cBhvr>
                                        <p:cTn id="12"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nimBg="1" autoUpdateAnimBg="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2251</TotalTime>
  <Words>1720</Words>
  <Application>Microsoft Office PowerPoint</Application>
  <PresentationFormat>On-screen Show (4:3)</PresentationFormat>
  <Paragraphs>184</Paragraphs>
  <Slides>13</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Arial Narrow</vt:lpstr>
      <vt:lpstr>Calibri</vt:lpstr>
      <vt:lpstr>Corbel</vt:lpstr>
      <vt:lpstr>Courier New</vt:lpstr>
      <vt:lpstr>Helvetica</vt:lpstr>
      <vt:lpstr>Times New Roman</vt:lpstr>
      <vt:lpstr>Wingdings</vt:lpstr>
      <vt:lpstr>Spectrum</vt:lpstr>
      <vt:lpstr>1_Spectrum</vt:lpstr>
      <vt:lpstr>Subquery: Part 02</vt:lpstr>
      <vt:lpstr>Lecture Outline</vt:lpstr>
      <vt:lpstr>Multiple-Row Subqueries</vt:lpstr>
      <vt:lpstr>Multiple-Row Subqueries</vt:lpstr>
      <vt:lpstr>What Is Wrong  with This Statement?</vt:lpstr>
      <vt:lpstr>Will This Statement Work?</vt:lpstr>
      <vt:lpstr>Using ANY Operator  in Multiple-Row Subqueries</vt:lpstr>
      <vt:lpstr>Find the employee names who get the department wise lowest salary</vt:lpstr>
      <vt:lpstr>Using ALL Operator  in Multiple-Row Subqueries</vt:lpstr>
      <vt:lpstr>Summary</vt:lpstr>
      <vt:lpstr>Practice Overview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Nyme Ahmed</cp:lastModifiedBy>
  <cp:revision>201</cp:revision>
  <cp:lastPrinted>1998-06-30T21:15:58Z</cp:lastPrinted>
  <dcterms:created xsi:type="dcterms:W3CDTF">1995-06-17T23:31:02Z</dcterms:created>
  <dcterms:modified xsi:type="dcterms:W3CDTF">2024-10-31T19:34:58Z</dcterms:modified>
</cp:coreProperties>
</file>