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8" r:id="rId3"/>
    <p:sldId id="298" r:id="rId4"/>
    <p:sldId id="261" r:id="rId5"/>
    <p:sldId id="297" r:id="rId6"/>
    <p:sldId id="306" r:id="rId7"/>
    <p:sldId id="300" r:id="rId8"/>
    <p:sldId id="302" r:id="rId9"/>
    <p:sldId id="303" r:id="rId10"/>
    <p:sldId id="305" r:id="rId11"/>
  </p:sldIdLst>
  <p:sldSz cx="9144000" cy="5143500" type="screen16x9"/>
  <p:notesSz cx="6858000" cy="9144000"/>
  <p:embeddedFontLst>
    <p:embeddedFont>
      <p:font typeface="Open Sans"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
      <p:font typeface="Raleway ExtraBold" panose="020B0604020202020204" charset="0"/>
      <p:bold r:id="rId21"/>
      <p:boldItalic r:id="rId22"/>
    </p:embeddedFont>
    <p:embeddedFont>
      <p:font typeface="Raleway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7A80F6-DC29-4F44-94B7-75EDF0699824}">
  <a:tblStyle styleId="{477A80F6-DC29-4F44-94B7-75EDF06998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CC1A9A-B207-46BF-B8C5-0A41E9B1F4B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35" autoAdjust="0"/>
  </p:normalViewPr>
  <p:slideViewPr>
    <p:cSldViewPr snapToGrid="0">
      <p:cViewPr varScale="1">
        <p:scale>
          <a:sx n="84" d="100"/>
          <a:sy n="84" d="100"/>
        </p:scale>
        <p:origin x="9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78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4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11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81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96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7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77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4572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720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4572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720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4572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3"/>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3"/>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grpSp>
        <p:nvGrpSpPr>
          <p:cNvPr id="251" name="Google Shape;251;p28"/>
          <p:cNvGrpSpPr/>
          <p:nvPr/>
        </p:nvGrpSpPr>
        <p:grpSpPr>
          <a:xfrm>
            <a:off x="335" y="2150"/>
            <a:ext cx="713300" cy="5139225"/>
            <a:chOff x="7468800" y="0"/>
            <a:chExt cx="1675200" cy="5139225"/>
          </a:xfrm>
        </p:grpSpPr>
        <p:sp>
          <p:nvSpPr>
            <p:cNvPr id="252" name="Google Shape;252;p28"/>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8"/>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8"/>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8"/>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8"/>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8"/>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9"/>
        <p:cNvGrpSpPr/>
        <p:nvPr/>
      </p:nvGrpSpPr>
      <p:grpSpPr>
        <a:xfrm>
          <a:off x="0" y="0"/>
          <a:ext cx="0" cy="0"/>
          <a:chOff x="0" y="0"/>
          <a:chExt cx="0" cy="0"/>
        </a:xfrm>
      </p:grpSpPr>
      <p:grpSp>
        <p:nvGrpSpPr>
          <p:cNvPr id="260" name="Google Shape;260;p29"/>
          <p:cNvGrpSpPr/>
          <p:nvPr/>
        </p:nvGrpSpPr>
        <p:grpSpPr>
          <a:xfrm>
            <a:off x="0" y="0"/>
            <a:ext cx="9143875" cy="5143500"/>
            <a:chOff x="0" y="0"/>
            <a:chExt cx="9143875" cy="5143500"/>
          </a:xfrm>
        </p:grpSpPr>
        <p:sp>
          <p:nvSpPr>
            <p:cNvPr id="261" name="Google Shape;261;p29"/>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9"/>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9"/>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29"/>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5" name="Google Shape;265;p29"/>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6" name="Google Shape;266;p2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59"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a:off x="7468800" y="2138"/>
            <a:ext cx="1675200" cy="5139225"/>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713225" y="919095"/>
            <a:ext cx="4552195" cy="16495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t>Lighting A Bulb</a:t>
            </a:r>
            <a:br>
              <a:rPr lang="en" sz="4500" dirty="0"/>
            </a:br>
            <a:r>
              <a:rPr lang="en" sz="4500" dirty="0"/>
              <a:t>Project</a:t>
            </a:r>
            <a:endParaRPr sz="4500" dirty="0"/>
          </a:p>
        </p:txBody>
      </p:sp>
      <p:sp>
        <p:nvSpPr>
          <p:cNvPr id="287" name="Google Shape;287;p33"/>
          <p:cNvSpPr txBox="1">
            <a:spLocks noGrp="1"/>
          </p:cNvSpPr>
          <p:nvPr>
            <p:ph type="subTitle" idx="1"/>
          </p:nvPr>
        </p:nvSpPr>
        <p:spPr>
          <a:xfrm>
            <a:off x="2989322" y="1939956"/>
            <a:ext cx="1449900" cy="4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By Group 04</a:t>
            </a:r>
            <a:endParaRPr dirty="0"/>
          </a:p>
        </p:txBody>
      </p:sp>
      <p:sp>
        <p:nvSpPr>
          <p:cNvPr id="288" name="Google Shape;288;p33"/>
          <p:cNvSpPr/>
          <p:nvPr/>
        </p:nvSpPr>
        <p:spPr>
          <a:xfrm>
            <a:off x="713225" y="77301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Google Shape;287;p33">
            <a:extLst>
              <a:ext uri="{FF2B5EF4-FFF2-40B4-BE49-F238E27FC236}">
                <a16:creationId xmlns:a16="http://schemas.microsoft.com/office/drawing/2014/main" id="{CBE4212E-7A48-F7BB-703A-656D4399999C}"/>
              </a:ext>
            </a:extLst>
          </p:cNvPr>
          <p:cNvSpPr txBox="1">
            <a:spLocks/>
          </p:cNvSpPr>
          <p:nvPr/>
        </p:nvSpPr>
        <p:spPr>
          <a:xfrm>
            <a:off x="713225" y="2678363"/>
            <a:ext cx="4749321" cy="2223514"/>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6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800"/>
              <a:buFont typeface="Raleway Medium"/>
              <a:buNone/>
              <a:defRPr sz="1800" b="0" i="0" u="none" strike="noStrike" cap="none">
                <a:solidFill>
                  <a:schemeClr val="dk1"/>
                </a:solidFill>
                <a:latin typeface="Raleway Medium"/>
                <a:ea typeface="Raleway Medium"/>
                <a:cs typeface="Raleway Medium"/>
                <a:sym typeface="Raleway Medium"/>
              </a:defRPr>
            </a:lvl9pPr>
          </a:lstStyle>
          <a:p>
            <a:pPr marL="0" indent="0"/>
            <a:r>
              <a:rPr lang="en-US" dirty="0"/>
              <a:t>Group Members :</a:t>
            </a:r>
          </a:p>
          <a:p>
            <a:pPr marL="0" indent="0"/>
            <a:endParaRPr lang="en-US" dirty="0"/>
          </a:p>
          <a:p>
            <a:pPr marL="285750" indent="-285750">
              <a:spcBef>
                <a:spcPts val="200"/>
              </a:spcBef>
              <a:spcAft>
                <a:spcPts val="400"/>
              </a:spcAft>
              <a:buFont typeface="Wingdings" panose="05000000000000000000" pitchFamily="2" charset="2"/>
              <a:buChar char="q"/>
            </a:pPr>
            <a:r>
              <a:rPr lang="en-US" dirty="0" err="1"/>
              <a:t>Rafa</a:t>
            </a:r>
            <a:r>
              <a:rPr lang="en-US" dirty="0"/>
              <a:t> Jahan(23-54836-3)</a:t>
            </a:r>
          </a:p>
          <a:p>
            <a:pPr marL="285750" indent="-285750">
              <a:spcBef>
                <a:spcPts val="200"/>
              </a:spcBef>
              <a:spcAft>
                <a:spcPts val="400"/>
              </a:spcAft>
              <a:buFont typeface="Wingdings" panose="05000000000000000000" pitchFamily="2" charset="2"/>
              <a:buChar char="q"/>
            </a:pPr>
            <a:r>
              <a:rPr lang="en-US" dirty="0" err="1"/>
              <a:t>MD.Minhajul</a:t>
            </a:r>
            <a:r>
              <a:rPr lang="en-US" dirty="0"/>
              <a:t> </a:t>
            </a:r>
            <a:r>
              <a:rPr lang="en-US" dirty="0" err="1"/>
              <a:t>Shariar</a:t>
            </a:r>
            <a:r>
              <a:rPr lang="en-US" dirty="0"/>
              <a:t> Zaman </a:t>
            </a:r>
            <a:r>
              <a:rPr lang="en-US" dirty="0" err="1"/>
              <a:t>Alif</a:t>
            </a:r>
            <a:r>
              <a:rPr lang="en-US" dirty="0"/>
              <a:t>(23-53176-3)</a:t>
            </a:r>
          </a:p>
          <a:p>
            <a:pPr marL="285750" indent="-285750">
              <a:spcBef>
                <a:spcPts val="200"/>
              </a:spcBef>
              <a:spcAft>
                <a:spcPts val="400"/>
              </a:spcAft>
              <a:buFont typeface="Wingdings" panose="05000000000000000000" pitchFamily="2" charset="2"/>
              <a:buChar char="q"/>
            </a:pPr>
            <a:r>
              <a:rPr lang="en-US" dirty="0"/>
              <a:t>SM </a:t>
            </a:r>
            <a:r>
              <a:rPr lang="en-US" dirty="0" err="1"/>
              <a:t>Mushfiqur</a:t>
            </a:r>
            <a:r>
              <a:rPr lang="en-US" dirty="0"/>
              <a:t> Rahman (23-55124-3)</a:t>
            </a:r>
          </a:p>
          <a:p>
            <a:pPr marL="285750" indent="-285750">
              <a:spcBef>
                <a:spcPts val="200"/>
              </a:spcBef>
              <a:spcAft>
                <a:spcPts val="400"/>
              </a:spcAft>
              <a:buFont typeface="Wingdings" panose="05000000000000000000" pitchFamily="2" charset="2"/>
              <a:buChar char="q"/>
            </a:pPr>
            <a:r>
              <a:rPr lang="en-US" dirty="0" err="1"/>
              <a:t>Sanjida</a:t>
            </a:r>
            <a:r>
              <a:rPr lang="en-US" dirty="0"/>
              <a:t> </a:t>
            </a:r>
            <a:r>
              <a:rPr lang="en-US" dirty="0" err="1"/>
              <a:t>Akter</a:t>
            </a:r>
            <a:r>
              <a:rPr lang="en-US" dirty="0"/>
              <a:t> (23-54146-3)</a:t>
            </a:r>
          </a:p>
          <a:p>
            <a:pPr marL="285750" indent="-285750">
              <a:spcBef>
                <a:spcPts val="200"/>
              </a:spcBef>
              <a:spcAft>
                <a:spcPts val="400"/>
              </a:spcAft>
              <a:buFont typeface="Wingdings" panose="05000000000000000000" pitchFamily="2" charset="2"/>
              <a:buChar char="q"/>
            </a:pPr>
            <a:r>
              <a:rPr lang="en-US" dirty="0" err="1"/>
              <a:t>Rafiul</a:t>
            </a:r>
            <a:r>
              <a:rPr lang="en-US" dirty="0"/>
              <a:t> Islam </a:t>
            </a:r>
            <a:r>
              <a:rPr lang="en-US" dirty="0" err="1"/>
              <a:t>Rifat</a:t>
            </a:r>
            <a:r>
              <a:rPr lang="en-US" dirty="0"/>
              <a:t> (23-55141-3)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 :</a:t>
            </a:r>
            <a:endParaRPr dirty="0"/>
          </a:p>
        </p:txBody>
      </p:sp>
      <p:sp>
        <p:nvSpPr>
          <p:cNvPr id="2" name="Google Shape;337;p38">
            <a:extLst>
              <a:ext uri="{FF2B5EF4-FFF2-40B4-BE49-F238E27FC236}">
                <a16:creationId xmlns:a16="http://schemas.microsoft.com/office/drawing/2014/main" id="{2EA26825-16F9-EA03-C03C-90CEC7142678}"/>
              </a:ext>
            </a:extLst>
          </p:cNvPr>
          <p:cNvSpPr txBox="1">
            <a:spLocks/>
          </p:cNvSpPr>
          <p:nvPr/>
        </p:nvSpPr>
        <p:spPr>
          <a:xfrm>
            <a:off x="591648" y="1698097"/>
            <a:ext cx="7960704" cy="1417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a:buFont typeface="Arial" panose="020B0604020202020204" pitchFamily="34" charset="0"/>
              <a:buChar char="•"/>
            </a:pPr>
            <a:r>
              <a:rPr lang="en-US" sz="2000" dirty="0"/>
              <a:t>The project shows the fundamentals of an electrical circuit.</a:t>
            </a:r>
          </a:p>
          <a:p>
            <a:pPr>
              <a:buFont typeface="Arial" panose="020B0604020202020204" pitchFamily="34" charset="0"/>
              <a:buChar char="•"/>
            </a:pPr>
            <a:r>
              <a:rPr lang="en-US" sz="2000" dirty="0"/>
              <a:t>It highlights the importance of a complete circuit for current flow.</a:t>
            </a:r>
          </a:p>
          <a:p>
            <a:pPr marL="152400" indent="0"/>
            <a:endParaRPr lang="en-US" sz="2000" dirty="0"/>
          </a:p>
        </p:txBody>
      </p:sp>
    </p:spTree>
    <p:extLst>
      <p:ext uri="{BB962C8B-B14F-4D97-AF65-F5344CB8AC3E}">
        <p14:creationId xmlns:p14="http://schemas.microsoft.com/office/powerpoint/2010/main" val="323886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9" name="TextBox 28">
            <a:extLst>
              <a:ext uri="{FF2B5EF4-FFF2-40B4-BE49-F238E27FC236}">
                <a16:creationId xmlns:a16="http://schemas.microsoft.com/office/drawing/2014/main" id="{3FF363A5-B2AE-B5E9-F74B-B1A3275E2CFE}"/>
              </a:ext>
            </a:extLst>
          </p:cNvPr>
          <p:cNvSpPr txBox="1"/>
          <p:nvPr/>
        </p:nvSpPr>
        <p:spPr>
          <a:xfrm>
            <a:off x="1085760" y="1112200"/>
            <a:ext cx="4572000" cy="3367653"/>
          </a:xfrm>
          <a:prstGeom prst="rect">
            <a:avLst/>
          </a:prstGeom>
          <a:noFill/>
        </p:spPr>
        <p:txBody>
          <a:bodyPr wrap="square">
            <a:spAutoFit/>
          </a:bodyPr>
          <a:lstStyle/>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Introduction</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 Objectives</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Components Required</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Circuit Diagram</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Working Process</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Implementation steps</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Observations and Results</a:t>
            </a:r>
          </a:p>
          <a:p>
            <a:pPr marL="285750" lvl="0" indent="-285750" algn="l" rtl="0">
              <a:lnSpc>
                <a:spcPct val="150000"/>
              </a:lnSpc>
              <a:spcBef>
                <a:spcPts val="0"/>
              </a:spcBef>
              <a:spcAft>
                <a:spcPts val="0"/>
              </a:spcAft>
              <a:buFont typeface="Wingdings" panose="05000000000000000000" pitchFamily="2" charset="2"/>
              <a:buChar char="q"/>
            </a:pPr>
            <a:r>
              <a:rPr lang="en-US" sz="1800" dirty="0">
                <a:latin typeface="Raleway Medium" pitchFamily="2"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36" name="Google Shape;336;p38"/>
          <p:cNvSpPr txBox="1">
            <a:spLocks noGrp="1"/>
          </p:cNvSpPr>
          <p:nvPr>
            <p:ph type="subTitle" idx="1"/>
          </p:nvPr>
        </p:nvSpPr>
        <p:spPr>
          <a:xfrm>
            <a:off x="268224" y="1260352"/>
            <a:ext cx="8607552" cy="3112000"/>
          </a:xfrm>
          <a:prstGeom prst="rect">
            <a:avLst/>
          </a:prstGeom>
        </p:spPr>
        <p:txBody>
          <a:bodyPr spcFirstLastPara="1" wrap="square" lIns="91425" tIns="91425" rIns="91425" bIns="91425" anchor="t" anchorCtr="0">
            <a:noAutofit/>
          </a:bodyPr>
          <a:lstStyle/>
          <a:p>
            <a:r>
              <a:rPr lang="en-US" sz="2000" dirty="0"/>
              <a:t>     Electrical circuits are essential in our daily lives, powering everything from household lighting to complex electronic devices. This project focuses on understanding the basics of electrical circuits by demonstrating how to light a bulb using a simple setup. Through this experiment, we will explore the fundamental components required to complete a circuit and analyze how electrical energy is transferred to produce light. This project provides a basic understanding of circuits, which is crucial for more advanced electrical and electronic applications.</a:t>
            </a:r>
          </a:p>
        </p:txBody>
      </p:sp>
    </p:spTree>
    <p:extLst>
      <p:ext uri="{BB962C8B-B14F-4D97-AF65-F5344CB8AC3E}">
        <p14:creationId xmlns:p14="http://schemas.microsoft.com/office/powerpoint/2010/main" val="341412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a:t>
            </a:r>
            <a:endParaRPr dirty="0"/>
          </a:p>
        </p:txBody>
      </p:sp>
      <p:sp>
        <p:nvSpPr>
          <p:cNvPr id="336" name="Google Shape;336;p38"/>
          <p:cNvSpPr txBox="1">
            <a:spLocks noGrp="1"/>
          </p:cNvSpPr>
          <p:nvPr>
            <p:ph type="subTitle" idx="1"/>
          </p:nvPr>
        </p:nvSpPr>
        <p:spPr>
          <a:xfrm>
            <a:off x="720000" y="1492000"/>
            <a:ext cx="8241120" cy="221436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To understand the working of a basic electrical circuit.</a:t>
            </a:r>
          </a:p>
          <a:p>
            <a:pPr marL="285750" lvl="0" indent="-285750" algn="l" rtl="0">
              <a:spcBef>
                <a:spcPts val="0"/>
              </a:spcBef>
              <a:spcAft>
                <a:spcPts val="0"/>
              </a:spcAft>
              <a:buFont typeface="Wingdings" panose="05000000000000000000" pitchFamily="2" charset="2"/>
              <a:buChar char="q"/>
            </a:pPr>
            <a:endParaRPr lang="en-US" sz="2000" dirty="0"/>
          </a:p>
          <a:p>
            <a:pPr marL="342900" lvl="0" indent="-342900" algn="l" rtl="0">
              <a:spcBef>
                <a:spcPts val="0"/>
              </a:spcBef>
              <a:spcAft>
                <a:spcPts val="0"/>
              </a:spcAft>
              <a:buFont typeface="Arial" panose="020B0604020202020204" pitchFamily="34" charset="0"/>
              <a:buChar char="•"/>
            </a:pPr>
            <a:r>
              <a:rPr lang="en-US" sz="2000" dirty="0"/>
              <a:t>To construct a simple circuit that successfully lights a bulb.</a:t>
            </a:r>
          </a:p>
          <a:p>
            <a:pPr marL="285750" lvl="0" indent="-285750" algn="l" rtl="0">
              <a:spcBef>
                <a:spcPts val="0"/>
              </a:spcBef>
              <a:spcAft>
                <a:spcPts val="0"/>
              </a:spcAft>
              <a:buFont typeface="Wingdings" panose="05000000000000000000" pitchFamily="2" charset="2"/>
              <a:buChar char="q"/>
            </a:pPr>
            <a:endParaRPr lang="en-US" sz="2000" dirty="0"/>
          </a:p>
          <a:p>
            <a:pPr marL="342900" lvl="0" indent="-342900" algn="l" rtl="0">
              <a:spcBef>
                <a:spcPts val="0"/>
              </a:spcBef>
              <a:spcAft>
                <a:spcPts val="0"/>
              </a:spcAft>
              <a:buFont typeface="Arial" panose="020B0604020202020204" pitchFamily="34" charset="0"/>
              <a:buChar char="•"/>
            </a:pPr>
            <a:r>
              <a:rPr lang="en-US" sz="2000" dirty="0"/>
              <a:t>To identify and explain the roles of different components in the circuit.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Components Required :</a:t>
            </a:r>
            <a:endParaRPr dirty="0"/>
          </a:p>
        </p:txBody>
      </p:sp>
      <p:sp>
        <p:nvSpPr>
          <p:cNvPr id="337" name="Google Shape;337;p38"/>
          <p:cNvSpPr txBox="1">
            <a:spLocks noGrp="1"/>
          </p:cNvSpPr>
          <p:nvPr>
            <p:ph type="subTitle" idx="2"/>
          </p:nvPr>
        </p:nvSpPr>
        <p:spPr>
          <a:xfrm>
            <a:off x="802330" y="1180781"/>
            <a:ext cx="7805222" cy="312452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b="1" dirty="0"/>
              <a:t>Battery:</a:t>
            </a:r>
            <a:r>
              <a:rPr lang="en-US" sz="2000" dirty="0"/>
              <a:t> Provides electrical energy.</a:t>
            </a:r>
          </a:p>
          <a:p>
            <a:pPr>
              <a:buFont typeface="Arial" panose="020B0604020202020204" pitchFamily="34" charset="0"/>
              <a:buChar char="•"/>
            </a:pPr>
            <a:r>
              <a:rPr lang="en-US" sz="2000" b="1" dirty="0"/>
              <a:t>Bulb:</a:t>
            </a:r>
            <a:r>
              <a:rPr lang="en-US" sz="2000" dirty="0"/>
              <a:t> The load that emits light when powered.</a:t>
            </a:r>
          </a:p>
          <a:p>
            <a:pPr marL="152400" indent="0"/>
            <a:r>
              <a:rPr lang="en-US" sz="2000" dirty="0"/>
              <a:t>     </a:t>
            </a:r>
            <a:r>
              <a:rPr lang="en-US" sz="2000" b="1" dirty="0"/>
              <a:t>Wires:</a:t>
            </a:r>
            <a:r>
              <a:rPr lang="en-US" sz="2000" dirty="0"/>
              <a:t> Conduct electricity between components.</a:t>
            </a:r>
          </a:p>
          <a:p>
            <a:pPr>
              <a:buFont typeface="Arial" panose="020B0604020202020204" pitchFamily="34" charset="0"/>
              <a:buChar char="•"/>
            </a:pPr>
            <a:r>
              <a:rPr lang="en-US" sz="2000" b="1" dirty="0"/>
              <a:t>Breadboard:</a:t>
            </a:r>
            <a:r>
              <a:rPr lang="en-US" sz="2000" dirty="0"/>
              <a:t> (If used) Helps in circuit prototyping without soldering.</a:t>
            </a:r>
          </a:p>
          <a:p>
            <a:pPr>
              <a:buFont typeface="Arial" panose="020B0604020202020204" pitchFamily="34" charset="0"/>
              <a:buChar char="•"/>
            </a:pPr>
            <a:r>
              <a:rPr lang="en-US" sz="2000" b="1" dirty="0"/>
              <a:t>Conductor</a:t>
            </a:r>
            <a:r>
              <a:rPr lang="en-US" sz="2000" dirty="0"/>
              <a:t>: A material allowing electric flow with low resistor </a:t>
            </a:r>
          </a:p>
          <a:p>
            <a:pPr>
              <a:buFont typeface="Arial" panose="020B0604020202020204" pitchFamily="34" charset="0"/>
              <a:buChar char="•"/>
            </a:pPr>
            <a:r>
              <a:rPr lang="en-US" sz="2000" b="1" dirty="0"/>
              <a:t>Inductor: </a:t>
            </a:r>
            <a:r>
              <a:rPr lang="en-US" sz="2000" dirty="0"/>
              <a:t>A coil storing energy in a magnetic field </a:t>
            </a:r>
          </a:p>
          <a:p>
            <a:pPr>
              <a:buFont typeface="Arial" panose="020B0604020202020204" pitchFamily="34" charset="0"/>
              <a:buChar char="•"/>
            </a:pPr>
            <a:r>
              <a:rPr lang="en-US" sz="2000" b="1" dirty="0"/>
              <a:t>Resistor: </a:t>
            </a:r>
            <a:r>
              <a:rPr lang="en-US" sz="2000" dirty="0"/>
              <a:t>A component limiting electric current flow and voltage</a:t>
            </a:r>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77856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Circuit Diagram :</a:t>
            </a:r>
            <a:endParaRPr dirty="0"/>
          </a:p>
        </p:txBody>
      </p:sp>
      <p:pic>
        <p:nvPicPr>
          <p:cNvPr id="2" name="Picture 1">
            <a:extLst>
              <a:ext uri="{FF2B5EF4-FFF2-40B4-BE49-F238E27FC236}">
                <a16:creationId xmlns:a16="http://schemas.microsoft.com/office/drawing/2014/main" id="{7B5B0D7D-7C92-B97D-E9BC-31FA56E012F7}"/>
              </a:ext>
            </a:extLst>
          </p:cNvPr>
          <p:cNvPicPr>
            <a:picLocks noChangeAspect="1"/>
          </p:cNvPicPr>
          <p:nvPr/>
        </p:nvPicPr>
        <p:blipFill>
          <a:blip r:embed="rId3"/>
          <a:stretch>
            <a:fillRect/>
          </a:stretch>
        </p:blipFill>
        <p:spPr>
          <a:xfrm>
            <a:off x="2028825" y="1112200"/>
            <a:ext cx="5086350" cy="3295650"/>
          </a:xfrm>
          <a:prstGeom prst="rect">
            <a:avLst/>
          </a:prstGeom>
        </p:spPr>
      </p:pic>
    </p:spTree>
    <p:extLst>
      <p:ext uri="{BB962C8B-B14F-4D97-AF65-F5344CB8AC3E}">
        <p14:creationId xmlns:p14="http://schemas.microsoft.com/office/powerpoint/2010/main" val="310698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Process :</a:t>
            </a:r>
            <a:endParaRPr dirty="0"/>
          </a:p>
        </p:txBody>
      </p:sp>
      <p:sp>
        <p:nvSpPr>
          <p:cNvPr id="336" name="Google Shape;336;p38"/>
          <p:cNvSpPr txBox="1">
            <a:spLocks noGrp="1"/>
          </p:cNvSpPr>
          <p:nvPr>
            <p:ph type="subTitle" idx="1"/>
          </p:nvPr>
        </p:nvSpPr>
        <p:spPr>
          <a:xfrm>
            <a:off x="720000" y="1216278"/>
            <a:ext cx="7804550" cy="32503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dirty="0"/>
              <a:t>The battery provides electrical energy.</a:t>
            </a:r>
          </a:p>
          <a:p>
            <a:pPr>
              <a:buFont typeface="Arial" panose="020B0604020202020204" pitchFamily="34" charset="0"/>
              <a:buChar char="•"/>
            </a:pPr>
            <a:r>
              <a:rPr lang="en-US" sz="2000" dirty="0"/>
              <a:t>As it is a DC circuit the current will not pass through the conductor because in DC circuit conductor will act as an open circuit</a:t>
            </a:r>
          </a:p>
          <a:p>
            <a:pPr>
              <a:buFont typeface="Arial" panose="020B0604020202020204" pitchFamily="34" charset="0"/>
              <a:buChar char="•"/>
            </a:pPr>
            <a:r>
              <a:rPr lang="en-US" sz="2000" dirty="0"/>
              <a:t>The current will pass through the inductor because in DC circuit the inductor will act as a short path</a:t>
            </a:r>
          </a:p>
          <a:p>
            <a:pPr>
              <a:buFont typeface="Arial" panose="020B0604020202020204" pitchFamily="34" charset="0"/>
              <a:buChar char="•"/>
            </a:pPr>
            <a:r>
              <a:rPr lang="en-US" sz="2000" dirty="0"/>
              <a:t>The electrical current flows through the wires and reaches the bulb.</a:t>
            </a:r>
          </a:p>
          <a:p>
            <a:pPr>
              <a:buFont typeface="Arial" panose="020B0604020202020204" pitchFamily="34" charset="0"/>
              <a:buChar char="•"/>
            </a:pPr>
            <a:r>
              <a:rPr lang="en-US" sz="2000" dirty="0"/>
              <a:t>The bulb lights up as electrical energy is converted into light and heat energy.</a:t>
            </a:r>
          </a:p>
          <a:p>
            <a:pPr marL="152400" indent="0"/>
            <a:endParaRPr lang="en-US" sz="2000" dirty="0"/>
          </a:p>
        </p:txBody>
      </p:sp>
    </p:spTree>
    <p:extLst>
      <p:ext uri="{BB962C8B-B14F-4D97-AF65-F5344CB8AC3E}">
        <p14:creationId xmlns:p14="http://schemas.microsoft.com/office/powerpoint/2010/main" val="72929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US" b="1" dirty="0"/>
              <a:t>Implementation Steps</a:t>
            </a:r>
            <a:r>
              <a:rPr lang="en-US" dirty="0"/>
              <a:t> :</a:t>
            </a:r>
            <a:endParaRPr dirty="0"/>
          </a:p>
        </p:txBody>
      </p:sp>
      <p:sp>
        <p:nvSpPr>
          <p:cNvPr id="2" name="Google Shape;337;p38">
            <a:extLst>
              <a:ext uri="{FF2B5EF4-FFF2-40B4-BE49-F238E27FC236}">
                <a16:creationId xmlns:a16="http://schemas.microsoft.com/office/drawing/2014/main" id="{2EA26825-16F9-EA03-C03C-90CEC7142678}"/>
              </a:ext>
            </a:extLst>
          </p:cNvPr>
          <p:cNvSpPr txBox="1">
            <a:spLocks/>
          </p:cNvSpPr>
          <p:nvPr/>
        </p:nvSpPr>
        <p:spPr>
          <a:xfrm>
            <a:off x="591648" y="976919"/>
            <a:ext cx="7960704" cy="3826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a:buFont typeface="+mj-lt"/>
              <a:buAutoNum type="arabicPeriod"/>
            </a:pPr>
            <a:r>
              <a:rPr lang="en-US" sz="2000" dirty="0"/>
              <a:t>Connect the positive terminal of the battery to one end of the wire.</a:t>
            </a:r>
          </a:p>
          <a:p>
            <a:pPr>
              <a:buFont typeface="+mj-lt"/>
              <a:buAutoNum type="arabicPeriod"/>
            </a:pPr>
            <a:r>
              <a:rPr lang="en-US" sz="2000" dirty="0"/>
              <a:t>Connect the other end of the wire to the another end of the terminal.</a:t>
            </a:r>
          </a:p>
          <a:p>
            <a:pPr>
              <a:buFont typeface="+mj-lt"/>
              <a:buAutoNum type="arabicPeriod"/>
            </a:pPr>
            <a:r>
              <a:rPr lang="en-US" sz="2000" dirty="0"/>
              <a:t>Attach the bulb’s terminal to one end of the resistor and other end of the terminal of the breadboard </a:t>
            </a:r>
          </a:p>
          <a:p>
            <a:pPr>
              <a:buFont typeface="+mj-lt"/>
              <a:buAutoNum type="arabicPeriod"/>
            </a:pPr>
            <a:r>
              <a:rPr lang="en-US" sz="2000" dirty="0"/>
              <a:t>Attach the resistor to one end of the inductor and another end of the bulb</a:t>
            </a:r>
          </a:p>
          <a:p>
            <a:pPr>
              <a:buFont typeface="+mj-lt"/>
              <a:buAutoNum type="arabicPeriod"/>
            </a:pPr>
            <a:r>
              <a:rPr lang="en-US" sz="2000" dirty="0"/>
              <a:t>The same other resistor will be attached to one end of the conductor and another end of the another bulb</a:t>
            </a:r>
          </a:p>
          <a:p>
            <a:pPr>
              <a:buFont typeface="+mj-lt"/>
              <a:buAutoNum type="arabicPeriod"/>
            </a:pPr>
            <a:r>
              <a:rPr lang="en-US" sz="2000" dirty="0"/>
              <a:t>In the parallel circuit one bulb will be lightened and another bulb will not </a:t>
            </a:r>
          </a:p>
          <a:p>
            <a:pPr marL="152400" indent="0"/>
            <a:endParaRPr lang="en-US" sz="2000" dirty="0"/>
          </a:p>
          <a:p>
            <a:pPr>
              <a:buFont typeface="+mj-lt"/>
              <a:buAutoNum type="arabicPeriod"/>
            </a:pPr>
            <a:endParaRPr lang="en-US" sz="2000" dirty="0"/>
          </a:p>
        </p:txBody>
      </p:sp>
    </p:spTree>
    <p:extLst>
      <p:ext uri="{BB962C8B-B14F-4D97-AF65-F5344CB8AC3E}">
        <p14:creationId xmlns:p14="http://schemas.microsoft.com/office/powerpoint/2010/main" val="230933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US" b="1" dirty="0"/>
              <a:t>Observations &amp; Results</a:t>
            </a:r>
            <a:r>
              <a:rPr lang="en-US" dirty="0"/>
              <a:t> :</a:t>
            </a:r>
            <a:endParaRPr dirty="0"/>
          </a:p>
        </p:txBody>
      </p:sp>
      <p:sp>
        <p:nvSpPr>
          <p:cNvPr id="2" name="Google Shape;337;p38">
            <a:extLst>
              <a:ext uri="{FF2B5EF4-FFF2-40B4-BE49-F238E27FC236}">
                <a16:creationId xmlns:a16="http://schemas.microsoft.com/office/drawing/2014/main" id="{2EA26825-16F9-EA03-C03C-90CEC7142678}"/>
              </a:ext>
            </a:extLst>
          </p:cNvPr>
          <p:cNvSpPr txBox="1">
            <a:spLocks/>
          </p:cNvSpPr>
          <p:nvPr/>
        </p:nvSpPr>
        <p:spPr>
          <a:xfrm>
            <a:off x="720000" y="1317097"/>
            <a:ext cx="8143583" cy="2509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marL="152400" indent="0"/>
            <a:r>
              <a:rPr lang="en-US" sz="2000" dirty="0"/>
              <a:t>The bulb successfully lights up when the circuit is completed.</a:t>
            </a:r>
          </a:p>
          <a:p>
            <a:pPr marL="152400" indent="0"/>
            <a:endParaRPr lang="en-US" sz="2000" dirty="0"/>
          </a:p>
          <a:p>
            <a:pPr marL="152400" indent="0"/>
            <a:r>
              <a:rPr lang="en-US" sz="2000" dirty="0"/>
              <a:t>If the bulb does not light up, possible causes include</a:t>
            </a:r>
          </a:p>
          <a:p>
            <a:pPr marL="152400" indent="0"/>
            <a:r>
              <a:rPr lang="en-US" sz="2000" dirty="0"/>
              <a:t>          1. Loose connections</a:t>
            </a:r>
          </a:p>
          <a:p>
            <a:pPr marL="152400" indent="0"/>
            <a:r>
              <a:rPr lang="en-US" sz="2000" dirty="0"/>
              <a:t>          2. Battery not providing sufficient power</a:t>
            </a:r>
          </a:p>
          <a:p>
            <a:pPr marL="152400" indent="0"/>
            <a:r>
              <a:rPr lang="en-US" sz="2000" dirty="0"/>
              <a:t>          3. Bulb damage</a:t>
            </a:r>
          </a:p>
          <a:p>
            <a:pPr marL="152400" indent="0"/>
            <a:r>
              <a:rPr lang="en-US" sz="2000" dirty="0"/>
              <a:t>          </a:t>
            </a:r>
          </a:p>
        </p:txBody>
      </p:sp>
    </p:spTree>
    <p:extLst>
      <p:ext uri="{BB962C8B-B14F-4D97-AF65-F5344CB8AC3E}">
        <p14:creationId xmlns:p14="http://schemas.microsoft.com/office/powerpoint/2010/main" val="1883169691"/>
      </p:ext>
    </p:extLst>
  </p:cSld>
  <p:clrMapOvr>
    <a:masterClrMapping/>
  </p:clrMapOvr>
</p:sld>
</file>

<file path=ppt/theme/theme1.xml><?xml version="1.0" encoding="utf-8"?>
<a:theme xmlns:a="http://schemas.openxmlformats.org/drawingml/2006/main" name="Succession Planning Project Proposal by Slidesgo">
  <a:themeElements>
    <a:clrScheme name="Simple Light">
      <a:dk1>
        <a:srgbClr val="0E1D35"/>
      </a:dk1>
      <a:lt1>
        <a:srgbClr val="FAFAFA"/>
      </a:lt1>
      <a:dk2>
        <a:srgbClr val="C3C3C3"/>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509</Words>
  <Application>Microsoft Office PowerPoint</Application>
  <PresentationFormat>On-screen Show (16:9)</PresentationFormat>
  <Paragraphs>62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Raleway</vt:lpstr>
      <vt:lpstr>Raleway ExtraBold</vt:lpstr>
      <vt:lpstr>Arial</vt:lpstr>
      <vt:lpstr>Open Sans</vt:lpstr>
      <vt:lpstr>Raleway Medium</vt:lpstr>
      <vt:lpstr>Succession Planning Project Proposal by Slidesgo</vt:lpstr>
      <vt:lpstr>Lighting A Bulb Project</vt:lpstr>
      <vt:lpstr>Table of contents</vt:lpstr>
      <vt:lpstr>Introduction</vt:lpstr>
      <vt:lpstr>Objectives :</vt:lpstr>
      <vt:lpstr>Components Required :</vt:lpstr>
      <vt:lpstr>Circuit Diagram :</vt:lpstr>
      <vt:lpstr>Working Process :</vt:lpstr>
      <vt:lpstr>Implementation Steps :</vt:lpstr>
      <vt:lpstr>Observations &amp; 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Project</dc:title>
  <cp:lastModifiedBy>MD. MINHAJUL SHARIAR ZAMAN ALIF</cp:lastModifiedBy>
  <cp:revision>7</cp:revision>
  <dcterms:modified xsi:type="dcterms:W3CDTF">2025-02-03T05:08:14Z</dcterms:modified>
</cp:coreProperties>
</file>