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Lst>
  <p:sldSz cy="6858000" cx="12192000"/>
  <p:notesSz cx="6858000" cy="9144000"/>
  <p:embeddedFontLst>
    <p:embeddedFont>
      <p:font typeface="Roboto"/>
      <p:regular r:id="rId99"/>
      <p:bold r:id="rId100"/>
      <p:italic r:id="rId101"/>
      <p:boldItalic r:id="rId102"/>
    </p:embeddedFont>
    <p:embeddedFont>
      <p:font typeface="Quattrocento Sans"/>
      <p:regular r:id="rId103"/>
      <p:bold r:id="rId104"/>
      <p:italic r:id="rId105"/>
      <p:boldItalic r:id="rId10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107" roundtripDataSignature="AMtx7miF8yEszXpZnTeIb8yCLTCLT6Bx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customschemas.google.com/relationships/presentationmetadata" Target="metadata"/><Relationship Id="rId106" Type="http://schemas.openxmlformats.org/officeDocument/2006/relationships/font" Target="fonts/QuattrocentoSans-boldItalic.fntdata"/><Relationship Id="rId105" Type="http://schemas.openxmlformats.org/officeDocument/2006/relationships/font" Target="fonts/QuattrocentoSans-italic.fntdata"/><Relationship Id="rId104" Type="http://schemas.openxmlformats.org/officeDocument/2006/relationships/font" Target="fonts/QuattrocentoSans-bold.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QuattrocentoSans-regular.fntdata"/><Relationship Id="rId102" Type="http://schemas.openxmlformats.org/officeDocument/2006/relationships/font" Target="fonts/Roboto-boldItalic.fntdata"/><Relationship Id="rId101" Type="http://schemas.openxmlformats.org/officeDocument/2006/relationships/font" Target="fonts/Roboto-italic.fntdata"/><Relationship Id="rId100" Type="http://schemas.openxmlformats.org/officeDocument/2006/relationships/font" Target="fonts/Roboto-bold.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font" Target="fonts/Roboto-regular.fntdata"/><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15e76f5ad1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g115e76f5ad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5e76f5ad1_0_5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g115e76f5ad1_0_5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5e76f5ad1_0_5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g115e76f5ad1_0_5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5e76f5ad1_0_6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g115e76f5ad1_0_6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15e76f5ad1_0_6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g115e76f5ad1_0_6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5e76f5ad1_0_6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g115e76f5ad1_0_6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15e76f5ad1_0_6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g115e76f5ad1_0_6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5e76f5ad1_0_6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 name="Google Shape;315;g115e76f5ad1_0_6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15e76f5ad1_0_6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g115e76f5ad1_0_6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15e76f5ad1_0_6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3" name="Google Shape;333;g115e76f5ad1_0_6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15e76f5ad1_0_6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 name="Google Shape;340;g115e76f5ad1_0_6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5e76f5ad1_0_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g115e76f5ad1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15e76f5ad1_0_6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 name="Google Shape;346;g115e76f5ad1_0_6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17e7af2cce_0_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g117e7af2cce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17e7af2cce_0_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0" name="Google Shape;360;g117e7af2cce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17e7af2cce_0_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7" name="Google Shape;367;g117e7af2cce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17e7af2cce_0_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g117e7af2cce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17e7af2cce_0_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3" name="Google Shape;383;g117e7af2cce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15e76f5ad1_0_7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0" name="Google Shape;390;g115e76f5ad1_0_7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15e76f5ad1_0_8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 name="Google Shape;397;g115e76f5ad1_0_8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15e76f5ad1_0_8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4" name="Google Shape;404;g115e76f5ad1_0_8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15e76f5ad1_0_8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2" name="Google Shape;412;g115e76f5ad1_0_8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5e76f5ad1_0_3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g115e76f5ad1_0_3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15e76f5ad1_0_8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9" name="Google Shape;419;g115e76f5ad1_0_8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15e76f5ad1_0_8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6" name="Google Shape;426;g115e76f5ad1_0_8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15e76f5ad1_0_8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3" name="Google Shape;433;g115e76f5ad1_0_8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15e76f5ad1_0_8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0" name="Google Shape;440;g115e76f5ad1_0_8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15e76f5ad1_0_9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8" name="Google Shape;448;g115e76f5ad1_0_9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15e76f5ad1_0_9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5" name="Google Shape;455;g115e76f5ad1_0_9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15e76f5ad1_0_9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2" name="Google Shape;462;g115e76f5ad1_0_9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15e76f5ad1_0_9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9" name="Google Shape;469;g115e76f5ad1_0_9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17e7af2cce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6" name="Google Shape;476;g117e7af2cc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17e7af2cce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4" name="Google Shape;484;g117e7af2cce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5e76f5ad1_0_4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115e76f5ad1_0_4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17e7af2cce_0_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1" name="Google Shape;491;g117e7af2cce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17e7af2cce_0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8" name="Google Shape;498;g117e7af2cce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17e7af2cce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5" name="Google Shape;505;g117e7af2cce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15e76f5ad1_0_7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2" name="Google Shape;512;g115e76f5ad1_0_7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15e76f5ad1_0_7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3" name="Google Shape;523;g115e76f5ad1_0_7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4" name="Google Shape;53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15e76f5ad1_0_2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9" name="Google Shape;539;g115e76f5ad1_0_2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15e76f5ad1_0_2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6" name="Google Shape;546;g115e76f5ad1_0_2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15e76f5ad1_0_9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6" name="Google Shape;556;g115e76f5ad1_0_9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15e76f5ad1_0_9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3" name="Google Shape;563;g115e76f5ad1_0_9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5e76f5ad1_0_5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g115e76f5ad1_0_5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15e76f5ad1_0_9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0" name="Google Shape;570;g115e76f5ad1_0_9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1613d185f0_0_2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7" name="Google Shape;577;g11613d185f0_0_2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15e76f5ad1_0_9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4" name="Google Shape;584;g115e76f5ad1_0_9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15e76f5ad1_0_9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1" name="Google Shape;591;g115e76f5ad1_0_9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1613d185f0_0_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8" name="Google Shape;598;g11613d185f0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115e76f5ad1_0_9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5" name="Google Shape;605;g115e76f5ad1_0_9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115e76f5ad1_0_10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3" name="Google Shape;613;g115e76f5ad1_0_10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15e76f5ad1_0_10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9" name="Google Shape;619;g115e76f5ad1_0_10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1613d185f0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7" name="Google Shape;627;g11613d185f0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11613d185f0_0_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4" name="Google Shape;634;g11613d185f0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15e76f5ad1_0_5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g115e76f5ad1_0_5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11613d185f0_0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0" name="Google Shape;640;g11613d185f0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11613d185f0_0_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6" name="Google Shape;646;g11613d185f0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1613d185f0_0_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3" name="Google Shape;653;g11613d185f0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11613d185f0_0_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1" name="Google Shape;661;g11613d185f0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11613d185f0_0_3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8" name="Google Shape;668;g11613d185f0_0_3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11613d185f0_0_3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5" name="Google Shape;675;g11613d185f0_0_3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11613d185f0_0_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2" name="Google Shape;682;g11613d185f0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11613d185f0_0_1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9" name="Google Shape;689;g11613d185f0_0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11613d185f0_0_1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6" name="Google Shape;696;g11613d185f0_0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11613d185f0_0_1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3" name="Google Shape;703;g11613d185f0_0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5e76f5ad1_0_5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g115e76f5ad1_0_5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11613d185f0_0_1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0" name="Google Shape;710;g11613d185f0_0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11613d185f0_0_1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9" name="Google Shape;719;g11613d185f0_0_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1613d185f0_0_1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8" name="Google Shape;728;g11613d185f0_0_1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11613d185f0_0_2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5" name="Google Shape;735;g11613d185f0_0_2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11613d185f0_0_2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2" name="Google Shape;742;g11613d185f0_0_2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11613d185f0_0_2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9" name="Google Shape;749;g11613d185f0_0_2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11613d185f0_0_2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7" name="Google Shape;757;g11613d185f0_0_2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11613d185f0_0_2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4" name="Google Shape;764;g11613d185f0_0_2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11613d185f0_0_2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1" name="Google Shape;771;g11613d185f0_0_2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11613d185f0_0_2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9" name="Google Shape;779;g11613d185f0_0_2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15e76f5ad1_0_5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g115e76f5ad1_0_5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11613d185f0_0_2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7" name="Google Shape;787;g11613d185f0_0_2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11613d185f0_0_3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4" name="Google Shape;794;g11613d185f0_0_3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11613d185f0_0_3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1" name="Google Shape;801;g11613d185f0_0_3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11613d185f0_0_1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8" name="Google Shape;808;g11613d185f0_0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11613d185f0_0_1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6" name="Google Shape;816;g11613d185f0_0_1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11613d185f0_0_1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3" name="Google Shape;823;g11613d185f0_0_1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11613d185f0_0_1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0" name="Google Shape;830;g11613d185f0_0_1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11613d185f0_0_1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7" name="Google Shape;837;g11613d185f0_0_1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11613d185f0_0_2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5" name="Google Shape;845;g11613d185f0_0_2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11613d185f0_0_2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2" name="Google Shape;852;g11613d185f0_0_2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15e76f5ad1_0_5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g115e76f5ad1_0_5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1176cc129b2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9" name="Google Shape;859;g1176cc129b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1176cc129b2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0" name="Google Shape;870;g1176cc129b2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115e76f5ad1_0_2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1" name="Google Shape;881;g115e76f5ad1_0_2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pic>
        <p:nvPicPr>
          <p:cNvPr id="16" name="Google Shape;16;p15"/>
          <p:cNvPicPr preferRelativeResize="0"/>
          <p:nvPr/>
        </p:nvPicPr>
        <p:blipFill rotWithShape="1">
          <a:blip r:embed="rId2">
            <a:alphaModFix/>
          </a:blip>
          <a:srcRect b="0" l="0" r="0" t="0"/>
          <a:stretch/>
        </p:blipFill>
        <p:spPr>
          <a:xfrm>
            <a:off x="-4763" y="-4763"/>
            <a:ext cx="12201525" cy="6867525"/>
          </a:xfrm>
          <a:prstGeom prst="rect">
            <a:avLst/>
          </a:prstGeom>
          <a:noFill/>
          <a:ln>
            <a:noFill/>
          </a:ln>
        </p:spPr>
      </p:pic>
      <p:sp>
        <p:nvSpPr>
          <p:cNvPr id="17" name="Google Shape;17;p15"/>
          <p:cNvSpPr txBox="1"/>
          <p:nvPr>
            <p:ph idx="1" type="subTitle"/>
          </p:nvPr>
        </p:nvSpPr>
        <p:spPr>
          <a:xfrm>
            <a:off x="5486400" y="4953000"/>
            <a:ext cx="6705600" cy="9906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440"/>
              </a:spcBef>
              <a:spcAft>
                <a:spcPts val="0"/>
              </a:spcAft>
              <a:buClr>
                <a:srgbClr val="FF5A33"/>
              </a:buClr>
              <a:buSzPts val="2200"/>
              <a:buNone/>
              <a:defRPr b="1" sz="2200" cap="small">
                <a:solidFill>
                  <a:srgbClr val="FF5A33"/>
                </a:solidFill>
                <a:latin typeface="Quattrocento Sans"/>
                <a:ea typeface="Quattrocento Sans"/>
                <a:cs typeface="Quattrocento Sans"/>
                <a:sym typeface="Quattrocento Sans"/>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cxnSp>
        <p:nvCxnSpPr>
          <p:cNvPr id="18" name="Google Shape;18;p15"/>
          <p:cNvCxnSpPr/>
          <p:nvPr/>
        </p:nvCxnSpPr>
        <p:spPr>
          <a:xfrm>
            <a:off x="5583936" y="4953000"/>
            <a:ext cx="6303264" cy="0"/>
          </a:xfrm>
          <a:prstGeom prst="straightConnector1">
            <a:avLst/>
          </a:prstGeom>
          <a:noFill/>
          <a:ln cap="flat" cmpd="sng" w="9525">
            <a:solidFill>
              <a:srgbClr val="FF5A33"/>
            </a:solidFill>
            <a:prstDash val="dot"/>
            <a:round/>
            <a:headEnd len="sm" w="sm" type="none"/>
            <a:tailEnd len="sm" w="sm" type="none"/>
          </a:ln>
        </p:spPr>
      </p:cxnSp>
      <p:sp>
        <p:nvSpPr>
          <p:cNvPr id="19" name="Google Shape;19;p15"/>
          <p:cNvSpPr/>
          <p:nvPr/>
        </p:nvSpPr>
        <p:spPr>
          <a:xfrm>
            <a:off x="1060704" y="2133600"/>
            <a:ext cx="3308096" cy="3048000"/>
          </a:xfrm>
          <a:prstGeom prst="ellipse">
            <a:avLst/>
          </a:prstGeom>
          <a:solidFill>
            <a:schemeClr val="lt1"/>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 name="Google Shape;20;p15"/>
          <p:cNvSpPr txBox="1"/>
          <p:nvPr>
            <p:ph type="title"/>
          </p:nvPr>
        </p:nvSpPr>
        <p:spPr>
          <a:xfrm>
            <a:off x="5506720" y="4284596"/>
            <a:ext cx="6100064" cy="70498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5A33"/>
              </a:buClr>
              <a:buSzPts val="3400"/>
              <a:buFont typeface="Calibri"/>
              <a:buNone/>
              <a:defRPr b="1" sz="3400" cap="small">
                <a:solidFill>
                  <a:srgbClr val="FF5A33"/>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5"/>
          <p:cNvSpPr/>
          <p:nvPr>
            <p:ph idx="2" type="pic"/>
          </p:nvPr>
        </p:nvSpPr>
        <p:spPr>
          <a:xfrm>
            <a:off x="1016000" y="2743200"/>
            <a:ext cx="3352800" cy="1828800"/>
          </a:xfrm>
          <a:prstGeom prst="rect">
            <a:avLst/>
          </a:prstGeom>
          <a:noFill/>
          <a:ln>
            <a:noFill/>
          </a:ln>
        </p:spPr>
      </p:sp>
    </p:spTree>
  </p:cSld>
  <p:clrMapOvr>
    <a:masterClrMapping/>
  </p:clrMapOvr>
  <mc:AlternateContent>
    <mc:Choice Requires="p14">
      <p:transition spd="slow">
        <p14:rippl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2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4"/>
          <p:cNvSpPr txBox="1"/>
          <p:nvPr>
            <p:ph idx="1" type="body"/>
          </p:nvPr>
        </p:nvSpPr>
        <p:spPr>
          <a:xfrm rot="5400000">
            <a:off x="3833019" y="-1623218"/>
            <a:ext cx="4525963" cy="10972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2" name="Google Shape;82;p2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25"/>
          <p:cNvSpPr txBox="1"/>
          <p:nvPr>
            <p:ph type="title"/>
          </p:nvPr>
        </p:nvSpPr>
        <p:spPr>
          <a:xfrm rot="5400000">
            <a:off x="7285038" y="1828802"/>
            <a:ext cx="5851525" cy="27432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5"/>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8" name="Google Shape;88;p2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p:cSld name="Title &amp; Content">
    <p:spTree>
      <p:nvGrpSpPr>
        <p:cNvPr id="91" name="Shape 91"/>
        <p:cNvGrpSpPr/>
        <p:nvPr/>
      </p:nvGrpSpPr>
      <p:grpSpPr>
        <a:xfrm>
          <a:off x="0" y="0"/>
          <a:ext cx="0" cy="0"/>
          <a:chOff x="0" y="0"/>
          <a:chExt cx="0" cy="0"/>
        </a:xfrm>
      </p:grpSpPr>
      <p:sp>
        <p:nvSpPr>
          <p:cNvPr id="92" name="Google Shape;92;p2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6"/>
          <p:cNvSpPr txBox="1"/>
          <p:nvPr/>
        </p:nvSpPr>
        <p:spPr>
          <a:xfrm>
            <a:off x="2946400" y="274638"/>
            <a:ext cx="8636000" cy="563562"/>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9900"/>
              </a:buClr>
              <a:buSzPts val="3200"/>
              <a:buFont typeface="Quattrocento Sans"/>
              <a:buNone/>
            </a:pPr>
            <a:r>
              <a:rPr b="1" i="0" lang="en-US" sz="3200" u="none" cap="small" strike="noStrike">
                <a:solidFill>
                  <a:srgbClr val="FF9900"/>
                </a:solidFill>
                <a:latin typeface="Quattrocento Sans"/>
                <a:ea typeface="Quattrocento Sans"/>
                <a:cs typeface="Quattrocento Sans"/>
                <a:sym typeface="Quattrocento Sans"/>
              </a:rPr>
              <a:t>Click to edit Master title style</a:t>
            </a:r>
            <a:endParaRPr b="1" i="0" sz="3200" u="none" cap="small" strike="noStrike">
              <a:solidFill>
                <a:srgbClr val="FF9900"/>
              </a:solidFill>
              <a:latin typeface="Quattrocento Sans"/>
              <a:ea typeface="Quattrocento Sans"/>
              <a:cs typeface="Quattrocento Sans"/>
              <a:sym typeface="Quattrocento Sans"/>
            </a:endParaRPr>
          </a:p>
        </p:txBody>
      </p:sp>
      <p:sp>
        <p:nvSpPr>
          <p:cNvPr id="94" name="Google Shape;94;p26"/>
          <p:cNvSpPr txBox="1"/>
          <p:nvPr>
            <p:ph idx="1" type="body"/>
          </p:nvPr>
        </p:nvSpPr>
        <p:spPr>
          <a:xfrm>
            <a:off x="609600" y="990600"/>
            <a:ext cx="10972800" cy="5562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id="95" name="Google Shape;95;p26"/>
          <p:cNvPicPr preferRelativeResize="0"/>
          <p:nvPr/>
        </p:nvPicPr>
        <p:blipFill rotWithShape="1">
          <a:blip r:embed="rId2">
            <a:alphaModFix/>
          </a:blip>
          <a:srcRect b="0" l="0" r="0" t="0"/>
          <a:stretch/>
        </p:blipFill>
        <p:spPr>
          <a:xfrm>
            <a:off x="711200" y="228601"/>
            <a:ext cx="2133600" cy="484909"/>
          </a:xfrm>
          <a:prstGeom prst="rect">
            <a:avLst/>
          </a:prstGeom>
          <a:noFill/>
          <a:ln>
            <a:noFill/>
          </a:ln>
        </p:spPr>
      </p:pic>
      <p:cxnSp>
        <p:nvCxnSpPr>
          <p:cNvPr id="96" name="Google Shape;96;p26"/>
          <p:cNvCxnSpPr/>
          <p:nvPr/>
        </p:nvCxnSpPr>
        <p:spPr>
          <a:xfrm rot="10800000">
            <a:off x="711200" y="835152"/>
            <a:ext cx="10871200" cy="0"/>
          </a:xfrm>
          <a:prstGeom prst="straightConnector1">
            <a:avLst/>
          </a:prstGeom>
          <a:noFill/>
          <a:ln cap="flat" cmpd="sng" w="38100">
            <a:solidFill>
              <a:srgbClr val="BD4B48"/>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97" name="Shape 97"/>
        <p:cNvGrpSpPr/>
        <p:nvPr/>
      </p:nvGrpSpPr>
      <p:grpSpPr>
        <a:xfrm>
          <a:off x="0" y="0"/>
          <a:ext cx="0" cy="0"/>
          <a:chOff x="0" y="0"/>
          <a:chExt cx="0" cy="0"/>
        </a:xfrm>
      </p:grpSpPr>
      <p:sp>
        <p:nvSpPr>
          <p:cNvPr id="98" name="Google Shape;98;p27"/>
          <p:cNvSpPr txBox="1"/>
          <p:nvPr>
            <p:ph type="title"/>
          </p:nvPr>
        </p:nvSpPr>
        <p:spPr>
          <a:xfrm>
            <a:off x="2336800" y="198438"/>
            <a:ext cx="9448800" cy="487362"/>
          </a:xfrm>
          <a:prstGeom prst="rect">
            <a:avLst/>
          </a:prstGeom>
          <a:noFill/>
          <a:ln>
            <a:noFill/>
          </a:ln>
        </p:spPr>
        <p:txBody>
          <a:bodyPr anchorCtr="0" anchor="t" bIns="45700" lIns="91425" spcFirstLastPara="1" rIns="91425" wrap="square" tIns="45700">
            <a:normAutofit/>
          </a:bodyPr>
          <a:lstStyle>
            <a:lvl1pPr lvl="0" algn="r">
              <a:lnSpc>
                <a:spcPct val="100000"/>
              </a:lnSpc>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7"/>
          <p:cNvSpPr txBox="1"/>
          <p:nvPr>
            <p:ph idx="1" type="body"/>
          </p:nvPr>
        </p:nvSpPr>
        <p:spPr>
          <a:xfrm>
            <a:off x="1727200" y="1066800"/>
            <a:ext cx="10363200" cy="4572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lnSpc>
                <a:spcPct val="100000"/>
              </a:lnSpc>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lnSpc>
                <a:spcPct val="100000"/>
              </a:lnSpc>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lnSpc>
                <a:spcPct val="100000"/>
              </a:lnSpc>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lnSpc>
                <a:spcPct val="100000"/>
              </a:lnSpc>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0" name="Google Shape;100;p27"/>
          <p:cNvSpPr txBox="1"/>
          <p:nvPr>
            <p:ph idx="2" type="body"/>
          </p:nvPr>
        </p:nvSpPr>
        <p:spPr>
          <a:xfrm>
            <a:off x="6604000" y="1828800"/>
            <a:ext cx="5384800" cy="27432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Font typeface="Quattrocento Sans"/>
              <a:buNone/>
              <a:defRPr b="0" sz="2400">
                <a:latin typeface="Quattrocento Sans"/>
                <a:ea typeface="Quattrocento Sans"/>
                <a:cs typeface="Quattrocento Sans"/>
                <a:sym typeface="Quattrocento Sans"/>
              </a:defRPr>
            </a:lvl1pPr>
            <a:lvl2pPr indent="-228600" lvl="1" marL="914400" algn="just">
              <a:lnSpc>
                <a:spcPct val="100000"/>
              </a:lnSpc>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lnSpc>
                <a:spcPct val="100000"/>
              </a:lnSpc>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lnSpc>
                <a:spcPct val="100000"/>
              </a:lnSpc>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lnSpc>
                <a:spcPct val="100000"/>
              </a:lnSpc>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1" name="Google Shape;101;p27"/>
          <p:cNvSpPr txBox="1"/>
          <p:nvPr>
            <p:ph idx="12" type="sldNum"/>
          </p:nvPr>
        </p:nvSpPr>
        <p:spPr>
          <a:xfrm>
            <a:off x="-1828800" y="617220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102" name="Shape 102"/>
        <p:cNvGrpSpPr/>
        <p:nvPr/>
      </p:nvGrpSpPr>
      <p:grpSpPr>
        <a:xfrm>
          <a:off x="0" y="0"/>
          <a:ext cx="0" cy="0"/>
          <a:chOff x="0" y="0"/>
          <a:chExt cx="0" cy="0"/>
        </a:xfrm>
      </p:grpSpPr>
      <p:sp>
        <p:nvSpPr>
          <p:cNvPr id="103" name="Google Shape;103;p28"/>
          <p:cNvSpPr txBox="1"/>
          <p:nvPr>
            <p:ph type="title"/>
          </p:nvPr>
        </p:nvSpPr>
        <p:spPr>
          <a:xfrm>
            <a:off x="2946400" y="274638"/>
            <a:ext cx="8636000" cy="56356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8"/>
          <p:cNvSpPr txBox="1"/>
          <p:nvPr>
            <p:ph idx="1" type="body"/>
          </p:nvPr>
        </p:nvSpPr>
        <p:spPr>
          <a:xfrm>
            <a:off x="609600" y="990600"/>
            <a:ext cx="10972800" cy="5562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id="105" name="Google Shape;105;p28"/>
          <p:cNvPicPr preferRelativeResize="0"/>
          <p:nvPr/>
        </p:nvPicPr>
        <p:blipFill rotWithShape="1">
          <a:blip r:embed="rId2">
            <a:alphaModFix/>
          </a:blip>
          <a:srcRect b="0" l="0" r="0" t="0"/>
          <a:stretch/>
        </p:blipFill>
        <p:spPr>
          <a:xfrm>
            <a:off x="711200" y="228601"/>
            <a:ext cx="2133600" cy="48490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2" name="Shape 112"/>
        <p:cNvGrpSpPr/>
        <p:nvPr/>
      </p:nvGrpSpPr>
      <p:grpSpPr>
        <a:xfrm>
          <a:off x="0" y="0"/>
          <a:ext cx="0" cy="0"/>
          <a:chOff x="0" y="0"/>
          <a:chExt cx="0" cy="0"/>
        </a:xfrm>
      </p:grpSpPr>
      <p:sp>
        <p:nvSpPr>
          <p:cNvPr id="113" name="Google Shape;113;g115e76f5ad1_0_360"/>
          <p:cNvSpPr txBox="1"/>
          <p:nvPr>
            <p:ph idx="10" type="dt"/>
          </p:nvPr>
        </p:nvSpPr>
        <p:spPr>
          <a:xfrm>
            <a:off x="609600" y="6356351"/>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g115e76f5ad1_0_360"/>
          <p:cNvSpPr txBox="1"/>
          <p:nvPr>
            <p:ph idx="11" type="ftr"/>
          </p:nvPr>
        </p:nvSpPr>
        <p:spPr>
          <a:xfrm>
            <a:off x="4165600" y="6356351"/>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g115e76f5ad1_0_360"/>
          <p:cNvSpPr txBox="1"/>
          <p:nvPr>
            <p:ph idx="12" type="sldNum"/>
          </p:nvPr>
        </p:nvSpPr>
        <p:spPr>
          <a:xfrm>
            <a:off x="8737600" y="6356351"/>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6" name="Shape 116"/>
        <p:cNvGrpSpPr/>
        <p:nvPr/>
      </p:nvGrpSpPr>
      <p:grpSpPr>
        <a:xfrm>
          <a:off x="0" y="0"/>
          <a:ext cx="0" cy="0"/>
          <a:chOff x="0" y="0"/>
          <a:chExt cx="0" cy="0"/>
        </a:xfrm>
      </p:grpSpPr>
      <p:sp>
        <p:nvSpPr>
          <p:cNvPr id="117" name="Google Shape;117;g115e76f5ad1_0_35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5A33"/>
              </a:buClr>
              <a:buSzPts val="2800"/>
              <a:buFont typeface="Quattrocento Sans"/>
              <a:buNone/>
              <a:defRPr b="1" sz="2800" cap="small">
                <a:solidFill>
                  <a:srgbClr val="FF5A33"/>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g115e76f5ad1_0_352"/>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indent="-381000" lvl="1" marL="914400" algn="l">
              <a:lnSpc>
                <a:spcPct val="100000"/>
              </a:lnSpc>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indent="-355600" lvl="2" marL="1371600" algn="l">
              <a:lnSpc>
                <a:spcPct val="100000"/>
              </a:lnSpc>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indent="-342900" lvl="3" marL="1828800" algn="l">
              <a:lnSpc>
                <a:spcPct val="100000"/>
              </a:lnSpc>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indent="-342900" lvl="4" marL="2286000" algn="l">
              <a:lnSpc>
                <a:spcPct val="100000"/>
              </a:lnSpc>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9" name="Google Shape;119;g115e76f5ad1_0_352"/>
          <p:cNvSpPr txBox="1"/>
          <p:nvPr>
            <p:ph idx="10" type="dt"/>
          </p:nvPr>
        </p:nvSpPr>
        <p:spPr>
          <a:xfrm>
            <a:off x="609600" y="6356351"/>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g115e76f5ad1_0_352"/>
          <p:cNvSpPr txBox="1"/>
          <p:nvPr>
            <p:ph idx="11" type="ftr"/>
          </p:nvPr>
        </p:nvSpPr>
        <p:spPr>
          <a:xfrm>
            <a:off x="4165600" y="6356351"/>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g115e76f5ad1_0_352"/>
          <p:cNvSpPr txBox="1"/>
          <p:nvPr>
            <p:ph idx="12" type="sldNum"/>
          </p:nvPr>
        </p:nvSpPr>
        <p:spPr>
          <a:xfrm>
            <a:off x="8737600" y="6356351"/>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22" name="Google Shape;122;g115e76f5ad1_0_352"/>
          <p:cNvPicPr preferRelativeResize="0"/>
          <p:nvPr/>
        </p:nvPicPr>
        <p:blipFill rotWithShape="1">
          <a:blip r:embed="rId2">
            <a:alphaModFix/>
          </a:blip>
          <a:srcRect b="0" l="0" r="0" t="0"/>
          <a:stretch/>
        </p:blipFill>
        <p:spPr>
          <a:xfrm>
            <a:off x="609600" y="156573"/>
            <a:ext cx="1625602" cy="713824"/>
          </a:xfrm>
          <a:prstGeom prst="rect">
            <a:avLst/>
          </a:prstGeom>
          <a:noFill/>
          <a:ln>
            <a:noFill/>
          </a:ln>
        </p:spPr>
      </p:pic>
      <p:cxnSp>
        <p:nvCxnSpPr>
          <p:cNvPr id="123" name="Google Shape;123;g115e76f5ad1_0_352"/>
          <p:cNvCxnSpPr/>
          <p:nvPr/>
        </p:nvCxnSpPr>
        <p:spPr>
          <a:xfrm>
            <a:off x="609600" y="838200"/>
            <a:ext cx="10972800" cy="0"/>
          </a:xfrm>
          <a:prstGeom prst="straightConnector1">
            <a:avLst/>
          </a:prstGeom>
          <a:noFill/>
          <a:ln cap="flat" cmpd="sng" w="38100">
            <a:solidFill>
              <a:srgbClr val="FF9900"/>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4" name="Shape 124"/>
        <p:cNvGrpSpPr/>
        <p:nvPr/>
      </p:nvGrpSpPr>
      <p:grpSpPr>
        <a:xfrm>
          <a:off x="0" y="0"/>
          <a:ext cx="0" cy="0"/>
          <a:chOff x="0" y="0"/>
          <a:chExt cx="0" cy="0"/>
        </a:xfrm>
      </p:grpSpPr>
      <p:pic>
        <p:nvPicPr>
          <p:cNvPr id="125" name="Google Shape;125;g115e76f5ad1_0_345"/>
          <p:cNvPicPr preferRelativeResize="0"/>
          <p:nvPr/>
        </p:nvPicPr>
        <p:blipFill rotWithShape="1">
          <a:blip r:embed="rId2">
            <a:alphaModFix/>
          </a:blip>
          <a:srcRect b="0" l="0" r="0" t="0"/>
          <a:stretch/>
        </p:blipFill>
        <p:spPr>
          <a:xfrm>
            <a:off x="-4763" y="-4763"/>
            <a:ext cx="12201525" cy="6867525"/>
          </a:xfrm>
          <a:prstGeom prst="rect">
            <a:avLst/>
          </a:prstGeom>
          <a:noFill/>
          <a:ln>
            <a:noFill/>
          </a:ln>
        </p:spPr>
      </p:pic>
      <p:sp>
        <p:nvSpPr>
          <p:cNvPr id="126" name="Google Shape;126;g115e76f5ad1_0_345"/>
          <p:cNvSpPr txBox="1"/>
          <p:nvPr>
            <p:ph idx="1" type="subTitle"/>
          </p:nvPr>
        </p:nvSpPr>
        <p:spPr>
          <a:xfrm>
            <a:off x="5486400" y="4953000"/>
            <a:ext cx="6705600" cy="9906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440"/>
              </a:spcBef>
              <a:spcAft>
                <a:spcPts val="0"/>
              </a:spcAft>
              <a:buClr>
                <a:srgbClr val="FF5A33"/>
              </a:buClr>
              <a:buSzPts val="2200"/>
              <a:buNone/>
              <a:defRPr b="1" sz="2200" cap="small">
                <a:solidFill>
                  <a:srgbClr val="FF5A33"/>
                </a:solidFill>
                <a:latin typeface="Quattrocento Sans"/>
                <a:ea typeface="Quattrocento Sans"/>
                <a:cs typeface="Quattrocento Sans"/>
                <a:sym typeface="Quattrocento Sans"/>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cxnSp>
        <p:nvCxnSpPr>
          <p:cNvPr id="127" name="Google Shape;127;g115e76f5ad1_0_345"/>
          <p:cNvCxnSpPr/>
          <p:nvPr/>
        </p:nvCxnSpPr>
        <p:spPr>
          <a:xfrm>
            <a:off x="5583936" y="4953000"/>
            <a:ext cx="6303300" cy="0"/>
          </a:xfrm>
          <a:prstGeom prst="straightConnector1">
            <a:avLst/>
          </a:prstGeom>
          <a:noFill/>
          <a:ln cap="flat" cmpd="sng" w="9525">
            <a:solidFill>
              <a:srgbClr val="FF5A33"/>
            </a:solidFill>
            <a:prstDash val="dot"/>
            <a:round/>
            <a:headEnd len="sm" w="sm" type="none"/>
            <a:tailEnd len="sm" w="sm" type="none"/>
          </a:ln>
        </p:spPr>
      </p:cxnSp>
      <p:sp>
        <p:nvSpPr>
          <p:cNvPr id="128" name="Google Shape;128;g115e76f5ad1_0_345"/>
          <p:cNvSpPr/>
          <p:nvPr/>
        </p:nvSpPr>
        <p:spPr>
          <a:xfrm>
            <a:off x="1060704" y="2133600"/>
            <a:ext cx="3308100" cy="3048000"/>
          </a:xfrm>
          <a:prstGeom prst="ellipse">
            <a:avLst/>
          </a:prstGeom>
          <a:solidFill>
            <a:schemeClr val="lt1"/>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9" name="Google Shape;129;g115e76f5ad1_0_345"/>
          <p:cNvSpPr txBox="1"/>
          <p:nvPr>
            <p:ph type="title"/>
          </p:nvPr>
        </p:nvSpPr>
        <p:spPr>
          <a:xfrm>
            <a:off x="5506720" y="4284596"/>
            <a:ext cx="6100200" cy="705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5A33"/>
              </a:buClr>
              <a:buSzPts val="3400"/>
              <a:buFont typeface="Calibri"/>
              <a:buNone/>
              <a:defRPr b="1" sz="3400" cap="small">
                <a:solidFill>
                  <a:srgbClr val="FF5A33"/>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g115e76f5ad1_0_345"/>
          <p:cNvSpPr/>
          <p:nvPr>
            <p:ph idx="2" type="pic"/>
          </p:nvPr>
        </p:nvSpPr>
        <p:spPr>
          <a:xfrm>
            <a:off x="1016000" y="2743200"/>
            <a:ext cx="3352800" cy="18288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1" name="Shape 131"/>
        <p:cNvGrpSpPr/>
        <p:nvPr/>
      </p:nvGrpSpPr>
      <p:grpSpPr>
        <a:xfrm>
          <a:off x="0" y="0"/>
          <a:ext cx="0" cy="0"/>
          <a:chOff x="0" y="0"/>
          <a:chExt cx="0" cy="0"/>
        </a:xfrm>
      </p:grpSpPr>
      <p:sp>
        <p:nvSpPr>
          <p:cNvPr id="132" name="Google Shape;132;g115e76f5ad1_0_364"/>
          <p:cNvSpPr txBox="1"/>
          <p:nvPr>
            <p:ph type="title"/>
          </p:nvPr>
        </p:nvSpPr>
        <p:spPr>
          <a:xfrm>
            <a:off x="963084" y="4406901"/>
            <a:ext cx="10363200" cy="13620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g115e76f5ad1_0_364"/>
          <p:cNvSpPr txBox="1"/>
          <p:nvPr>
            <p:ph idx="1" type="body"/>
          </p:nvPr>
        </p:nvSpPr>
        <p:spPr>
          <a:xfrm>
            <a:off x="963084" y="2906713"/>
            <a:ext cx="10363200" cy="15003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134" name="Google Shape;134;g115e76f5ad1_0_364"/>
          <p:cNvSpPr txBox="1"/>
          <p:nvPr>
            <p:ph idx="10" type="dt"/>
          </p:nvPr>
        </p:nvSpPr>
        <p:spPr>
          <a:xfrm>
            <a:off x="609600" y="6356351"/>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g115e76f5ad1_0_364"/>
          <p:cNvSpPr txBox="1"/>
          <p:nvPr>
            <p:ph idx="11" type="ftr"/>
          </p:nvPr>
        </p:nvSpPr>
        <p:spPr>
          <a:xfrm>
            <a:off x="4165600" y="6356351"/>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g115e76f5ad1_0_364"/>
          <p:cNvSpPr txBox="1"/>
          <p:nvPr>
            <p:ph idx="12" type="sldNum"/>
          </p:nvPr>
        </p:nvSpPr>
        <p:spPr>
          <a:xfrm>
            <a:off x="8737600" y="6356351"/>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7" name="Shape 137"/>
        <p:cNvGrpSpPr/>
        <p:nvPr/>
      </p:nvGrpSpPr>
      <p:grpSpPr>
        <a:xfrm>
          <a:off x="0" y="0"/>
          <a:ext cx="0" cy="0"/>
          <a:chOff x="0" y="0"/>
          <a:chExt cx="0" cy="0"/>
        </a:xfrm>
      </p:grpSpPr>
      <p:sp>
        <p:nvSpPr>
          <p:cNvPr id="138" name="Google Shape;138;g115e76f5ad1_0_37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g115e76f5ad1_0_370"/>
          <p:cNvSpPr txBox="1"/>
          <p:nvPr>
            <p:ph idx="1" type="body"/>
          </p:nvPr>
        </p:nvSpPr>
        <p:spPr>
          <a:xfrm>
            <a:off x="609600" y="1600201"/>
            <a:ext cx="53847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40" name="Google Shape;140;g115e76f5ad1_0_370"/>
          <p:cNvSpPr txBox="1"/>
          <p:nvPr>
            <p:ph idx="2" type="body"/>
          </p:nvPr>
        </p:nvSpPr>
        <p:spPr>
          <a:xfrm>
            <a:off x="6197600" y="1600201"/>
            <a:ext cx="53847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41" name="Google Shape;141;g115e76f5ad1_0_370"/>
          <p:cNvSpPr txBox="1"/>
          <p:nvPr>
            <p:ph idx="10" type="dt"/>
          </p:nvPr>
        </p:nvSpPr>
        <p:spPr>
          <a:xfrm>
            <a:off x="609600" y="6356351"/>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g115e76f5ad1_0_370"/>
          <p:cNvSpPr txBox="1"/>
          <p:nvPr>
            <p:ph idx="11" type="ftr"/>
          </p:nvPr>
        </p:nvSpPr>
        <p:spPr>
          <a:xfrm>
            <a:off x="4165600" y="6356351"/>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g115e76f5ad1_0_370"/>
          <p:cNvSpPr txBox="1"/>
          <p:nvPr>
            <p:ph idx="12" type="sldNum"/>
          </p:nvPr>
        </p:nvSpPr>
        <p:spPr>
          <a:xfrm>
            <a:off x="8737600" y="6356351"/>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6"/>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5A33"/>
              </a:buClr>
              <a:buSzPts val="2800"/>
              <a:buFont typeface="Quattrocento Sans"/>
              <a:buNone/>
              <a:defRPr b="1" sz="2800" cap="small">
                <a:solidFill>
                  <a:srgbClr val="FF5A33"/>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6"/>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indent="-381000" lvl="1" marL="914400" algn="l">
              <a:lnSpc>
                <a:spcPct val="100000"/>
              </a:lnSpc>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indent="-355600" lvl="2" marL="1371600" algn="l">
              <a:lnSpc>
                <a:spcPct val="100000"/>
              </a:lnSpc>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indent="-342900" lvl="3" marL="1828800" algn="l">
              <a:lnSpc>
                <a:spcPct val="100000"/>
              </a:lnSpc>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indent="-342900" lvl="4" marL="2286000" algn="l">
              <a:lnSpc>
                <a:spcPct val="100000"/>
              </a:lnSpc>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 name="Google Shape;25;p1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8" name="Google Shape;28;p16"/>
          <p:cNvPicPr preferRelativeResize="0"/>
          <p:nvPr/>
        </p:nvPicPr>
        <p:blipFill rotWithShape="1">
          <a:blip r:embed="rId2">
            <a:alphaModFix/>
          </a:blip>
          <a:srcRect b="0" l="0" r="0" t="0"/>
          <a:stretch/>
        </p:blipFill>
        <p:spPr>
          <a:xfrm>
            <a:off x="609600" y="156573"/>
            <a:ext cx="1625602" cy="713824"/>
          </a:xfrm>
          <a:prstGeom prst="rect">
            <a:avLst/>
          </a:prstGeom>
          <a:noFill/>
          <a:ln>
            <a:noFill/>
          </a:ln>
        </p:spPr>
      </p:pic>
      <p:cxnSp>
        <p:nvCxnSpPr>
          <p:cNvPr id="29" name="Google Shape;29;p16"/>
          <p:cNvCxnSpPr/>
          <p:nvPr/>
        </p:nvCxnSpPr>
        <p:spPr>
          <a:xfrm>
            <a:off x="609600" y="838200"/>
            <a:ext cx="10972800" cy="0"/>
          </a:xfrm>
          <a:prstGeom prst="straightConnector1">
            <a:avLst/>
          </a:prstGeom>
          <a:noFill/>
          <a:ln cap="flat" cmpd="sng" w="38100">
            <a:solidFill>
              <a:srgbClr val="FF9900"/>
            </a:solidFill>
            <a:prstDash val="solid"/>
            <a:round/>
            <a:headEnd len="sm" w="sm" type="none"/>
            <a:tailEnd len="sm" w="sm" type="none"/>
          </a:ln>
        </p:spPr>
      </p:cxnSp>
    </p:spTree>
  </p:cSld>
  <p:clrMapOvr>
    <a:masterClrMapping/>
  </p:clrMapOvr>
  <mc:AlternateContent>
    <mc:Choice Requires="p14">
      <p:transition spd="slow">
        <p14:rippl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4" name="Shape 144"/>
        <p:cNvGrpSpPr/>
        <p:nvPr/>
      </p:nvGrpSpPr>
      <p:grpSpPr>
        <a:xfrm>
          <a:off x="0" y="0"/>
          <a:ext cx="0" cy="0"/>
          <a:chOff x="0" y="0"/>
          <a:chExt cx="0" cy="0"/>
        </a:xfrm>
      </p:grpSpPr>
      <p:sp>
        <p:nvSpPr>
          <p:cNvPr id="145" name="Google Shape;145;g115e76f5ad1_0_37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g115e76f5ad1_0_377"/>
          <p:cNvSpPr txBox="1"/>
          <p:nvPr>
            <p:ph idx="1" type="body"/>
          </p:nvPr>
        </p:nvSpPr>
        <p:spPr>
          <a:xfrm>
            <a:off x="609600" y="1535113"/>
            <a:ext cx="53868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47" name="Google Shape;147;g115e76f5ad1_0_377"/>
          <p:cNvSpPr txBox="1"/>
          <p:nvPr>
            <p:ph idx="2" type="body"/>
          </p:nvPr>
        </p:nvSpPr>
        <p:spPr>
          <a:xfrm>
            <a:off x="609600" y="2174875"/>
            <a:ext cx="53868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48" name="Google Shape;148;g115e76f5ad1_0_377"/>
          <p:cNvSpPr txBox="1"/>
          <p:nvPr>
            <p:ph idx="3" type="body"/>
          </p:nvPr>
        </p:nvSpPr>
        <p:spPr>
          <a:xfrm>
            <a:off x="6193368" y="1535113"/>
            <a:ext cx="53889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49" name="Google Shape;149;g115e76f5ad1_0_377"/>
          <p:cNvSpPr txBox="1"/>
          <p:nvPr>
            <p:ph idx="4" type="body"/>
          </p:nvPr>
        </p:nvSpPr>
        <p:spPr>
          <a:xfrm>
            <a:off x="6193368" y="2174875"/>
            <a:ext cx="53889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50" name="Google Shape;150;g115e76f5ad1_0_377"/>
          <p:cNvSpPr txBox="1"/>
          <p:nvPr>
            <p:ph idx="10" type="dt"/>
          </p:nvPr>
        </p:nvSpPr>
        <p:spPr>
          <a:xfrm>
            <a:off x="609600" y="6356351"/>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g115e76f5ad1_0_377"/>
          <p:cNvSpPr txBox="1"/>
          <p:nvPr>
            <p:ph idx="11" type="ftr"/>
          </p:nvPr>
        </p:nvSpPr>
        <p:spPr>
          <a:xfrm>
            <a:off x="4165600" y="6356351"/>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g115e76f5ad1_0_377"/>
          <p:cNvSpPr txBox="1"/>
          <p:nvPr>
            <p:ph idx="12" type="sldNum"/>
          </p:nvPr>
        </p:nvSpPr>
        <p:spPr>
          <a:xfrm>
            <a:off x="8737600" y="6356351"/>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53" name="Shape 153"/>
        <p:cNvGrpSpPr/>
        <p:nvPr/>
      </p:nvGrpSpPr>
      <p:grpSpPr>
        <a:xfrm>
          <a:off x="0" y="0"/>
          <a:ext cx="0" cy="0"/>
          <a:chOff x="0" y="0"/>
          <a:chExt cx="0" cy="0"/>
        </a:xfrm>
      </p:grpSpPr>
      <p:sp>
        <p:nvSpPr>
          <p:cNvPr id="154" name="Google Shape;154;g115e76f5ad1_0_386"/>
          <p:cNvSpPr txBox="1"/>
          <p:nvPr>
            <p:ph idx="10" type="dt"/>
          </p:nvPr>
        </p:nvSpPr>
        <p:spPr>
          <a:xfrm>
            <a:off x="609600" y="6356351"/>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g115e76f5ad1_0_386"/>
          <p:cNvSpPr txBox="1"/>
          <p:nvPr>
            <p:ph idx="11" type="ftr"/>
          </p:nvPr>
        </p:nvSpPr>
        <p:spPr>
          <a:xfrm>
            <a:off x="4165600" y="6356351"/>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g115e76f5ad1_0_386"/>
          <p:cNvSpPr txBox="1"/>
          <p:nvPr>
            <p:ph idx="12" type="sldNum"/>
          </p:nvPr>
        </p:nvSpPr>
        <p:spPr>
          <a:xfrm>
            <a:off x="8737600" y="6356351"/>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7" name="Google Shape;157;g115e76f5ad1_0_386"/>
          <p:cNvSpPr/>
          <p:nvPr/>
        </p:nvSpPr>
        <p:spPr>
          <a:xfrm>
            <a:off x="2032000" y="2551018"/>
            <a:ext cx="8534400" cy="32649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pic>
        <p:nvPicPr>
          <p:cNvPr descr="http://uconndigitalarts.com/wp-content/uploads/2013/04/original.jpg" id="158" name="Google Shape;158;g115e76f5ad1_0_386"/>
          <p:cNvPicPr preferRelativeResize="0"/>
          <p:nvPr/>
        </p:nvPicPr>
        <p:blipFill rotWithShape="1">
          <a:blip r:embed="rId2">
            <a:alphaModFix/>
          </a:blip>
          <a:srcRect b="41310" l="0" r="0" t="43978"/>
          <a:stretch/>
        </p:blipFill>
        <p:spPr>
          <a:xfrm flipH="1">
            <a:off x="3732707" y="2575401"/>
            <a:ext cx="4568091" cy="283858"/>
          </a:xfrm>
          <a:prstGeom prst="rect">
            <a:avLst/>
          </a:prstGeom>
          <a:noFill/>
          <a:ln>
            <a:noFill/>
          </a:ln>
        </p:spPr>
      </p:pic>
      <p:pic>
        <p:nvPicPr>
          <p:cNvPr descr="C:\Users\powerpoint.vn\Downloads\1e2cd4b177168ad16ce2e7c504bba4d2.x400.jpeg" id="159" name="Google Shape;159;g115e76f5ad1_0_386"/>
          <p:cNvPicPr preferRelativeResize="0"/>
          <p:nvPr/>
        </p:nvPicPr>
        <p:blipFill rotWithShape="1">
          <a:blip r:embed="rId3">
            <a:alphaModFix/>
          </a:blip>
          <a:srcRect b="55709" l="0" r="0" t="0"/>
          <a:stretch/>
        </p:blipFill>
        <p:spPr>
          <a:xfrm>
            <a:off x="2568620" y="609600"/>
            <a:ext cx="7257961" cy="2828060"/>
          </a:xfrm>
          <a:prstGeom prst="rect">
            <a:avLst/>
          </a:prstGeom>
          <a:noFill/>
          <a:ln>
            <a:noFill/>
          </a:ln>
        </p:spPr>
      </p:pic>
      <p:sp>
        <p:nvSpPr>
          <p:cNvPr id="160" name="Google Shape;160;g115e76f5ad1_0_386"/>
          <p:cNvSpPr txBox="1"/>
          <p:nvPr/>
        </p:nvSpPr>
        <p:spPr>
          <a:xfrm>
            <a:off x="4103893" y="3124200"/>
            <a:ext cx="4735200" cy="2139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7200"/>
              <a:buFont typeface="Calibri"/>
              <a:buNone/>
            </a:pPr>
            <a:r>
              <a:rPr b="1" i="0" lang="en-US" sz="7200" u="none" cap="none" strike="noStrike">
                <a:solidFill>
                  <a:schemeClr val="lt1"/>
                </a:solidFill>
                <a:latin typeface="Calibri"/>
                <a:ea typeface="Calibri"/>
                <a:cs typeface="Calibri"/>
                <a:sym typeface="Calibri"/>
              </a:rPr>
              <a:t>DEM</a:t>
            </a:r>
            <a:r>
              <a:rPr b="1" i="0" lang="en-US" sz="11500" u="none" cap="none" strike="noStrike">
                <a:solidFill>
                  <a:schemeClr val="lt1"/>
                </a:solidFill>
                <a:latin typeface="Calibri"/>
                <a:ea typeface="Calibri"/>
                <a:cs typeface="Calibri"/>
                <a:sym typeface="Calibri"/>
              </a:rPr>
              <a: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http://www.designofsignage.com/application/symbol/hands/image/600x600/hand-press-button-4.jpg" id="161" name="Google Shape;161;g115e76f5ad1_0_386"/>
          <p:cNvPicPr preferRelativeResize="0"/>
          <p:nvPr/>
        </p:nvPicPr>
        <p:blipFill rotWithShape="1">
          <a:blip r:embed="rId4">
            <a:alphaModFix/>
          </a:blip>
          <a:srcRect b="0" l="0" r="0" t="0"/>
          <a:stretch/>
        </p:blipFill>
        <p:spPr>
          <a:xfrm>
            <a:off x="6016752" y="3568725"/>
            <a:ext cx="3488948" cy="261671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2" name="Shape 162"/>
        <p:cNvGrpSpPr/>
        <p:nvPr/>
      </p:nvGrpSpPr>
      <p:grpSpPr>
        <a:xfrm>
          <a:off x="0" y="0"/>
          <a:ext cx="0" cy="0"/>
          <a:chOff x="0" y="0"/>
          <a:chExt cx="0" cy="0"/>
        </a:xfrm>
      </p:grpSpPr>
      <p:sp>
        <p:nvSpPr>
          <p:cNvPr id="163" name="Google Shape;163;g115e76f5ad1_0_395"/>
          <p:cNvSpPr txBox="1"/>
          <p:nvPr>
            <p:ph type="title"/>
          </p:nvPr>
        </p:nvSpPr>
        <p:spPr>
          <a:xfrm>
            <a:off x="609601" y="273050"/>
            <a:ext cx="4011000" cy="1162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g115e76f5ad1_0_395"/>
          <p:cNvSpPr txBox="1"/>
          <p:nvPr>
            <p:ph idx="1" type="body"/>
          </p:nvPr>
        </p:nvSpPr>
        <p:spPr>
          <a:xfrm>
            <a:off x="4766733" y="273051"/>
            <a:ext cx="6815700" cy="58530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165" name="Google Shape;165;g115e76f5ad1_0_395"/>
          <p:cNvSpPr txBox="1"/>
          <p:nvPr>
            <p:ph idx="2" type="body"/>
          </p:nvPr>
        </p:nvSpPr>
        <p:spPr>
          <a:xfrm>
            <a:off x="609601" y="1435101"/>
            <a:ext cx="4011000" cy="4691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66" name="Google Shape;166;g115e76f5ad1_0_395"/>
          <p:cNvSpPr txBox="1"/>
          <p:nvPr>
            <p:ph idx="10" type="dt"/>
          </p:nvPr>
        </p:nvSpPr>
        <p:spPr>
          <a:xfrm>
            <a:off x="609600" y="6356351"/>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g115e76f5ad1_0_395"/>
          <p:cNvSpPr txBox="1"/>
          <p:nvPr>
            <p:ph idx="11" type="ftr"/>
          </p:nvPr>
        </p:nvSpPr>
        <p:spPr>
          <a:xfrm>
            <a:off x="4165600" y="6356351"/>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g115e76f5ad1_0_395"/>
          <p:cNvSpPr txBox="1"/>
          <p:nvPr>
            <p:ph idx="12" type="sldNum"/>
          </p:nvPr>
        </p:nvSpPr>
        <p:spPr>
          <a:xfrm>
            <a:off x="8737600" y="6356351"/>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9" name="Shape 169"/>
        <p:cNvGrpSpPr/>
        <p:nvPr/>
      </p:nvGrpSpPr>
      <p:grpSpPr>
        <a:xfrm>
          <a:off x="0" y="0"/>
          <a:ext cx="0" cy="0"/>
          <a:chOff x="0" y="0"/>
          <a:chExt cx="0" cy="0"/>
        </a:xfrm>
      </p:grpSpPr>
      <p:sp>
        <p:nvSpPr>
          <p:cNvPr id="170" name="Google Shape;170;g115e76f5ad1_0_402"/>
          <p:cNvSpPr txBox="1"/>
          <p:nvPr>
            <p:ph type="title"/>
          </p:nvPr>
        </p:nvSpPr>
        <p:spPr>
          <a:xfrm>
            <a:off x="2389717" y="4800600"/>
            <a:ext cx="7315200" cy="566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g115e76f5ad1_0_402"/>
          <p:cNvSpPr/>
          <p:nvPr>
            <p:ph idx="2" type="pic"/>
          </p:nvPr>
        </p:nvSpPr>
        <p:spPr>
          <a:xfrm>
            <a:off x="2389717" y="612775"/>
            <a:ext cx="7315200" cy="4114800"/>
          </a:xfrm>
          <a:prstGeom prst="rect">
            <a:avLst/>
          </a:prstGeom>
          <a:noFill/>
          <a:ln>
            <a:noFill/>
          </a:ln>
        </p:spPr>
      </p:sp>
      <p:sp>
        <p:nvSpPr>
          <p:cNvPr id="172" name="Google Shape;172;g115e76f5ad1_0_402"/>
          <p:cNvSpPr txBox="1"/>
          <p:nvPr>
            <p:ph idx="1" type="body"/>
          </p:nvPr>
        </p:nvSpPr>
        <p:spPr>
          <a:xfrm>
            <a:off x="2389717" y="5367338"/>
            <a:ext cx="7315200" cy="8049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73" name="Google Shape;173;g115e76f5ad1_0_402"/>
          <p:cNvSpPr txBox="1"/>
          <p:nvPr>
            <p:ph idx="10" type="dt"/>
          </p:nvPr>
        </p:nvSpPr>
        <p:spPr>
          <a:xfrm>
            <a:off x="609600" y="6356351"/>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4" name="Google Shape;174;g115e76f5ad1_0_402"/>
          <p:cNvSpPr txBox="1"/>
          <p:nvPr>
            <p:ph idx="11" type="ftr"/>
          </p:nvPr>
        </p:nvSpPr>
        <p:spPr>
          <a:xfrm>
            <a:off x="4165600" y="6356351"/>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g115e76f5ad1_0_402"/>
          <p:cNvSpPr txBox="1"/>
          <p:nvPr>
            <p:ph idx="12" type="sldNum"/>
          </p:nvPr>
        </p:nvSpPr>
        <p:spPr>
          <a:xfrm>
            <a:off x="8737600" y="6356351"/>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6" name="Shape 176"/>
        <p:cNvGrpSpPr/>
        <p:nvPr/>
      </p:nvGrpSpPr>
      <p:grpSpPr>
        <a:xfrm>
          <a:off x="0" y="0"/>
          <a:ext cx="0" cy="0"/>
          <a:chOff x="0" y="0"/>
          <a:chExt cx="0" cy="0"/>
        </a:xfrm>
      </p:grpSpPr>
      <p:sp>
        <p:nvSpPr>
          <p:cNvPr id="177" name="Google Shape;177;g115e76f5ad1_0_40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g115e76f5ad1_0_409"/>
          <p:cNvSpPr txBox="1"/>
          <p:nvPr>
            <p:ph idx="1" type="body"/>
          </p:nvPr>
        </p:nvSpPr>
        <p:spPr>
          <a:xfrm rot="5400000">
            <a:off x="3832950" y="-1623149"/>
            <a:ext cx="4526100" cy="10972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79" name="Google Shape;179;g115e76f5ad1_0_409"/>
          <p:cNvSpPr txBox="1"/>
          <p:nvPr>
            <p:ph idx="10" type="dt"/>
          </p:nvPr>
        </p:nvSpPr>
        <p:spPr>
          <a:xfrm>
            <a:off x="609600" y="6356351"/>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0" name="Google Shape;180;g115e76f5ad1_0_409"/>
          <p:cNvSpPr txBox="1"/>
          <p:nvPr>
            <p:ph idx="11" type="ftr"/>
          </p:nvPr>
        </p:nvSpPr>
        <p:spPr>
          <a:xfrm>
            <a:off x="4165600" y="6356351"/>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1" name="Google Shape;181;g115e76f5ad1_0_409"/>
          <p:cNvSpPr txBox="1"/>
          <p:nvPr>
            <p:ph idx="12" type="sldNum"/>
          </p:nvPr>
        </p:nvSpPr>
        <p:spPr>
          <a:xfrm>
            <a:off x="8737600" y="6356351"/>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2" name="Shape 182"/>
        <p:cNvGrpSpPr/>
        <p:nvPr/>
      </p:nvGrpSpPr>
      <p:grpSpPr>
        <a:xfrm>
          <a:off x="0" y="0"/>
          <a:ext cx="0" cy="0"/>
          <a:chOff x="0" y="0"/>
          <a:chExt cx="0" cy="0"/>
        </a:xfrm>
      </p:grpSpPr>
      <p:sp>
        <p:nvSpPr>
          <p:cNvPr id="183" name="Google Shape;183;g115e76f5ad1_0_415"/>
          <p:cNvSpPr txBox="1"/>
          <p:nvPr>
            <p:ph type="title"/>
          </p:nvPr>
        </p:nvSpPr>
        <p:spPr>
          <a:xfrm rot="5400000">
            <a:off x="7285050" y="1828789"/>
            <a:ext cx="5851500" cy="27432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g115e76f5ad1_0_415"/>
          <p:cNvSpPr txBox="1"/>
          <p:nvPr>
            <p:ph idx="1" type="body"/>
          </p:nvPr>
        </p:nvSpPr>
        <p:spPr>
          <a:xfrm rot="5400000">
            <a:off x="1697000" y="-812861"/>
            <a:ext cx="5851500" cy="80265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5" name="Google Shape;185;g115e76f5ad1_0_415"/>
          <p:cNvSpPr txBox="1"/>
          <p:nvPr>
            <p:ph idx="10" type="dt"/>
          </p:nvPr>
        </p:nvSpPr>
        <p:spPr>
          <a:xfrm>
            <a:off x="609600" y="6356351"/>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g115e76f5ad1_0_415"/>
          <p:cNvSpPr txBox="1"/>
          <p:nvPr>
            <p:ph idx="11" type="ftr"/>
          </p:nvPr>
        </p:nvSpPr>
        <p:spPr>
          <a:xfrm>
            <a:off x="4165600" y="6356351"/>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g115e76f5ad1_0_415"/>
          <p:cNvSpPr txBox="1"/>
          <p:nvPr>
            <p:ph idx="12" type="sldNum"/>
          </p:nvPr>
        </p:nvSpPr>
        <p:spPr>
          <a:xfrm>
            <a:off x="8737600" y="6356351"/>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p:cSld name="Title &amp; Content">
    <p:spTree>
      <p:nvGrpSpPr>
        <p:cNvPr id="188" name="Shape 188"/>
        <p:cNvGrpSpPr/>
        <p:nvPr/>
      </p:nvGrpSpPr>
      <p:grpSpPr>
        <a:xfrm>
          <a:off x="0" y="0"/>
          <a:ext cx="0" cy="0"/>
          <a:chOff x="0" y="0"/>
          <a:chExt cx="0" cy="0"/>
        </a:xfrm>
      </p:grpSpPr>
      <p:sp>
        <p:nvSpPr>
          <p:cNvPr id="189" name="Google Shape;189;g115e76f5ad1_0_42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g115e76f5ad1_0_421"/>
          <p:cNvSpPr txBox="1"/>
          <p:nvPr/>
        </p:nvSpPr>
        <p:spPr>
          <a:xfrm>
            <a:off x="2946400" y="274638"/>
            <a:ext cx="8636100" cy="563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9900"/>
              </a:buClr>
              <a:buSzPts val="3200"/>
              <a:buFont typeface="Quattrocento Sans"/>
              <a:buNone/>
            </a:pPr>
            <a:r>
              <a:rPr b="1" i="0" lang="en-US" sz="3200" u="none" cap="small" strike="noStrike">
                <a:solidFill>
                  <a:srgbClr val="FF9900"/>
                </a:solidFill>
                <a:latin typeface="Quattrocento Sans"/>
                <a:ea typeface="Quattrocento Sans"/>
                <a:cs typeface="Quattrocento Sans"/>
                <a:sym typeface="Quattrocento Sans"/>
              </a:rPr>
              <a:t>Click to edit Master title style</a:t>
            </a:r>
            <a:endParaRPr b="1" i="0" sz="3200" u="none" cap="small" strike="noStrike">
              <a:solidFill>
                <a:srgbClr val="FF9900"/>
              </a:solidFill>
              <a:latin typeface="Quattrocento Sans"/>
              <a:ea typeface="Quattrocento Sans"/>
              <a:cs typeface="Quattrocento Sans"/>
              <a:sym typeface="Quattrocento Sans"/>
            </a:endParaRPr>
          </a:p>
        </p:txBody>
      </p:sp>
      <p:sp>
        <p:nvSpPr>
          <p:cNvPr id="191" name="Google Shape;191;g115e76f5ad1_0_421"/>
          <p:cNvSpPr txBox="1"/>
          <p:nvPr>
            <p:ph idx="1" type="body"/>
          </p:nvPr>
        </p:nvSpPr>
        <p:spPr>
          <a:xfrm>
            <a:off x="609600" y="990600"/>
            <a:ext cx="10972800" cy="5562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id="192" name="Google Shape;192;g115e76f5ad1_0_421"/>
          <p:cNvPicPr preferRelativeResize="0"/>
          <p:nvPr/>
        </p:nvPicPr>
        <p:blipFill rotWithShape="1">
          <a:blip r:embed="rId2">
            <a:alphaModFix/>
          </a:blip>
          <a:srcRect b="0" l="0" r="0" t="0"/>
          <a:stretch/>
        </p:blipFill>
        <p:spPr>
          <a:xfrm>
            <a:off x="711200" y="228601"/>
            <a:ext cx="2133600" cy="484909"/>
          </a:xfrm>
          <a:prstGeom prst="rect">
            <a:avLst/>
          </a:prstGeom>
          <a:noFill/>
          <a:ln>
            <a:noFill/>
          </a:ln>
        </p:spPr>
      </p:pic>
      <p:cxnSp>
        <p:nvCxnSpPr>
          <p:cNvPr id="193" name="Google Shape;193;g115e76f5ad1_0_421"/>
          <p:cNvCxnSpPr/>
          <p:nvPr/>
        </p:nvCxnSpPr>
        <p:spPr>
          <a:xfrm rot="10800000">
            <a:off x="711300" y="835152"/>
            <a:ext cx="10871100" cy="0"/>
          </a:xfrm>
          <a:prstGeom prst="straightConnector1">
            <a:avLst/>
          </a:prstGeom>
          <a:noFill/>
          <a:ln cap="flat" cmpd="sng" w="38100">
            <a:solidFill>
              <a:srgbClr val="BD4B48"/>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94" name="Shape 194"/>
        <p:cNvGrpSpPr/>
        <p:nvPr/>
      </p:nvGrpSpPr>
      <p:grpSpPr>
        <a:xfrm>
          <a:off x="0" y="0"/>
          <a:ext cx="0" cy="0"/>
          <a:chOff x="0" y="0"/>
          <a:chExt cx="0" cy="0"/>
        </a:xfrm>
      </p:grpSpPr>
      <p:sp>
        <p:nvSpPr>
          <p:cNvPr id="195" name="Google Shape;195;g115e76f5ad1_0_427"/>
          <p:cNvSpPr txBox="1"/>
          <p:nvPr>
            <p:ph type="title"/>
          </p:nvPr>
        </p:nvSpPr>
        <p:spPr>
          <a:xfrm>
            <a:off x="2336800" y="198438"/>
            <a:ext cx="9448800" cy="4875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g115e76f5ad1_0_427"/>
          <p:cNvSpPr txBox="1"/>
          <p:nvPr>
            <p:ph idx="1" type="body"/>
          </p:nvPr>
        </p:nvSpPr>
        <p:spPr>
          <a:xfrm>
            <a:off x="1727200" y="1066800"/>
            <a:ext cx="10363200" cy="4572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lnSpc>
                <a:spcPct val="100000"/>
              </a:lnSpc>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lnSpc>
                <a:spcPct val="100000"/>
              </a:lnSpc>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lnSpc>
                <a:spcPct val="100000"/>
              </a:lnSpc>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lnSpc>
                <a:spcPct val="100000"/>
              </a:lnSpc>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7" name="Google Shape;197;g115e76f5ad1_0_427"/>
          <p:cNvSpPr txBox="1"/>
          <p:nvPr>
            <p:ph idx="2" type="body"/>
          </p:nvPr>
        </p:nvSpPr>
        <p:spPr>
          <a:xfrm>
            <a:off x="6604000" y="1828800"/>
            <a:ext cx="5384700" cy="27432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Font typeface="Quattrocento Sans"/>
              <a:buNone/>
              <a:defRPr b="0" sz="2400">
                <a:latin typeface="Quattrocento Sans"/>
                <a:ea typeface="Quattrocento Sans"/>
                <a:cs typeface="Quattrocento Sans"/>
                <a:sym typeface="Quattrocento Sans"/>
              </a:defRPr>
            </a:lvl1pPr>
            <a:lvl2pPr indent="-228600" lvl="1" marL="914400" algn="just">
              <a:lnSpc>
                <a:spcPct val="100000"/>
              </a:lnSpc>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lnSpc>
                <a:spcPct val="100000"/>
              </a:lnSpc>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lnSpc>
                <a:spcPct val="100000"/>
              </a:lnSpc>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lnSpc>
                <a:spcPct val="100000"/>
              </a:lnSpc>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8" name="Google Shape;198;g115e76f5ad1_0_427"/>
          <p:cNvSpPr txBox="1"/>
          <p:nvPr>
            <p:ph idx="12" type="sldNum"/>
          </p:nvPr>
        </p:nvSpPr>
        <p:spPr>
          <a:xfrm>
            <a:off x="-1828800" y="6172201"/>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199" name="Shape 199"/>
        <p:cNvGrpSpPr/>
        <p:nvPr/>
      </p:nvGrpSpPr>
      <p:grpSpPr>
        <a:xfrm>
          <a:off x="0" y="0"/>
          <a:ext cx="0" cy="0"/>
          <a:chOff x="0" y="0"/>
          <a:chExt cx="0" cy="0"/>
        </a:xfrm>
      </p:grpSpPr>
      <p:sp>
        <p:nvSpPr>
          <p:cNvPr id="200" name="Google Shape;200;g115e76f5ad1_0_432"/>
          <p:cNvSpPr txBox="1"/>
          <p:nvPr>
            <p:ph type="title"/>
          </p:nvPr>
        </p:nvSpPr>
        <p:spPr>
          <a:xfrm>
            <a:off x="2946400" y="274638"/>
            <a:ext cx="8636100" cy="563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1" name="Google Shape;201;g115e76f5ad1_0_432"/>
          <p:cNvSpPr txBox="1"/>
          <p:nvPr>
            <p:ph idx="1" type="body"/>
          </p:nvPr>
        </p:nvSpPr>
        <p:spPr>
          <a:xfrm>
            <a:off x="609600" y="990600"/>
            <a:ext cx="10972800" cy="5562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id="202" name="Google Shape;202;g115e76f5ad1_0_432"/>
          <p:cNvPicPr preferRelativeResize="0"/>
          <p:nvPr/>
        </p:nvPicPr>
        <p:blipFill rotWithShape="1">
          <a:blip r:embed="rId2">
            <a:alphaModFix/>
          </a:blip>
          <a:srcRect b="0" l="0" r="0" t="0"/>
          <a:stretch/>
        </p:blipFill>
        <p:spPr>
          <a:xfrm>
            <a:off x="711200" y="228601"/>
            <a:ext cx="2133600" cy="48490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1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8"/>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8"/>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7" name="Google Shape;37;p1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rippl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9"/>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3" name="Google Shape;43;p19"/>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4" name="Google Shape;44;p1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rippl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0" name="Google Shape;50;p20"/>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1" name="Google Shape;51;p20"/>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2" name="Google Shape;52;p20"/>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3" name="Google Shape;53;p2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rippl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6" name="Shape 56"/>
        <p:cNvGrpSpPr/>
        <p:nvPr/>
      </p:nvGrpSpPr>
      <p:grpSpPr>
        <a:xfrm>
          <a:off x="0" y="0"/>
          <a:ext cx="0" cy="0"/>
          <a:chOff x="0" y="0"/>
          <a:chExt cx="0" cy="0"/>
        </a:xfrm>
      </p:grpSpPr>
      <p:sp>
        <p:nvSpPr>
          <p:cNvPr id="57" name="Google Shape;57;p2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21"/>
          <p:cNvSpPr/>
          <p:nvPr/>
        </p:nvSpPr>
        <p:spPr>
          <a:xfrm>
            <a:off x="2032000" y="2551018"/>
            <a:ext cx="8534400" cy="326475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pic>
        <p:nvPicPr>
          <p:cNvPr descr="http://uconndigitalarts.com/wp-content/uploads/2013/04/original.jpg" id="61" name="Google Shape;61;p21"/>
          <p:cNvPicPr preferRelativeResize="0"/>
          <p:nvPr/>
        </p:nvPicPr>
        <p:blipFill rotWithShape="1">
          <a:blip r:embed="rId2">
            <a:alphaModFix/>
          </a:blip>
          <a:srcRect b="41310" l="0" r="0" t="43978"/>
          <a:stretch/>
        </p:blipFill>
        <p:spPr>
          <a:xfrm flipH="1">
            <a:off x="3732707" y="2575401"/>
            <a:ext cx="4568091" cy="283858"/>
          </a:xfrm>
          <a:prstGeom prst="rect">
            <a:avLst/>
          </a:prstGeom>
          <a:noFill/>
          <a:ln>
            <a:noFill/>
          </a:ln>
        </p:spPr>
      </p:pic>
      <p:pic>
        <p:nvPicPr>
          <p:cNvPr descr="C:\Users\powerpoint.vn\Downloads\1e2cd4b177168ad16ce2e7c504bba4d2.x400.jpeg" id="62" name="Google Shape;62;p21"/>
          <p:cNvPicPr preferRelativeResize="0"/>
          <p:nvPr/>
        </p:nvPicPr>
        <p:blipFill rotWithShape="1">
          <a:blip r:embed="rId3">
            <a:alphaModFix/>
          </a:blip>
          <a:srcRect b="55710" l="0" r="0" t="0"/>
          <a:stretch/>
        </p:blipFill>
        <p:spPr>
          <a:xfrm>
            <a:off x="2568620" y="609600"/>
            <a:ext cx="7257961" cy="2828060"/>
          </a:xfrm>
          <a:prstGeom prst="rect">
            <a:avLst/>
          </a:prstGeom>
          <a:noFill/>
          <a:ln>
            <a:noFill/>
          </a:ln>
        </p:spPr>
      </p:pic>
      <p:sp>
        <p:nvSpPr>
          <p:cNvPr id="63" name="Google Shape;63;p21"/>
          <p:cNvSpPr txBox="1"/>
          <p:nvPr/>
        </p:nvSpPr>
        <p:spPr>
          <a:xfrm>
            <a:off x="4103893" y="3124200"/>
            <a:ext cx="4735308" cy="21390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7200"/>
              <a:buFont typeface="Calibri"/>
              <a:buNone/>
            </a:pPr>
            <a:r>
              <a:rPr b="1" i="0" lang="en-US" sz="7200" u="none" cap="none" strike="noStrike">
                <a:solidFill>
                  <a:schemeClr val="lt1"/>
                </a:solidFill>
                <a:latin typeface="Calibri"/>
                <a:ea typeface="Calibri"/>
                <a:cs typeface="Calibri"/>
                <a:sym typeface="Calibri"/>
              </a:rPr>
              <a:t>DEM</a:t>
            </a:r>
            <a:r>
              <a:rPr b="1" i="0" lang="en-US" sz="11500" u="none" cap="none" strike="noStrike">
                <a:solidFill>
                  <a:schemeClr val="lt1"/>
                </a:solidFill>
                <a:latin typeface="Calibri"/>
                <a:ea typeface="Calibri"/>
                <a:cs typeface="Calibri"/>
                <a:sym typeface="Calibri"/>
              </a:rPr>
              <a: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http://www.designofsignage.com/application/symbol/hands/image/600x600/hand-press-button-4.jpg" id="64" name="Google Shape;64;p21"/>
          <p:cNvPicPr preferRelativeResize="0"/>
          <p:nvPr/>
        </p:nvPicPr>
        <p:blipFill rotWithShape="1">
          <a:blip r:embed="rId4">
            <a:alphaModFix/>
          </a:blip>
          <a:srcRect b="0" l="0" r="0" t="0"/>
          <a:stretch/>
        </p:blipFill>
        <p:spPr>
          <a:xfrm>
            <a:off x="6016752" y="3568725"/>
            <a:ext cx="3488947" cy="2616710"/>
          </a:xfrm>
          <a:prstGeom prst="rect">
            <a:avLst/>
          </a:prstGeom>
          <a:noFill/>
          <a:ln>
            <a:noFill/>
          </a:ln>
        </p:spPr>
      </p:pic>
    </p:spTree>
  </p:cSld>
  <p:clrMapOvr>
    <a:masterClrMapping/>
  </p:clrMapOvr>
  <mc:AlternateContent>
    <mc:Choice Requires="p14">
      <p:transition spd="slow">
        <p14:rippl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22"/>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2"/>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8" name="Google Shape;68;p22"/>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23"/>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3"/>
          <p:cNvSpPr/>
          <p:nvPr>
            <p:ph idx="2" type="pic"/>
          </p:nvPr>
        </p:nvSpPr>
        <p:spPr>
          <a:xfrm>
            <a:off x="2389717" y="612775"/>
            <a:ext cx="7315200" cy="4114800"/>
          </a:xfrm>
          <a:prstGeom prst="rect">
            <a:avLst/>
          </a:prstGeom>
          <a:noFill/>
          <a:ln>
            <a:noFill/>
          </a:ln>
        </p:spPr>
      </p:sp>
      <p:sp>
        <p:nvSpPr>
          <p:cNvPr id="75" name="Google Shape;75;p23"/>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6" name="Google Shape;76;p2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0" Type="http://schemas.openxmlformats.org/officeDocument/2006/relationships/slideLayout" Target="../slideLayouts/slideLayout24.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5" Type="http://schemas.openxmlformats.org/officeDocument/2006/relationships/theme" Target="../theme/theme3.xml"/><Relationship Id="rId14" Type="http://schemas.openxmlformats.org/officeDocument/2006/relationships/slideLayout" Target="../slideLayouts/slideLayout2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4"/>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g115e76f5ad1_0_33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8" name="Google Shape;108;g115e76f5ad1_0_339"/>
          <p:cNvSpPr txBox="1"/>
          <p:nvPr>
            <p:ph idx="1" type="body"/>
          </p:nvPr>
        </p:nvSpPr>
        <p:spPr>
          <a:xfrm>
            <a:off x="609600" y="1600201"/>
            <a:ext cx="109728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9" name="Google Shape;109;g115e76f5ad1_0_339"/>
          <p:cNvSpPr txBox="1"/>
          <p:nvPr>
            <p:ph idx="10" type="dt"/>
          </p:nvPr>
        </p:nvSpPr>
        <p:spPr>
          <a:xfrm>
            <a:off x="609600" y="6356351"/>
            <a:ext cx="2844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0" name="Google Shape;110;g115e76f5ad1_0_339"/>
          <p:cNvSpPr txBox="1"/>
          <p:nvPr>
            <p:ph idx="11" type="ftr"/>
          </p:nvPr>
        </p:nvSpPr>
        <p:spPr>
          <a:xfrm>
            <a:off x="4165600" y="6356351"/>
            <a:ext cx="38607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1" name="Google Shape;111;g115e76f5ad1_0_339"/>
          <p:cNvSpPr txBox="1"/>
          <p:nvPr>
            <p:ph idx="12" type="sldNum"/>
          </p:nvPr>
        </p:nvSpPr>
        <p:spPr>
          <a:xfrm>
            <a:off x="8737600" y="6356351"/>
            <a:ext cx="28449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3.xml"/><Relationship Id="rId3" Type="http://schemas.openxmlformats.org/officeDocument/2006/relationships/image" Target="../media/image4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4.xml"/><Relationship Id="rId3"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8.xml"/><Relationship Id="rId3"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4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3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29.png"/><Relationship Id="rId4" Type="http://schemas.openxmlformats.org/officeDocument/2006/relationships/image" Target="../media/image36.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36.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3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46.png"/><Relationship Id="rId4" Type="http://schemas.openxmlformats.org/officeDocument/2006/relationships/image" Target="../media/image3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56.png"/><Relationship Id="rId4" Type="http://schemas.openxmlformats.org/officeDocument/2006/relationships/image" Target="../media/image3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5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4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4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4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5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48.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57.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58.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5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55.png"/><Relationship Id="rId4" Type="http://schemas.openxmlformats.org/officeDocument/2006/relationships/image" Target="../media/image5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0.xml"/><Relationship Id="rId3" Type="http://schemas.openxmlformats.org/officeDocument/2006/relationships/image" Target="../media/image4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1.xml"/><Relationship Id="rId3" Type="http://schemas.openxmlformats.org/officeDocument/2006/relationships/image" Target="../media/image20.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15e76f5ad1_0_0"/>
          <p:cNvSpPr txBox="1"/>
          <p:nvPr>
            <p:ph idx="1" type="subTitle"/>
          </p:nvPr>
        </p:nvSpPr>
        <p:spPr>
          <a:xfrm>
            <a:off x="5486400" y="4953000"/>
            <a:ext cx="6705600" cy="990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FF5A33"/>
              </a:buClr>
              <a:buSzPts val="2200"/>
              <a:buNone/>
            </a:pPr>
            <a:r>
              <a:rPr lang="en-US"/>
              <a:t>Bài 5: Kỹ thuật kiểm thử</a:t>
            </a:r>
            <a:endParaRPr/>
          </a:p>
        </p:txBody>
      </p:sp>
      <p:sp>
        <p:nvSpPr>
          <p:cNvPr id="208" name="Google Shape;208;g115e76f5ad1_0_0"/>
          <p:cNvSpPr txBox="1"/>
          <p:nvPr>
            <p:ph type="title"/>
          </p:nvPr>
        </p:nvSpPr>
        <p:spPr>
          <a:xfrm>
            <a:off x="5506720" y="4284596"/>
            <a:ext cx="6100200" cy="705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F5A33"/>
              </a:buClr>
              <a:buSzPts val="3400"/>
              <a:buFont typeface="Calibri"/>
              <a:buNone/>
            </a:pPr>
            <a:r>
              <a:rPr lang="en-US"/>
              <a:t>kiểm thử cơ bản(P1)</a:t>
            </a:r>
            <a:endParaRPr/>
          </a:p>
        </p:txBody>
      </p:sp>
      <p:pic>
        <p:nvPicPr>
          <p:cNvPr id="209" name="Google Shape;209;g115e76f5ad1_0_0"/>
          <p:cNvPicPr preferRelativeResize="0"/>
          <p:nvPr/>
        </p:nvPicPr>
        <p:blipFill rotWithShape="1">
          <a:blip r:embed="rId3">
            <a:alphaModFix/>
          </a:blip>
          <a:srcRect b="0" l="0" r="0" t="0"/>
          <a:stretch/>
        </p:blipFill>
        <p:spPr>
          <a:xfrm>
            <a:off x="1890932" y="2406165"/>
            <a:ext cx="1693935" cy="25186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115e76f5ad1_0_579"/>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blackbox test techniques</a:t>
            </a:r>
            <a:endParaRPr/>
          </a:p>
        </p:txBody>
      </p:sp>
      <p:sp>
        <p:nvSpPr>
          <p:cNvPr id="274" name="Google Shape;274;g115e76f5ad1_0_579"/>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Kỹ thuật phân tích giá trị biên(BVA)</a:t>
            </a:r>
            <a:endParaRPr b="0" i="0" sz="4000" u="none" cap="none" strike="noStrike">
              <a:solidFill>
                <a:schemeClr val="dk1"/>
              </a:solidFill>
              <a:latin typeface="Quattrocento Sans"/>
              <a:ea typeface="Quattrocento Sans"/>
              <a:cs typeface="Quattrocento Sans"/>
              <a:sym typeface="Quattrocento Sans"/>
            </a:endParaRPr>
          </a:p>
        </p:txBody>
      </p:sp>
      <p:pic>
        <p:nvPicPr>
          <p:cNvPr id="275" name="Google Shape;275;g115e76f5ad1_0_579"/>
          <p:cNvPicPr preferRelativeResize="0"/>
          <p:nvPr/>
        </p:nvPicPr>
        <p:blipFill rotWithShape="1">
          <a:blip r:embed="rId3">
            <a:alphaModFix/>
          </a:blip>
          <a:srcRect b="0" l="0" r="0" t="0"/>
          <a:stretch/>
        </p:blipFill>
        <p:spPr>
          <a:xfrm>
            <a:off x="4849425" y="4622100"/>
            <a:ext cx="7342575" cy="2235900"/>
          </a:xfrm>
          <a:prstGeom prst="rect">
            <a:avLst/>
          </a:prstGeom>
          <a:noFill/>
          <a:ln>
            <a:noFill/>
          </a:ln>
        </p:spPr>
      </p:pic>
      <p:sp>
        <p:nvSpPr>
          <p:cNvPr id="276" name="Google Shape;276;g115e76f5ad1_0_579"/>
          <p:cNvSpPr txBox="1"/>
          <p:nvPr/>
        </p:nvSpPr>
        <p:spPr>
          <a:xfrm>
            <a:off x="617100" y="1701675"/>
            <a:ext cx="11414400" cy="3100800"/>
          </a:xfrm>
          <a:prstGeom prst="rect">
            <a:avLst/>
          </a:prstGeom>
          <a:noFill/>
          <a:ln>
            <a:noFill/>
          </a:ln>
        </p:spPr>
        <p:txBody>
          <a:bodyPr anchorCtr="0" anchor="t" bIns="45700" lIns="91425" spcFirstLastPara="1" rIns="91425" wrap="square" tIns="45700">
            <a:noAutofit/>
          </a:bodyPr>
          <a:lstStyle/>
          <a:p>
            <a:pPr indent="-355600" lvl="1" marL="742950" marR="0" rtl="0" algn="l">
              <a:lnSpc>
                <a:spcPct val="80000"/>
              </a:lnSpc>
              <a:spcBef>
                <a:spcPts val="480"/>
              </a:spcBef>
              <a:spcAft>
                <a:spcPts val="0"/>
              </a:spcAft>
              <a:buClr>
                <a:srgbClr val="FF5A33"/>
              </a:buClr>
              <a:buSzPts val="3500"/>
              <a:buFont typeface="Quattrocento Sans"/>
              <a:buChar char="❖"/>
            </a:pPr>
            <a:r>
              <a:rPr b="0" i="0" lang="en-US" sz="3500" u="none" cap="none" strike="noStrike">
                <a:solidFill>
                  <a:srgbClr val="333333"/>
                </a:solidFill>
                <a:highlight>
                  <a:schemeClr val="lt1"/>
                </a:highlight>
                <a:latin typeface="Quattrocento Sans"/>
                <a:ea typeface="Quattrocento Sans"/>
                <a:cs typeface="Quattrocento Sans"/>
                <a:sym typeface="Quattrocento Sans"/>
              </a:rPr>
              <a:t>Kỹ thuật phân tích giá trị biên là trường hợp đặc biệt của phân vùng tương đương, nó bổ sung thêm cho phân vùng tương đương các trường hợp tại các giá trị biên mà phân vùng tương đương có thể bị xót. Nhưng ta chỉ sử dụng kỹ thuật phân tích giá trị biên khi vùng xem xét bao gồm các số hoặc dữ liệu tuần tự. Giá trị nhỏ nhất (min) và giá trị lớn nhất (max) trong các vùng chính là giá trị biên.</a:t>
            </a:r>
            <a:endParaRPr b="0" i="0" sz="2541" u="none" cap="none" strike="noStrike">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115e76f5ad1_0_591"/>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blackbox test techniques</a:t>
            </a:r>
            <a:endParaRPr/>
          </a:p>
        </p:txBody>
      </p:sp>
      <p:sp>
        <p:nvSpPr>
          <p:cNvPr id="282" name="Google Shape;282;g115e76f5ad1_0_591"/>
          <p:cNvSpPr txBox="1"/>
          <p:nvPr/>
        </p:nvSpPr>
        <p:spPr>
          <a:xfrm>
            <a:off x="617100" y="1574350"/>
            <a:ext cx="11574900" cy="515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480"/>
              </a:spcBef>
              <a:spcAft>
                <a:spcPts val="0"/>
              </a:spcAft>
              <a:buClr>
                <a:srgbClr val="000000"/>
              </a:buClr>
              <a:buSzPts val="3300"/>
              <a:buFont typeface="Arial"/>
              <a:buNone/>
            </a:pPr>
            <a:r>
              <a:rPr b="0" i="0" lang="en-US" sz="3300" u="none" cap="none" strike="noStrike">
                <a:solidFill>
                  <a:srgbClr val="1B1B1B"/>
                </a:solidFill>
                <a:highlight>
                  <a:srgbClr val="FFFFFF"/>
                </a:highlight>
                <a:latin typeface="Quattrocento Sans"/>
                <a:ea typeface="Quattrocento Sans"/>
                <a:cs typeface="Quattrocento Sans"/>
                <a:sym typeface="Quattrocento Sans"/>
              </a:rPr>
              <a:t>Cho 1 ô textbox nhập vào số tầng của 1 tòa nhà từ 0 - 10 tầng. Chúng ta thực hiện vẽ một đường có các biên giá trị. Từ hình ta nhận thấy kết quả</a:t>
            </a:r>
            <a:endParaRPr b="0" i="0" sz="3300" u="none" cap="none" strike="noStrike">
              <a:solidFill>
                <a:srgbClr val="1B1B1B"/>
              </a:solidFill>
              <a:highlight>
                <a:srgbClr val="FFFFFF"/>
              </a:highlight>
              <a:latin typeface="Quattrocento Sans"/>
              <a:ea typeface="Quattrocento Sans"/>
              <a:cs typeface="Quattrocento Sans"/>
              <a:sym typeface="Quattrocento Sans"/>
            </a:endParaRPr>
          </a:p>
        </p:txBody>
      </p:sp>
      <p:sp>
        <p:nvSpPr>
          <p:cNvPr id="283" name="Google Shape;283;g115e76f5ad1_0_591"/>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0"/>
              </a:spcBef>
              <a:spcAft>
                <a:spcPts val="0"/>
              </a:spcAft>
              <a:buClr>
                <a:srgbClr val="FF5A33"/>
              </a:buClr>
              <a:buSzPts val="4000"/>
              <a:buFont typeface="Quattrocento Sans"/>
              <a:buChar char="❑"/>
            </a:pPr>
            <a:r>
              <a:rPr b="0" i="0" lang="en-US" sz="4000" u="none" cap="none" strike="noStrike">
                <a:solidFill>
                  <a:srgbClr val="333333"/>
                </a:solidFill>
                <a:latin typeface="Quattrocento Sans"/>
                <a:ea typeface="Quattrocento Sans"/>
                <a:cs typeface="Quattrocento Sans"/>
                <a:sym typeface="Quattrocento Sans"/>
              </a:rPr>
              <a:t>Ví dụ</a:t>
            </a:r>
            <a:endParaRPr b="0" i="0" sz="4000" u="none" cap="none" strike="noStrike">
              <a:solidFill>
                <a:schemeClr val="dk1"/>
              </a:solidFill>
              <a:latin typeface="Quattrocento Sans"/>
              <a:ea typeface="Quattrocento Sans"/>
              <a:cs typeface="Quattrocento Sans"/>
              <a:sym typeface="Quattrocento Sans"/>
            </a:endParaRPr>
          </a:p>
        </p:txBody>
      </p:sp>
      <p:pic>
        <p:nvPicPr>
          <p:cNvPr id="284" name="Google Shape;284;g115e76f5ad1_0_591"/>
          <p:cNvPicPr preferRelativeResize="0"/>
          <p:nvPr/>
        </p:nvPicPr>
        <p:blipFill rotWithShape="1">
          <a:blip r:embed="rId3">
            <a:alphaModFix/>
          </a:blip>
          <a:srcRect b="0" l="0" r="0" t="0"/>
          <a:stretch/>
        </p:blipFill>
        <p:spPr>
          <a:xfrm>
            <a:off x="4397425" y="3428998"/>
            <a:ext cx="7184975" cy="2528475"/>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2">
                                            <p:txEl>
                                              <p:pRg end="0" st="0"/>
                                            </p:txEl>
                                          </p:spTgt>
                                        </p:tgtEl>
                                        <p:attrNameLst>
                                          <p:attrName>style.visibility</p:attrName>
                                        </p:attrNameLst>
                                      </p:cBhvr>
                                      <p:to>
                                        <p:strVal val="visible"/>
                                      </p:to>
                                    </p:set>
                                    <p:anim calcmode="lin" valueType="num">
                                      <p:cBhvr additive="base">
                                        <p:cTn dur="1000"/>
                                        <p:tgtEl>
                                          <p:spTgt spid="28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115e76f5ad1_0_60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blackbox test techniques</a:t>
            </a:r>
            <a:endParaRPr/>
          </a:p>
        </p:txBody>
      </p:sp>
      <p:pic>
        <p:nvPicPr>
          <p:cNvPr id="290" name="Google Shape;290;g115e76f5ad1_0_603"/>
          <p:cNvPicPr preferRelativeResize="0"/>
          <p:nvPr/>
        </p:nvPicPr>
        <p:blipFill rotWithShape="1">
          <a:blip r:embed="rId3">
            <a:alphaModFix/>
          </a:blip>
          <a:srcRect b="0" l="0" r="0" t="0"/>
          <a:stretch/>
        </p:blipFill>
        <p:spPr>
          <a:xfrm>
            <a:off x="2928750" y="830899"/>
            <a:ext cx="6633250" cy="2334325"/>
          </a:xfrm>
          <a:prstGeom prst="rect">
            <a:avLst/>
          </a:prstGeom>
          <a:noFill/>
          <a:ln>
            <a:noFill/>
          </a:ln>
        </p:spPr>
      </p:pic>
      <p:sp>
        <p:nvSpPr>
          <p:cNvPr id="291" name="Google Shape;291;g115e76f5ad1_0_603"/>
          <p:cNvSpPr txBox="1"/>
          <p:nvPr/>
        </p:nvSpPr>
        <p:spPr>
          <a:xfrm>
            <a:off x="836800" y="3060100"/>
            <a:ext cx="11241900" cy="390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Quattrocento Sans"/>
                <a:ea typeface="Quattrocento Sans"/>
                <a:cs typeface="Quattrocento Sans"/>
                <a:sym typeface="Quattrocento Sans"/>
              </a:rPr>
              <a:t>Case 1: Nhập giá trị là -1 =&gt; hiển thị lỗi</a:t>
            </a:r>
            <a:endParaRPr b="0" i="0" sz="36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Quattrocento Sans"/>
                <a:ea typeface="Quattrocento Sans"/>
                <a:cs typeface="Quattrocento Sans"/>
                <a:sym typeface="Quattrocento Sans"/>
              </a:rPr>
              <a:t>Case 2: Nhập giá trị là 0 =&gt; pass</a:t>
            </a:r>
            <a:endParaRPr b="0" i="0" sz="36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Quattrocento Sans"/>
                <a:ea typeface="Quattrocento Sans"/>
                <a:cs typeface="Quattrocento Sans"/>
                <a:sym typeface="Quattrocento Sans"/>
              </a:rPr>
              <a:t>Case 3: Nhập giá trị với 10 =&gt; pass</a:t>
            </a:r>
            <a:endParaRPr b="0" i="0" sz="36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Quattrocento Sans"/>
                <a:ea typeface="Quattrocento Sans"/>
                <a:cs typeface="Quattrocento Sans"/>
                <a:sym typeface="Quattrocento Sans"/>
              </a:rPr>
              <a:t>Case 4: Nhập giá trị với 11 =&gt; hiển thị lỗi</a:t>
            </a:r>
            <a:endParaRPr b="0" i="0" sz="36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Quattrocento Sans"/>
                <a:ea typeface="Quattrocento Sans"/>
                <a:cs typeface="Quattrocento Sans"/>
                <a:sym typeface="Quattrocento Sans"/>
              </a:rPr>
              <a:t>Case 5: Để trống không nhập gì hay nhập ký tự không phải dạng chữ =&gt; hiển thị lỗi</a:t>
            </a:r>
            <a:endParaRPr b="0" i="0" sz="36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115e76f5ad1_0_611"/>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blackbox test techniques</a:t>
            </a:r>
            <a:endParaRPr/>
          </a:p>
        </p:txBody>
      </p:sp>
      <p:sp>
        <p:nvSpPr>
          <p:cNvPr id="297" name="Google Shape;297;g115e76f5ad1_0_611"/>
          <p:cNvSpPr txBox="1"/>
          <p:nvPr/>
        </p:nvSpPr>
        <p:spPr>
          <a:xfrm>
            <a:off x="617100" y="1701675"/>
            <a:ext cx="11425200" cy="4883400"/>
          </a:xfrm>
          <a:prstGeom prst="rect">
            <a:avLst/>
          </a:prstGeom>
          <a:noFill/>
          <a:ln>
            <a:noFill/>
          </a:ln>
        </p:spPr>
        <p:txBody>
          <a:bodyPr anchorCtr="0" anchor="t" bIns="45700" lIns="91425" spcFirstLastPara="1" rIns="91425" wrap="square" tIns="45700">
            <a:normAutofit/>
          </a:bodyPr>
          <a:lstStyle/>
          <a:p>
            <a:pPr indent="-368300" lvl="1" marL="742950" marR="0" rtl="0" algn="l">
              <a:lnSpc>
                <a:spcPct val="100000"/>
              </a:lnSpc>
              <a:spcBef>
                <a:spcPts val="480"/>
              </a:spcBef>
              <a:spcAft>
                <a:spcPts val="0"/>
              </a:spcAft>
              <a:buClr>
                <a:srgbClr val="FF5A33"/>
              </a:buClr>
              <a:buSzPts val="3700"/>
              <a:buFont typeface="Quattrocento Sans"/>
              <a:buChar char="❖"/>
            </a:pPr>
            <a:r>
              <a:rPr b="0" i="0" lang="en-US" sz="3700" u="none" cap="none" strike="noStrike">
                <a:solidFill>
                  <a:srgbClr val="333333"/>
                </a:solidFill>
                <a:highlight>
                  <a:schemeClr val="lt1"/>
                </a:highlight>
                <a:latin typeface="Quattrocento Sans"/>
                <a:ea typeface="Quattrocento Sans"/>
                <a:cs typeface="Quattrocento Sans"/>
                <a:sym typeface="Quattrocento Sans"/>
              </a:rPr>
              <a:t>Thay vì phải test hết toàn bộ các giá trị trong từng vùng tương đương, kỹ thuật phân tích giá trị biên tập trung vào việc kiểm thử các giá trị biên của miền giá trị inputs để thiết kế test case do “lỗi thường tiềm ẩn tại các ngõ ngách và tập hợp tại biên”.</a:t>
            </a:r>
            <a:endParaRPr b="0" i="0" sz="3700" u="none" cap="none" strike="noStrike">
              <a:solidFill>
                <a:srgbClr val="333333"/>
              </a:solidFill>
              <a:highlight>
                <a:schemeClr val="lt1"/>
              </a:highlight>
              <a:latin typeface="Quattrocento Sans"/>
              <a:ea typeface="Quattrocento Sans"/>
              <a:cs typeface="Quattrocento Sans"/>
              <a:sym typeface="Quattrocento Sans"/>
            </a:endParaRPr>
          </a:p>
          <a:p>
            <a:pPr indent="-368300" lvl="1" marL="742950" marR="0" rtl="0" algn="l">
              <a:lnSpc>
                <a:spcPct val="100000"/>
              </a:lnSpc>
              <a:spcBef>
                <a:spcPts val="480"/>
              </a:spcBef>
              <a:spcAft>
                <a:spcPts val="0"/>
              </a:spcAft>
              <a:buClr>
                <a:srgbClr val="FF5A33"/>
              </a:buClr>
              <a:buSzPts val="3700"/>
              <a:buFont typeface="Quattrocento Sans"/>
              <a:buChar char="❖"/>
            </a:pPr>
            <a:r>
              <a:rPr b="0" i="0" lang="en-US" sz="3700" u="none" cap="none" strike="noStrike">
                <a:solidFill>
                  <a:srgbClr val="333333"/>
                </a:solidFill>
                <a:highlight>
                  <a:schemeClr val="lt1"/>
                </a:highlight>
                <a:latin typeface="Quattrocento Sans"/>
                <a:ea typeface="Quattrocento Sans"/>
                <a:cs typeface="Quattrocento Sans"/>
                <a:sym typeface="Quattrocento Sans"/>
              </a:rPr>
              <a:t>Tiết kiệm thời gian thiết kế test case và thực hiện test.</a:t>
            </a:r>
            <a:endParaRPr b="0" i="0" sz="3700"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298" name="Google Shape;298;g115e76f5ad1_0_611"/>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0"/>
              </a:spcBef>
              <a:spcAft>
                <a:spcPts val="0"/>
              </a:spcAft>
              <a:buClr>
                <a:srgbClr val="FF5A33"/>
              </a:buClr>
              <a:buSzPts val="4000"/>
              <a:buFont typeface="Quattrocento Sans"/>
              <a:buChar char="❑"/>
            </a:pPr>
            <a:r>
              <a:rPr b="0" i="0" lang="en-US" sz="4000" u="none" cap="none" strike="noStrike">
                <a:solidFill>
                  <a:srgbClr val="333333"/>
                </a:solidFill>
                <a:latin typeface="Quattrocento Sans"/>
                <a:ea typeface="Quattrocento Sans"/>
                <a:cs typeface="Quattrocento Sans"/>
                <a:sym typeface="Quattrocento Sans"/>
              </a:rPr>
              <a:t>Ưu điểm Kỹ thuật phân tích giá trị biên</a:t>
            </a:r>
            <a:endParaRPr b="0" i="0" sz="40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7">
                                            <p:txEl>
                                              <p:pRg end="0" st="0"/>
                                            </p:txEl>
                                          </p:spTgt>
                                        </p:tgtEl>
                                        <p:attrNameLst>
                                          <p:attrName>style.visibility</p:attrName>
                                        </p:attrNameLst>
                                      </p:cBhvr>
                                      <p:to>
                                        <p:strVal val="visible"/>
                                      </p:to>
                                    </p:set>
                                    <p:anim calcmode="lin" valueType="num">
                                      <p:cBhvr additive="base">
                                        <p:cTn dur="1000"/>
                                        <p:tgtEl>
                                          <p:spTgt spid="29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7">
                                            <p:txEl>
                                              <p:pRg end="1" st="1"/>
                                            </p:txEl>
                                          </p:spTgt>
                                        </p:tgtEl>
                                        <p:attrNameLst>
                                          <p:attrName>style.visibility</p:attrName>
                                        </p:attrNameLst>
                                      </p:cBhvr>
                                      <p:to>
                                        <p:strVal val="visible"/>
                                      </p:to>
                                    </p:set>
                                    <p:anim calcmode="lin" valueType="num">
                                      <p:cBhvr additive="base">
                                        <p:cTn dur="1000"/>
                                        <p:tgtEl>
                                          <p:spTgt spid="29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115e76f5ad1_0_617"/>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blackbox test techniques</a:t>
            </a:r>
            <a:endParaRPr/>
          </a:p>
        </p:txBody>
      </p:sp>
      <p:sp>
        <p:nvSpPr>
          <p:cNvPr id="304" name="Google Shape;304;g115e76f5ad1_0_617"/>
          <p:cNvSpPr txBox="1"/>
          <p:nvPr/>
        </p:nvSpPr>
        <p:spPr>
          <a:xfrm>
            <a:off x="617100" y="1701675"/>
            <a:ext cx="11425200" cy="4883400"/>
          </a:xfrm>
          <a:prstGeom prst="rect">
            <a:avLst/>
          </a:prstGeom>
          <a:noFill/>
          <a:ln>
            <a:noFill/>
          </a:ln>
        </p:spPr>
        <p:txBody>
          <a:bodyPr anchorCtr="0" anchor="t" bIns="45700" lIns="91425" spcFirstLastPara="1" rIns="91425" wrap="square" tIns="45700">
            <a:normAutofit/>
          </a:bodyPr>
          <a:lstStyle/>
          <a:p>
            <a:pPr indent="-368300" lvl="1" marL="742950" marR="0" rtl="0" algn="l">
              <a:lnSpc>
                <a:spcPct val="100000"/>
              </a:lnSpc>
              <a:spcBef>
                <a:spcPts val="480"/>
              </a:spcBef>
              <a:spcAft>
                <a:spcPts val="0"/>
              </a:spcAft>
              <a:buClr>
                <a:srgbClr val="FF5A33"/>
              </a:buClr>
              <a:buSzPts val="3700"/>
              <a:buFont typeface="Quattrocento Sans"/>
              <a:buChar char="❖"/>
            </a:pPr>
            <a:r>
              <a:rPr b="0" i="0" lang="en-US" sz="3700" u="none" cap="none" strike="noStrike">
                <a:solidFill>
                  <a:srgbClr val="333333"/>
                </a:solidFill>
                <a:highlight>
                  <a:schemeClr val="lt1"/>
                </a:highlight>
                <a:latin typeface="Quattrocento Sans"/>
                <a:ea typeface="Quattrocento Sans"/>
                <a:cs typeface="Quattrocento Sans"/>
                <a:sym typeface="Quattrocento Sans"/>
              </a:rPr>
              <a:t>Phương pháp này chỉ hiệu quả trong trường hợp các đối số đầu vào độc lập với nhau và mỗi đối số đều có một miền giá trị hữu hạn.</a:t>
            </a:r>
            <a:endParaRPr b="0" i="0" sz="2741"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305" name="Google Shape;305;g115e76f5ad1_0_617"/>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0"/>
              </a:spcBef>
              <a:spcAft>
                <a:spcPts val="0"/>
              </a:spcAft>
              <a:buClr>
                <a:srgbClr val="FF5A33"/>
              </a:buClr>
              <a:buSzPts val="4000"/>
              <a:buFont typeface="Quattrocento Sans"/>
              <a:buChar char="❑"/>
            </a:pPr>
            <a:r>
              <a:rPr b="0" i="0" lang="en-US" sz="4000" u="none" cap="none" strike="noStrike">
                <a:solidFill>
                  <a:srgbClr val="333333"/>
                </a:solidFill>
                <a:latin typeface="Quattrocento Sans"/>
                <a:ea typeface="Quattrocento Sans"/>
                <a:cs typeface="Quattrocento Sans"/>
                <a:sym typeface="Quattrocento Sans"/>
              </a:rPr>
              <a:t>Nhược điểm Kỹ thuật phân tích giá trị biên</a:t>
            </a:r>
            <a:endParaRPr b="0" i="0" sz="40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04">
                                            <p:txEl>
                                              <p:pRg end="0" st="0"/>
                                            </p:txEl>
                                          </p:spTgt>
                                        </p:tgtEl>
                                        <p:attrNameLst>
                                          <p:attrName>style.visibility</p:attrName>
                                        </p:attrNameLst>
                                      </p:cBhvr>
                                      <p:to>
                                        <p:strVal val="visible"/>
                                      </p:to>
                                    </p:set>
                                    <p:anim calcmode="lin" valueType="num">
                                      <p:cBhvr additive="base">
                                        <p:cTn dur="1000"/>
                                        <p:tgtEl>
                                          <p:spTgt spid="30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115e76f5ad1_0_625"/>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blackbox test techniques</a:t>
            </a:r>
            <a:endParaRPr/>
          </a:p>
        </p:txBody>
      </p:sp>
      <p:sp>
        <p:nvSpPr>
          <p:cNvPr id="311" name="Google Shape;311;g115e76f5ad1_0_625"/>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Kỹ thuật bảng quyết định</a:t>
            </a:r>
            <a:endParaRPr b="0" i="0" sz="4000" u="none" cap="none" strike="noStrike">
              <a:solidFill>
                <a:schemeClr val="dk1"/>
              </a:solidFill>
              <a:latin typeface="Quattrocento Sans"/>
              <a:ea typeface="Quattrocento Sans"/>
              <a:cs typeface="Quattrocento Sans"/>
              <a:sym typeface="Quattrocento Sans"/>
            </a:endParaRPr>
          </a:p>
        </p:txBody>
      </p:sp>
      <p:sp>
        <p:nvSpPr>
          <p:cNvPr id="312" name="Google Shape;312;g115e76f5ad1_0_625"/>
          <p:cNvSpPr txBox="1"/>
          <p:nvPr/>
        </p:nvSpPr>
        <p:spPr>
          <a:xfrm>
            <a:off x="787675" y="1635775"/>
            <a:ext cx="10965300" cy="5040300"/>
          </a:xfrm>
          <a:prstGeom prst="rect">
            <a:avLst/>
          </a:prstGeom>
          <a:noFill/>
          <a:ln>
            <a:noFill/>
          </a:ln>
        </p:spPr>
        <p:txBody>
          <a:bodyPr anchorCtr="0" anchor="t" bIns="45700" lIns="91425" spcFirstLastPara="1" rIns="91425" wrap="square" tIns="45700">
            <a:normAutofit/>
          </a:bodyPr>
          <a:lstStyle/>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Kỹ thuật bảng quyết định là một kỹ thuật tốt với các requirement có nhiều điều kiện đầu vào và các kết quả đầu ra tương ứng. </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Kỹ thuật bảng quyết định là cách tốt nhất khi kết hợp các luật nghiệp vụ mà hệ thống phải thực hiện. </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Kỹ thuật bảng quyết định cũng giúp giảm thiểu test case chạy nhưng cũng đủ để bao phủ được các trường hợp test tránh dư thừa test case.</a:t>
            </a:r>
            <a:endParaRPr b="0" i="0" sz="2641" u="none" cap="none" strike="noStrike">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115e76f5ad1_0_63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blackbox test techniques</a:t>
            </a:r>
            <a:endParaRPr/>
          </a:p>
        </p:txBody>
      </p:sp>
      <p:sp>
        <p:nvSpPr>
          <p:cNvPr id="318" name="Google Shape;318;g115e76f5ad1_0_633"/>
          <p:cNvSpPr txBox="1"/>
          <p:nvPr/>
        </p:nvSpPr>
        <p:spPr>
          <a:xfrm>
            <a:off x="617100" y="1574350"/>
            <a:ext cx="6471600" cy="1827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480"/>
              </a:spcBef>
              <a:spcAft>
                <a:spcPts val="0"/>
              </a:spcAft>
              <a:buClr>
                <a:srgbClr val="000000"/>
              </a:buClr>
              <a:buSzPts val="3700"/>
              <a:buFont typeface="Arial"/>
              <a:buNone/>
            </a:pPr>
            <a:r>
              <a:rPr b="0" i="0" lang="en-US" sz="3700" u="none" cap="none" strike="noStrike">
                <a:solidFill>
                  <a:srgbClr val="1B1B1B"/>
                </a:solidFill>
                <a:highlight>
                  <a:srgbClr val="FFFFFF"/>
                </a:highlight>
                <a:latin typeface="Quattrocento Sans"/>
                <a:ea typeface="Quattrocento Sans"/>
                <a:cs typeface="Quattrocento Sans"/>
                <a:sym typeface="Quattrocento Sans"/>
              </a:rPr>
              <a:t>Một giao diện màn hình Đăng nhập và thực hiện viết testcase dựa trên bảng quyết định</a:t>
            </a:r>
            <a:endParaRPr b="0" i="0" sz="3700" u="none" cap="none" strike="noStrike">
              <a:solidFill>
                <a:srgbClr val="1B1B1B"/>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480"/>
              </a:spcBef>
              <a:spcAft>
                <a:spcPts val="0"/>
              </a:spcAft>
              <a:buClr>
                <a:schemeClr val="dk1"/>
              </a:buClr>
              <a:buSzPts val="1100"/>
              <a:buFont typeface="Arial"/>
              <a:buNone/>
            </a:pPr>
            <a:r>
              <a:rPr b="0" i="0" lang="en-US" sz="3700" u="none" cap="none" strike="noStrike">
                <a:solidFill>
                  <a:srgbClr val="1B1B1B"/>
                </a:solidFill>
                <a:highlight>
                  <a:srgbClr val="FFFFFF"/>
                </a:highlight>
                <a:latin typeface="Quattrocento Sans"/>
                <a:ea typeface="Quattrocento Sans"/>
                <a:cs typeface="Quattrocento Sans"/>
                <a:sym typeface="Quattrocento Sans"/>
              </a:rPr>
              <a:t>Mô tả yêu cầu:</a:t>
            </a:r>
            <a:endParaRPr b="0" i="0" sz="3700" u="none" cap="none" strike="noStrike">
              <a:solidFill>
                <a:srgbClr val="1B1B1B"/>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480"/>
              </a:spcBef>
              <a:spcAft>
                <a:spcPts val="0"/>
              </a:spcAft>
              <a:buClr>
                <a:srgbClr val="000000"/>
              </a:buClr>
              <a:buSzPts val="3300"/>
              <a:buFont typeface="Arial"/>
              <a:buNone/>
            </a:pPr>
            <a:r>
              <a:t/>
            </a:r>
            <a:endParaRPr b="0" i="0" sz="3300" u="none" cap="none" strike="noStrike">
              <a:solidFill>
                <a:srgbClr val="1B1B1B"/>
              </a:solidFill>
              <a:highlight>
                <a:srgbClr val="FFFFFF"/>
              </a:highlight>
              <a:latin typeface="Quattrocento Sans"/>
              <a:ea typeface="Quattrocento Sans"/>
              <a:cs typeface="Quattrocento Sans"/>
              <a:sym typeface="Quattrocento Sans"/>
            </a:endParaRPr>
          </a:p>
        </p:txBody>
      </p:sp>
      <p:sp>
        <p:nvSpPr>
          <p:cNvPr id="319" name="Google Shape;319;g115e76f5ad1_0_633"/>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0"/>
              </a:spcBef>
              <a:spcAft>
                <a:spcPts val="0"/>
              </a:spcAft>
              <a:buClr>
                <a:srgbClr val="FF5A33"/>
              </a:buClr>
              <a:buSzPts val="4000"/>
              <a:buFont typeface="Quattrocento Sans"/>
              <a:buChar char="❑"/>
            </a:pPr>
            <a:r>
              <a:rPr b="0" i="0" lang="en-US" sz="4000" u="none" cap="none" strike="noStrike">
                <a:solidFill>
                  <a:srgbClr val="333333"/>
                </a:solidFill>
                <a:latin typeface="Quattrocento Sans"/>
                <a:ea typeface="Quattrocento Sans"/>
                <a:cs typeface="Quattrocento Sans"/>
                <a:sym typeface="Quattrocento Sans"/>
              </a:rPr>
              <a:t>Ví dụ</a:t>
            </a:r>
            <a:endParaRPr b="0" i="0" sz="4000" u="none" cap="none" strike="noStrike">
              <a:solidFill>
                <a:schemeClr val="dk1"/>
              </a:solidFill>
              <a:latin typeface="Quattrocento Sans"/>
              <a:ea typeface="Quattrocento Sans"/>
              <a:cs typeface="Quattrocento Sans"/>
              <a:sym typeface="Quattrocento Sans"/>
            </a:endParaRPr>
          </a:p>
        </p:txBody>
      </p:sp>
      <p:pic>
        <p:nvPicPr>
          <p:cNvPr id="320" name="Google Shape;320;g115e76f5ad1_0_633"/>
          <p:cNvPicPr preferRelativeResize="0"/>
          <p:nvPr/>
        </p:nvPicPr>
        <p:blipFill rotWithShape="1">
          <a:blip r:embed="rId3">
            <a:alphaModFix/>
          </a:blip>
          <a:srcRect b="0" l="0" r="0" t="0"/>
          <a:stretch/>
        </p:blipFill>
        <p:spPr>
          <a:xfrm>
            <a:off x="7088750" y="1737538"/>
            <a:ext cx="4781550" cy="2124075"/>
          </a:xfrm>
          <a:prstGeom prst="rect">
            <a:avLst/>
          </a:prstGeom>
          <a:noFill/>
          <a:ln>
            <a:noFill/>
          </a:ln>
        </p:spPr>
      </p:pic>
      <p:sp>
        <p:nvSpPr>
          <p:cNvPr id="321" name="Google Shape;321;g115e76f5ad1_0_633"/>
          <p:cNvSpPr txBox="1"/>
          <p:nvPr/>
        </p:nvSpPr>
        <p:spPr>
          <a:xfrm>
            <a:off x="471300" y="4268825"/>
            <a:ext cx="11720700" cy="25893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480"/>
              </a:spcBef>
              <a:spcAft>
                <a:spcPts val="0"/>
              </a:spcAft>
              <a:buClr>
                <a:srgbClr val="FF5A33"/>
              </a:buClr>
              <a:buSzPts val="3800"/>
              <a:buFont typeface="Quattrocento Sans"/>
              <a:buChar char="●"/>
            </a:pPr>
            <a:r>
              <a:rPr b="0" i="0" lang="en-US" sz="3800" u="none" cap="none" strike="noStrike">
                <a:solidFill>
                  <a:srgbClr val="1B1B1B"/>
                </a:solidFill>
                <a:highlight>
                  <a:srgbClr val="FFFFFF"/>
                </a:highlight>
                <a:latin typeface="Quattrocento Sans"/>
                <a:ea typeface="Quattrocento Sans"/>
                <a:cs typeface="Quattrocento Sans"/>
                <a:sym typeface="Quattrocento Sans"/>
              </a:rPr>
              <a:t>Nếu user nhập tên đăng nhập và mật khẩu chính xác, user sẽ được chuyển hướng đến trang chủ.</a:t>
            </a:r>
            <a:endParaRPr b="0" i="0" sz="3800" u="none" cap="none" strike="noStrike">
              <a:solidFill>
                <a:srgbClr val="1B1B1B"/>
              </a:solidFill>
              <a:highlight>
                <a:srgbClr val="FFFFFF"/>
              </a:highlight>
              <a:latin typeface="Quattrocento Sans"/>
              <a:ea typeface="Quattrocento Sans"/>
              <a:cs typeface="Quattrocento Sans"/>
              <a:sym typeface="Quattrocento Sans"/>
            </a:endParaRPr>
          </a:p>
          <a:p>
            <a:pPr indent="-457200" lvl="0" marL="457200" marR="0" rtl="0" algn="l">
              <a:lnSpc>
                <a:spcPct val="100000"/>
              </a:lnSpc>
              <a:spcBef>
                <a:spcPts val="0"/>
              </a:spcBef>
              <a:spcAft>
                <a:spcPts val="0"/>
              </a:spcAft>
              <a:buClr>
                <a:srgbClr val="FF5A33"/>
              </a:buClr>
              <a:buSzPts val="3800"/>
              <a:buFont typeface="Quattrocento Sans"/>
              <a:buChar char="●"/>
            </a:pPr>
            <a:r>
              <a:rPr b="0" i="0" lang="en-US" sz="3800" u="none" cap="none" strike="noStrike">
                <a:solidFill>
                  <a:srgbClr val="1B1B1B"/>
                </a:solidFill>
                <a:highlight>
                  <a:srgbClr val="FFFFFF"/>
                </a:highlight>
                <a:latin typeface="Quattrocento Sans"/>
                <a:ea typeface="Quattrocento Sans"/>
                <a:cs typeface="Quattrocento Sans"/>
                <a:sym typeface="Quattrocento Sans"/>
              </a:rPr>
              <a:t>Nếu user nhập tên đăng nhập hoặc mật khẩu sai thì sẽ có hiển thị thông báo đăng nhập không thành công.</a:t>
            </a:r>
            <a:endParaRPr b="0" i="0" sz="3800" u="none" cap="none" strike="noStrike">
              <a:solidFill>
                <a:srgbClr val="1B1B1B"/>
              </a:solidFill>
              <a:highlight>
                <a:srgbClr val="FFFFFF"/>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115e76f5ad1_0_68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blackbox test techniques</a:t>
            </a:r>
            <a:endParaRPr/>
          </a:p>
        </p:txBody>
      </p:sp>
      <p:sp>
        <p:nvSpPr>
          <p:cNvPr id="327" name="Google Shape;327;g115e76f5ad1_0_688"/>
          <p:cNvSpPr txBox="1"/>
          <p:nvPr/>
        </p:nvSpPr>
        <p:spPr>
          <a:xfrm>
            <a:off x="613350" y="1043425"/>
            <a:ext cx="11256900" cy="25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480"/>
              </a:spcBef>
              <a:spcAft>
                <a:spcPts val="0"/>
              </a:spcAft>
              <a:buClr>
                <a:srgbClr val="000000"/>
              </a:buClr>
              <a:buSzPts val="3800"/>
              <a:buFont typeface="Arial"/>
              <a:buNone/>
            </a:pPr>
            <a:r>
              <a:t/>
            </a:r>
            <a:endParaRPr b="0" i="0" sz="3800" u="none" cap="none" strike="noStrike">
              <a:solidFill>
                <a:srgbClr val="1B1B1B"/>
              </a:solidFill>
              <a:highlight>
                <a:srgbClr val="FFFFFF"/>
              </a:highlight>
              <a:latin typeface="Quattrocento Sans"/>
              <a:ea typeface="Quattrocento Sans"/>
              <a:cs typeface="Quattrocento Sans"/>
              <a:sym typeface="Quattrocento Sans"/>
            </a:endParaRPr>
          </a:p>
        </p:txBody>
      </p:sp>
      <p:pic>
        <p:nvPicPr>
          <p:cNvPr id="328" name="Google Shape;328;g115e76f5ad1_0_688"/>
          <p:cNvPicPr preferRelativeResize="0"/>
          <p:nvPr/>
        </p:nvPicPr>
        <p:blipFill rotWithShape="1">
          <a:blip r:embed="rId3">
            <a:alphaModFix/>
          </a:blip>
          <a:srcRect b="0" l="0" r="0" t="0"/>
          <a:stretch/>
        </p:blipFill>
        <p:spPr>
          <a:xfrm>
            <a:off x="492925" y="919075"/>
            <a:ext cx="7179476" cy="1952200"/>
          </a:xfrm>
          <a:prstGeom prst="rect">
            <a:avLst/>
          </a:prstGeom>
          <a:noFill/>
          <a:ln>
            <a:noFill/>
          </a:ln>
        </p:spPr>
      </p:pic>
      <p:sp>
        <p:nvSpPr>
          <p:cNvPr id="329" name="Google Shape;329;g115e76f5ad1_0_688"/>
          <p:cNvSpPr txBox="1"/>
          <p:nvPr/>
        </p:nvSpPr>
        <p:spPr>
          <a:xfrm>
            <a:off x="7776750" y="919075"/>
            <a:ext cx="4093500" cy="2109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480"/>
              </a:spcBef>
              <a:spcAft>
                <a:spcPts val="0"/>
              </a:spcAft>
              <a:buClr>
                <a:srgbClr val="000000"/>
              </a:buClr>
              <a:buSzPts val="2800"/>
              <a:buFont typeface="Arial"/>
              <a:buNone/>
            </a:pPr>
            <a:r>
              <a:rPr b="1" i="0" lang="en-US" sz="2800" u="none" cap="none" strike="noStrike">
                <a:solidFill>
                  <a:srgbClr val="1B1B1B"/>
                </a:solidFill>
                <a:highlight>
                  <a:srgbClr val="FFFFFF"/>
                </a:highlight>
                <a:latin typeface="Quattrocento Sans"/>
                <a:ea typeface="Quattrocento Sans"/>
                <a:cs typeface="Quattrocento Sans"/>
                <a:sym typeface="Quattrocento Sans"/>
              </a:rPr>
              <a:t>Chú thích</a:t>
            </a:r>
            <a:r>
              <a:rPr b="0" i="0" lang="en-US" sz="2800" u="none" cap="none" strike="noStrike">
                <a:solidFill>
                  <a:srgbClr val="1B1B1B"/>
                </a:solidFill>
                <a:highlight>
                  <a:srgbClr val="FFFFFF"/>
                </a:highlight>
                <a:latin typeface="Quattrocento Sans"/>
                <a:ea typeface="Quattrocento Sans"/>
                <a:cs typeface="Quattrocento Sans"/>
                <a:sym typeface="Quattrocento Sans"/>
              </a:rPr>
              <a:t>:</a:t>
            </a:r>
            <a:endParaRPr b="0" i="0" sz="2800" u="none" cap="none" strike="noStrike">
              <a:solidFill>
                <a:srgbClr val="1B1B1B"/>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480"/>
              </a:spcBef>
              <a:spcAft>
                <a:spcPts val="0"/>
              </a:spcAft>
              <a:buClr>
                <a:srgbClr val="000000"/>
              </a:buClr>
              <a:buSzPts val="1500"/>
              <a:buFont typeface="Arial"/>
              <a:buNone/>
            </a:pPr>
            <a:r>
              <a:rPr b="0" i="0" lang="en-US" sz="1500" u="none" cap="none" strike="noStrike">
                <a:solidFill>
                  <a:srgbClr val="1B1B1B"/>
                </a:solidFill>
                <a:highlight>
                  <a:srgbClr val="FFFFFF"/>
                </a:highlight>
                <a:latin typeface="Quattrocento Sans"/>
                <a:ea typeface="Quattrocento Sans"/>
                <a:cs typeface="Quattrocento Sans"/>
                <a:sym typeface="Quattrocento Sans"/>
              </a:rPr>
              <a:t>T : Nội dung nhập đúng.</a:t>
            </a:r>
            <a:endParaRPr b="0" i="0" sz="1500" u="none" cap="none" strike="noStrike">
              <a:solidFill>
                <a:srgbClr val="1B1B1B"/>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480"/>
              </a:spcBef>
              <a:spcAft>
                <a:spcPts val="0"/>
              </a:spcAft>
              <a:buClr>
                <a:srgbClr val="000000"/>
              </a:buClr>
              <a:buSzPts val="1500"/>
              <a:buFont typeface="Arial"/>
              <a:buNone/>
            </a:pPr>
            <a:r>
              <a:rPr b="0" i="0" lang="en-US" sz="1500" u="none" cap="none" strike="noStrike">
                <a:solidFill>
                  <a:srgbClr val="1B1B1B"/>
                </a:solidFill>
                <a:highlight>
                  <a:srgbClr val="FFFFFF"/>
                </a:highlight>
                <a:latin typeface="Quattrocento Sans"/>
                <a:ea typeface="Quattrocento Sans"/>
                <a:cs typeface="Quattrocento Sans"/>
                <a:sym typeface="Quattrocento Sans"/>
              </a:rPr>
              <a:t>F: Nội dung nhập sai.</a:t>
            </a:r>
            <a:endParaRPr b="0" i="0" sz="1500" u="none" cap="none" strike="noStrike">
              <a:solidFill>
                <a:srgbClr val="1B1B1B"/>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480"/>
              </a:spcBef>
              <a:spcAft>
                <a:spcPts val="0"/>
              </a:spcAft>
              <a:buClr>
                <a:srgbClr val="000000"/>
              </a:buClr>
              <a:buSzPts val="1500"/>
              <a:buFont typeface="Arial"/>
              <a:buNone/>
            </a:pPr>
            <a:r>
              <a:rPr b="0" i="0" lang="en-US" sz="1500" u="none" cap="none" strike="noStrike">
                <a:solidFill>
                  <a:srgbClr val="1B1B1B"/>
                </a:solidFill>
                <a:highlight>
                  <a:srgbClr val="FFFFFF"/>
                </a:highlight>
                <a:latin typeface="Quattrocento Sans"/>
                <a:ea typeface="Quattrocento Sans"/>
                <a:cs typeface="Quattrocento Sans"/>
                <a:sym typeface="Quattrocento Sans"/>
              </a:rPr>
              <a:t>E: Thông báo thực hiện không thành công được hiển thị.</a:t>
            </a:r>
            <a:endParaRPr b="0" i="0" sz="1500" u="none" cap="none" strike="noStrike">
              <a:solidFill>
                <a:srgbClr val="1B1B1B"/>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480"/>
              </a:spcBef>
              <a:spcAft>
                <a:spcPts val="0"/>
              </a:spcAft>
              <a:buClr>
                <a:srgbClr val="000000"/>
              </a:buClr>
              <a:buSzPts val="1500"/>
              <a:buFont typeface="Arial"/>
              <a:buNone/>
            </a:pPr>
            <a:r>
              <a:rPr b="0" i="0" lang="en-US" sz="1500" u="none" cap="none" strike="noStrike">
                <a:solidFill>
                  <a:srgbClr val="1B1B1B"/>
                </a:solidFill>
                <a:highlight>
                  <a:srgbClr val="FFFFFF"/>
                </a:highlight>
                <a:latin typeface="Quattrocento Sans"/>
                <a:ea typeface="Quattrocento Sans"/>
                <a:cs typeface="Quattrocento Sans"/>
                <a:sym typeface="Quattrocento Sans"/>
              </a:rPr>
              <a:t>H: Thực hiện thành công. Được chuyển đến màn hình trang chủ.</a:t>
            </a:r>
            <a:endParaRPr b="0" i="0" sz="1500" u="none" cap="none" strike="noStrike">
              <a:solidFill>
                <a:srgbClr val="1B1B1B"/>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480"/>
              </a:spcBef>
              <a:spcAft>
                <a:spcPts val="0"/>
              </a:spcAft>
              <a:buClr>
                <a:srgbClr val="000000"/>
              </a:buClr>
              <a:buSzPts val="3800"/>
              <a:buFont typeface="Arial"/>
              <a:buNone/>
            </a:pPr>
            <a:r>
              <a:t/>
            </a:r>
            <a:endParaRPr b="0" i="0" sz="3800" u="none" cap="none" strike="noStrike">
              <a:solidFill>
                <a:srgbClr val="1B1B1B"/>
              </a:solidFill>
              <a:highlight>
                <a:srgbClr val="FFFFFF"/>
              </a:highlight>
              <a:latin typeface="Quattrocento Sans"/>
              <a:ea typeface="Quattrocento Sans"/>
              <a:cs typeface="Quattrocento Sans"/>
              <a:sym typeface="Quattrocento Sans"/>
            </a:endParaRPr>
          </a:p>
        </p:txBody>
      </p:sp>
      <p:sp>
        <p:nvSpPr>
          <p:cNvPr id="330" name="Google Shape;330;g115e76f5ad1_0_688"/>
          <p:cNvSpPr txBox="1"/>
          <p:nvPr/>
        </p:nvSpPr>
        <p:spPr>
          <a:xfrm>
            <a:off x="492925" y="3028200"/>
            <a:ext cx="11830200" cy="3701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480"/>
              </a:spcBef>
              <a:spcAft>
                <a:spcPts val="0"/>
              </a:spcAft>
              <a:buClr>
                <a:srgbClr val="000000"/>
              </a:buClr>
              <a:buSzPts val="2900"/>
              <a:buFont typeface="Arial"/>
              <a:buNone/>
            </a:pPr>
            <a:r>
              <a:rPr b="1" i="0" lang="en-US" sz="2900" u="none" cap="none" strike="noStrike">
                <a:solidFill>
                  <a:srgbClr val="1B1B1B"/>
                </a:solidFill>
                <a:highlight>
                  <a:srgbClr val="FFFFFF"/>
                </a:highlight>
                <a:latin typeface="Quattrocento Sans"/>
                <a:ea typeface="Quattrocento Sans"/>
                <a:cs typeface="Quattrocento Sans"/>
                <a:sym typeface="Quattrocento Sans"/>
              </a:rPr>
              <a:t>Test case 1</a:t>
            </a:r>
            <a:r>
              <a:rPr b="0" i="0" lang="en-US" sz="2900" u="none" cap="none" strike="noStrike">
                <a:solidFill>
                  <a:srgbClr val="1B1B1B"/>
                </a:solidFill>
                <a:highlight>
                  <a:srgbClr val="FFFFFF"/>
                </a:highlight>
                <a:latin typeface="Quattrocento Sans"/>
                <a:ea typeface="Quattrocento Sans"/>
                <a:cs typeface="Quattrocento Sans"/>
                <a:sym typeface="Quattrocento Sans"/>
              </a:rPr>
              <a:t>: Tên đăng nhập + mật khẩu sai = Thông báo thực hiện không thành công được hiển thị.</a:t>
            </a:r>
            <a:endParaRPr b="0" i="0" sz="2900" u="none" cap="none" strike="noStrike">
              <a:solidFill>
                <a:srgbClr val="1B1B1B"/>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480"/>
              </a:spcBef>
              <a:spcAft>
                <a:spcPts val="0"/>
              </a:spcAft>
              <a:buClr>
                <a:srgbClr val="000000"/>
              </a:buClr>
              <a:buSzPts val="2900"/>
              <a:buFont typeface="Arial"/>
              <a:buNone/>
            </a:pPr>
            <a:r>
              <a:rPr b="1" i="0" lang="en-US" sz="2900" u="none" cap="none" strike="noStrike">
                <a:solidFill>
                  <a:srgbClr val="1B1B1B"/>
                </a:solidFill>
                <a:highlight>
                  <a:srgbClr val="FFFFFF"/>
                </a:highlight>
                <a:latin typeface="Quattrocento Sans"/>
                <a:ea typeface="Quattrocento Sans"/>
                <a:cs typeface="Quattrocento Sans"/>
                <a:sym typeface="Quattrocento Sans"/>
              </a:rPr>
              <a:t>Test case 2</a:t>
            </a:r>
            <a:r>
              <a:rPr b="0" i="0" lang="en-US" sz="2900" u="none" cap="none" strike="noStrike">
                <a:solidFill>
                  <a:srgbClr val="1B1B1B"/>
                </a:solidFill>
                <a:highlight>
                  <a:srgbClr val="FFFFFF"/>
                </a:highlight>
                <a:latin typeface="Quattrocento Sans"/>
                <a:ea typeface="Quattrocento Sans"/>
                <a:cs typeface="Quattrocento Sans"/>
                <a:sym typeface="Quattrocento Sans"/>
              </a:rPr>
              <a:t>: Tên đăng nhập đúng + mật khẩu sai = Thông báo thực hiện không thành công được hiển thị.</a:t>
            </a:r>
            <a:endParaRPr b="0" i="0" sz="2900" u="none" cap="none" strike="noStrike">
              <a:solidFill>
                <a:srgbClr val="1B1B1B"/>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480"/>
              </a:spcBef>
              <a:spcAft>
                <a:spcPts val="0"/>
              </a:spcAft>
              <a:buClr>
                <a:srgbClr val="000000"/>
              </a:buClr>
              <a:buSzPts val="2900"/>
              <a:buFont typeface="Arial"/>
              <a:buNone/>
            </a:pPr>
            <a:r>
              <a:rPr b="1" i="0" lang="en-US" sz="2900" u="none" cap="none" strike="noStrike">
                <a:solidFill>
                  <a:srgbClr val="1B1B1B"/>
                </a:solidFill>
                <a:highlight>
                  <a:srgbClr val="FFFFFF"/>
                </a:highlight>
                <a:latin typeface="Quattrocento Sans"/>
                <a:ea typeface="Quattrocento Sans"/>
                <a:cs typeface="Quattrocento Sans"/>
                <a:sym typeface="Quattrocento Sans"/>
              </a:rPr>
              <a:t>Test case 3</a:t>
            </a:r>
            <a:r>
              <a:rPr b="0" i="0" lang="en-US" sz="2900" u="none" cap="none" strike="noStrike">
                <a:solidFill>
                  <a:srgbClr val="1B1B1B"/>
                </a:solidFill>
                <a:highlight>
                  <a:srgbClr val="FFFFFF"/>
                </a:highlight>
                <a:latin typeface="Quattrocento Sans"/>
                <a:ea typeface="Quattrocento Sans"/>
                <a:cs typeface="Quattrocento Sans"/>
                <a:sym typeface="Quattrocento Sans"/>
              </a:rPr>
              <a:t>: Tên đăng nhập sai + mật khẩu đúng = Thông báo thực hiện không thành công được hiển thị.</a:t>
            </a:r>
            <a:endParaRPr b="0" i="0" sz="2900" u="none" cap="none" strike="noStrike">
              <a:solidFill>
                <a:srgbClr val="1B1B1B"/>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480"/>
              </a:spcBef>
              <a:spcAft>
                <a:spcPts val="0"/>
              </a:spcAft>
              <a:buClr>
                <a:srgbClr val="000000"/>
              </a:buClr>
              <a:buSzPts val="2900"/>
              <a:buFont typeface="Arial"/>
              <a:buNone/>
            </a:pPr>
            <a:r>
              <a:rPr b="1" i="0" lang="en-US" sz="2900" u="none" cap="none" strike="noStrike">
                <a:solidFill>
                  <a:srgbClr val="1B1B1B"/>
                </a:solidFill>
                <a:highlight>
                  <a:srgbClr val="FFFFFF"/>
                </a:highlight>
                <a:latin typeface="Quattrocento Sans"/>
                <a:ea typeface="Quattrocento Sans"/>
                <a:cs typeface="Quattrocento Sans"/>
                <a:sym typeface="Quattrocento Sans"/>
              </a:rPr>
              <a:t>Test case 4</a:t>
            </a:r>
            <a:r>
              <a:rPr b="0" i="0" lang="en-US" sz="2900" u="none" cap="none" strike="noStrike">
                <a:solidFill>
                  <a:srgbClr val="1B1B1B"/>
                </a:solidFill>
                <a:highlight>
                  <a:srgbClr val="FFFFFF"/>
                </a:highlight>
                <a:latin typeface="Quattrocento Sans"/>
                <a:ea typeface="Quattrocento Sans"/>
                <a:cs typeface="Quattrocento Sans"/>
                <a:sym typeface="Quattrocento Sans"/>
              </a:rPr>
              <a:t>: Tên đăng nhập + mật khẩu đúng = Thực hiện thành công. Được chuyển đến màn hình trang chủ.</a:t>
            </a:r>
            <a:endParaRPr b="0" i="0" sz="2900" u="none" cap="none" strike="noStrike">
              <a:solidFill>
                <a:srgbClr val="1B1B1B"/>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480"/>
              </a:spcBef>
              <a:spcAft>
                <a:spcPts val="0"/>
              </a:spcAft>
              <a:buClr>
                <a:srgbClr val="000000"/>
              </a:buClr>
              <a:buSzPts val="2900"/>
              <a:buFont typeface="Arial"/>
              <a:buNone/>
            </a:pPr>
            <a:r>
              <a:t/>
            </a:r>
            <a:endParaRPr b="1" i="0" sz="2900" u="none" cap="none" strike="noStrike">
              <a:solidFill>
                <a:srgbClr val="1B1B1B"/>
              </a:solidFill>
              <a:highlight>
                <a:srgbClr val="FFFFFF"/>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115e76f5ad1_0_641"/>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blackbox test techniques</a:t>
            </a:r>
            <a:endParaRPr/>
          </a:p>
        </p:txBody>
      </p:sp>
      <p:sp>
        <p:nvSpPr>
          <p:cNvPr id="336" name="Google Shape;336;g115e76f5ad1_0_641"/>
          <p:cNvSpPr txBox="1"/>
          <p:nvPr/>
        </p:nvSpPr>
        <p:spPr>
          <a:xfrm>
            <a:off x="617100" y="1701675"/>
            <a:ext cx="11425200" cy="4883400"/>
          </a:xfrm>
          <a:prstGeom prst="rect">
            <a:avLst/>
          </a:prstGeom>
          <a:noFill/>
          <a:ln>
            <a:noFill/>
          </a:ln>
        </p:spPr>
        <p:txBody>
          <a:bodyPr anchorCtr="0" anchor="t" bIns="45700" lIns="91425" spcFirstLastPara="1" rIns="91425" wrap="square" tIns="45700">
            <a:normAutofit/>
          </a:bodyPr>
          <a:lstStyle/>
          <a:p>
            <a:pPr indent="-368300" lvl="1" marL="742950" marR="0" rtl="0" algn="l">
              <a:lnSpc>
                <a:spcPct val="100000"/>
              </a:lnSpc>
              <a:spcBef>
                <a:spcPts val="480"/>
              </a:spcBef>
              <a:spcAft>
                <a:spcPts val="0"/>
              </a:spcAft>
              <a:buClr>
                <a:srgbClr val="FF5A33"/>
              </a:buClr>
              <a:buSzPts val="3700"/>
              <a:buFont typeface="Quattrocento Sans"/>
              <a:buChar char="❖"/>
            </a:pPr>
            <a:r>
              <a:rPr b="0" i="0" lang="en-US" sz="3700" u="none" cap="none" strike="noStrike">
                <a:solidFill>
                  <a:srgbClr val="333333"/>
                </a:solidFill>
                <a:highlight>
                  <a:schemeClr val="lt1"/>
                </a:highlight>
                <a:latin typeface="Quattrocento Sans"/>
                <a:ea typeface="Quattrocento Sans"/>
                <a:cs typeface="Quattrocento Sans"/>
                <a:sym typeface="Quattrocento Sans"/>
              </a:rPr>
              <a:t>Mô tả các quy tắc nghiệp vụ phức tạp dưới dạng dễ đọc và dễ kiểm soát.</a:t>
            </a:r>
            <a:endParaRPr b="0" i="0" sz="3700" u="none" cap="none" strike="noStrike">
              <a:solidFill>
                <a:srgbClr val="333333"/>
              </a:solidFill>
              <a:highlight>
                <a:schemeClr val="lt1"/>
              </a:highlight>
              <a:latin typeface="Quattrocento Sans"/>
              <a:ea typeface="Quattrocento Sans"/>
              <a:cs typeface="Quattrocento Sans"/>
              <a:sym typeface="Quattrocento Sans"/>
            </a:endParaRPr>
          </a:p>
          <a:p>
            <a:pPr indent="-368300" lvl="1" marL="742950" marR="0" rtl="0" algn="l">
              <a:lnSpc>
                <a:spcPct val="100000"/>
              </a:lnSpc>
              <a:spcBef>
                <a:spcPts val="480"/>
              </a:spcBef>
              <a:spcAft>
                <a:spcPts val="0"/>
              </a:spcAft>
              <a:buClr>
                <a:srgbClr val="FF5A33"/>
              </a:buClr>
              <a:buSzPts val="3700"/>
              <a:buFont typeface="Quattrocento Sans"/>
              <a:buChar char="❖"/>
            </a:pPr>
            <a:r>
              <a:rPr b="0" i="0" lang="en-US" sz="3700" u="none" cap="none" strike="noStrike">
                <a:solidFill>
                  <a:srgbClr val="333333"/>
                </a:solidFill>
                <a:highlight>
                  <a:schemeClr val="lt1"/>
                </a:highlight>
                <a:latin typeface="Quattrocento Sans"/>
                <a:ea typeface="Quattrocento Sans"/>
                <a:cs typeface="Quattrocento Sans"/>
                <a:sym typeface="Quattrocento Sans"/>
              </a:rPr>
              <a:t>Được dùng làm tài liệu khi làm việc với stakeholders - các bên liên quan và các thành viên non-technical trong team dự án vì bảng quyết định trình bày, minh họa các vấn đề dưới dạng bảng giúp cho mọi người dễ hiểu hơn.</a:t>
            </a:r>
            <a:endParaRPr b="0" i="0" sz="3700"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337" name="Google Shape;337;g115e76f5ad1_0_641"/>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0"/>
              </a:spcBef>
              <a:spcAft>
                <a:spcPts val="0"/>
              </a:spcAft>
              <a:buClr>
                <a:srgbClr val="FF5A33"/>
              </a:buClr>
              <a:buSzPts val="4000"/>
              <a:buFont typeface="Quattrocento Sans"/>
              <a:buChar char="❑"/>
            </a:pPr>
            <a:r>
              <a:rPr b="0" i="0" lang="en-US" sz="4000" u="none" cap="none" strike="noStrike">
                <a:solidFill>
                  <a:srgbClr val="333333"/>
                </a:solidFill>
                <a:latin typeface="Quattrocento Sans"/>
                <a:ea typeface="Quattrocento Sans"/>
                <a:cs typeface="Quattrocento Sans"/>
                <a:sym typeface="Quattrocento Sans"/>
              </a:rPr>
              <a:t>Ưu điểm Kỹ thuật bảng quyết định</a:t>
            </a:r>
            <a:endParaRPr b="0" i="0" sz="40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36">
                                            <p:txEl>
                                              <p:pRg end="0" st="0"/>
                                            </p:txEl>
                                          </p:spTgt>
                                        </p:tgtEl>
                                        <p:attrNameLst>
                                          <p:attrName>style.visibility</p:attrName>
                                        </p:attrNameLst>
                                      </p:cBhvr>
                                      <p:to>
                                        <p:strVal val="visible"/>
                                      </p:to>
                                    </p:set>
                                    <p:anim calcmode="lin" valueType="num">
                                      <p:cBhvr additive="base">
                                        <p:cTn dur="1000"/>
                                        <p:tgtEl>
                                          <p:spTgt spid="33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36">
                                            <p:txEl>
                                              <p:pRg end="1" st="1"/>
                                            </p:txEl>
                                          </p:spTgt>
                                        </p:tgtEl>
                                        <p:attrNameLst>
                                          <p:attrName>style.visibility</p:attrName>
                                        </p:attrNameLst>
                                      </p:cBhvr>
                                      <p:to>
                                        <p:strVal val="visible"/>
                                      </p:to>
                                    </p:set>
                                    <p:anim calcmode="lin" valueType="num">
                                      <p:cBhvr additive="base">
                                        <p:cTn dur="1000"/>
                                        <p:tgtEl>
                                          <p:spTgt spid="33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115e76f5ad1_0_67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blackbox test techniques</a:t>
            </a:r>
            <a:endParaRPr/>
          </a:p>
        </p:txBody>
      </p:sp>
      <p:sp>
        <p:nvSpPr>
          <p:cNvPr id="343" name="Google Shape;343;g115e76f5ad1_0_678"/>
          <p:cNvSpPr txBox="1"/>
          <p:nvPr/>
        </p:nvSpPr>
        <p:spPr>
          <a:xfrm>
            <a:off x="617100" y="987300"/>
            <a:ext cx="11470200" cy="5870700"/>
          </a:xfrm>
          <a:prstGeom prst="rect">
            <a:avLst/>
          </a:prstGeom>
          <a:noFill/>
          <a:ln>
            <a:noFill/>
          </a:ln>
        </p:spPr>
        <p:txBody>
          <a:bodyPr anchorCtr="0" anchor="t" bIns="45700" lIns="91425" spcFirstLastPara="1" rIns="91425" wrap="square" tIns="45700">
            <a:normAutofit/>
          </a:bodyPr>
          <a:lstStyle/>
          <a:p>
            <a:pPr indent="-368300" lvl="1" marL="742950" marR="0" rtl="0" algn="l">
              <a:lnSpc>
                <a:spcPct val="100000"/>
              </a:lnSpc>
              <a:spcBef>
                <a:spcPts val="480"/>
              </a:spcBef>
              <a:spcAft>
                <a:spcPts val="0"/>
              </a:spcAft>
              <a:buClr>
                <a:srgbClr val="FF5A33"/>
              </a:buClr>
              <a:buSzPts val="3700"/>
              <a:buFont typeface="Quattrocento Sans"/>
              <a:buChar char="❖"/>
            </a:pPr>
            <a:r>
              <a:rPr b="0" i="0" lang="en-US" sz="3700" u="none" cap="none" strike="noStrike">
                <a:solidFill>
                  <a:srgbClr val="333333"/>
                </a:solidFill>
                <a:highlight>
                  <a:schemeClr val="lt1"/>
                </a:highlight>
                <a:latin typeface="Quattrocento Sans"/>
                <a:ea typeface="Quattrocento Sans"/>
                <a:cs typeface="Quattrocento Sans"/>
                <a:sym typeface="Quattrocento Sans"/>
              </a:rPr>
              <a:t>Dễ dàng xây dựng và chuyển đổi thành một bộ quy tắc. Có thể được sử dụng trong quá trình tạo và test các test case hoặc kiểm tra logic của hệ thống dựa vào knowledge-based của hệ thống.</a:t>
            </a:r>
            <a:endParaRPr b="0" i="0" sz="3700" u="none" cap="none" strike="noStrike">
              <a:solidFill>
                <a:srgbClr val="333333"/>
              </a:solidFill>
              <a:highlight>
                <a:schemeClr val="lt1"/>
              </a:highlight>
              <a:latin typeface="Quattrocento Sans"/>
              <a:ea typeface="Quattrocento Sans"/>
              <a:cs typeface="Quattrocento Sans"/>
              <a:sym typeface="Quattrocento Sans"/>
            </a:endParaRPr>
          </a:p>
          <a:p>
            <a:pPr indent="-368300" lvl="1" marL="742950" marR="0" rtl="0" algn="l">
              <a:lnSpc>
                <a:spcPct val="100000"/>
              </a:lnSpc>
              <a:spcBef>
                <a:spcPts val="480"/>
              </a:spcBef>
              <a:spcAft>
                <a:spcPts val="0"/>
              </a:spcAft>
              <a:buClr>
                <a:srgbClr val="FF5A33"/>
              </a:buClr>
              <a:buSzPts val="3700"/>
              <a:buFont typeface="Quattrocento Sans"/>
              <a:buChar char="❖"/>
            </a:pPr>
            <a:r>
              <a:rPr b="0" i="0" lang="en-US" sz="3700" u="none" cap="none" strike="noStrike">
                <a:solidFill>
                  <a:srgbClr val="333333"/>
                </a:solidFill>
                <a:highlight>
                  <a:schemeClr val="lt1"/>
                </a:highlight>
                <a:latin typeface="Quattrocento Sans"/>
                <a:ea typeface="Quattrocento Sans"/>
                <a:cs typeface="Quattrocento Sans"/>
                <a:sym typeface="Quattrocento Sans"/>
              </a:rPr>
              <a:t>Dựa vào bảng quyết định có thể phát hiện ra một số test case mà khi xây dựng test case theo cách thông thường tester dễ bị thiếu.</a:t>
            </a:r>
            <a:endParaRPr b="0" i="0" sz="3700" u="none" cap="none" strike="noStrike">
              <a:solidFill>
                <a:srgbClr val="333333"/>
              </a:solidFill>
              <a:highlight>
                <a:schemeClr val="lt1"/>
              </a:highlight>
              <a:latin typeface="Quattrocento Sans"/>
              <a:ea typeface="Quattrocento Sans"/>
              <a:cs typeface="Quattrocento Sans"/>
              <a:sym typeface="Quattrocento Sans"/>
            </a:endParaRPr>
          </a:p>
          <a:p>
            <a:pPr indent="-368300" lvl="1" marL="742950" marR="0" rtl="0" algn="l">
              <a:lnSpc>
                <a:spcPct val="100000"/>
              </a:lnSpc>
              <a:spcBef>
                <a:spcPts val="480"/>
              </a:spcBef>
              <a:spcAft>
                <a:spcPts val="0"/>
              </a:spcAft>
              <a:buClr>
                <a:srgbClr val="FF5A33"/>
              </a:buClr>
              <a:buSzPts val="3700"/>
              <a:buFont typeface="Quattrocento Sans"/>
              <a:buChar char="❖"/>
            </a:pPr>
            <a:r>
              <a:rPr b="0" i="0" lang="en-US" sz="3700" u="none" cap="none" strike="noStrike">
                <a:solidFill>
                  <a:srgbClr val="333333"/>
                </a:solidFill>
                <a:highlight>
                  <a:schemeClr val="lt1"/>
                </a:highlight>
                <a:latin typeface="Quattrocento Sans"/>
                <a:ea typeface="Quattrocento Sans"/>
                <a:cs typeface="Quattrocento Sans"/>
                <a:sym typeface="Quattrocento Sans"/>
              </a:rPr>
              <a:t>Xác định lượng test case tối thiểu với độ bao phủ tối đa.</a:t>
            </a:r>
            <a:endParaRPr b="0" i="0" sz="3700" u="none" cap="none" strike="noStrike">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3">
                                            <p:txEl>
                                              <p:pRg end="0" st="0"/>
                                            </p:txEl>
                                          </p:spTgt>
                                        </p:tgtEl>
                                        <p:attrNameLst>
                                          <p:attrName>style.visibility</p:attrName>
                                        </p:attrNameLst>
                                      </p:cBhvr>
                                      <p:to>
                                        <p:strVal val="visible"/>
                                      </p:to>
                                    </p:set>
                                    <p:anim calcmode="lin" valueType="num">
                                      <p:cBhvr additive="base">
                                        <p:cTn dur="1000"/>
                                        <p:tgtEl>
                                          <p:spTgt spid="34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3">
                                            <p:txEl>
                                              <p:pRg end="1" st="1"/>
                                            </p:txEl>
                                          </p:spTgt>
                                        </p:tgtEl>
                                        <p:attrNameLst>
                                          <p:attrName>style.visibility</p:attrName>
                                        </p:attrNameLst>
                                      </p:cBhvr>
                                      <p:to>
                                        <p:strVal val="visible"/>
                                      </p:to>
                                    </p:set>
                                    <p:anim calcmode="lin" valueType="num">
                                      <p:cBhvr additive="base">
                                        <p:cTn dur="1000"/>
                                        <p:tgtEl>
                                          <p:spTgt spid="34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3">
                                            <p:txEl>
                                              <p:pRg end="2" st="2"/>
                                            </p:txEl>
                                          </p:spTgt>
                                        </p:tgtEl>
                                        <p:attrNameLst>
                                          <p:attrName>style.visibility</p:attrName>
                                        </p:attrNameLst>
                                      </p:cBhvr>
                                      <p:to>
                                        <p:strVal val="visible"/>
                                      </p:to>
                                    </p:set>
                                    <p:anim calcmode="lin" valueType="num">
                                      <p:cBhvr additive="base">
                                        <p:cTn dur="1000"/>
                                        <p:tgtEl>
                                          <p:spTgt spid="34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5e76f5ad1_0_10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Nội dung</a:t>
            </a:r>
            <a:endParaRPr/>
          </a:p>
        </p:txBody>
      </p:sp>
      <p:pic>
        <p:nvPicPr>
          <p:cNvPr descr="D:\Pictures\PNG\present.png" id="215" name="Google Shape;215;g115e76f5ad1_0_103"/>
          <p:cNvPicPr preferRelativeResize="0"/>
          <p:nvPr/>
        </p:nvPicPr>
        <p:blipFill rotWithShape="1">
          <a:blip r:embed="rId3">
            <a:alphaModFix/>
          </a:blip>
          <a:srcRect b="0" l="0" r="0" t="0"/>
          <a:stretch/>
        </p:blipFill>
        <p:spPr>
          <a:xfrm flipH="1">
            <a:off x="9268820" y="1017269"/>
            <a:ext cx="2313580" cy="5356860"/>
          </a:xfrm>
          <a:prstGeom prst="rect">
            <a:avLst/>
          </a:prstGeom>
          <a:noFill/>
          <a:ln>
            <a:noFill/>
          </a:ln>
        </p:spPr>
      </p:pic>
      <p:sp>
        <p:nvSpPr>
          <p:cNvPr id="216" name="Google Shape;216;g115e76f5ad1_0_103"/>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7" name="Google Shape;217;g115e76f5ad1_0_103"/>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 name="Google Shape;218;g115e76f5ad1_0_103"/>
          <p:cNvSpPr txBox="1"/>
          <p:nvPr/>
        </p:nvSpPr>
        <p:spPr>
          <a:xfrm>
            <a:off x="894600" y="2067600"/>
            <a:ext cx="8374200" cy="4257000"/>
          </a:xfrm>
          <a:prstGeom prst="rect">
            <a:avLst/>
          </a:prstGeom>
          <a:noFill/>
          <a:ln>
            <a:noFill/>
          </a:ln>
        </p:spPr>
        <p:txBody>
          <a:bodyPr anchorCtr="0" anchor="t" bIns="45700" lIns="91425" spcFirstLastPara="1" rIns="91425" wrap="square" tIns="45700">
            <a:noAutofit/>
          </a:bodyPr>
          <a:lstStyle/>
          <a:p>
            <a:pPr indent="-438150" lvl="0" marL="457200" marR="0" rtl="0" algn="l">
              <a:lnSpc>
                <a:spcPct val="115000"/>
              </a:lnSpc>
              <a:spcBef>
                <a:spcPts val="0"/>
              </a:spcBef>
              <a:spcAft>
                <a:spcPts val="0"/>
              </a:spcAft>
              <a:buClr>
                <a:srgbClr val="333333"/>
              </a:buClr>
              <a:buSzPts val="3300"/>
              <a:buFont typeface="Quattrocento Sans"/>
              <a:buChar char="•"/>
            </a:pPr>
            <a:r>
              <a:rPr b="1" i="0" lang="en-US" sz="2500" u="none" cap="none" strike="noStrike">
                <a:solidFill>
                  <a:srgbClr val="333333"/>
                </a:solidFill>
                <a:latin typeface="Quattrocento Sans"/>
                <a:ea typeface="Quattrocento Sans"/>
                <a:cs typeface="Quattrocento Sans"/>
                <a:sym typeface="Quattrocento Sans"/>
              </a:rPr>
              <a:t>Black-box Test Techniques - Kỹ thuật kiểm thử hộp đen</a:t>
            </a:r>
            <a:endParaRPr b="1" i="0" sz="2500" u="none" cap="none" strike="noStrike">
              <a:solidFill>
                <a:srgbClr val="333333"/>
              </a:solidFill>
              <a:latin typeface="Quattrocento Sans"/>
              <a:ea typeface="Quattrocento Sans"/>
              <a:cs typeface="Quattrocento Sans"/>
              <a:sym typeface="Quattrocento Sans"/>
            </a:endParaRPr>
          </a:p>
          <a:p>
            <a:pPr indent="-387350" lvl="1" marL="914400" marR="0" rtl="0" algn="l">
              <a:lnSpc>
                <a:spcPct val="115000"/>
              </a:lnSpc>
              <a:spcBef>
                <a:spcPts val="0"/>
              </a:spcBef>
              <a:spcAft>
                <a:spcPts val="0"/>
              </a:spcAft>
              <a:buClr>
                <a:srgbClr val="333333"/>
              </a:buClr>
              <a:buSzPts val="2500"/>
              <a:buFont typeface="Quattrocento Sans"/>
              <a:buChar char="○"/>
            </a:pPr>
            <a:r>
              <a:rPr b="1" i="0" lang="en-US" sz="2500" u="none" cap="none" strike="noStrike">
                <a:solidFill>
                  <a:srgbClr val="333333"/>
                </a:solidFill>
                <a:latin typeface="Quattrocento Sans"/>
                <a:ea typeface="Quattrocento Sans"/>
                <a:cs typeface="Quattrocento Sans"/>
                <a:sym typeface="Quattrocento Sans"/>
              </a:rPr>
              <a:t>Kỹ thuật phân vùng tương đương</a:t>
            </a:r>
            <a:endParaRPr b="1" i="0" sz="2500" u="none" cap="none" strike="noStrike">
              <a:solidFill>
                <a:srgbClr val="333333"/>
              </a:solidFill>
              <a:latin typeface="Quattrocento Sans"/>
              <a:ea typeface="Quattrocento Sans"/>
              <a:cs typeface="Quattrocento Sans"/>
              <a:sym typeface="Quattrocento Sans"/>
            </a:endParaRPr>
          </a:p>
          <a:p>
            <a:pPr indent="-387350" lvl="1" marL="914400" marR="0" rtl="0" algn="l">
              <a:lnSpc>
                <a:spcPct val="115000"/>
              </a:lnSpc>
              <a:spcBef>
                <a:spcPts val="0"/>
              </a:spcBef>
              <a:spcAft>
                <a:spcPts val="0"/>
              </a:spcAft>
              <a:buClr>
                <a:srgbClr val="333333"/>
              </a:buClr>
              <a:buSzPts val="2500"/>
              <a:buFont typeface="Quattrocento Sans"/>
              <a:buChar char="○"/>
            </a:pPr>
            <a:r>
              <a:rPr b="1" i="0" lang="en-US" sz="2500" u="none" cap="none" strike="noStrike">
                <a:solidFill>
                  <a:srgbClr val="333333"/>
                </a:solidFill>
                <a:latin typeface="Quattrocento Sans"/>
                <a:ea typeface="Quattrocento Sans"/>
                <a:cs typeface="Quattrocento Sans"/>
                <a:sym typeface="Quattrocento Sans"/>
              </a:rPr>
              <a:t>Kỹ thuật phân tích giá trị biên</a:t>
            </a:r>
            <a:endParaRPr b="1" i="0" sz="2500" u="none" cap="none" strike="noStrike">
              <a:solidFill>
                <a:srgbClr val="333333"/>
              </a:solidFill>
              <a:latin typeface="Quattrocento Sans"/>
              <a:ea typeface="Quattrocento Sans"/>
              <a:cs typeface="Quattrocento Sans"/>
              <a:sym typeface="Quattrocento Sans"/>
            </a:endParaRPr>
          </a:p>
          <a:p>
            <a:pPr indent="-387350" lvl="1" marL="914400" marR="0" rtl="0" algn="l">
              <a:lnSpc>
                <a:spcPct val="115000"/>
              </a:lnSpc>
              <a:spcBef>
                <a:spcPts val="0"/>
              </a:spcBef>
              <a:spcAft>
                <a:spcPts val="0"/>
              </a:spcAft>
              <a:buClr>
                <a:srgbClr val="333333"/>
              </a:buClr>
              <a:buSzPts val="2500"/>
              <a:buFont typeface="Quattrocento Sans"/>
              <a:buChar char="○"/>
            </a:pPr>
            <a:r>
              <a:rPr b="1" i="0" lang="en-US" sz="2500" u="none" cap="none" strike="noStrike">
                <a:solidFill>
                  <a:srgbClr val="333333"/>
                </a:solidFill>
                <a:latin typeface="Quattrocento Sans"/>
                <a:ea typeface="Quattrocento Sans"/>
                <a:cs typeface="Quattrocento Sans"/>
                <a:sym typeface="Quattrocento Sans"/>
              </a:rPr>
              <a:t>Kỹ thuật bảng quyết định</a:t>
            </a:r>
            <a:endParaRPr b="1" i="0" sz="2500" u="none" cap="none" strike="noStrike">
              <a:solidFill>
                <a:srgbClr val="333333"/>
              </a:solidFill>
              <a:latin typeface="Quattrocento Sans"/>
              <a:ea typeface="Quattrocento Sans"/>
              <a:cs typeface="Quattrocento Sans"/>
              <a:sym typeface="Quattrocento Sans"/>
            </a:endParaRPr>
          </a:p>
          <a:p>
            <a:pPr indent="-438150" lvl="0" marL="457200" marR="0" rtl="0" algn="l">
              <a:lnSpc>
                <a:spcPct val="115000"/>
              </a:lnSpc>
              <a:spcBef>
                <a:spcPts val="0"/>
              </a:spcBef>
              <a:spcAft>
                <a:spcPts val="0"/>
              </a:spcAft>
              <a:buClr>
                <a:srgbClr val="333333"/>
              </a:buClr>
              <a:buSzPts val="3300"/>
              <a:buFont typeface="Quattrocento Sans"/>
              <a:buChar char="•"/>
            </a:pPr>
            <a:r>
              <a:rPr b="1" i="0" lang="en-US" sz="2500" u="none" cap="none" strike="noStrike">
                <a:solidFill>
                  <a:srgbClr val="333333"/>
                </a:solidFill>
                <a:latin typeface="Quattrocento Sans"/>
                <a:ea typeface="Quattrocento Sans"/>
                <a:cs typeface="Quattrocento Sans"/>
                <a:sym typeface="Quattrocento Sans"/>
              </a:rPr>
              <a:t>Experience base Techniques - Kỹ thuật kiểm thử dựa trên kinh nghiệm</a:t>
            </a:r>
            <a:endParaRPr b="1" i="0" sz="2500" u="none" cap="none" strike="noStrike">
              <a:solidFill>
                <a:srgbClr val="333333"/>
              </a:solidFill>
              <a:latin typeface="Quattrocento Sans"/>
              <a:ea typeface="Quattrocento Sans"/>
              <a:cs typeface="Quattrocento Sans"/>
              <a:sym typeface="Quattrocento Sans"/>
            </a:endParaRPr>
          </a:p>
          <a:p>
            <a:pPr indent="-387350" lvl="1" marL="914400" marR="0" rtl="0" algn="l">
              <a:lnSpc>
                <a:spcPct val="115000"/>
              </a:lnSpc>
              <a:spcBef>
                <a:spcPts val="0"/>
              </a:spcBef>
              <a:spcAft>
                <a:spcPts val="0"/>
              </a:spcAft>
              <a:buClr>
                <a:srgbClr val="333333"/>
              </a:buClr>
              <a:buSzPts val="2500"/>
              <a:buFont typeface="Quattrocento Sans"/>
              <a:buChar char="○"/>
            </a:pPr>
            <a:r>
              <a:rPr b="1" i="0" lang="en-US" sz="2500" u="none" cap="none" strike="noStrike">
                <a:solidFill>
                  <a:srgbClr val="333333"/>
                </a:solidFill>
                <a:latin typeface="Quattrocento Sans"/>
                <a:ea typeface="Quattrocento Sans"/>
                <a:cs typeface="Quattrocento Sans"/>
                <a:sym typeface="Quattrocento Sans"/>
              </a:rPr>
              <a:t>Kỹ thuật thăm dò</a:t>
            </a:r>
            <a:endParaRPr b="1" i="0" sz="2500" u="none" cap="none" strike="noStrike">
              <a:solidFill>
                <a:srgbClr val="333333"/>
              </a:solidFill>
              <a:latin typeface="Quattrocento Sans"/>
              <a:ea typeface="Quattrocento Sans"/>
              <a:cs typeface="Quattrocento Sans"/>
              <a:sym typeface="Quattrocento Sans"/>
            </a:endParaRPr>
          </a:p>
          <a:p>
            <a:pPr indent="-387350" lvl="1" marL="914400" marR="0" rtl="0" algn="l">
              <a:lnSpc>
                <a:spcPct val="115000"/>
              </a:lnSpc>
              <a:spcBef>
                <a:spcPts val="0"/>
              </a:spcBef>
              <a:spcAft>
                <a:spcPts val="0"/>
              </a:spcAft>
              <a:buClr>
                <a:srgbClr val="333333"/>
              </a:buClr>
              <a:buSzPts val="2500"/>
              <a:buFont typeface="Quattrocento Sans"/>
              <a:buChar char="○"/>
            </a:pPr>
            <a:r>
              <a:rPr b="1" i="0" lang="en-US" sz="2500" u="none" cap="none" strike="noStrike">
                <a:solidFill>
                  <a:srgbClr val="333333"/>
                </a:solidFill>
                <a:latin typeface="Quattrocento Sans"/>
                <a:ea typeface="Quattrocento Sans"/>
                <a:cs typeface="Quattrocento Sans"/>
                <a:sym typeface="Quattrocento Sans"/>
              </a:rPr>
              <a:t>Kỹ thuật đoán lỗi</a:t>
            </a:r>
            <a:endParaRPr b="1" i="0" sz="2500" u="none" cap="none" strike="noStrike">
              <a:solidFill>
                <a:srgbClr val="333333"/>
              </a:solidFill>
              <a:latin typeface="Quattrocento Sans"/>
              <a:ea typeface="Quattrocento Sans"/>
              <a:cs typeface="Quattrocento Sans"/>
              <a:sym typeface="Quattrocento Sans"/>
            </a:endParaRPr>
          </a:p>
          <a:p>
            <a:pPr indent="-387350" lvl="1" marL="914400" marR="0" rtl="0" algn="l">
              <a:lnSpc>
                <a:spcPct val="115000"/>
              </a:lnSpc>
              <a:spcBef>
                <a:spcPts val="0"/>
              </a:spcBef>
              <a:spcAft>
                <a:spcPts val="0"/>
              </a:spcAft>
              <a:buClr>
                <a:srgbClr val="333333"/>
              </a:buClr>
              <a:buSzPts val="2500"/>
              <a:buFont typeface="Quattrocento Sans"/>
              <a:buChar char="○"/>
            </a:pPr>
            <a:r>
              <a:rPr b="1" i="0" lang="en-US" sz="2500" u="none" cap="none" strike="noStrike">
                <a:solidFill>
                  <a:srgbClr val="333333"/>
                </a:solidFill>
                <a:latin typeface="Quattrocento Sans"/>
                <a:ea typeface="Quattrocento Sans"/>
                <a:cs typeface="Quattrocento Sans"/>
                <a:sym typeface="Quattrocento Sans"/>
              </a:rPr>
              <a:t>Kỹ thuật dựa trên danh mục kiểm tra</a:t>
            </a:r>
            <a:endParaRPr b="1" i="0" sz="2500" u="none" cap="none" strike="noStrike">
              <a:solidFill>
                <a:srgbClr val="333333"/>
              </a:solidFill>
              <a:latin typeface="Quattrocento Sans"/>
              <a:ea typeface="Quattrocento Sans"/>
              <a:cs typeface="Quattrocento Sans"/>
              <a:sym typeface="Quattrocento Sans"/>
            </a:endParaRPr>
          </a:p>
        </p:txBody>
      </p:sp>
      <p:sp>
        <p:nvSpPr>
          <p:cNvPr id="219" name="Google Shape;219;g115e76f5ad1_0_103"/>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Nội dung bài học</a:t>
            </a:r>
            <a:endParaRPr b="1" i="0" sz="2800" u="none" cap="none" strike="noStrik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115e76f5ad1_0_647"/>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blackbox test techniques</a:t>
            </a:r>
            <a:endParaRPr/>
          </a:p>
        </p:txBody>
      </p:sp>
      <p:sp>
        <p:nvSpPr>
          <p:cNvPr id="349" name="Google Shape;349;g115e76f5ad1_0_647"/>
          <p:cNvSpPr txBox="1"/>
          <p:nvPr/>
        </p:nvSpPr>
        <p:spPr>
          <a:xfrm>
            <a:off x="617100" y="1701675"/>
            <a:ext cx="11425200" cy="4883400"/>
          </a:xfrm>
          <a:prstGeom prst="rect">
            <a:avLst/>
          </a:prstGeom>
          <a:noFill/>
          <a:ln>
            <a:noFill/>
          </a:ln>
        </p:spPr>
        <p:txBody>
          <a:bodyPr anchorCtr="0" anchor="t" bIns="45700" lIns="91425" spcFirstLastPara="1" rIns="91425" wrap="square" tIns="45700">
            <a:normAutofit/>
          </a:bodyPr>
          <a:lstStyle/>
          <a:p>
            <a:pPr indent="-368300" lvl="1" marL="742950" marR="0" rtl="0" algn="l">
              <a:lnSpc>
                <a:spcPct val="100000"/>
              </a:lnSpc>
              <a:spcBef>
                <a:spcPts val="480"/>
              </a:spcBef>
              <a:spcAft>
                <a:spcPts val="0"/>
              </a:spcAft>
              <a:buClr>
                <a:srgbClr val="FF5A33"/>
              </a:buClr>
              <a:buSzPts val="3700"/>
              <a:buFont typeface="Quattrocento Sans"/>
              <a:buChar char="❖"/>
            </a:pPr>
            <a:r>
              <a:rPr b="0" i="0" lang="en-US" sz="3700" u="none" cap="none" strike="noStrike">
                <a:solidFill>
                  <a:srgbClr val="333333"/>
                </a:solidFill>
                <a:highlight>
                  <a:schemeClr val="lt1"/>
                </a:highlight>
                <a:latin typeface="Quattrocento Sans"/>
                <a:ea typeface="Quattrocento Sans"/>
                <a:cs typeface="Quattrocento Sans"/>
                <a:sym typeface="Quattrocento Sans"/>
              </a:rPr>
              <a:t>Khi số lượng input đầu vào tăng thì Decision table sẽ trở nên phức tạp hơn.</a:t>
            </a:r>
            <a:endParaRPr b="0" i="0" sz="3700" u="none" cap="none" strike="noStrike">
              <a:solidFill>
                <a:srgbClr val="333333"/>
              </a:solidFill>
              <a:highlight>
                <a:schemeClr val="lt1"/>
              </a:highlight>
              <a:latin typeface="Quattrocento Sans"/>
              <a:ea typeface="Quattrocento Sans"/>
              <a:cs typeface="Quattrocento Sans"/>
              <a:sym typeface="Quattrocento Sans"/>
            </a:endParaRPr>
          </a:p>
          <a:p>
            <a:pPr indent="-368300" lvl="1" marL="742950" marR="0" rtl="0" algn="l">
              <a:lnSpc>
                <a:spcPct val="100000"/>
              </a:lnSpc>
              <a:spcBef>
                <a:spcPts val="480"/>
              </a:spcBef>
              <a:spcAft>
                <a:spcPts val="0"/>
              </a:spcAft>
              <a:buClr>
                <a:srgbClr val="FF5A33"/>
              </a:buClr>
              <a:buSzPts val="3700"/>
              <a:buFont typeface="Quattrocento Sans"/>
              <a:buChar char="❖"/>
            </a:pPr>
            <a:r>
              <a:rPr b="0" i="0" lang="en-US" sz="3700" u="none" cap="none" strike="noStrike">
                <a:solidFill>
                  <a:srgbClr val="333333"/>
                </a:solidFill>
                <a:highlight>
                  <a:schemeClr val="lt1"/>
                </a:highlight>
                <a:latin typeface="Quattrocento Sans"/>
                <a:ea typeface="Quattrocento Sans"/>
                <a:cs typeface="Quattrocento Sans"/>
                <a:sym typeface="Quattrocento Sans"/>
              </a:rPr>
              <a:t>Không có các bước chi tiết để thực hiện test.</a:t>
            </a:r>
            <a:endParaRPr b="0" i="0" sz="3700"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350" name="Google Shape;350;g115e76f5ad1_0_647"/>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0"/>
              </a:spcBef>
              <a:spcAft>
                <a:spcPts val="0"/>
              </a:spcAft>
              <a:buClr>
                <a:srgbClr val="FF5A33"/>
              </a:buClr>
              <a:buSzPts val="4000"/>
              <a:buFont typeface="Quattrocento Sans"/>
              <a:buChar char="❑"/>
            </a:pPr>
            <a:r>
              <a:rPr b="0" i="0" lang="en-US" sz="4000" u="none" cap="none" strike="noStrike">
                <a:solidFill>
                  <a:srgbClr val="333333"/>
                </a:solidFill>
                <a:latin typeface="Quattrocento Sans"/>
                <a:ea typeface="Quattrocento Sans"/>
                <a:cs typeface="Quattrocento Sans"/>
                <a:sym typeface="Quattrocento Sans"/>
              </a:rPr>
              <a:t>Nhược điểm Kỹ thuật bảng quyết định</a:t>
            </a:r>
            <a:endParaRPr b="0" i="0" sz="40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9">
                                            <p:txEl>
                                              <p:pRg end="0" st="0"/>
                                            </p:txEl>
                                          </p:spTgt>
                                        </p:tgtEl>
                                        <p:attrNameLst>
                                          <p:attrName>style.visibility</p:attrName>
                                        </p:attrNameLst>
                                      </p:cBhvr>
                                      <p:to>
                                        <p:strVal val="visible"/>
                                      </p:to>
                                    </p:set>
                                    <p:anim calcmode="lin" valueType="num">
                                      <p:cBhvr additive="base">
                                        <p:cTn dur="1000"/>
                                        <p:tgtEl>
                                          <p:spTgt spid="34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9">
                                            <p:txEl>
                                              <p:pRg end="1" st="1"/>
                                            </p:txEl>
                                          </p:spTgt>
                                        </p:tgtEl>
                                        <p:attrNameLst>
                                          <p:attrName>style.visibility</p:attrName>
                                        </p:attrNameLst>
                                      </p:cBhvr>
                                      <p:to>
                                        <p:strVal val="visible"/>
                                      </p:to>
                                    </p:set>
                                    <p:anim calcmode="lin" valueType="num">
                                      <p:cBhvr additive="base">
                                        <p:cTn dur="1000"/>
                                        <p:tgtEl>
                                          <p:spTgt spid="34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117e7af2cce_0_3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blackbox test techniques</a:t>
            </a:r>
            <a:endParaRPr/>
          </a:p>
        </p:txBody>
      </p:sp>
      <p:sp>
        <p:nvSpPr>
          <p:cNvPr id="356" name="Google Shape;356;g117e7af2cce_0_36"/>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Kỹ thuật chuyển đổi trạng thái</a:t>
            </a:r>
            <a:endParaRPr b="0" i="0" sz="4000" u="none" cap="none" strike="noStrike">
              <a:solidFill>
                <a:schemeClr val="dk1"/>
              </a:solidFill>
              <a:latin typeface="Quattrocento Sans"/>
              <a:ea typeface="Quattrocento Sans"/>
              <a:cs typeface="Quattrocento Sans"/>
              <a:sym typeface="Quattrocento Sans"/>
            </a:endParaRPr>
          </a:p>
        </p:txBody>
      </p:sp>
      <p:sp>
        <p:nvSpPr>
          <p:cNvPr id="357" name="Google Shape;357;g117e7af2cce_0_36"/>
          <p:cNvSpPr txBox="1"/>
          <p:nvPr/>
        </p:nvSpPr>
        <p:spPr>
          <a:xfrm>
            <a:off x="787675" y="1635775"/>
            <a:ext cx="10965300" cy="5040300"/>
          </a:xfrm>
          <a:prstGeom prst="rect">
            <a:avLst/>
          </a:prstGeom>
          <a:noFill/>
          <a:ln>
            <a:noFill/>
          </a:ln>
        </p:spPr>
        <p:txBody>
          <a:bodyPr anchorCtr="0" anchor="t" bIns="45700" lIns="91425" spcFirstLastPara="1" rIns="91425" wrap="square" tIns="45700">
            <a:noAutofit/>
          </a:bodyPr>
          <a:lstStyle/>
          <a:p>
            <a:pPr indent="-342900" lvl="1" marL="742950" marR="0" rtl="0" algn="l">
              <a:lnSpc>
                <a:spcPct val="100000"/>
              </a:lnSpc>
              <a:spcBef>
                <a:spcPts val="0"/>
              </a:spcBef>
              <a:spcAft>
                <a:spcPts val="0"/>
              </a:spcAft>
              <a:buClr>
                <a:srgbClr val="FF5A33"/>
              </a:buClr>
              <a:buSzPts val="3300"/>
              <a:buFont typeface="Quattrocento Sans"/>
              <a:buChar char="❖"/>
            </a:pPr>
            <a:r>
              <a:rPr b="0" i="0" lang="en-US" sz="3300" u="none" cap="none" strike="noStrike">
                <a:solidFill>
                  <a:srgbClr val="000000"/>
                </a:solidFill>
                <a:latin typeface="Quattrocento Sans"/>
                <a:ea typeface="Quattrocento Sans"/>
                <a:cs typeface="Quattrocento Sans"/>
                <a:sym typeface="Quattrocento Sans"/>
              </a:rPr>
              <a:t>Kỹ thuật chuyển đổi trạng thái(State Transition testing) là một kỹ thuật kiểm tra Hộp đen, kỹ thuật này được sử dụng khi các tính năng của một hệ thống được biểu diễn dưới dạng các trạng thái chuyển đổi thành một hệ thống khác.</a:t>
            </a:r>
            <a:endParaRPr b="0" i="0" sz="3300" u="none" cap="none" strike="noStrike">
              <a:solidFill>
                <a:srgbClr val="000000"/>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117e7af2cce_0_45"/>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blackbox test techniques</a:t>
            </a:r>
            <a:endParaRPr/>
          </a:p>
        </p:txBody>
      </p:sp>
      <p:sp>
        <p:nvSpPr>
          <p:cNvPr id="363" name="Google Shape;363;g117e7af2cce_0_45"/>
          <p:cNvSpPr txBox="1"/>
          <p:nvPr/>
        </p:nvSpPr>
        <p:spPr>
          <a:xfrm>
            <a:off x="617100" y="987300"/>
            <a:ext cx="11470200" cy="5870700"/>
          </a:xfrm>
          <a:prstGeom prst="rect">
            <a:avLst/>
          </a:prstGeom>
          <a:noFill/>
          <a:ln>
            <a:noFill/>
          </a:ln>
        </p:spPr>
        <p:txBody>
          <a:bodyPr anchorCtr="0" anchor="t" bIns="45700" lIns="91425" spcFirstLastPara="1" rIns="91425" wrap="square" tIns="45700">
            <a:normAutofit/>
          </a:bodyPr>
          <a:lstStyle/>
          <a:p>
            <a:pPr indent="-368300" lvl="1" marL="742950" marR="0" rtl="0" algn="l">
              <a:lnSpc>
                <a:spcPct val="100000"/>
              </a:lnSpc>
              <a:spcBef>
                <a:spcPts val="480"/>
              </a:spcBef>
              <a:spcAft>
                <a:spcPts val="0"/>
              </a:spcAft>
              <a:buClr>
                <a:srgbClr val="FF5A33"/>
              </a:buClr>
              <a:buSzPts val="3700"/>
              <a:buFont typeface="Quattrocento Sans"/>
              <a:buChar char="❖"/>
            </a:pPr>
            <a:r>
              <a:rPr b="0" i="0" lang="en-US" sz="3700" u="none" cap="none" strike="noStrike">
                <a:solidFill>
                  <a:srgbClr val="333333"/>
                </a:solidFill>
                <a:highlight>
                  <a:schemeClr val="lt1"/>
                </a:highlight>
                <a:latin typeface="Quattrocento Sans"/>
                <a:ea typeface="Quattrocento Sans"/>
                <a:cs typeface="Quattrocento Sans"/>
                <a:sym typeface="Quattrocento Sans"/>
              </a:rPr>
              <a:t>Vì vậy, ở đây chúng ta thấy rằng một thực thể chuyển đổi từ Trạng thái 1 sang Trạng thái 2 do một số điều kiện đầu vào, dẫn đến một sự kiện và kết quả là hành động và cuối cùng đưa ra đầu ra.</a:t>
            </a:r>
            <a:endParaRPr b="0" i="0" sz="3700" u="none" cap="none" strike="noStrike">
              <a:solidFill>
                <a:srgbClr val="333333"/>
              </a:solidFill>
              <a:highlight>
                <a:schemeClr val="lt1"/>
              </a:highlight>
              <a:latin typeface="Quattrocento Sans"/>
              <a:ea typeface="Quattrocento Sans"/>
              <a:cs typeface="Quattrocento Sans"/>
              <a:sym typeface="Quattrocento Sans"/>
            </a:endParaRPr>
          </a:p>
        </p:txBody>
      </p:sp>
      <p:pic>
        <p:nvPicPr>
          <p:cNvPr id="364" name="Google Shape;364;g117e7af2cce_0_45"/>
          <p:cNvPicPr preferRelativeResize="0"/>
          <p:nvPr/>
        </p:nvPicPr>
        <p:blipFill rotWithShape="1">
          <a:blip r:embed="rId3">
            <a:alphaModFix/>
          </a:blip>
          <a:srcRect b="0" l="0" r="0" t="0"/>
          <a:stretch/>
        </p:blipFill>
        <p:spPr>
          <a:xfrm>
            <a:off x="7603825" y="3198100"/>
            <a:ext cx="4483475" cy="3299375"/>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3">
                                            <p:txEl>
                                              <p:pRg end="0" st="0"/>
                                            </p:txEl>
                                          </p:spTgt>
                                        </p:tgtEl>
                                        <p:attrNameLst>
                                          <p:attrName>style.visibility</p:attrName>
                                        </p:attrNameLst>
                                      </p:cBhvr>
                                      <p:to>
                                        <p:strVal val="visible"/>
                                      </p:to>
                                    </p:set>
                                    <p:anim calcmode="lin" valueType="num">
                                      <p:cBhvr additive="base">
                                        <p:cTn dur="1000"/>
                                        <p:tgtEl>
                                          <p:spTgt spid="36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117e7af2cce_0_5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blackbox test techniques</a:t>
            </a:r>
            <a:endParaRPr/>
          </a:p>
        </p:txBody>
      </p:sp>
      <p:sp>
        <p:nvSpPr>
          <p:cNvPr id="370" name="Google Shape;370;g117e7af2cce_0_56"/>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0"/>
              </a:spcBef>
              <a:spcAft>
                <a:spcPts val="0"/>
              </a:spcAft>
              <a:buClr>
                <a:srgbClr val="FF5A33"/>
              </a:buClr>
              <a:buSzPts val="4000"/>
              <a:buFont typeface="Quattrocento Sans"/>
              <a:buChar char="❑"/>
            </a:pPr>
            <a:r>
              <a:rPr b="0" i="0" lang="en-US" sz="4000" u="none" cap="none" strike="noStrike">
                <a:solidFill>
                  <a:srgbClr val="333333"/>
                </a:solidFill>
                <a:latin typeface="Quattrocento Sans"/>
                <a:ea typeface="Quattrocento Sans"/>
                <a:cs typeface="Quattrocento Sans"/>
                <a:sym typeface="Quattrocento Sans"/>
              </a:rPr>
              <a:t>Ví dụ</a:t>
            </a:r>
            <a:endParaRPr b="0" i="0" sz="4000" u="none" cap="none" strike="noStrike">
              <a:solidFill>
                <a:schemeClr val="dk1"/>
              </a:solidFill>
              <a:latin typeface="Quattrocento Sans"/>
              <a:ea typeface="Quattrocento Sans"/>
              <a:cs typeface="Quattrocento Sans"/>
              <a:sym typeface="Quattrocento Sans"/>
            </a:endParaRPr>
          </a:p>
        </p:txBody>
      </p:sp>
      <p:pic>
        <p:nvPicPr>
          <p:cNvPr id="371" name="Google Shape;371;g117e7af2cce_0_56"/>
          <p:cNvPicPr preferRelativeResize="0"/>
          <p:nvPr/>
        </p:nvPicPr>
        <p:blipFill rotWithShape="1">
          <a:blip r:embed="rId3">
            <a:alphaModFix/>
          </a:blip>
          <a:srcRect b="0" l="0" r="0" t="0"/>
          <a:stretch/>
        </p:blipFill>
        <p:spPr>
          <a:xfrm>
            <a:off x="5456360" y="3428950"/>
            <a:ext cx="6735640" cy="3429050"/>
          </a:xfrm>
          <a:prstGeom prst="rect">
            <a:avLst/>
          </a:prstGeom>
          <a:noFill/>
          <a:ln>
            <a:noFill/>
          </a:ln>
        </p:spPr>
      </p:pic>
      <p:sp>
        <p:nvSpPr>
          <p:cNvPr id="372" name="Google Shape;372;g117e7af2cce_0_56"/>
          <p:cNvSpPr txBox="1"/>
          <p:nvPr/>
        </p:nvSpPr>
        <p:spPr>
          <a:xfrm>
            <a:off x="617100" y="1574350"/>
            <a:ext cx="11043300" cy="185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480"/>
              </a:spcBef>
              <a:spcAft>
                <a:spcPts val="0"/>
              </a:spcAft>
              <a:buClr>
                <a:srgbClr val="000000"/>
              </a:buClr>
              <a:buSzPts val="3000"/>
              <a:buFont typeface="Arial"/>
              <a:buNone/>
            </a:pPr>
            <a:r>
              <a:rPr b="0" i="0" lang="en-US" sz="3000" u="none" cap="none" strike="noStrike">
                <a:solidFill>
                  <a:srgbClr val="1B1B1B"/>
                </a:solidFill>
                <a:highlight>
                  <a:srgbClr val="FFFFFF"/>
                </a:highlight>
                <a:latin typeface="Quattrocento Sans"/>
                <a:ea typeface="Quattrocento Sans"/>
                <a:cs typeface="Quattrocento Sans"/>
                <a:sym typeface="Quattrocento Sans"/>
              </a:rPr>
              <a:t>Một ví dụ về nhập mã PIN ở cây ATM. Nếu người dùng nhập mật khẩu không hợp lệ trong lần thử đầu tiên hoặc lần thứ hai, người dùng sẽ được yêu cầu nhập lại mật khẩu, nếu người dùng nhập mật khẩu không đúng lần thứ 3, tài khoản sẽ bị chặn.</a:t>
            </a:r>
            <a:endParaRPr b="0" i="0" sz="3000" u="none" cap="none" strike="noStrike">
              <a:solidFill>
                <a:srgbClr val="1B1B1B"/>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480"/>
              </a:spcBef>
              <a:spcAft>
                <a:spcPts val="0"/>
              </a:spcAft>
              <a:buClr>
                <a:srgbClr val="000000"/>
              </a:buClr>
              <a:buSzPts val="3300"/>
              <a:buFont typeface="Arial"/>
              <a:buNone/>
            </a:pPr>
            <a:r>
              <a:t/>
            </a:r>
            <a:endParaRPr b="0" i="0" sz="3300" u="none" cap="none" strike="noStrike">
              <a:solidFill>
                <a:srgbClr val="1B1B1B"/>
              </a:solidFill>
              <a:highlight>
                <a:srgbClr val="FFFFFF"/>
              </a:highlight>
              <a:latin typeface="Quattrocento Sans"/>
              <a:ea typeface="Quattrocento Sans"/>
              <a:cs typeface="Quattrocento Sans"/>
              <a:sym typeface="Quattrocento Sans"/>
            </a:endParaRPr>
          </a:p>
        </p:txBody>
      </p:sp>
      <p:pic>
        <p:nvPicPr>
          <p:cNvPr id="373" name="Google Shape;373;g117e7af2cce_0_56"/>
          <p:cNvPicPr preferRelativeResize="0"/>
          <p:nvPr/>
        </p:nvPicPr>
        <p:blipFill rotWithShape="1">
          <a:blip r:embed="rId4">
            <a:alphaModFix/>
          </a:blip>
          <a:srcRect b="0" l="0" r="0" t="0"/>
          <a:stretch/>
        </p:blipFill>
        <p:spPr>
          <a:xfrm>
            <a:off x="617109" y="3428949"/>
            <a:ext cx="4268942" cy="3429050"/>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117e7af2cce_0_7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blackbox test techniques</a:t>
            </a:r>
            <a:endParaRPr/>
          </a:p>
        </p:txBody>
      </p:sp>
      <p:sp>
        <p:nvSpPr>
          <p:cNvPr id="379" name="Google Shape;379;g117e7af2cce_0_76"/>
          <p:cNvSpPr txBox="1"/>
          <p:nvPr/>
        </p:nvSpPr>
        <p:spPr>
          <a:xfrm>
            <a:off x="617100" y="1701675"/>
            <a:ext cx="11425200" cy="4883400"/>
          </a:xfrm>
          <a:prstGeom prst="rect">
            <a:avLst/>
          </a:prstGeom>
          <a:noFill/>
          <a:ln>
            <a:noFill/>
          </a:ln>
        </p:spPr>
        <p:txBody>
          <a:bodyPr anchorCtr="0" anchor="t" bIns="45700" lIns="91425" spcFirstLastPara="1" rIns="91425" wrap="square" tIns="45700">
            <a:normAutofit lnSpcReduction="10000"/>
          </a:bodyPr>
          <a:lstStyle/>
          <a:p>
            <a:pPr indent="-368300" lvl="1" marL="742950" marR="0" rtl="0" algn="l">
              <a:lnSpc>
                <a:spcPct val="100000"/>
              </a:lnSpc>
              <a:spcBef>
                <a:spcPts val="480"/>
              </a:spcBef>
              <a:spcAft>
                <a:spcPts val="0"/>
              </a:spcAft>
              <a:buClr>
                <a:srgbClr val="FF5A33"/>
              </a:buClr>
              <a:buSzPts val="3700"/>
              <a:buFont typeface="Quattrocento Sans"/>
              <a:buChar char="❖"/>
            </a:pPr>
            <a:r>
              <a:rPr b="0" i="0" lang="en-US" sz="3700" u="none" cap="none" strike="noStrike">
                <a:solidFill>
                  <a:srgbClr val="333333"/>
                </a:solidFill>
                <a:highlight>
                  <a:schemeClr val="lt1"/>
                </a:highlight>
                <a:latin typeface="Quattrocento Sans"/>
                <a:ea typeface="Quattrocento Sans"/>
                <a:cs typeface="Quattrocento Sans"/>
                <a:sym typeface="Quattrocento Sans"/>
              </a:rPr>
              <a:t>Kỹ thuật kiểm thử này sẽ cung cấp sự diễn tả bằng hình ảnh hoặc dạng bảng cách xử lý của hệ thống, điều này sẽ khiến tester bao quát và hiểu cách xử lý của hệ thống một cách hiệu quả.</a:t>
            </a:r>
            <a:endParaRPr b="0" i="0" sz="3700" u="none" cap="none" strike="noStrike">
              <a:solidFill>
                <a:srgbClr val="333333"/>
              </a:solidFill>
              <a:highlight>
                <a:schemeClr val="lt1"/>
              </a:highlight>
              <a:latin typeface="Quattrocento Sans"/>
              <a:ea typeface="Quattrocento Sans"/>
              <a:cs typeface="Quattrocento Sans"/>
              <a:sym typeface="Quattrocento Sans"/>
            </a:endParaRPr>
          </a:p>
          <a:p>
            <a:pPr indent="-368300" lvl="1" marL="742950" marR="0" rtl="0" algn="l">
              <a:lnSpc>
                <a:spcPct val="100000"/>
              </a:lnSpc>
              <a:spcBef>
                <a:spcPts val="480"/>
              </a:spcBef>
              <a:spcAft>
                <a:spcPts val="0"/>
              </a:spcAft>
              <a:buClr>
                <a:srgbClr val="FF5A33"/>
              </a:buClr>
              <a:buSzPts val="3700"/>
              <a:buFont typeface="Quattrocento Sans"/>
              <a:buChar char="❖"/>
            </a:pPr>
            <a:r>
              <a:rPr b="0" i="0" lang="en-US" sz="3700" u="none" cap="none" strike="noStrike">
                <a:solidFill>
                  <a:srgbClr val="333333"/>
                </a:solidFill>
                <a:highlight>
                  <a:schemeClr val="lt1"/>
                </a:highlight>
                <a:latin typeface="Quattrocento Sans"/>
                <a:ea typeface="Quattrocento Sans"/>
                <a:cs typeface="Quattrocento Sans"/>
                <a:sym typeface="Quattrocento Sans"/>
              </a:rPr>
              <a:t>Các trạng thái không hợp lệ của hệ thống dễ dàng được bao phủ</a:t>
            </a:r>
            <a:endParaRPr b="0" i="0" sz="3700" u="none" cap="none" strike="noStrike">
              <a:solidFill>
                <a:srgbClr val="333333"/>
              </a:solidFill>
              <a:highlight>
                <a:schemeClr val="lt1"/>
              </a:highlight>
              <a:latin typeface="Quattrocento Sans"/>
              <a:ea typeface="Quattrocento Sans"/>
              <a:cs typeface="Quattrocento Sans"/>
              <a:sym typeface="Quattrocento Sans"/>
            </a:endParaRPr>
          </a:p>
          <a:p>
            <a:pPr indent="-368300" lvl="1" marL="742950" marR="0" rtl="0" algn="l">
              <a:lnSpc>
                <a:spcPct val="100000"/>
              </a:lnSpc>
              <a:spcBef>
                <a:spcPts val="480"/>
              </a:spcBef>
              <a:spcAft>
                <a:spcPts val="0"/>
              </a:spcAft>
              <a:buClr>
                <a:srgbClr val="FF5A33"/>
              </a:buClr>
              <a:buSzPts val="3700"/>
              <a:buFont typeface="Quattrocento Sans"/>
              <a:buChar char="❖"/>
            </a:pPr>
            <a:r>
              <a:rPr b="0" i="0" lang="en-US" sz="3700" u="none" cap="none" strike="noStrike">
                <a:solidFill>
                  <a:srgbClr val="333333"/>
                </a:solidFill>
                <a:highlight>
                  <a:schemeClr val="lt1"/>
                </a:highlight>
                <a:latin typeface="Quattrocento Sans"/>
                <a:ea typeface="Quattrocento Sans"/>
                <a:cs typeface="Quattrocento Sans"/>
                <a:sym typeface="Quattrocento Sans"/>
              </a:rPr>
              <a:t>Bằng cách sử dụng kiểm thử này, tester có thể xác minh rằng tất cả các điều kiện được bao phủ và kết quả được ghi lại</a:t>
            </a:r>
            <a:endParaRPr b="0" i="0" sz="3700"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380" name="Google Shape;380;g117e7af2cce_0_76"/>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0"/>
              </a:spcBef>
              <a:spcAft>
                <a:spcPts val="0"/>
              </a:spcAft>
              <a:buClr>
                <a:srgbClr val="FF5A33"/>
              </a:buClr>
              <a:buSzPts val="4000"/>
              <a:buFont typeface="Quattrocento Sans"/>
              <a:buChar char="❑"/>
            </a:pPr>
            <a:r>
              <a:rPr b="0" i="0" lang="en-US" sz="4000" u="none" cap="none" strike="noStrike">
                <a:solidFill>
                  <a:srgbClr val="333333"/>
                </a:solidFill>
                <a:latin typeface="Quattrocento Sans"/>
                <a:ea typeface="Quattrocento Sans"/>
                <a:cs typeface="Quattrocento Sans"/>
                <a:sym typeface="Quattrocento Sans"/>
              </a:rPr>
              <a:t>Ưu điểm Kỹ thuật chuyển trạng thái</a:t>
            </a:r>
            <a:endParaRPr b="0" i="0" sz="40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9">
                                            <p:txEl>
                                              <p:pRg end="0" st="0"/>
                                            </p:txEl>
                                          </p:spTgt>
                                        </p:tgtEl>
                                        <p:attrNameLst>
                                          <p:attrName>style.visibility</p:attrName>
                                        </p:attrNameLst>
                                      </p:cBhvr>
                                      <p:to>
                                        <p:strVal val="visible"/>
                                      </p:to>
                                    </p:set>
                                    <p:anim calcmode="lin" valueType="num">
                                      <p:cBhvr additive="base">
                                        <p:cTn dur="1000"/>
                                        <p:tgtEl>
                                          <p:spTgt spid="37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9">
                                            <p:txEl>
                                              <p:pRg end="1" st="1"/>
                                            </p:txEl>
                                          </p:spTgt>
                                        </p:tgtEl>
                                        <p:attrNameLst>
                                          <p:attrName>style.visibility</p:attrName>
                                        </p:attrNameLst>
                                      </p:cBhvr>
                                      <p:to>
                                        <p:strVal val="visible"/>
                                      </p:to>
                                    </p:set>
                                    <p:anim calcmode="lin" valueType="num">
                                      <p:cBhvr additive="base">
                                        <p:cTn dur="1000"/>
                                        <p:tgtEl>
                                          <p:spTgt spid="37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9">
                                            <p:txEl>
                                              <p:pRg end="2" st="2"/>
                                            </p:txEl>
                                          </p:spTgt>
                                        </p:tgtEl>
                                        <p:attrNameLst>
                                          <p:attrName>style.visibility</p:attrName>
                                        </p:attrNameLst>
                                      </p:cBhvr>
                                      <p:to>
                                        <p:strVal val="visible"/>
                                      </p:to>
                                    </p:set>
                                    <p:anim calcmode="lin" valueType="num">
                                      <p:cBhvr additive="base">
                                        <p:cTn dur="1000"/>
                                        <p:tgtEl>
                                          <p:spTgt spid="379">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117e7af2cce_0_87"/>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blackbox test techniques</a:t>
            </a:r>
            <a:endParaRPr/>
          </a:p>
        </p:txBody>
      </p:sp>
      <p:sp>
        <p:nvSpPr>
          <p:cNvPr id="386" name="Google Shape;386;g117e7af2cce_0_87"/>
          <p:cNvSpPr txBox="1"/>
          <p:nvPr/>
        </p:nvSpPr>
        <p:spPr>
          <a:xfrm>
            <a:off x="617100" y="1701675"/>
            <a:ext cx="11425200" cy="4883400"/>
          </a:xfrm>
          <a:prstGeom prst="rect">
            <a:avLst/>
          </a:prstGeom>
          <a:noFill/>
          <a:ln>
            <a:noFill/>
          </a:ln>
        </p:spPr>
        <p:txBody>
          <a:bodyPr anchorCtr="0" anchor="t" bIns="45700" lIns="91425" spcFirstLastPara="1" rIns="91425" wrap="square" tIns="45700">
            <a:normAutofit/>
          </a:bodyPr>
          <a:lstStyle/>
          <a:p>
            <a:pPr indent="-368300" lvl="1" marL="742950" marR="0" rtl="0" algn="l">
              <a:lnSpc>
                <a:spcPct val="100000"/>
              </a:lnSpc>
              <a:spcBef>
                <a:spcPts val="480"/>
              </a:spcBef>
              <a:spcAft>
                <a:spcPts val="0"/>
              </a:spcAft>
              <a:buClr>
                <a:srgbClr val="FF5A33"/>
              </a:buClr>
              <a:buSzPts val="3700"/>
              <a:buFont typeface="Quattrocento Sans"/>
              <a:buChar char="❖"/>
            </a:pPr>
            <a:r>
              <a:rPr b="0" i="0" lang="en-US" sz="3700" u="none" cap="none" strike="noStrike">
                <a:solidFill>
                  <a:srgbClr val="333333"/>
                </a:solidFill>
                <a:highlight>
                  <a:schemeClr val="lt1"/>
                </a:highlight>
                <a:latin typeface="Quattrocento Sans"/>
                <a:ea typeface="Quattrocento Sans"/>
                <a:cs typeface="Quattrocento Sans"/>
                <a:sym typeface="Quattrocento Sans"/>
              </a:rPr>
              <a:t>Nhược điểm chính của kỹ thuật kiểm thử này là không thể sử dụng kỹ thuật này trong hệ thống không theo thứ tự tuần tự</a:t>
            </a:r>
            <a:endParaRPr b="0" i="0" sz="3700" u="none" cap="none" strike="noStrike">
              <a:solidFill>
                <a:srgbClr val="333333"/>
              </a:solidFill>
              <a:highlight>
                <a:schemeClr val="lt1"/>
              </a:highlight>
              <a:latin typeface="Quattrocento Sans"/>
              <a:ea typeface="Quattrocento Sans"/>
              <a:cs typeface="Quattrocento Sans"/>
              <a:sym typeface="Quattrocento Sans"/>
            </a:endParaRPr>
          </a:p>
          <a:p>
            <a:pPr indent="-368300" lvl="1" marL="742950" marR="0" rtl="0" algn="l">
              <a:lnSpc>
                <a:spcPct val="100000"/>
              </a:lnSpc>
              <a:spcBef>
                <a:spcPts val="480"/>
              </a:spcBef>
              <a:spcAft>
                <a:spcPts val="0"/>
              </a:spcAft>
              <a:buClr>
                <a:srgbClr val="FF5A33"/>
              </a:buClr>
              <a:buSzPts val="3700"/>
              <a:buFont typeface="Quattrocento Sans"/>
              <a:buChar char="❖"/>
            </a:pPr>
            <a:r>
              <a:rPr b="0" i="0" lang="en-US" sz="3700" u="none" cap="none" strike="noStrike">
                <a:solidFill>
                  <a:srgbClr val="333333"/>
                </a:solidFill>
                <a:highlight>
                  <a:schemeClr val="lt1"/>
                </a:highlight>
                <a:latin typeface="Quattrocento Sans"/>
                <a:ea typeface="Quattrocento Sans"/>
                <a:cs typeface="Quattrocento Sans"/>
                <a:sym typeface="Quattrocento Sans"/>
              </a:rPr>
              <a:t>Chỉ phù hợp với hệ thống nhỏ, Không phù hợp với hệ thống lớn phức tạp</a:t>
            </a:r>
            <a:endParaRPr b="0" i="0" sz="3700"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387" name="Google Shape;387;g117e7af2cce_0_87"/>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0"/>
              </a:spcBef>
              <a:spcAft>
                <a:spcPts val="0"/>
              </a:spcAft>
              <a:buClr>
                <a:srgbClr val="FF5A33"/>
              </a:buClr>
              <a:buSzPts val="4000"/>
              <a:buFont typeface="Quattrocento Sans"/>
              <a:buChar char="❑"/>
            </a:pPr>
            <a:r>
              <a:rPr b="0" i="0" lang="en-US" sz="4000" u="none" cap="none" strike="noStrike">
                <a:solidFill>
                  <a:srgbClr val="333333"/>
                </a:solidFill>
                <a:latin typeface="Quattrocento Sans"/>
                <a:ea typeface="Quattrocento Sans"/>
                <a:cs typeface="Quattrocento Sans"/>
                <a:sym typeface="Quattrocento Sans"/>
              </a:rPr>
              <a:t>Nhược điểm Kỹ thuật chuyển trạng thái</a:t>
            </a:r>
            <a:endParaRPr b="0" i="0" sz="4000" u="none" cap="none" strike="noStrike">
              <a:solidFill>
                <a:srgbClr val="333333"/>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86">
                                            <p:txEl>
                                              <p:pRg end="0" st="0"/>
                                            </p:txEl>
                                          </p:spTgt>
                                        </p:tgtEl>
                                        <p:attrNameLst>
                                          <p:attrName>style.visibility</p:attrName>
                                        </p:attrNameLst>
                                      </p:cBhvr>
                                      <p:to>
                                        <p:strVal val="visible"/>
                                      </p:to>
                                    </p:set>
                                    <p:anim calcmode="lin" valueType="num">
                                      <p:cBhvr additive="base">
                                        <p:cTn dur="1000"/>
                                        <p:tgtEl>
                                          <p:spTgt spid="38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86">
                                            <p:txEl>
                                              <p:pRg end="1" st="1"/>
                                            </p:txEl>
                                          </p:spTgt>
                                        </p:tgtEl>
                                        <p:attrNameLst>
                                          <p:attrName>style.visibility</p:attrName>
                                        </p:attrNameLst>
                                      </p:cBhvr>
                                      <p:to>
                                        <p:strVal val="visible"/>
                                      </p:to>
                                    </p:set>
                                    <p:anim calcmode="lin" valueType="num">
                                      <p:cBhvr additive="base">
                                        <p:cTn dur="1000"/>
                                        <p:tgtEl>
                                          <p:spTgt spid="38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115e76f5ad1_0_704"/>
          <p:cNvSpPr/>
          <p:nvPr/>
        </p:nvSpPr>
        <p:spPr>
          <a:xfrm>
            <a:off x="3471675" y="3049625"/>
            <a:ext cx="80346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small" strike="noStrike">
                <a:solidFill>
                  <a:srgbClr val="FFA15D"/>
                </a:solidFill>
                <a:latin typeface="Calibri"/>
                <a:ea typeface="Calibri"/>
                <a:cs typeface="Calibri"/>
                <a:sym typeface="Calibri"/>
              </a:rPr>
              <a:t>kỹ thuật dựa trên kinh nghiệm</a:t>
            </a:r>
            <a:endParaRPr b="1" i="0" sz="5400" u="none" cap="small" strike="noStrike">
              <a:solidFill>
                <a:srgbClr val="FFA15D"/>
              </a:solidFill>
              <a:latin typeface="Calibri"/>
              <a:ea typeface="Calibri"/>
              <a:cs typeface="Calibri"/>
              <a:sym typeface="Calibri"/>
            </a:endParaRPr>
          </a:p>
        </p:txBody>
      </p:sp>
      <p:cxnSp>
        <p:nvCxnSpPr>
          <p:cNvPr id="393" name="Google Shape;393;g115e76f5ad1_0_704"/>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394" name="Google Shape;394;g115e76f5ad1_0_704"/>
          <p:cNvPicPr preferRelativeResize="0"/>
          <p:nvPr/>
        </p:nvPicPr>
        <p:blipFill rotWithShape="1">
          <a:blip r:embed="rId3">
            <a:alphaModFix/>
          </a:blip>
          <a:srcRect b="0" l="0" r="0" t="0"/>
          <a:stretch/>
        </p:blipFill>
        <p:spPr>
          <a:xfrm>
            <a:off x="1037870" y="1143000"/>
            <a:ext cx="2543400" cy="3782100"/>
          </a:xfrm>
          <a:prstGeom prst="ellipse">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115e76f5ad1_0_855"/>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experience base techniques</a:t>
            </a:r>
            <a:endParaRPr/>
          </a:p>
        </p:txBody>
      </p:sp>
      <p:sp>
        <p:nvSpPr>
          <p:cNvPr id="400" name="Google Shape;400;g115e76f5ad1_0_855"/>
          <p:cNvSpPr txBox="1"/>
          <p:nvPr/>
        </p:nvSpPr>
        <p:spPr>
          <a:xfrm>
            <a:off x="617100" y="1701675"/>
            <a:ext cx="11425200" cy="4883400"/>
          </a:xfrm>
          <a:prstGeom prst="rect">
            <a:avLst/>
          </a:prstGeom>
          <a:noFill/>
          <a:ln>
            <a:noFill/>
          </a:ln>
        </p:spPr>
        <p:txBody>
          <a:bodyPr anchorCtr="0" anchor="t" bIns="45700" lIns="91425" spcFirstLastPara="1" rIns="91425" wrap="square" tIns="45700">
            <a:normAutofit lnSpcReduction="10000"/>
          </a:bodyPr>
          <a:lstStyle/>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Kỹ thuật dựa trên kinh nghiệm phụ thuộc vào hiểu biết và năng lực của tester. Những kiến thức, kinh nghiệm của tester sẽ là cơ sở để thiết kế test case. Do đó, chất lượng của các test case dựa trên kinh nghiệm sẽ hoàn toàn phụ thuộc vào tester.</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Nhóm kỹ thuật này được chia thành 3 loại:</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30200" lvl="2" marL="114300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Kiểm thử thăm dò</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30200" lvl="2" marL="114300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Kiểm thử phỏng đoán lỗi</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30200" lvl="2" marL="1143000" marR="0" rtl="0" algn="l">
              <a:lnSpc>
                <a:spcPct val="100000"/>
              </a:lnSpc>
              <a:spcBef>
                <a:spcPts val="480"/>
              </a:spcBef>
              <a:spcAft>
                <a:spcPts val="0"/>
              </a:spcAft>
              <a:buClr>
                <a:srgbClr val="FF5A33"/>
              </a:buClr>
              <a:buSzPts val="36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Kiểm thử dựa trên danh mục kiểm tra</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401" name="Google Shape;401;g115e76f5ad1_0_855"/>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Kỹ thuật dựa trên kinh nghiệm</a:t>
            </a:r>
            <a:endParaRPr b="0" i="0" sz="40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0">
                                            <p:txEl>
                                              <p:pRg end="0" st="0"/>
                                            </p:txEl>
                                          </p:spTgt>
                                        </p:tgtEl>
                                        <p:attrNameLst>
                                          <p:attrName>style.visibility</p:attrName>
                                        </p:attrNameLst>
                                      </p:cBhvr>
                                      <p:to>
                                        <p:strVal val="visible"/>
                                      </p:to>
                                    </p:set>
                                    <p:anim calcmode="lin" valueType="num">
                                      <p:cBhvr additive="base">
                                        <p:cTn dur="1000"/>
                                        <p:tgtEl>
                                          <p:spTgt spid="40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0">
                                            <p:txEl>
                                              <p:pRg end="1" st="1"/>
                                            </p:txEl>
                                          </p:spTgt>
                                        </p:tgtEl>
                                        <p:attrNameLst>
                                          <p:attrName>style.visibility</p:attrName>
                                        </p:attrNameLst>
                                      </p:cBhvr>
                                      <p:to>
                                        <p:strVal val="visible"/>
                                      </p:to>
                                    </p:set>
                                    <p:anim calcmode="lin" valueType="num">
                                      <p:cBhvr additive="base">
                                        <p:cTn dur="1000"/>
                                        <p:tgtEl>
                                          <p:spTgt spid="40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0">
                                            <p:txEl>
                                              <p:pRg end="2" st="2"/>
                                            </p:txEl>
                                          </p:spTgt>
                                        </p:tgtEl>
                                        <p:attrNameLst>
                                          <p:attrName>style.visibility</p:attrName>
                                        </p:attrNameLst>
                                      </p:cBhvr>
                                      <p:to>
                                        <p:strVal val="visible"/>
                                      </p:to>
                                    </p:set>
                                    <p:anim calcmode="lin" valueType="num">
                                      <p:cBhvr additive="base">
                                        <p:cTn dur="1000"/>
                                        <p:tgtEl>
                                          <p:spTgt spid="40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0">
                                            <p:txEl>
                                              <p:pRg end="3" st="3"/>
                                            </p:txEl>
                                          </p:spTgt>
                                        </p:tgtEl>
                                        <p:attrNameLst>
                                          <p:attrName>style.visibility</p:attrName>
                                        </p:attrNameLst>
                                      </p:cBhvr>
                                      <p:to>
                                        <p:strVal val="visible"/>
                                      </p:to>
                                    </p:set>
                                    <p:anim calcmode="lin" valueType="num">
                                      <p:cBhvr additive="base">
                                        <p:cTn dur="1000"/>
                                        <p:tgtEl>
                                          <p:spTgt spid="400">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0">
                                            <p:txEl>
                                              <p:pRg end="4" st="4"/>
                                            </p:txEl>
                                          </p:spTgt>
                                        </p:tgtEl>
                                        <p:attrNameLst>
                                          <p:attrName>style.visibility</p:attrName>
                                        </p:attrNameLst>
                                      </p:cBhvr>
                                      <p:to>
                                        <p:strVal val="visible"/>
                                      </p:to>
                                    </p:set>
                                    <p:anim calcmode="lin" valueType="num">
                                      <p:cBhvr additive="base">
                                        <p:cTn dur="1000"/>
                                        <p:tgtEl>
                                          <p:spTgt spid="400">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115e76f5ad1_0_861"/>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experience base techniques</a:t>
            </a:r>
            <a:endParaRPr/>
          </a:p>
        </p:txBody>
      </p:sp>
      <p:sp>
        <p:nvSpPr>
          <p:cNvPr id="407" name="Google Shape;407;g115e76f5ad1_0_861"/>
          <p:cNvSpPr txBox="1"/>
          <p:nvPr/>
        </p:nvSpPr>
        <p:spPr>
          <a:xfrm>
            <a:off x="617100" y="1701675"/>
            <a:ext cx="8769300" cy="3901200"/>
          </a:xfrm>
          <a:prstGeom prst="rect">
            <a:avLst/>
          </a:prstGeom>
          <a:noFill/>
          <a:ln>
            <a:noFill/>
          </a:ln>
        </p:spPr>
        <p:txBody>
          <a:bodyPr anchorCtr="0" anchor="t" bIns="45700" lIns="91425" spcFirstLastPara="1" rIns="91425" wrap="square" tIns="45700">
            <a:normAutofit lnSpcReduction="10000"/>
          </a:bodyPr>
          <a:lstStyle/>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Đây là kỹ thuật test không cần chuẩn bị hay theo một lịch trình cụ thể. Khi thực hiện exploratory testing, tester sẽ vừa phân tích phần mềm, vừa thiết kế và thực thi kiểm thử. Ngoài ra, việc lên kế hoạch và lưu kết quả cũng diễn ra linh động trong quá trình kiểm thử.</a:t>
            </a:r>
            <a:endParaRPr b="0" i="0" sz="3700"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408" name="Google Shape;408;g115e76f5ad1_0_861"/>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Kiểm thử thăm dò</a:t>
            </a:r>
            <a:endParaRPr b="0" i="0" sz="4000" u="none" cap="none" strike="noStrike">
              <a:solidFill>
                <a:schemeClr val="dk1"/>
              </a:solidFill>
              <a:latin typeface="Quattrocento Sans"/>
              <a:ea typeface="Quattrocento Sans"/>
              <a:cs typeface="Quattrocento Sans"/>
              <a:sym typeface="Quattrocento Sans"/>
            </a:endParaRPr>
          </a:p>
        </p:txBody>
      </p:sp>
      <p:pic>
        <p:nvPicPr>
          <p:cNvPr id="409" name="Google Shape;409;g115e76f5ad1_0_861"/>
          <p:cNvPicPr preferRelativeResize="0"/>
          <p:nvPr/>
        </p:nvPicPr>
        <p:blipFill rotWithShape="1">
          <a:blip r:embed="rId3">
            <a:alphaModFix/>
          </a:blip>
          <a:srcRect b="0" l="0" r="0" t="0"/>
          <a:stretch/>
        </p:blipFill>
        <p:spPr>
          <a:xfrm>
            <a:off x="9386500" y="2000250"/>
            <a:ext cx="2705100" cy="2857500"/>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7">
                                            <p:txEl>
                                              <p:pRg end="0" st="0"/>
                                            </p:txEl>
                                          </p:spTgt>
                                        </p:tgtEl>
                                        <p:attrNameLst>
                                          <p:attrName>style.visibility</p:attrName>
                                        </p:attrNameLst>
                                      </p:cBhvr>
                                      <p:to>
                                        <p:strVal val="visible"/>
                                      </p:to>
                                    </p:set>
                                    <p:anim calcmode="lin" valueType="num">
                                      <p:cBhvr additive="base">
                                        <p:cTn dur="1000"/>
                                        <p:tgtEl>
                                          <p:spTgt spid="40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115e76f5ad1_0_89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experience base techniques</a:t>
            </a:r>
            <a:endParaRPr/>
          </a:p>
        </p:txBody>
      </p:sp>
      <p:sp>
        <p:nvSpPr>
          <p:cNvPr id="415" name="Google Shape;415;g115e76f5ad1_0_892"/>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a:bodyPr>
          <a:lstStyle/>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Không phải là kiểm thử ngẫu nhiên nhưng nó là kiểm thử mang tính bộc phát với mục đích tìm được các lỗi</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Là một phương pháp tiếp cận. Những hành động bạn thực hiện tiếp theo được điều chỉnh bởi những gì bạn đang làm</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416" name="Google Shape;416;g115e76f5ad1_0_892"/>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Đặc điểm kiểm thử thăm dò</a:t>
            </a:r>
            <a:endParaRPr b="0" i="0" sz="40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15">
                                            <p:txEl>
                                              <p:pRg end="0" st="0"/>
                                            </p:txEl>
                                          </p:spTgt>
                                        </p:tgtEl>
                                        <p:attrNameLst>
                                          <p:attrName>style.visibility</p:attrName>
                                        </p:attrNameLst>
                                      </p:cBhvr>
                                      <p:to>
                                        <p:strVal val="visible"/>
                                      </p:to>
                                    </p:set>
                                    <p:anim calcmode="lin" valueType="num">
                                      <p:cBhvr additive="base">
                                        <p:cTn dur="1000"/>
                                        <p:tgtEl>
                                          <p:spTgt spid="41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15">
                                            <p:txEl>
                                              <p:pRg end="1" st="1"/>
                                            </p:txEl>
                                          </p:spTgt>
                                        </p:tgtEl>
                                        <p:attrNameLst>
                                          <p:attrName>style.visibility</p:attrName>
                                        </p:attrNameLst>
                                      </p:cBhvr>
                                      <p:to>
                                        <p:strVal val="visible"/>
                                      </p:to>
                                    </p:set>
                                    <p:anim calcmode="lin" valueType="num">
                                      <p:cBhvr additive="base">
                                        <p:cTn dur="1000"/>
                                        <p:tgtEl>
                                          <p:spTgt spid="41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15e76f5ad1_0_333"/>
          <p:cNvSpPr/>
          <p:nvPr/>
        </p:nvSpPr>
        <p:spPr>
          <a:xfrm>
            <a:off x="3471675" y="3049625"/>
            <a:ext cx="80346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small" strike="noStrike">
                <a:solidFill>
                  <a:srgbClr val="FFA15D"/>
                </a:solidFill>
                <a:latin typeface="Calibri"/>
                <a:ea typeface="Calibri"/>
                <a:cs typeface="Calibri"/>
                <a:sym typeface="Calibri"/>
              </a:rPr>
              <a:t>kỹ thuật kiểm thử hộp đen</a:t>
            </a:r>
            <a:endParaRPr b="1" i="0" sz="5400" u="none" cap="small" strike="noStrike">
              <a:solidFill>
                <a:srgbClr val="FFA15D"/>
              </a:solidFill>
              <a:latin typeface="Calibri"/>
              <a:ea typeface="Calibri"/>
              <a:cs typeface="Calibri"/>
              <a:sym typeface="Calibri"/>
            </a:endParaRPr>
          </a:p>
        </p:txBody>
      </p:sp>
      <p:cxnSp>
        <p:nvCxnSpPr>
          <p:cNvPr id="225" name="Google Shape;225;g115e76f5ad1_0_333"/>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226" name="Google Shape;226;g115e76f5ad1_0_333"/>
          <p:cNvPicPr preferRelativeResize="0"/>
          <p:nvPr/>
        </p:nvPicPr>
        <p:blipFill rotWithShape="1">
          <a:blip r:embed="rId3">
            <a:alphaModFix/>
          </a:blip>
          <a:srcRect b="0" l="0" r="0" t="0"/>
          <a:stretch/>
        </p:blipFill>
        <p:spPr>
          <a:xfrm>
            <a:off x="1037870" y="1143000"/>
            <a:ext cx="2543400" cy="3782100"/>
          </a:xfrm>
          <a:prstGeom prst="ellipse">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115e76f5ad1_0_86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experience base techniques</a:t>
            </a:r>
            <a:endParaRPr/>
          </a:p>
        </p:txBody>
      </p:sp>
      <p:sp>
        <p:nvSpPr>
          <p:cNvPr id="422" name="Google Shape;422;g115e76f5ad1_0_868"/>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a:bodyPr>
          <a:lstStyle/>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Nhóm kiểm thử là những người đã có kinh nghiệm.</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Việc kiểm thử lặp lại sớm là cần thiết</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Đó là những tính năng quan trọng, độ ưu tiên cao, nghiêm trọng.</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Những người kiểm thử mới được join vào trong team dự án.</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423" name="Google Shape;423;g115e76f5ad1_0_868"/>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Khi nào nên kiểm thử thăm dò ?</a:t>
            </a:r>
            <a:endParaRPr b="0" i="0" sz="40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22">
                                            <p:txEl>
                                              <p:pRg end="0" st="0"/>
                                            </p:txEl>
                                          </p:spTgt>
                                        </p:tgtEl>
                                        <p:attrNameLst>
                                          <p:attrName>style.visibility</p:attrName>
                                        </p:attrNameLst>
                                      </p:cBhvr>
                                      <p:to>
                                        <p:strVal val="visible"/>
                                      </p:to>
                                    </p:set>
                                    <p:anim calcmode="lin" valueType="num">
                                      <p:cBhvr additive="base">
                                        <p:cTn dur="1000"/>
                                        <p:tgtEl>
                                          <p:spTgt spid="42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22">
                                            <p:txEl>
                                              <p:pRg end="1" st="1"/>
                                            </p:txEl>
                                          </p:spTgt>
                                        </p:tgtEl>
                                        <p:attrNameLst>
                                          <p:attrName>style.visibility</p:attrName>
                                        </p:attrNameLst>
                                      </p:cBhvr>
                                      <p:to>
                                        <p:strVal val="visible"/>
                                      </p:to>
                                    </p:set>
                                    <p:anim calcmode="lin" valueType="num">
                                      <p:cBhvr additive="base">
                                        <p:cTn dur="1000"/>
                                        <p:tgtEl>
                                          <p:spTgt spid="42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22">
                                            <p:txEl>
                                              <p:pRg end="2" st="2"/>
                                            </p:txEl>
                                          </p:spTgt>
                                        </p:tgtEl>
                                        <p:attrNameLst>
                                          <p:attrName>style.visibility</p:attrName>
                                        </p:attrNameLst>
                                      </p:cBhvr>
                                      <p:to>
                                        <p:strVal val="visible"/>
                                      </p:to>
                                    </p:set>
                                    <p:anim calcmode="lin" valueType="num">
                                      <p:cBhvr additive="base">
                                        <p:cTn dur="1000"/>
                                        <p:tgtEl>
                                          <p:spTgt spid="42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22">
                                            <p:txEl>
                                              <p:pRg end="3" st="3"/>
                                            </p:txEl>
                                          </p:spTgt>
                                        </p:tgtEl>
                                        <p:attrNameLst>
                                          <p:attrName>style.visibility</p:attrName>
                                        </p:attrNameLst>
                                      </p:cBhvr>
                                      <p:to>
                                        <p:strVal val="visible"/>
                                      </p:to>
                                    </p:set>
                                    <p:anim calcmode="lin" valueType="num">
                                      <p:cBhvr additive="base">
                                        <p:cTn dur="1000"/>
                                        <p:tgtEl>
                                          <p:spTgt spid="42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g115e76f5ad1_0_877"/>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experience base techniques</a:t>
            </a:r>
            <a:endParaRPr/>
          </a:p>
        </p:txBody>
      </p:sp>
      <p:sp>
        <p:nvSpPr>
          <p:cNvPr id="429" name="Google Shape;429;g115e76f5ad1_0_877"/>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a:bodyPr>
          <a:lstStyle/>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Hữu ích khi tài liệu yêu cầu không đầy đủ hoặc có phần nào đó không đầy đủ</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Nó liên quan đến quy trình điều tra giúp tìm kiếm nhiều lỗi hơn so với kiểm thử thông thường</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Giúp mở rộng tưởng tượng của người kiểm thử bởi việc thực hiện nhiều hơn các testcase, nâng cao hiệu suất của người kiểm thử</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430" name="Google Shape;430;g115e76f5ad1_0_877"/>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Ưu điểm kiểm thử thăm dò</a:t>
            </a:r>
            <a:endParaRPr b="0" i="0" sz="40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29">
                                            <p:txEl>
                                              <p:pRg end="0" st="0"/>
                                            </p:txEl>
                                          </p:spTgt>
                                        </p:tgtEl>
                                        <p:attrNameLst>
                                          <p:attrName>style.visibility</p:attrName>
                                        </p:attrNameLst>
                                      </p:cBhvr>
                                      <p:to>
                                        <p:strVal val="visible"/>
                                      </p:to>
                                    </p:set>
                                    <p:anim calcmode="lin" valueType="num">
                                      <p:cBhvr additive="base">
                                        <p:cTn dur="1000"/>
                                        <p:tgtEl>
                                          <p:spTgt spid="42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29">
                                            <p:txEl>
                                              <p:pRg end="1" st="1"/>
                                            </p:txEl>
                                          </p:spTgt>
                                        </p:tgtEl>
                                        <p:attrNameLst>
                                          <p:attrName>style.visibility</p:attrName>
                                        </p:attrNameLst>
                                      </p:cBhvr>
                                      <p:to>
                                        <p:strVal val="visible"/>
                                      </p:to>
                                    </p:set>
                                    <p:anim calcmode="lin" valueType="num">
                                      <p:cBhvr additive="base">
                                        <p:cTn dur="1000"/>
                                        <p:tgtEl>
                                          <p:spTgt spid="42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29">
                                            <p:txEl>
                                              <p:pRg end="2" st="2"/>
                                            </p:txEl>
                                          </p:spTgt>
                                        </p:tgtEl>
                                        <p:attrNameLst>
                                          <p:attrName>style.visibility</p:attrName>
                                        </p:attrNameLst>
                                      </p:cBhvr>
                                      <p:to>
                                        <p:strVal val="visible"/>
                                      </p:to>
                                    </p:set>
                                    <p:anim calcmode="lin" valueType="num">
                                      <p:cBhvr additive="base">
                                        <p:cTn dur="1000"/>
                                        <p:tgtEl>
                                          <p:spTgt spid="429">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g115e76f5ad1_0_88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experience base techniques</a:t>
            </a:r>
            <a:endParaRPr/>
          </a:p>
        </p:txBody>
      </p:sp>
      <p:sp>
        <p:nvSpPr>
          <p:cNvPr id="436" name="Google Shape;436;g115e76f5ad1_0_883"/>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a:bodyPr>
          <a:lstStyle/>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Hoàn toàn phụ thuộc vào kĩ năng của người kiểm thử</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Bị giới hạn bởi kiến thức trong phạm vi đó của người kiểm thử</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Không phù hợp khi thời gian test dài</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437" name="Google Shape;437;g115e76f5ad1_0_883"/>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Nhược điểm kiểm thử thăm dò</a:t>
            </a:r>
            <a:endParaRPr b="0" i="0" sz="40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36">
                                            <p:txEl>
                                              <p:pRg end="0" st="0"/>
                                            </p:txEl>
                                          </p:spTgt>
                                        </p:tgtEl>
                                        <p:attrNameLst>
                                          <p:attrName>style.visibility</p:attrName>
                                        </p:attrNameLst>
                                      </p:cBhvr>
                                      <p:to>
                                        <p:strVal val="visible"/>
                                      </p:to>
                                    </p:set>
                                    <p:anim calcmode="lin" valueType="num">
                                      <p:cBhvr additive="base">
                                        <p:cTn dur="1000"/>
                                        <p:tgtEl>
                                          <p:spTgt spid="43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36">
                                            <p:txEl>
                                              <p:pRg end="1" st="1"/>
                                            </p:txEl>
                                          </p:spTgt>
                                        </p:tgtEl>
                                        <p:attrNameLst>
                                          <p:attrName>style.visibility</p:attrName>
                                        </p:attrNameLst>
                                      </p:cBhvr>
                                      <p:to>
                                        <p:strVal val="visible"/>
                                      </p:to>
                                    </p:set>
                                    <p:anim calcmode="lin" valueType="num">
                                      <p:cBhvr additive="base">
                                        <p:cTn dur="1000"/>
                                        <p:tgtEl>
                                          <p:spTgt spid="43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36">
                                            <p:txEl>
                                              <p:pRg end="2" st="2"/>
                                            </p:txEl>
                                          </p:spTgt>
                                        </p:tgtEl>
                                        <p:attrNameLst>
                                          <p:attrName>style.visibility</p:attrName>
                                        </p:attrNameLst>
                                      </p:cBhvr>
                                      <p:to>
                                        <p:strVal val="visible"/>
                                      </p:to>
                                    </p:set>
                                    <p:anim calcmode="lin" valueType="num">
                                      <p:cBhvr additive="base">
                                        <p:cTn dur="1000"/>
                                        <p:tgtEl>
                                          <p:spTgt spid="436">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g115e76f5ad1_0_899"/>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experience base techniques</a:t>
            </a:r>
            <a:endParaRPr/>
          </a:p>
        </p:txBody>
      </p:sp>
      <p:sp>
        <p:nvSpPr>
          <p:cNvPr id="443" name="Google Shape;443;g115e76f5ad1_0_899"/>
          <p:cNvSpPr txBox="1"/>
          <p:nvPr/>
        </p:nvSpPr>
        <p:spPr>
          <a:xfrm>
            <a:off x="398825" y="1610250"/>
            <a:ext cx="7987200" cy="5156400"/>
          </a:xfrm>
          <a:prstGeom prst="rect">
            <a:avLst/>
          </a:prstGeom>
          <a:noFill/>
          <a:ln>
            <a:noFill/>
          </a:ln>
        </p:spPr>
        <p:txBody>
          <a:bodyPr anchorCtr="0" anchor="t" bIns="45700" lIns="91425" spcFirstLastPara="1" rIns="91425" wrap="square" tIns="45700">
            <a:normAutofit/>
          </a:bodyPr>
          <a:lstStyle/>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Đoán lỗi (Error Guessing) là một kỹ thuật kiểm thử phần mềm, về cơ bản, đây là một kỹ thuật kiểm thử dựa trên kinh nghiệm để đưa ra một phỏng đoán có chứng cứ về các lỗi có thể xảy ra của phần mềm. Kỹ thuật này nhất thiết đòi hỏi tester có năng khiếu và kinh nghiệm.</a:t>
            </a:r>
            <a:endParaRPr b="0" i="0" sz="3700"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444" name="Google Shape;444;g115e76f5ad1_0_899"/>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Kiểm thử phỏng đoán</a:t>
            </a:r>
            <a:endParaRPr b="0" i="0" sz="4000" u="none" cap="none" strike="noStrike">
              <a:solidFill>
                <a:schemeClr val="dk1"/>
              </a:solidFill>
              <a:latin typeface="Quattrocento Sans"/>
              <a:ea typeface="Quattrocento Sans"/>
              <a:cs typeface="Quattrocento Sans"/>
              <a:sym typeface="Quattrocento Sans"/>
            </a:endParaRPr>
          </a:p>
        </p:txBody>
      </p:sp>
      <p:pic>
        <p:nvPicPr>
          <p:cNvPr id="445" name="Google Shape;445;g115e76f5ad1_0_899"/>
          <p:cNvPicPr preferRelativeResize="0"/>
          <p:nvPr/>
        </p:nvPicPr>
        <p:blipFill rotWithShape="1">
          <a:blip r:embed="rId3">
            <a:alphaModFix/>
          </a:blip>
          <a:srcRect b="0" l="0" r="0" t="0"/>
          <a:stretch/>
        </p:blipFill>
        <p:spPr>
          <a:xfrm>
            <a:off x="8258675" y="1912550"/>
            <a:ext cx="3810000" cy="2857500"/>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43">
                                            <p:txEl>
                                              <p:pRg end="0" st="0"/>
                                            </p:txEl>
                                          </p:spTgt>
                                        </p:tgtEl>
                                        <p:attrNameLst>
                                          <p:attrName>style.visibility</p:attrName>
                                        </p:attrNameLst>
                                      </p:cBhvr>
                                      <p:to>
                                        <p:strVal val="visible"/>
                                      </p:to>
                                    </p:set>
                                    <p:anim calcmode="lin" valueType="num">
                                      <p:cBhvr additive="base">
                                        <p:cTn dur="1000"/>
                                        <p:tgtEl>
                                          <p:spTgt spid="44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g115e76f5ad1_0_929"/>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experience base techniques</a:t>
            </a:r>
            <a:endParaRPr/>
          </a:p>
        </p:txBody>
      </p:sp>
      <p:sp>
        <p:nvSpPr>
          <p:cNvPr id="451" name="Google Shape;451;g115e76f5ad1_0_929"/>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a:bodyPr>
          <a:lstStyle/>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Bài học rút ra từ các lần kiểm thử phần mềm trước, các lỗi thường gặp,...</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Trực giác kiểm thử</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Có kiến thức liên quan, hiểu rõ về hệ thống</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Tập trung test theo từng phần, từng chức năng sẽ giúp tester chú trọng và lý giải những vấn đề xảy ra ở vùng nào.</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452" name="Google Shape;452;g115e76f5ad1_0_929"/>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Đặc điểm kiểm thử phỏng đoán</a:t>
            </a:r>
            <a:endParaRPr b="0" i="0" sz="40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51">
                                            <p:txEl>
                                              <p:pRg end="0" st="0"/>
                                            </p:txEl>
                                          </p:spTgt>
                                        </p:tgtEl>
                                        <p:attrNameLst>
                                          <p:attrName>style.visibility</p:attrName>
                                        </p:attrNameLst>
                                      </p:cBhvr>
                                      <p:to>
                                        <p:strVal val="visible"/>
                                      </p:to>
                                    </p:set>
                                    <p:anim calcmode="lin" valueType="num">
                                      <p:cBhvr additive="base">
                                        <p:cTn dur="1000"/>
                                        <p:tgtEl>
                                          <p:spTgt spid="45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51">
                                            <p:txEl>
                                              <p:pRg end="1" st="1"/>
                                            </p:txEl>
                                          </p:spTgt>
                                        </p:tgtEl>
                                        <p:attrNameLst>
                                          <p:attrName>style.visibility</p:attrName>
                                        </p:attrNameLst>
                                      </p:cBhvr>
                                      <p:to>
                                        <p:strVal val="visible"/>
                                      </p:to>
                                    </p:set>
                                    <p:anim calcmode="lin" valueType="num">
                                      <p:cBhvr additive="base">
                                        <p:cTn dur="1000"/>
                                        <p:tgtEl>
                                          <p:spTgt spid="45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51">
                                            <p:txEl>
                                              <p:pRg end="2" st="2"/>
                                            </p:txEl>
                                          </p:spTgt>
                                        </p:tgtEl>
                                        <p:attrNameLst>
                                          <p:attrName>style.visibility</p:attrName>
                                        </p:attrNameLst>
                                      </p:cBhvr>
                                      <p:to>
                                        <p:strVal val="visible"/>
                                      </p:to>
                                    </p:set>
                                    <p:anim calcmode="lin" valueType="num">
                                      <p:cBhvr additive="base">
                                        <p:cTn dur="1000"/>
                                        <p:tgtEl>
                                          <p:spTgt spid="45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51">
                                            <p:txEl>
                                              <p:pRg end="3" st="3"/>
                                            </p:txEl>
                                          </p:spTgt>
                                        </p:tgtEl>
                                        <p:attrNameLst>
                                          <p:attrName>style.visibility</p:attrName>
                                        </p:attrNameLst>
                                      </p:cBhvr>
                                      <p:to>
                                        <p:strVal val="visible"/>
                                      </p:to>
                                    </p:set>
                                    <p:anim calcmode="lin" valueType="num">
                                      <p:cBhvr additive="base">
                                        <p:cTn dur="1000"/>
                                        <p:tgtEl>
                                          <p:spTgt spid="451">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115e76f5ad1_0_92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experience base techniques</a:t>
            </a:r>
            <a:endParaRPr/>
          </a:p>
        </p:txBody>
      </p:sp>
      <p:sp>
        <p:nvSpPr>
          <p:cNvPr id="458" name="Google Shape;458;g115e76f5ad1_0_922"/>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a:bodyPr>
          <a:lstStyle/>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Kỹ thuật này có thể được sử dụng ở bất kỳ cấp độ kiểm thử nào, được vận dụng khi thiết kế test case, trong suốt quá trình thực hiện kiểm thử khi hầu hết kỹ thuật kiểm thử chính thức đã được áp dụng.</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459" name="Google Shape;459;g115e76f5ad1_0_922"/>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Khi nào nên kiểm thử phỏng đoán ?</a:t>
            </a:r>
            <a:endParaRPr b="0" i="0" sz="40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58">
                                            <p:txEl>
                                              <p:pRg end="0" st="0"/>
                                            </p:txEl>
                                          </p:spTgt>
                                        </p:tgtEl>
                                        <p:attrNameLst>
                                          <p:attrName>style.visibility</p:attrName>
                                        </p:attrNameLst>
                                      </p:cBhvr>
                                      <p:to>
                                        <p:strVal val="visible"/>
                                      </p:to>
                                    </p:set>
                                    <p:anim calcmode="lin" valueType="num">
                                      <p:cBhvr additive="base">
                                        <p:cTn dur="1000"/>
                                        <p:tgtEl>
                                          <p:spTgt spid="45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g115e76f5ad1_0_90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experience base techniques</a:t>
            </a:r>
            <a:endParaRPr/>
          </a:p>
        </p:txBody>
      </p:sp>
      <p:sp>
        <p:nvSpPr>
          <p:cNvPr id="465" name="Google Shape;465;g115e76f5ad1_0_908"/>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lnSpcReduction="10000"/>
          </a:bodyPr>
          <a:lstStyle/>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Error Guessing đã chứng minh được hiệu quả khi sử dụng kết hợp với các kỹ thuật kiểm thử phần mềm chính thức khác.</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Kỹ thuật này giúp phát hiện ra những lỗi không mô tả trong tài liệu spec, hay các kỹ thuật kiểm thử chính thức sẽ không thấy được. Do đó, tester có kinh nghiệm tiết kiệm rất nhiều thời gian và công sức.</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Rất hữu ích để đoán các vùng có vấn đề của phần mềm.</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466" name="Google Shape;466;g115e76f5ad1_0_908"/>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Ưu điểm kiểm thử phỏng đoán</a:t>
            </a:r>
            <a:endParaRPr b="0" i="0" sz="40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65">
                                            <p:txEl>
                                              <p:pRg end="0" st="0"/>
                                            </p:txEl>
                                          </p:spTgt>
                                        </p:tgtEl>
                                        <p:attrNameLst>
                                          <p:attrName>style.visibility</p:attrName>
                                        </p:attrNameLst>
                                      </p:cBhvr>
                                      <p:to>
                                        <p:strVal val="visible"/>
                                      </p:to>
                                    </p:set>
                                    <p:anim calcmode="lin" valueType="num">
                                      <p:cBhvr additive="base">
                                        <p:cTn dur="1000"/>
                                        <p:tgtEl>
                                          <p:spTgt spid="46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65">
                                            <p:txEl>
                                              <p:pRg end="1" st="1"/>
                                            </p:txEl>
                                          </p:spTgt>
                                        </p:tgtEl>
                                        <p:attrNameLst>
                                          <p:attrName>style.visibility</p:attrName>
                                        </p:attrNameLst>
                                      </p:cBhvr>
                                      <p:to>
                                        <p:strVal val="visible"/>
                                      </p:to>
                                    </p:set>
                                    <p:anim calcmode="lin" valueType="num">
                                      <p:cBhvr additive="base">
                                        <p:cTn dur="1000"/>
                                        <p:tgtEl>
                                          <p:spTgt spid="46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65">
                                            <p:txEl>
                                              <p:pRg end="2" st="2"/>
                                            </p:txEl>
                                          </p:spTgt>
                                        </p:tgtEl>
                                        <p:attrNameLst>
                                          <p:attrName>style.visibility</p:attrName>
                                        </p:attrNameLst>
                                      </p:cBhvr>
                                      <p:to>
                                        <p:strVal val="visible"/>
                                      </p:to>
                                    </p:set>
                                    <p:anim calcmode="lin" valueType="num">
                                      <p:cBhvr additive="base">
                                        <p:cTn dur="1000"/>
                                        <p:tgtEl>
                                          <p:spTgt spid="46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g115e76f5ad1_0_91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experience base techniques</a:t>
            </a:r>
            <a:endParaRPr/>
          </a:p>
        </p:txBody>
      </p:sp>
      <p:sp>
        <p:nvSpPr>
          <p:cNvPr id="472" name="Google Shape;472;g115e76f5ad1_0_914"/>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a:bodyPr>
          <a:lstStyle/>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Những tester có kinh nghiệm mới có thể thực hiện kỹ thuật kiểm thử này. Bạn có thể làm được điều đó bằng cách làm mới.</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Đôi khi quá lan man trong đoán lỗi dẫn tới mất nhiều thời gian thiết kết testcase và thực hiện test nhưng không thấy bug, chưa đạt hiệu quả cao.</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473" name="Google Shape;473;g115e76f5ad1_0_914"/>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Nhược điểm kiểm thử phỏng đoán</a:t>
            </a:r>
            <a:endParaRPr b="0" i="0" sz="40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2">
                                            <p:txEl>
                                              <p:pRg end="0" st="0"/>
                                            </p:txEl>
                                          </p:spTgt>
                                        </p:tgtEl>
                                        <p:attrNameLst>
                                          <p:attrName>style.visibility</p:attrName>
                                        </p:attrNameLst>
                                      </p:cBhvr>
                                      <p:to>
                                        <p:strVal val="visible"/>
                                      </p:to>
                                    </p:set>
                                    <p:anim calcmode="lin" valueType="num">
                                      <p:cBhvr additive="base">
                                        <p:cTn dur="1000"/>
                                        <p:tgtEl>
                                          <p:spTgt spid="47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2">
                                            <p:txEl>
                                              <p:pRg end="1" st="1"/>
                                            </p:txEl>
                                          </p:spTgt>
                                        </p:tgtEl>
                                        <p:attrNameLst>
                                          <p:attrName>style.visibility</p:attrName>
                                        </p:attrNameLst>
                                      </p:cBhvr>
                                      <p:to>
                                        <p:strVal val="visible"/>
                                      </p:to>
                                    </p:set>
                                    <p:anim calcmode="lin" valueType="num">
                                      <p:cBhvr additive="base">
                                        <p:cTn dur="1000"/>
                                        <p:tgtEl>
                                          <p:spTgt spid="47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g117e7af2cce_0_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experience base techniques</a:t>
            </a:r>
            <a:endParaRPr/>
          </a:p>
        </p:txBody>
      </p:sp>
      <p:sp>
        <p:nvSpPr>
          <p:cNvPr id="479" name="Google Shape;479;g117e7af2cce_0_0"/>
          <p:cNvSpPr txBox="1"/>
          <p:nvPr/>
        </p:nvSpPr>
        <p:spPr>
          <a:xfrm>
            <a:off x="398825" y="1610250"/>
            <a:ext cx="7987200" cy="5156400"/>
          </a:xfrm>
          <a:prstGeom prst="rect">
            <a:avLst/>
          </a:prstGeom>
          <a:noFill/>
          <a:ln>
            <a:noFill/>
          </a:ln>
        </p:spPr>
        <p:txBody>
          <a:bodyPr anchorCtr="0" anchor="t" bIns="45700" lIns="91425" spcFirstLastPara="1" rIns="91425" wrap="square" tIns="45700">
            <a:normAutofit/>
          </a:bodyPr>
          <a:lstStyle/>
          <a:p>
            <a:pPr indent="-361950" lvl="1" marL="742950" marR="0" rtl="0" algn="l">
              <a:lnSpc>
                <a:spcPct val="100000"/>
              </a:lnSpc>
              <a:spcBef>
                <a:spcPts val="480"/>
              </a:spcBef>
              <a:spcAft>
                <a:spcPts val="0"/>
              </a:spcAft>
              <a:buClr>
                <a:srgbClr val="FF5A33"/>
              </a:buClr>
              <a:buSzPts val="36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Kiểm thử dựa trên danh mục kiểm tra(Checklist base testing) là kiểm thử dựa trên kinh nghiệm, nhưng kinh nghiệm đó đã được tổng kết và ghi chép thành một danh mục kiểm tra(Checklist).</a:t>
            </a:r>
            <a:endParaRPr b="0" i="0" sz="3700"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480" name="Google Shape;480;g117e7af2cce_0_0"/>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Kiểm thử dựa trên danh mục kiểm tra</a:t>
            </a:r>
            <a:endParaRPr b="0" i="0" sz="4000" u="none" cap="none" strike="noStrike">
              <a:solidFill>
                <a:schemeClr val="dk1"/>
              </a:solidFill>
              <a:latin typeface="Quattrocento Sans"/>
              <a:ea typeface="Quattrocento Sans"/>
              <a:cs typeface="Quattrocento Sans"/>
              <a:sym typeface="Quattrocento Sans"/>
            </a:endParaRPr>
          </a:p>
        </p:txBody>
      </p:sp>
      <p:pic>
        <p:nvPicPr>
          <p:cNvPr id="481" name="Google Shape;481;g117e7af2cce_0_0"/>
          <p:cNvPicPr preferRelativeResize="0"/>
          <p:nvPr/>
        </p:nvPicPr>
        <p:blipFill rotWithShape="1">
          <a:blip r:embed="rId3">
            <a:alphaModFix/>
          </a:blip>
          <a:srcRect b="0" l="0" r="0" t="0"/>
          <a:stretch/>
        </p:blipFill>
        <p:spPr>
          <a:xfrm>
            <a:off x="8122575" y="2199200"/>
            <a:ext cx="4069424" cy="2312175"/>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9">
                                            <p:txEl>
                                              <p:pRg end="0" st="0"/>
                                            </p:txEl>
                                          </p:spTgt>
                                        </p:tgtEl>
                                        <p:attrNameLst>
                                          <p:attrName>style.visibility</p:attrName>
                                        </p:attrNameLst>
                                      </p:cBhvr>
                                      <p:to>
                                        <p:strVal val="visible"/>
                                      </p:to>
                                    </p:set>
                                    <p:anim calcmode="lin" valueType="num">
                                      <p:cBhvr additive="base">
                                        <p:cTn dur="1000"/>
                                        <p:tgtEl>
                                          <p:spTgt spid="47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g117e7af2cce_0_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experience base techniques</a:t>
            </a:r>
            <a:endParaRPr/>
          </a:p>
        </p:txBody>
      </p:sp>
      <p:sp>
        <p:nvSpPr>
          <p:cNvPr id="487" name="Google Shape;487;g117e7af2cce_0_8"/>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a:bodyPr>
          <a:lstStyle/>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Kinh nghiệm của kiểm thử viên </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Đã thu thập kiến thức/ thông tin quan trọng từ phía người dùng </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Hiểu biết về lý do và cách thức mà phần mềm không đạt.</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488" name="Google Shape;488;g117e7af2cce_0_8"/>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Vậy danh mục kiểm tra dựa vào đâu ?</a:t>
            </a:r>
            <a:endParaRPr b="0" i="0" sz="40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87">
                                            <p:txEl>
                                              <p:pRg end="0" st="0"/>
                                            </p:txEl>
                                          </p:spTgt>
                                        </p:tgtEl>
                                        <p:attrNameLst>
                                          <p:attrName>style.visibility</p:attrName>
                                        </p:attrNameLst>
                                      </p:cBhvr>
                                      <p:to>
                                        <p:strVal val="visible"/>
                                      </p:to>
                                    </p:set>
                                    <p:anim calcmode="lin" valueType="num">
                                      <p:cBhvr additive="base">
                                        <p:cTn dur="1000"/>
                                        <p:tgtEl>
                                          <p:spTgt spid="48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87">
                                            <p:txEl>
                                              <p:pRg end="1" st="1"/>
                                            </p:txEl>
                                          </p:spTgt>
                                        </p:tgtEl>
                                        <p:attrNameLst>
                                          <p:attrName>style.visibility</p:attrName>
                                        </p:attrNameLst>
                                      </p:cBhvr>
                                      <p:to>
                                        <p:strVal val="visible"/>
                                      </p:to>
                                    </p:set>
                                    <p:anim calcmode="lin" valueType="num">
                                      <p:cBhvr additive="base">
                                        <p:cTn dur="1000"/>
                                        <p:tgtEl>
                                          <p:spTgt spid="48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87">
                                            <p:txEl>
                                              <p:pRg end="2" st="2"/>
                                            </p:txEl>
                                          </p:spTgt>
                                        </p:tgtEl>
                                        <p:attrNameLst>
                                          <p:attrName>style.visibility</p:attrName>
                                        </p:attrNameLst>
                                      </p:cBhvr>
                                      <p:to>
                                        <p:strVal val="visible"/>
                                      </p:to>
                                    </p:set>
                                    <p:anim calcmode="lin" valueType="num">
                                      <p:cBhvr additive="base">
                                        <p:cTn dur="1000"/>
                                        <p:tgtEl>
                                          <p:spTgt spid="487">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115e76f5ad1_0_43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blackbox test techniques</a:t>
            </a:r>
            <a:endParaRPr/>
          </a:p>
        </p:txBody>
      </p:sp>
      <p:sp>
        <p:nvSpPr>
          <p:cNvPr id="232" name="Google Shape;232;g115e76f5ad1_0_436"/>
          <p:cNvSpPr txBox="1"/>
          <p:nvPr/>
        </p:nvSpPr>
        <p:spPr>
          <a:xfrm>
            <a:off x="617100" y="1701675"/>
            <a:ext cx="11425200" cy="4883400"/>
          </a:xfrm>
          <a:prstGeom prst="rect">
            <a:avLst/>
          </a:prstGeom>
          <a:noFill/>
          <a:ln>
            <a:noFill/>
          </a:ln>
        </p:spPr>
        <p:txBody>
          <a:bodyPr anchorCtr="0" anchor="t" bIns="45700" lIns="91425" spcFirstLastPara="1" rIns="91425" wrap="square" tIns="45700">
            <a:normAutofit/>
          </a:bodyPr>
          <a:lstStyle/>
          <a:p>
            <a:pPr indent="-368300" lvl="1" marL="742950" marR="0" rtl="0" algn="l">
              <a:lnSpc>
                <a:spcPct val="100000"/>
              </a:lnSpc>
              <a:spcBef>
                <a:spcPts val="480"/>
              </a:spcBef>
              <a:spcAft>
                <a:spcPts val="0"/>
              </a:spcAft>
              <a:buClr>
                <a:srgbClr val="FF5A33"/>
              </a:buClr>
              <a:buSzPts val="3700"/>
              <a:buFont typeface="Quattrocento Sans"/>
              <a:buChar char="❖"/>
            </a:pPr>
            <a:r>
              <a:rPr b="0" i="0" lang="en-US" sz="3700" u="none" cap="none" strike="noStrike">
                <a:solidFill>
                  <a:srgbClr val="333333"/>
                </a:solidFill>
                <a:highlight>
                  <a:schemeClr val="lt1"/>
                </a:highlight>
                <a:latin typeface="Quattrocento Sans"/>
                <a:ea typeface="Quattrocento Sans"/>
                <a:cs typeface="Quattrocento Sans"/>
                <a:sym typeface="Quattrocento Sans"/>
              </a:rPr>
              <a:t>Kỹ thuật phân vùng tương đương - Equiᴠalence Claѕѕ Partitioning</a:t>
            </a:r>
            <a:endParaRPr b="0" i="0" sz="3700" u="none" cap="none" strike="noStrike">
              <a:solidFill>
                <a:srgbClr val="333333"/>
              </a:solidFill>
              <a:highlight>
                <a:schemeClr val="lt1"/>
              </a:highlight>
              <a:latin typeface="Quattrocento Sans"/>
              <a:ea typeface="Quattrocento Sans"/>
              <a:cs typeface="Quattrocento Sans"/>
              <a:sym typeface="Quattrocento Sans"/>
            </a:endParaRPr>
          </a:p>
          <a:p>
            <a:pPr indent="-368300" lvl="1" marL="742950" marR="0" rtl="0" algn="l">
              <a:lnSpc>
                <a:spcPct val="100000"/>
              </a:lnSpc>
              <a:spcBef>
                <a:spcPts val="480"/>
              </a:spcBef>
              <a:spcAft>
                <a:spcPts val="0"/>
              </a:spcAft>
              <a:buClr>
                <a:srgbClr val="FF5A33"/>
              </a:buClr>
              <a:buSzPts val="3700"/>
              <a:buFont typeface="Quattrocento Sans"/>
              <a:buChar char="❖"/>
            </a:pPr>
            <a:r>
              <a:rPr b="0" i="0" lang="en-US" sz="3700" u="none" cap="none" strike="noStrike">
                <a:solidFill>
                  <a:srgbClr val="333333"/>
                </a:solidFill>
                <a:highlight>
                  <a:schemeClr val="lt1"/>
                </a:highlight>
                <a:latin typeface="Quattrocento Sans"/>
                <a:ea typeface="Quattrocento Sans"/>
                <a:cs typeface="Quattrocento Sans"/>
                <a:sym typeface="Quattrocento Sans"/>
              </a:rPr>
              <a:t>Kỹ thuật phân tích giá trị biên - Boundarу ᴠalue analуѕiѕ</a:t>
            </a:r>
            <a:endParaRPr b="0" i="0" sz="3700" u="none" cap="none" strike="noStrike">
              <a:solidFill>
                <a:srgbClr val="333333"/>
              </a:solidFill>
              <a:highlight>
                <a:schemeClr val="lt1"/>
              </a:highlight>
              <a:latin typeface="Quattrocento Sans"/>
              <a:ea typeface="Quattrocento Sans"/>
              <a:cs typeface="Quattrocento Sans"/>
              <a:sym typeface="Quattrocento Sans"/>
            </a:endParaRPr>
          </a:p>
          <a:p>
            <a:pPr indent="-368300" lvl="1" marL="742950" marR="0" rtl="0" algn="l">
              <a:lnSpc>
                <a:spcPct val="100000"/>
              </a:lnSpc>
              <a:spcBef>
                <a:spcPts val="480"/>
              </a:spcBef>
              <a:spcAft>
                <a:spcPts val="0"/>
              </a:spcAft>
              <a:buClr>
                <a:srgbClr val="FF5A33"/>
              </a:buClr>
              <a:buSzPts val="3700"/>
              <a:buFont typeface="Quattrocento Sans"/>
              <a:buChar char="❖"/>
            </a:pPr>
            <a:r>
              <a:rPr b="0" i="0" lang="en-US" sz="3700" u="none" cap="none" strike="noStrike">
                <a:solidFill>
                  <a:srgbClr val="333333"/>
                </a:solidFill>
                <a:highlight>
                  <a:schemeClr val="lt1"/>
                </a:highlight>
                <a:latin typeface="Quattrocento Sans"/>
                <a:ea typeface="Quattrocento Sans"/>
                <a:cs typeface="Quattrocento Sans"/>
                <a:sym typeface="Quattrocento Sans"/>
              </a:rPr>
              <a:t>Kỹ thuật bảng quyết định - Deciѕion Tableѕ</a:t>
            </a:r>
            <a:endParaRPr b="0" i="0" sz="2741"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233" name="Google Shape;233;g115e76f5ad1_0_436"/>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0"/>
              </a:spcBef>
              <a:spcAft>
                <a:spcPts val="0"/>
              </a:spcAft>
              <a:buClr>
                <a:srgbClr val="FF5A33"/>
              </a:buClr>
              <a:buSzPts val="4000"/>
              <a:buFont typeface="Quattrocento Sans"/>
              <a:buChar char="❑"/>
            </a:pPr>
            <a:r>
              <a:rPr b="0" i="0" lang="en-US" sz="4000" u="none" cap="none" strike="noStrike">
                <a:solidFill>
                  <a:srgbClr val="333333"/>
                </a:solidFill>
                <a:latin typeface="Quattrocento Sans"/>
                <a:ea typeface="Quattrocento Sans"/>
                <a:cs typeface="Quattrocento Sans"/>
                <a:sym typeface="Quattrocento Sans"/>
              </a:rPr>
              <a:t>Kỹ thuật kiểm thử hộp đen</a:t>
            </a:r>
            <a:endParaRPr b="0" i="0" sz="40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anim calcmode="lin" valueType="num">
                                      <p:cBhvr additive="base">
                                        <p:cTn dur="1000"/>
                                        <p:tgtEl>
                                          <p:spTgt spid="23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2">
                                            <p:txEl>
                                              <p:pRg end="1" st="1"/>
                                            </p:txEl>
                                          </p:spTgt>
                                        </p:tgtEl>
                                        <p:attrNameLst>
                                          <p:attrName>style.visibility</p:attrName>
                                        </p:attrNameLst>
                                      </p:cBhvr>
                                      <p:to>
                                        <p:strVal val="visible"/>
                                      </p:to>
                                    </p:set>
                                    <p:anim calcmode="lin" valueType="num">
                                      <p:cBhvr additive="base">
                                        <p:cTn dur="1000"/>
                                        <p:tgtEl>
                                          <p:spTgt spid="23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2">
                                            <p:txEl>
                                              <p:pRg end="2" st="2"/>
                                            </p:txEl>
                                          </p:spTgt>
                                        </p:tgtEl>
                                        <p:attrNameLst>
                                          <p:attrName>style.visibility</p:attrName>
                                        </p:attrNameLst>
                                      </p:cBhvr>
                                      <p:to>
                                        <p:strVal val="visible"/>
                                      </p:to>
                                    </p:set>
                                    <p:anim calcmode="lin" valueType="num">
                                      <p:cBhvr additive="base">
                                        <p:cTn dur="1000"/>
                                        <p:tgtEl>
                                          <p:spTgt spid="23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g117e7af2cce_0_29"/>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experience base techniques</a:t>
            </a:r>
            <a:endParaRPr/>
          </a:p>
        </p:txBody>
      </p:sp>
      <p:sp>
        <p:nvSpPr>
          <p:cNvPr id="494" name="Google Shape;494;g117e7af2cce_0_29"/>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a:bodyPr>
          <a:lstStyle/>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Khi không có đủ thời gian viết test case</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Dùng để training</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Dùng để xác nhận review trước khi bắt tay vào phát triển test case</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495" name="Google Shape;495;g117e7af2cce_0_29"/>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Khi nào nên sử dụng checklist?</a:t>
            </a:r>
            <a:endParaRPr b="0" i="0" sz="40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4">
                                            <p:txEl>
                                              <p:pRg end="0" st="0"/>
                                            </p:txEl>
                                          </p:spTgt>
                                        </p:tgtEl>
                                        <p:attrNameLst>
                                          <p:attrName>style.visibility</p:attrName>
                                        </p:attrNameLst>
                                      </p:cBhvr>
                                      <p:to>
                                        <p:strVal val="visible"/>
                                      </p:to>
                                    </p:set>
                                    <p:anim calcmode="lin" valueType="num">
                                      <p:cBhvr additive="base">
                                        <p:cTn dur="1000"/>
                                        <p:tgtEl>
                                          <p:spTgt spid="49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4">
                                            <p:txEl>
                                              <p:pRg end="1" st="1"/>
                                            </p:txEl>
                                          </p:spTgt>
                                        </p:tgtEl>
                                        <p:attrNameLst>
                                          <p:attrName>style.visibility</p:attrName>
                                        </p:attrNameLst>
                                      </p:cBhvr>
                                      <p:to>
                                        <p:strVal val="visible"/>
                                      </p:to>
                                    </p:set>
                                    <p:anim calcmode="lin" valueType="num">
                                      <p:cBhvr additive="base">
                                        <p:cTn dur="1000"/>
                                        <p:tgtEl>
                                          <p:spTgt spid="49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4">
                                            <p:txEl>
                                              <p:pRg end="2" st="2"/>
                                            </p:txEl>
                                          </p:spTgt>
                                        </p:tgtEl>
                                        <p:attrNameLst>
                                          <p:attrName>style.visibility</p:attrName>
                                        </p:attrNameLst>
                                      </p:cBhvr>
                                      <p:to>
                                        <p:strVal val="visible"/>
                                      </p:to>
                                    </p:set>
                                    <p:anim calcmode="lin" valueType="num">
                                      <p:cBhvr additive="base">
                                        <p:cTn dur="1000"/>
                                        <p:tgtEl>
                                          <p:spTgt spid="49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g117e7af2cce_0_15"/>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experience base techniques</a:t>
            </a:r>
            <a:endParaRPr/>
          </a:p>
        </p:txBody>
      </p:sp>
      <p:sp>
        <p:nvSpPr>
          <p:cNvPr id="501" name="Google Shape;501;g117e7af2cce_0_15"/>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lnSpcReduction="20000"/>
          </a:bodyPr>
          <a:lstStyle/>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Ngắn gọn, đảm bảo tính đúng đắn, chính xác cho phần mềm kiểm thử</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Giúp tester nhìn thấy rõ và bao quát quy trình kiểm tra</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Mất ít thời gian phù hợp những dự án có specs thay đổi nhiều, lượng công việc lớn</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Kết quả phân tích (Tiến độ công việc, tình trạng hoàn thành) là rất dễ dàng</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Rất linh hoạt (Bạn có thể thêm hoặc bỏ các mục không cần thiết)</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502" name="Google Shape;502;g117e7af2cce_0_15"/>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Ưu điểm kiểm thử dựa trên checklist</a:t>
            </a:r>
            <a:endParaRPr b="0" i="0" sz="40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1">
                                            <p:txEl>
                                              <p:pRg end="0" st="0"/>
                                            </p:txEl>
                                          </p:spTgt>
                                        </p:tgtEl>
                                        <p:attrNameLst>
                                          <p:attrName>style.visibility</p:attrName>
                                        </p:attrNameLst>
                                      </p:cBhvr>
                                      <p:to>
                                        <p:strVal val="visible"/>
                                      </p:to>
                                    </p:set>
                                    <p:anim calcmode="lin" valueType="num">
                                      <p:cBhvr additive="base">
                                        <p:cTn dur="1000"/>
                                        <p:tgtEl>
                                          <p:spTgt spid="50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1">
                                            <p:txEl>
                                              <p:pRg end="1" st="1"/>
                                            </p:txEl>
                                          </p:spTgt>
                                        </p:tgtEl>
                                        <p:attrNameLst>
                                          <p:attrName>style.visibility</p:attrName>
                                        </p:attrNameLst>
                                      </p:cBhvr>
                                      <p:to>
                                        <p:strVal val="visible"/>
                                      </p:to>
                                    </p:set>
                                    <p:anim calcmode="lin" valueType="num">
                                      <p:cBhvr additive="base">
                                        <p:cTn dur="1000"/>
                                        <p:tgtEl>
                                          <p:spTgt spid="50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1">
                                            <p:txEl>
                                              <p:pRg end="2" st="2"/>
                                            </p:txEl>
                                          </p:spTgt>
                                        </p:tgtEl>
                                        <p:attrNameLst>
                                          <p:attrName>style.visibility</p:attrName>
                                        </p:attrNameLst>
                                      </p:cBhvr>
                                      <p:to>
                                        <p:strVal val="visible"/>
                                      </p:to>
                                    </p:set>
                                    <p:anim calcmode="lin" valueType="num">
                                      <p:cBhvr additive="base">
                                        <p:cTn dur="1000"/>
                                        <p:tgtEl>
                                          <p:spTgt spid="50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1">
                                            <p:txEl>
                                              <p:pRg end="3" st="3"/>
                                            </p:txEl>
                                          </p:spTgt>
                                        </p:tgtEl>
                                        <p:attrNameLst>
                                          <p:attrName>style.visibility</p:attrName>
                                        </p:attrNameLst>
                                      </p:cBhvr>
                                      <p:to>
                                        <p:strVal val="visible"/>
                                      </p:to>
                                    </p:set>
                                    <p:anim calcmode="lin" valueType="num">
                                      <p:cBhvr additive="base">
                                        <p:cTn dur="1000"/>
                                        <p:tgtEl>
                                          <p:spTgt spid="501">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1">
                                            <p:txEl>
                                              <p:pRg end="4" st="4"/>
                                            </p:txEl>
                                          </p:spTgt>
                                        </p:tgtEl>
                                        <p:attrNameLst>
                                          <p:attrName>style.visibility</p:attrName>
                                        </p:attrNameLst>
                                      </p:cBhvr>
                                      <p:to>
                                        <p:strVal val="visible"/>
                                      </p:to>
                                    </p:set>
                                    <p:anim calcmode="lin" valueType="num">
                                      <p:cBhvr additive="base">
                                        <p:cTn dur="1000"/>
                                        <p:tgtEl>
                                          <p:spTgt spid="501">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g117e7af2cce_0_21"/>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experience base techniques</a:t>
            </a:r>
            <a:endParaRPr/>
          </a:p>
        </p:txBody>
      </p:sp>
      <p:sp>
        <p:nvSpPr>
          <p:cNvPr id="508" name="Google Shape;508;g117e7af2cce_0_21"/>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a:bodyPr>
          <a:lstStyle/>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Việc chọn lọc case sẽ khó khăn nếu không nắm rõ yêu cầu của hệ thống.</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Kiểm thử viên cần khả năng nhìn nhận để thực hiện được nhiều case test dựa trên các hạng mục ở checklist</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Sẽ khó khăn cho những bạn kiểm thử viên mới vì trong checklist không có thao tác rõ ràng</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509" name="Google Shape;509;g117e7af2cce_0_21"/>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Nhược điểm kiểm thử dựa trên checklist</a:t>
            </a:r>
            <a:endParaRPr b="0" i="0" sz="40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8">
                                            <p:txEl>
                                              <p:pRg end="0" st="0"/>
                                            </p:txEl>
                                          </p:spTgt>
                                        </p:tgtEl>
                                        <p:attrNameLst>
                                          <p:attrName>style.visibility</p:attrName>
                                        </p:attrNameLst>
                                      </p:cBhvr>
                                      <p:to>
                                        <p:strVal val="visible"/>
                                      </p:to>
                                    </p:set>
                                    <p:anim calcmode="lin" valueType="num">
                                      <p:cBhvr additive="base">
                                        <p:cTn dur="1000"/>
                                        <p:tgtEl>
                                          <p:spTgt spid="50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8">
                                            <p:txEl>
                                              <p:pRg end="1" st="1"/>
                                            </p:txEl>
                                          </p:spTgt>
                                        </p:tgtEl>
                                        <p:attrNameLst>
                                          <p:attrName>style.visibility</p:attrName>
                                        </p:attrNameLst>
                                      </p:cBhvr>
                                      <p:to>
                                        <p:strVal val="visible"/>
                                      </p:to>
                                    </p:set>
                                    <p:anim calcmode="lin" valueType="num">
                                      <p:cBhvr additive="base">
                                        <p:cTn dur="1000"/>
                                        <p:tgtEl>
                                          <p:spTgt spid="50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8">
                                            <p:txEl>
                                              <p:pRg end="2" st="2"/>
                                            </p:txEl>
                                          </p:spTgt>
                                        </p:tgtEl>
                                        <p:attrNameLst>
                                          <p:attrName>style.visibility</p:attrName>
                                        </p:attrNameLst>
                                      </p:cBhvr>
                                      <p:to>
                                        <p:strVal val="visible"/>
                                      </p:to>
                                    </p:set>
                                    <p:anim calcmode="lin" valueType="num">
                                      <p:cBhvr additive="base">
                                        <p:cTn dur="1000"/>
                                        <p:tgtEl>
                                          <p:spTgt spid="50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g115e76f5ad1_0_71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Tóm tắt bài học</a:t>
            </a:r>
            <a:endParaRPr/>
          </a:p>
        </p:txBody>
      </p:sp>
      <p:sp>
        <p:nvSpPr>
          <p:cNvPr id="515" name="Google Shape;515;g115e76f5ad1_0_710"/>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lnSpc>
                <a:spcPct val="100000"/>
              </a:lnSpc>
              <a:spcBef>
                <a:spcPts val="0"/>
              </a:spcBef>
              <a:spcAft>
                <a:spcPts val="0"/>
              </a:spcAft>
              <a:buClr>
                <a:srgbClr val="FF5A33"/>
              </a:buClr>
              <a:buSzPts val="2800"/>
              <a:buFont typeface="Noto Sans Symbols"/>
              <a:buNone/>
            </a:pPr>
            <a:r>
              <a:t/>
            </a:r>
            <a:endParaRPr/>
          </a:p>
        </p:txBody>
      </p:sp>
      <p:sp>
        <p:nvSpPr>
          <p:cNvPr id="516" name="Google Shape;516;g115e76f5ad1_0_710"/>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17" name="Google Shape;517;g115e76f5ad1_0_710"/>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8" name="Google Shape;518;g115e76f5ad1_0_710"/>
          <p:cNvSpPr txBox="1"/>
          <p:nvPr/>
        </p:nvSpPr>
        <p:spPr>
          <a:xfrm>
            <a:off x="894600" y="2067600"/>
            <a:ext cx="8294700" cy="4257000"/>
          </a:xfrm>
          <a:prstGeom prst="rect">
            <a:avLst/>
          </a:prstGeom>
          <a:noFill/>
          <a:ln>
            <a:noFill/>
          </a:ln>
        </p:spPr>
        <p:txBody>
          <a:bodyPr anchorCtr="0" anchor="t" bIns="45700" lIns="91425" spcFirstLastPara="1" rIns="91425" wrap="square" tIns="45700">
            <a:noAutofit/>
          </a:bodyPr>
          <a:lstStyle/>
          <a:p>
            <a:pPr indent="-438150" lvl="0" marL="457200" marR="0" rtl="0" algn="l">
              <a:lnSpc>
                <a:spcPct val="115000"/>
              </a:lnSpc>
              <a:spcBef>
                <a:spcPts val="0"/>
              </a:spcBef>
              <a:spcAft>
                <a:spcPts val="0"/>
              </a:spcAft>
              <a:buClr>
                <a:srgbClr val="333333"/>
              </a:buClr>
              <a:buSzPts val="3300"/>
              <a:buFont typeface="Quattrocento Sans"/>
              <a:buChar char="•"/>
            </a:pPr>
            <a:r>
              <a:rPr b="1" i="0" lang="en-US" sz="2500" u="none" cap="none" strike="noStrike">
                <a:solidFill>
                  <a:srgbClr val="333333"/>
                </a:solidFill>
                <a:latin typeface="Quattrocento Sans"/>
                <a:ea typeface="Quattrocento Sans"/>
                <a:cs typeface="Quattrocento Sans"/>
                <a:sym typeface="Quattrocento Sans"/>
              </a:rPr>
              <a:t>Black-box Test Techniques - Kỹ thuật kiểm thử hộp đen</a:t>
            </a:r>
            <a:endParaRPr b="1" i="0" sz="2500" u="none" cap="none" strike="noStrike">
              <a:solidFill>
                <a:srgbClr val="333333"/>
              </a:solidFill>
              <a:latin typeface="Quattrocento Sans"/>
              <a:ea typeface="Quattrocento Sans"/>
              <a:cs typeface="Quattrocento Sans"/>
              <a:sym typeface="Quattrocento Sans"/>
            </a:endParaRPr>
          </a:p>
          <a:p>
            <a:pPr indent="-387350" lvl="1" marL="914400" marR="0" rtl="0" algn="l">
              <a:lnSpc>
                <a:spcPct val="115000"/>
              </a:lnSpc>
              <a:spcBef>
                <a:spcPts val="0"/>
              </a:spcBef>
              <a:spcAft>
                <a:spcPts val="0"/>
              </a:spcAft>
              <a:buClr>
                <a:srgbClr val="333333"/>
              </a:buClr>
              <a:buSzPts val="2500"/>
              <a:buFont typeface="Quattrocento Sans"/>
              <a:buChar char="○"/>
            </a:pPr>
            <a:r>
              <a:rPr b="1" i="0" lang="en-US" sz="2500" u="none" cap="none" strike="noStrike">
                <a:solidFill>
                  <a:srgbClr val="333333"/>
                </a:solidFill>
                <a:latin typeface="Quattrocento Sans"/>
                <a:ea typeface="Quattrocento Sans"/>
                <a:cs typeface="Quattrocento Sans"/>
                <a:sym typeface="Quattrocento Sans"/>
              </a:rPr>
              <a:t>Kỹ thuật phân vùng tương đương</a:t>
            </a:r>
            <a:endParaRPr b="1" i="0" sz="2500" u="none" cap="none" strike="noStrike">
              <a:solidFill>
                <a:srgbClr val="333333"/>
              </a:solidFill>
              <a:latin typeface="Quattrocento Sans"/>
              <a:ea typeface="Quattrocento Sans"/>
              <a:cs typeface="Quattrocento Sans"/>
              <a:sym typeface="Quattrocento Sans"/>
            </a:endParaRPr>
          </a:p>
          <a:p>
            <a:pPr indent="-387350" lvl="1" marL="914400" marR="0" rtl="0" algn="l">
              <a:lnSpc>
                <a:spcPct val="115000"/>
              </a:lnSpc>
              <a:spcBef>
                <a:spcPts val="0"/>
              </a:spcBef>
              <a:spcAft>
                <a:spcPts val="0"/>
              </a:spcAft>
              <a:buClr>
                <a:srgbClr val="333333"/>
              </a:buClr>
              <a:buSzPts val="2500"/>
              <a:buFont typeface="Quattrocento Sans"/>
              <a:buChar char="○"/>
            </a:pPr>
            <a:r>
              <a:rPr b="1" i="0" lang="en-US" sz="2500" u="none" cap="none" strike="noStrike">
                <a:solidFill>
                  <a:srgbClr val="333333"/>
                </a:solidFill>
                <a:latin typeface="Quattrocento Sans"/>
                <a:ea typeface="Quattrocento Sans"/>
                <a:cs typeface="Quattrocento Sans"/>
                <a:sym typeface="Quattrocento Sans"/>
              </a:rPr>
              <a:t>Kỹ thuật phân tích giá trị biên</a:t>
            </a:r>
            <a:endParaRPr b="1" i="0" sz="2500" u="none" cap="none" strike="noStrike">
              <a:solidFill>
                <a:srgbClr val="333333"/>
              </a:solidFill>
              <a:latin typeface="Quattrocento Sans"/>
              <a:ea typeface="Quattrocento Sans"/>
              <a:cs typeface="Quattrocento Sans"/>
              <a:sym typeface="Quattrocento Sans"/>
            </a:endParaRPr>
          </a:p>
          <a:p>
            <a:pPr indent="-387350" lvl="1" marL="914400" marR="0" rtl="0" algn="l">
              <a:lnSpc>
                <a:spcPct val="115000"/>
              </a:lnSpc>
              <a:spcBef>
                <a:spcPts val="0"/>
              </a:spcBef>
              <a:spcAft>
                <a:spcPts val="0"/>
              </a:spcAft>
              <a:buClr>
                <a:srgbClr val="333333"/>
              </a:buClr>
              <a:buSzPts val="2500"/>
              <a:buFont typeface="Quattrocento Sans"/>
              <a:buChar char="○"/>
            </a:pPr>
            <a:r>
              <a:rPr b="1" i="0" lang="en-US" sz="2500" u="none" cap="none" strike="noStrike">
                <a:solidFill>
                  <a:srgbClr val="333333"/>
                </a:solidFill>
                <a:latin typeface="Quattrocento Sans"/>
                <a:ea typeface="Quattrocento Sans"/>
                <a:cs typeface="Quattrocento Sans"/>
                <a:sym typeface="Quattrocento Sans"/>
              </a:rPr>
              <a:t>Kỹ thuật bảng quyết định</a:t>
            </a:r>
            <a:endParaRPr b="1" i="0" sz="2500" u="none" cap="none" strike="noStrike">
              <a:solidFill>
                <a:srgbClr val="333333"/>
              </a:solidFill>
              <a:latin typeface="Quattrocento Sans"/>
              <a:ea typeface="Quattrocento Sans"/>
              <a:cs typeface="Quattrocento Sans"/>
              <a:sym typeface="Quattrocento Sans"/>
            </a:endParaRPr>
          </a:p>
          <a:p>
            <a:pPr indent="-438150" lvl="0" marL="457200" marR="0" rtl="0" algn="l">
              <a:lnSpc>
                <a:spcPct val="115000"/>
              </a:lnSpc>
              <a:spcBef>
                <a:spcPts val="0"/>
              </a:spcBef>
              <a:spcAft>
                <a:spcPts val="0"/>
              </a:spcAft>
              <a:buClr>
                <a:srgbClr val="333333"/>
              </a:buClr>
              <a:buSzPts val="3300"/>
              <a:buFont typeface="Quattrocento Sans"/>
              <a:buChar char="•"/>
            </a:pPr>
            <a:r>
              <a:rPr b="1" i="0" lang="en-US" sz="2500" u="none" cap="none" strike="noStrike">
                <a:solidFill>
                  <a:srgbClr val="333333"/>
                </a:solidFill>
                <a:latin typeface="Quattrocento Sans"/>
                <a:ea typeface="Quattrocento Sans"/>
                <a:cs typeface="Quattrocento Sans"/>
                <a:sym typeface="Quattrocento Sans"/>
              </a:rPr>
              <a:t>Experience base Techniques - Kỹ thuật kiểm thử dựa trên kinh nghiệm</a:t>
            </a:r>
            <a:endParaRPr b="1" i="0" sz="2500" u="none" cap="none" strike="noStrike">
              <a:solidFill>
                <a:srgbClr val="333333"/>
              </a:solidFill>
              <a:latin typeface="Quattrocento Sans"/>
              <a:ea typeface="Quattrocento Sans"/>
              <a:cs typeface="Quattrocento Sans"/>
              <a:sym typeface="Quattrocento Sans"/>
            </a:endParaRPr>
          </a:p>
          <a:p>
            <a:pPr indent="-387350" lvl="1" marL="914400" marR="0" rtl="0" algn="l">
              <a:lnSpc>
                <a:spcPct val="115000"/>
              </a:lnSpc>
              <a:spcBef>
                <a:spcPts val="0"/>
              </a:spcBef>
              <a:spcAft>
                <a:spcPts val="0"/>
              </a:spcAft>
              <a:buClr>
                <a:srgbClr val="333333"/>
              </a:buClr>
              <a:buSzPts val="2500"/>
              <a:buFont typeface="Quattrocento Sans"/>
              <a:buChar char="○"/>
            </a:pPr>
            <a:r>
              <a:rPr b="1" i="0" lang="en-US" sz="2500" u="none" cap="none" strike="noStrike">
                <a:solidFill>
                  <a:srgbClr val="333333"/>
                </a:solidFill>
                <a:latin typeface="Quattrocento Sans"/>
                <a:ea typeface="Quattrocento Sans"/>
                <a:cs typeface="Quattrocento Sans"/>
                <a:sym typeface="Quattrocento Sans"/>
              </a:rPr>
              <a:t>Kỹ thuật thăm dò</a:t>
            </a:r>
            <a:endParaRPr b="1" i="0" sz="2500" u="none" cap="none" strike="noStrike">
              <a:solidFill>
                <a:srgbClr val="333333"/>
              </a:solidFill>
              <a:latin typeface="Quattrocento Sans"/>
              <a:ea typeface="Quattrocento Sans"/>
              <a:cs typeface="Quattrocento Sans"/>
              <a:sym typeface="Quattrocento Sans"/>
            </a:endParaRPr>
          </a:p>
          <a:p>
            <a:pPr indent="-387350" lvl="1" marL="914400" marR="0" rtl="0" algn="l">
              <a:lnSpc>
                <a:spcPct val="115000"/>
              </a:lnSpc>
              <a:spcBef>
                <a:spcPts val="0"/>
              </a:spcBef>
              <a:spcAft>
                <a:spcPts val="0"/>
              </a:spcAft>
              <a:buClr>
                <a:srgbClr val="333333"/>
              </a:buClr>
              <a:buSzPts val="2500"/>
              <a:buFont typeface="Quattrocento Sans"/>
              <a:buChar char="○"/>
            </a:pPr>
            <a:r>
              <a:rPr b="1" i="0" lang="en-US" sz="2500" u="none" cap="none" strike="noStrike">
                <a:solidFill>
                  <a:srgbClr val="333333"/>
                </a:solidFill>
                <a:latin typeface="Quattrocento Sans"/>
                <a:ea typeface="Quattrocento Sans"/>
                <a:cs typeface="Quattrocento Sans"/>
                <a:sym typeface="Quattrocento Sans"/>
              </a:rPr>
              <a:t>Kỹ thuật đoán lỗi</a:t>
            </a:r>
            <a:endParaRPr b="1" i="0" sz="2500" u="none" cap="none" strike="noStrike">
              <a:solidFill>
                <a:srgbClr val="333333"/>
              </a:solidFill>
              <a:latin typeface="Quattrocento Sans"/>
              <a:ea typeface="Quattrocento Sans"/>
              <a:cs typeface="Quattrocento Sans"/>
              <a:sym typeface="Quattrocento Sans"/>
            </a:endParaRPr>
          </a:p>
          <a:p>
            <a:pPr indent="-387350" lvl="1" marL="914400" marR="0" rtl="0" algn="l">
              <a:lnSpc>
                <a:spcPct val="115000"/>
              </a:lnSpc>
              <a:spcBef>
                <a:spcPts val="0"/>
              </a:spcBef>
              <a:spcAft>
                <a:spcPts val="0"/>
              </a:spcAft>
              <a:buClr>
                <a:srgbClr val="333333"/>
              </a:buClr>
              <a:buSzPts val="2500"/>
              <a:buFont typeface="Quattrocento Sans"/>
              <a:buChar char="○"/>
            </a:pPr>
            <a:r>
              <a:rPr b="1" i="0" lang="en-US" sz="2500" u="none" cap="none" strike="noStrike">
                <a:solidFill>
                  <a:srgbClr val="333333"/>
                </a:solidFill>
                <a:latin typeface="Quattrocento Sans"/>
                <a:ea typeface="Quattrocento Sans"/>
                <a:cs typeface="Quattrocento Sans"/>
                <a:sym typeface="Quattrocento Sans"/>
              </a:rPr>
              <a:t>Kỹ thuật dựa trên danh mục kiểm tra</a:t>
            </a:r>
            <a:endParaRPr b="1" i="0" sz="2500" u="none" cap="none" strike="noStrike">
              <a:solidFill>
                <a:srgbClr val="333333"/>
              </a:solidFill>
              <a:latin typeface="Quattrocento Sans"/>
              <a:ea typeface="Quattrocento Sans"/>
              <a:cs typeface="Quattrocento Sans"/>
              <a:sym typeface="Quattrocento Sans"/>
            </a:endParaRPr>
          </a:p>
          <a:p>
            <a:pPr indent="-444500" lvl="0" marL="457200" marR="0" rtl="0" algn="l">
              <a:lnSpc>
                <a:spcPct val="115000"/>
              </a:lnSpc>
              <a:spcBef>
                <a:spcPts val="0"/>
              </a:spcBef>
              <a:spcAft>
                <a:spcPts val="0"/>
              </a:spcAft>
              <a:buClr>
                <a:srgbClr val="333333"/>
              </a:buClr>
              <a:buSzPts val="3400"/>
              <a:buFont typeface="Quattrocento Sans"/>
              <a:buChar char="•"/>
            </a:pPr>
            <a:r>
              <a:t/>
            </a:r>
            <a:endParaRPr b="1" i="0" sz="3400" u="none" cap="none" strike="noStrike">
              <a:solidFill>
                <a:srgbClr val="333333"/>
              </a:solidFill>
              <a:latin typeface="Quattrocento Sans"/>
              <a:ea typeface="Quattrocento Sans"/>
              <a:cs typeface="Quattrocento Sans"/>
              <a:sym typeface="Quattrocento Sans"/>
            </a:endParaRPr>
          </a:p>
        </p:txBody>
      </p:sp>
      <p:sp>
        <p:nvSpPr>
          <p:cNvPr id="519" name="Google Shape;519;g115e76f5ad1_0_710"/>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Tóm tắt bài học</a:t>
            </a:r>
            <a:endParaRPr b="1" i="0" sz="2800" u="none" cap="none" strike="noStrike">
              <a:solidFill>
                <a:srgbClr val="F79646"/>
              </a:solidFill>
              <a:latin typeface="Quattrocento Sans"/>
              <a:ea typeface="Quattrocento Sans"/>
              <a:cs typeface="Quattrocento Sans"/>
              <a:sym typeface="Quattrocento Sans"/>
            </a:endParaRPr>
          </a:p>
        </p:txBody>
      </p:sp>
      <p:pic>
        <p:nvPicPr>
          <p:cNvPr descr="D:\Compressed\PSD Collection 2011\WP-201 copy.png" id="520" name="Google Shape;520;g115e76f5ad1_0_710"/>
          <p:cNvPicPr preferRelativeResize="0"/>
          <p:nvPr/>
        </p:nvPicPr>
        <p:blipFill rotWithShape="1">
          <a:blip r:embed="rId3">
            <a:alphaModFix/>
          </a:blip>
          <a:srcRect b="0" l="0" r="0" t="0"/>
          <a:stretch/>
        </p:blipFill>
        <p:spPr>
          <a:xfrm flipH="1">
            <a:off x="9189300" y="1095638"/>
            <a:ext cx="2782800" cy="52001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g115e76f5ad1_0_72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Nội dung bài học tiếp theo</a:t>
            </a:r>
            <a:endParaRPr/>
          </a:p>
        </p:txBody>
      </p:sp>
      <p:sp>
        <p:nvSpPr>
          <p:cNvPr id="526" name="Google Shape;526;g115e76f5ad1_0_720"/>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lnSpc>
                <a:spcPct val="100000"/>
              </a:lnSpc>
              <a:spcBef>
                <a:spcPts val="0"/>
              </a:spcBef>
              <a:spcAft>
                <a:spcPts val="0"/>
              </a:spcAft>
              <a:buClr>
                <a:srgbClr val="FF5A33"/>
              </a:buClr>
              <a:buSzPts val="2800"/>
              <a:buFont typeface="Noto Sans Symbols"/>
              <a:buNone/>
            </a:pPr>
            <a:r>
              <a:t/>
            </a:r>
            <a:endParaRPr/>
          </a:p>
        </p:txBody>
      </p:sp>
      <p:sp>
        <p:nvSpPr>
          <p:cNvPr id="527" name="Google Shape;527;g115e76f5ad1_0_720"/>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28" name="Google Shape;528;g115e76f5ad1_0_720"/>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9" name="Google Shape;529;g115e76f5ad1_0_720"/>
          <p:cNvSpPr txBox="1"/>
          <p:nvPr/>
        </p:nvSpPr>
        <p:spPr>
          <a:xfrm>
            <a:off x="894600" y="2067600"/>
            <a:ext cx="8229600" cy="3933900"/>
          </a:xfrm>
          <a:prstGeom prst="rect">
            <a:avLst/>
          </a:prstGeom>
          <a:noFill/>
          <a:ln>
            <a:noFill/>
          </a:ln>
        </p:spPr>
        <p:txBody>
          <a:bodyPr anchorCtr="0" anchor="t" bIns="45700" lIns="91425" spcFirstLastPara="1" rIns="91425" wrap="square" tIns="45700">
            <a:noAutofit/>
          </a:bodyPr>
          <a:lstStyle/>
          <a:p>
            <a:pPr indent="-444500" lvl="0" marL="457200" marR="0" rtl="0" algn="l">
              <a:lnSpc>
                <a:spcPct val="115000"/>
              </a:lnSpc>
              <a:spcBef>
                <a:spcPts val="0"/>
              </a:spcBef>
              <a:spcAft>
                <a:spcPts val="0"/>
              </a:spcAft>
              <a:buClr>
                <a:srgbClr val="333333"/>
              </a:buClr>
              <a:buSzPts val="3400"/>
              <a:buFont typeface="Quattrocento Sans"/>
              <a:buChar char="•"/>
            </a:pPr>
            <a:r>
              <a:rPr b="1" i="0" lang="en-US" sz="3400" u="none" cap="none" strike="noStrike">
                <a:solidFill>
                  <a:srgbClr val="333333"/>
                </a:solidFill>
                <a:latin typeface="Quattrocento Sans"/>
                <a:ea typeface="Quattrocento Sans"/>
                <a:cs typeface="Quattrocento Sans"/>
                <a:sym typeface="Quattrocento Sans"/>
              </a:rPr>
              <a:t>White-box Test Techniques - Kỹ thuật kiểm thử hộp trắng</a:t>
            </a:r>
            <a:endParaRPr b="1" i="0" sz="3400" u="none" cap="none" strike="noStrike">
              <a:solidFill>
                <a:srgbClr val="333333"/>
              </a:solidFill>
              <a:latin typeface="Quattrocento Sans"/>
              <a:ea typeface="Quattrocento Sans"/>
              <a:cs typeface="Quattrocento Sans"/>
              <a:sym typeface="Quattrocento Sans"/>
            </a:endParaRPr>
          </a:p>
          <a:p>
            <a:pPr indent="-444500" lvl="1" marL="914400" marR="0" rtl="0" algn="l">
              <a:lnSpc>
                <a:spcPct val="115000"/>
              </a:lnSpc>
              <a:spcBef>
                <a:spcPts val="0"/>
              </a:spcBef>
              <a:spcAft>
                <a:spcPts val="0"/>
              </a:spcAft>
              <a:buClr>
                <a:srgbClr val="333333"/>
              </a:buClr>
              <a:buSzPts val="3400"/>
              <a:buFont typeface="Quattrocento Sans"/>
              <a:buChar char="○"/>
            </a:pPr>
            <a:r>
              <a:rPr b="1" i="0" lang="en-US" sz="3400" u="none" cap="none" strike="noStrike">
                <a:solidFill>
                  <a:srgbClr val="333333"/>
                </a:solidFill>
                <a:latin typeface="Quattrocento Sans"/>
                <a:ea typeface="Quattrocento Sans"/>
                <a:cs typeface="Quattrocento Sans"/>
                <a:sym typeface="Quattrocento Sans"/>
              </a:rPr>
              <a:t>Kỹ thuật Đường cơ sở</a:t>
            </a:r>
            <a:endParaRPr b="1" i="0" sz="3400" u="none" cap="none" strike="noStrike">
              <a:solidFill>
                <a:srgbClr val="333333"/>
              </a:solidFill>
              <a:latin typeface="Quattrocento Sans"/>
              <a:ea typeface="Quattrocento Sans"/>
              <a:cs typeface="Quattrocento Sans"/>
              <a:sym typeface="Quattrocento Sans"/>
            </a:endParaRPr>
          </a:p>
          <a:p>
            <a:pPr indent="-444500" lvl="1" marL="914400" marR="0" rtl="0" algn="l">
              <a:lnSpc>
                <a:spcPct val="115000"/>
              </a:lnSpc>
              <a:spcBef>
                <a:spcPts val="0"/>
              </a:spcBef>
              <a:spcAft>
                <a:spcPts val="0"/>
              </a:spcAft>
              <a:buClr>
                <a:srgbClr val="333333"/>
              </a:buClr>
              <a:buSzPts val="3400"/>
              <a:buFont typeface="Quattrocento Sans"/>
              <a:buChar char="○"/>
            </a:pPr>
            <a:r>
              <a:rPr b="1" i="0" lang="en-US" sz="3400" u="none" cap="none" strike="noStrike">
                <a:solidFill>
                  <a:srgbClr val="333333"/>
                </a:solidFill>
                <a:latin typeface="Quattrocento Sans"/>
                <a:ea typeface="Quattrocento Sans"/>
                <a:cs typeface="Quattrocento Sans"/>
                <a:sym typeface="Quattrocento Sans"/>
              </a:rPr>
              <a:t>Kỹ thuật bao phủ câu lệnh</a:t>
            </a:r>
            <a:endParaRPr b="1" i="0" sz="3400" u="none" cap="none" strike="noStrike">
              <a:solidFill>
                <a:srgbClr val="333333"/>
              </a:solidFill>
              <a:latin typeface="Quattrocento Sans"/>
              <a:ea typeface="Quattrocento Sans"/>
              <a:cs typeface="Quattrocento Sans"/>
              <a:sym typeface="Quattrocento Sans"/>
            </a:endParaRPr>
          </a:p>
          <a:p>
            <a:pPr indent="-444500" lvl="1" marL="914400" marR="0" rtl="0" algn="l">
              <a:lnSpc>
                <a:spcPct val="115000"/>
              </a:lnSpc>
              <a:spcBef>
                <a:spcPts val="0"/>
              </a:spcBef>
              <a:spcAft>
                <a:spcPts val="0"/>
              </a:spcAft>
              <a:buClr>
                <a:srgbClr val="333333"/>
              </a:buClr>
              <a:buSzPts val="3400"/>
              <a:buFont typeface="Quattrocento Sans"/>
              <a:buChar char="○"/>
            </a:pPr>
            <a:r>
              <a:rPr b="1" i="0" lang="en-US" sz="3400" u="none" cap="none" strike="noStrike">
                <a:solidFill>
                  <a:srgbClr val="333333"/>
                </a:solidFill>
                <a:latin typeface="Quattrocento Sans"/>
                <a:ea typeface="Quattrocento Sans"/>
                <a:cs typeface="Quattrocento Sans"/>
                <a:sym typeface="Quattrocento Sans"/>
              </a:rPr>
              <a:t>Kỹ thuật bao phủ quyết định</a:t>
            </a:r>
            <a:endParaRPr b="1" i="0" sz="3400" u="none" cap="none" strike="noStrike">
              <a:solidFill>
                <a:srgbClr val="333333"/>
              </a:solidFill>
              <a:latin typeface="Quattrocento Sans"/>
              <a:ea typeface="Quattrocento Sans"/>
              <a:cs typeface="Quattrocento Sans"/>
              <a:sym typeface="Quattrocento Sans"/>
            </a:endParaRPr>
          </a:p>
          <a:p>
            <a:pPr indent="-444500" lvl="1" marL="914400" marR="0" rtl="0" algn="l">
              <a:lnSpc>
                <a:spcPct val="115000"/>
              </a:lnSpc>
              <a:spcBef>
                <a:spcPts val="0"/>
              </a:spcBef>
              <a:spcAft>
                <a:spcPts val="0"/>
              </a:spcAft>
              <a:buClr>
                <a:srgbClr val="333333"/>
              </a:buClr>
              <a:buSzPts val="3400"/>
              <a:buFont typeface="Quattrocento Sans"/>
              <a:buChar char="○"/>
            </a:pPr>
            <a:r>
              <a:rPr b="1" i="0" lang="en-US" sz="3400" u="none" cap="none" strike="noStrike">
                <a:solidFill>
                  <a:srgbClr val="333333"/>
                </a:solidFill>
                <a:latin typeface="Quattrocento Sans"/>
                <a:ea typeface="Quattrocento Sans"/>
                <a:cs typeface="Quattrocento Sans"/>
                <a:sym typeface="Quattrocento Sans"/>
              </a:rPr>
              <a:t>Kỹ thuật bao phủ nhánh</a:t>
            </a:r>
            <a:endParaRPr b="1" i="0" sz="2700" u="none" cap="none" strike="noStrike">
              <a:solidFill>
                <a:srgbClr val="333333"/>
              </a:solidFill>
              <a:latin typeface="Quattrocento Sans"/>
              <a:ea typeface="Quattrocento Sans"/>
              <a:cs typeface="Quattrocento Sans"/>
              <a:sym typeface="Quattrocento Sans"/>
            </a:endParaRPr>
          </a:p>
        </p:txBody>
      </p:sp>
      <p:sp>
        <p:nvSpPr>
          <p:cNvPr id="530" name="Google Shape;530;g115e76f5ad1_0_720"/>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Nội dung tiếp theo</a:t>
            </a:r>
            <a:endParaRPr b="1" i="0" sz="2800" u="none" cap="none" strike="noStrike">
              <a:solidFill>
                <a:srgbClr val="F79646"/>
              </a:solidFill>
              <a:latin typeface="Quattrocento Sans"/>
              <a:ea typeface="Quattrocento Sans"/>
              <a:cs typeface="Quattrocento Sans"/>
              <a:sym typeface="Quattrocento Sans"/>
            </a:endParaRPr>
          </a:p>
        </p:txBody>
      </p:sp>
      <p:pic>
        <p:nvPicPr>
          <p:cNvPr descr="D:\Pictures\PNG\present.png" id="531" name="Google Shape;531;g115e76f5ad1_0_720"/>
          <p:cNvPicPr preferRelativeResize="0"/>
          <p:nvPr/>
        </p:nvPicPr>
        <p:blipFill rotWithShape="1">
          <a:blip r:embed="rId3">
            <a:alphaModFix/>
          </a:blip>
          <a:srcRect b="0" l="0" r="0" t="0"/>
          <a:stretch/>
        </p:blipFill>
        <p:spPr>
          <a:xfrm flipH="1">
            <a:off x="9469017" y="1480800"/>
            <a:ext cx="2113383" cy="489332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pic>
        <p:nvPicPr>
          <p:cNvPr id="536" name="Google Shape;536;p13"/>
          <p:cNvPicPr preferRelativeResize="0"/>
          <p:nvPr/>
        </p:nvPicPr>
        <p:blipFill rotWithShape="1">
          <a:blip r:embed="rId3">
            <a:alphaModFix/>
          </a:blip>
          <a:srcRect b="0" l="0" r="0" t="0"/>
          <a:stretch/>
        </p:blipFill>
        <p:spPr>
          <a:xfrm>
            <a:off x="-5953" y="0"/>
            <a:ext cx="12197953" cy="68580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g115e76f5ad1_0_211"/>
          <p:cNvSpPr txBox="1"/>
          <p:nvPr>
            <p:ph idx="1" type="subTitle"/>
          </p:nvPr>
        </p:nvSpPr>
        <p:spPr>
          <a:xfrm>
            <a:off x="5486400" y="4953000"/>
            <a:ext cx="6705600" cy="990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FF5A33"/>
              </a:buClr>
              <a:buSzPts val="2200"/>
              <a:buNone/>
            </a:pPr>
            <a:r>
              <a:rPr lang="en-US"/>
              <a:t>Bài 5: kỹ thuật kiểm thử</a:t>
            </a:r>
            <a:endParaRPr/>
          </a:p>
        </p:txBody>
      </p:sp>
      <p:sp>
        <p:nvSpPr>
          <p:cNvPr id="542" name="Google Shape;542;g115e76f5ad1_0_211"/>
          <p:cNvSpPr txBox="1"/>
          <p:nvPr>
            <p:ph type="title"/>
          </p:nvPr>
        </p:nvSpPr>
        <p:spPr>
          <a:xfrm>
            <a:off x="5506720" y="4284596"/>
            <a:ext cx="6100200" cy="705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F5A33"/>
              </a:buClr>
              <a:buSzPts val="3400"/>
              <a:buFont typeface="Calibri"/>
              <a:buNone/>
            </a:pPr>
            <a:r>
              <a:rPr lang="en-US"/>
              <a:t>kiểm thử cơ bản(P2)</a:t>
            </a:r>
            <a:endParaRPr/>
          </a:p>
        </p:txBody>
      </p:sp>
      <p:pic>
        <p:nvPicPr>
          <p:cNvPr id="543" name="Google Shape;543;g115e76f5ad1_0_211"/>
          <p:cNvPicPr preferRelativeResize="0"/>
          <p:nvPr/>
        </p:nvPicPr>
        <p:blipFill rotWithShape="1">
          <a:blip r:embed="rId3">
            <a:alphaModFix/>
          </a:blip>
          <a:srcRect b="0" l="0" r="0" t="0"/>
          <a:stretch/>
        </p:blipFill>
        <p:spPr>
          <a:xfrm>
            <a:off x="1890932" y="2406165"/>
            <a:ext cx="1693935" cy="251869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g115e76f5ad1_0_217"/>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Nội dung</a:t>
            </a:r>
            <a:endParaRPr/>
          </a:p>
        </p:txBody>
      </p:sp>
      <p:pic>
        <p:nvPicPr>
          <p:cNvPr descr="D:\Pictures\PNG\present.png" id="549" name="Google Shape;549;g115e76f5ad1_0_217"/>
          <p:cNvPicPr preferRelativeResize="0"/>
          <p:nvPr/>
        </p:nvPicPr>
        <p:blipFill rotWithShape="1">
          <a:blip r:embed="rId3">
            <a:alphaModFix/>
          </a:blip>
          <a:srcRect b="0" l="0" r="0" t="0"/>
          <a:stretch/>
        </p:blipFill>
        <p:spPr>
          <a:xfrm flipH="1">
            <a:off x="9268820" y="1017269"/>
            <a:ext cx="2313580" cy="5356860"/>
          </a:xfrm>
          <a:prstGeom prst="rect">
            <a:avLst/>
          </a:prstGeom>
          <a:noFill/>
          <a:ln>
            <a:noFill/>
          </a:ln>
        </p:spPr>
      </p:pic>
      <p:sp>
        <p:nvSpPr>
          <p:cNvPr id="550" name="Google Shape;550;g115e76f5ad1_0_217"/>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51" name="Google Shape;551;g115e76f5ad1_0_217"/>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2" name="Google Shape;552;g115e76f5ad1_0_217"/>
          <p:cNvSpPr txBox="1"/>
          <p:nvPr/>
        </p:nvSpPr>
        <p:spPr>
          <a:xfrm>
            <a:off x="894600" y="2067600"/>
            <a:ext cx="8437200" cy="3933900"/>
          </a:xfrm>
          <a:prstGeom prst="rect">
            <a:avLst/>
          </a:prstGeom>
          <a:noFill/>
          <a:ln>
            <a:noFill/>
          </a:ln>
        </p:spPr>
        <p:txBody>
          <a:bodyPr anchorCtr="0" anchor="t" bIns="45700" lIns="91425" spcFirstLastPara="1" rIns="91425" wrap="square" tIns="45700">
            <a:noAutofit/>
          </a:bodyPr>
          <a:lstStyle/>
          <a:p>
            <a:pPr indent="-444500" lvl="0" marL="457200" marR="0" rtl="0" algn="l">
              <a:lnSpc>
                <a:spcPct val="115000"/>
              </a:lnSpc>
              <a:spcBef>
                <a:spcPts val="0"/>
              </a:spcBef>
              <a:spcAft>
                <a:spcPts val="0"/>
              </a:spcAft>
              <a:buClr>
                <a:srgbClr val="333333"/>
              </a:buClr>
              <a:buSzPts val="3400"/>
              <a:buFont typeface="Quattrocento Sans"/>
              <a:buChar char="•"/>
            </a:pPr>
            <a:r>
              <a:rPr b="1" i="0" lang="en-US" sz="3400" u="none" cap="none" strike="noStrike">
                <a:solidFill>
                  <a:srgbClr val="333333"/>
                </a:solidFill>
                <a:latin typeface="Quattrocento Sans"/>
                <a:ea typeface="Quattrocento Sans"/>
                <a:cs typeface="Quattrocento Sans"/>
                <a:sym typeface="Quattrocento Sans"/>
              </a:rPr>
              <a:t>White-box Test Techniques - Kỹ thuật kiểm thử hộp trắng</a:t>
            </a:r>
            <a:endParaRPr b="1" i="0" sz="3400" u="none" cap="none" strike="noStrike">
              <a:solidFill>
                <a:srgbClr val="333333"/>
              </a:solidFill>
              <a:latin typeface="Quattrocento Sans"/>
              <a:ea typeface="Quattrocento Sans"/>
              <a:cs typeface="Quattrocento Sans"/>
              <a:sym typeface="Quattrocento Sans"/>
            </a:endParaRPr>
          </a:p>
          <a:p>
            <a:pPr indent="-444500" lvl="1" marL="914400" marR="0" rtl="0" algn="l">
              <a:lnSpc>
                <a:spcPct val="115000"/>
              </a:lnSpc>
              <a:spcBef>
                <a:spcPts val="0"/>
              </a:spcBef>
              <a:spcAft>
                <a:spcPts val="0"/>
              </a:spcAft>
              <a:buClr>
                <a:srgbClr val="333333"/>
              </a:buClr>
              <a:buSzPts val="3400"/>
              <a:buFont typeface="Quattrocento Sans"/>
              <a:buChar char="○"/>
            </a:pPr>
            <a:r>
              <a:rPr b="1" i="0" lang="en-US" sz="3400" u="none" cap="none" strike="noStrike">
                <a:solidFill>
                  <a:srgbClr val="333333"/>
                </a:solidFill>
                <a:latin typeface="Quattrocento Sans"/>
                <a:ea typeface="Quattrocento Sans"/>
                <a:cs typeface="Quattrocento Sans"/>
                <a:sym typeface="Quattrocento Sans"/>
              </a:rPr>
              <a:t>Kỹ thuật Đường cơ sở</a:t>
            </a:r>
            <a:endParaRPr b="1" i="0" sz="3400" u="none" cap="none" strike="noStrike">
              <a:solidFill>
                <a:srgbClr val="333333"/>
              </a:solidFill>
              <a:latin typeface="Quattrocento Sans"/>
              <a:ea typeface="Quattrocento Sans"/>
              <a:cs typeface="Quattrocento Sans"/>
              <a:sym typeface="Quattrocento Sans"/>
            </a:endParaRPr>
          </a:p>
          <a:p>
            <a:pPr indent="-444500" lvl="1" marL="914400" marR="0" rtl="0" algn="l">
              <a:lnSpc>
                <a:spcPct val="115000"/>
              </a:lnSpc>
              <a:spcBef>
                <a:spcPts val="0"/>
              </a:spcBef>
              <a:spcAft>
                <a:spcPts val="0"/>
              </a:spcAft>
              <a:buClr>
                <a:srgbClr val="333333"/>
              </a:buClr>
              <a:buSzPts val="3400"/>
              <a:buFont typeface="Quattrocento Sans"/>
              <a:buChar char="○"/>
            </a:pPr>
            <a:r>
              <a:rPr b="1" i="0" lang="en-US" sz="3400" u="none" cap="none" strike="noStrike">
                <a:solidFill>
                  <a:srgbClr val="333333"/>
                </a:solidFill>
                <a:latin typeface="Quattrocento Sans"/>
                <a:ea typeface="Quattrocento Sans"/>
                <a:cs typeface="Quattrocento Sans"/>
                <a:sym typeface="Quattrocento Sans"/>
              </a:rPr>
              <a:t>Kỹ thuật bao phủ câu lệnh</a:t>
            </a:r>
            <a:endParaRPr b="1" i="0" sz="3400" u="none" cap="none" strike="noStrike">
              <a:solidFill>
                <a:srgbClr val="333333"/>
              </a:solidFill>
              <a:latin typeface="Quattrocento Sans"/>
              <a:ea typeface="Quattrocento Sans"/>
              <a:cs typeface="Quattrocento Sans"/>
              <a:sym typeface="Quattrocento Sans"/>
            </a:endParaRPr>
          </a:p>
          <a:p>
            <a:pPr indent="-444500" lvl="1" marL="914400" marR="0" rtl="0" algn="l">
              <a:lnSpc>
                <a:spcPct val="115000"/>
              </a:lnSpc>
              <a:spcBef>
                <a:spcPts val="0"/>
              </a:spcBef>
              <a:spcAft>
                <a:spcPts val="0"/>
              </a:spcAft>
              <a:buClr>
                <a:srgbClr val="333333"/>
              </a:buClr>
              <a:buSzPts val="3400"/>
              <a:buFont typeface="Quattrocento Sans"/>
              <a:buChar char="○"/>
            </a:pPr>
            <a:r>
              <a:rPr b="1" i="0" lang="en-US" sz="3400" u="none" cap="none" strike="noStrike">
                <a:solidFill>
                  <a:srgbClr val="333333"/>
                </a:solidFill>
                <a:latin typeface="Quattrocento Sans"/>
                <a:ea typeface="Quattrocento Sans"/>
                <a:cs typeface="Quattrocento Sans"/>
                <a:sym typeface="Quattrocento Sans"/>
              </a:rPr>
              <a:t>Kỹ thuật bao phủ quyết định</a:t>
            </a:r>
            <a:endParaRPr b="1" i="0" sz="3400" u="none" cap="none" strike="noStrike">
              <a:solidFill>
                <a:srgbClr val="333333"/>
              </a:solidFill>
              <a:latin typeface="Quattrocento Sans"/>
              <a:ea typeface="Quattrocento Sans"/>
              <a:cs typeface="Quattrocento Sans"/>
              <a:sym typeface="Quattrocento Sans"/>
            </a:endParaRPr>
          </a:p>
          <a:p>
            <a:pPr indent="-444500" lvl="1" marL="914400" marR="0" rtl="0" algn="l">
              <a:lnSpc>
                <a:spcPct val="115000"/>
              </a:lnSpc>
              <a:spcBef>
                <a:spcPts val="0"/>
              </a:spcBef>
              <a:spcAft>
                <a:spcPts val="0"/>
              </a:spcAft>
              <a:buClr>
                <a:srgbClr val="333333"/>
              </a:buClr>
              <a:buSzPts val="3400"/>
              <a:buFont typeface="Quattrocento Sans"/>
              <a:buChar char="○"/>
            </a:pPr>
            <a:r>
              <a:rPr b="1" i="0" lang="en-US" sz="3400" u="none" cap="none" strike="noStrike">
                <a:solidFill>
                  <a:srgbClr val="333333"/>
                </a:solidFill>
                <a:latin typeface="Quattrocento Sans"/>
                <a:ea typeface="Quattrocento Sans"/>
                <a:cs typeface="Quattrocento Sans"/>
                <a:sym typeface="Quattrocento Sans"/>
              </a:rPr>
              <a:t>Kỹ thuật bao phủ nhánh</a:t>
            </a:r>
            <a:endParaRPr b="1" i="0" sz="2700" u="none" cap="none" strike="noStrike">
              <a:solidFill>
                <a:srgbClr val="333333"/>
              </a:solidFill>
              <a:latin typeface="Quattrocento Sans"/>
              <a:ea typeface="Quattrocento Sans"/>
              <a:cs typeface="Quattrocento Sans"/>
              <a:sym typeface="Quattrocento Sans"/>
            </a:endParaRPr>
          </a:p>
        </p:txBody>
      </p:sp>
      <p:sp>
        <p:nvSpPr>
          <p:cNvPr id="553" name="Google Shape;553;g115e76f5ad1_0_217"/>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Nội dung bài học</a:t>
            </a:r>
            <a:endParaRPr b="1" i="0" sz="2800" u="none" cap="none" strike="noStrik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g115e76f5ad1_0_936"/>
          <p:cNvSpPr/>
          <p:nvPr/>
        </p:nvSpPr>
        <p:spPr>
          <a:xfrm>
            <a:off x="3471675" y="3049625"/>
            <a:ext cx="80346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small" strike="noStrike">
                <a:solidFill>
                  <a:srgbClr val="FFA15D"/>
                </a:solidFill>
                <a:latin typeface="Calibri"/>
                <a:ea typeface="Calibri"/>
                <a:cs typeface="Calibri"/>
                <a:sym typeface="Calibri"/>
              </a:rPr>
              <a:t>kỹ thuật kiểm thử hộp trắng</a:t>
            </a:r>
            <a:endParaRPr b="1" i="0" sz="5400" u="none" cap="small" strike="noStrike">
              <a:solidFill>
                <a:srgbClr val="FFA15D"/>
              </a:solidFill>
              <a:latin typeface="Calibri"/>
              <a:ea typeface="Calibri"/>
              <a:cs typeface="Calibri"/>
              <a:sym typeface="Calibri"/>
            </a:endParaRPr>
          </a:p>
        </p:txBody>
      </p:sp>
      <p:cxnSp>
        <p:nvCxnSpPr>
          <p:cNvPr id="559" name="Google Shape;559;g115e76f5ad1_0_936"/>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560" name="Google Shape;560;g115e76f5ad1_0_936"/>
          <p:cNvPicPr preferRelativeResize="0"/>
          <p:nvPr/>
        </p:nvPicPr>
        <p:blipFill rotWithShape="1">
          <a:blip r:embed="rId3">
            <a:alphaModFix/>
          </a:blip>
          <a:srcRect b="0" l="0" r="0" t="0"/>
          <a:stretch/>
        </p:blipFill>
        <p:spPr>
          <a:xfrm>
            <a:off x="1037870" y="1143000"/>
            <a:ext cx="2543400" cy="3782100"/>
          </a:xfrm>
          <a:prstGeom prst="ellipse">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g115e76f5ad1_0_94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whitebox test techniques</a:t>
            </a:r>
            <a:endParaRPr/>
          </a:p>
        </p:txBody>
      </p:sp>
      <p:sp>
        <p:nvSpPr>
          <p:cNvPr id="566" name="Google Shape;566;g115e76f5ad1_0_948"/>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a:bodyPr>
          <a:lstStyle/>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Kiểm thử Hộp Trắng (còn gọi là Clear Box Testing, Open Box Testing, Glass Box Testing, Transparent Box Testing, Code-Based Testing hoặc Structural Testing) là một phương pháp kiểm thử phần mềm trong đó tester biết về cấu trúc nội bộ / thiết kế. </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567" name="Google Shape;567;g115e76f5ad1_0_948"/>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Nhắc lại khái niệm về kiểm thử hộp trắng</a:t>
            </a:r>
            <a:endParaRPr b="0" i="0" sz="40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66">
                                            <p:txEl>
                                              <p:pRg end="0" st="0"/>
                                            </p:txEl>
                                          </p:spTgt>
                                        </p:tgtEl>
                                        <p:attrNameLst>
                                          <p:attrName>style.visibility</p:attrName>
                                        </p:attrNameLst>
                                      </p:cBhvr>
                                      <p:to>
                                        <p:strVal val="visible"/>
                                      </p:to>
                                    </p:set>
                                    <p:anim calcmode="lin" valueType="num">
                                      <p:cBhvr additive="base">
                                        <p:cTn dur="1000"/>
                                        <p:tgtEl>
                                          <p:spTgt spid="56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115e76f5ad1_0_54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blackbox test techniques</a:t>
            </a:r>
            <a:endParaRPr/>
          </a:p>
        </p:txBody>
      </p:sp>
      <p:sp>
        <p:nvSpPr>
          <p:cNvPr id="239" name="Google Shape;239;g115e76f5ad1_0_542"/>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Kỹ thuật phân vùng tương đương(EP)</a:t>
            </a:r>
            <a:endParaRPr b="0" i="0" sz="4000" u="none" cap="none" strike="noStrike">
              <a:solidFill>
                <a:schemeClr val="dk1"/>
              </a:solidFill>
              <a:latin typeface="Quattrocento Sans"/>
              <a:ea typeface="Quattrocento Sans"/>
              <a:cs typeface="Quattrocento Sans"/>
              <a:sym typeface="Quattrocento Sans"/>
            </a:endParaRPr>
          </a:p>
        </p:txBody>
      </p:sp>
      <p:pic>
        <p:nvPicPr>
          <p:cNvPr id="240" name="Google Shape;240;g115e76f5ad1_0_542"/>
          <p:cNvPicPr preferRelativeResize="0"/>
          <p:nvPr/>
        </p:nvPicPr>
        <p:blipFill rotWithShape="1">
          <a:blip r:embed="rId3">
            <a:alphaModFix/>
          </a:blip>
          <a:srcRect b="0" l="0" r="0" t="0"/>
          <a:stretch/>
        </p:blipFill>
        <p:spPr>
          <a:xfrm>
            <a:off x="5420900" y="4195175"/>
            <a:ext cx="6643775" cy="2444600"/>
          </a:xfrm>
          <a:prstGeom prst="rect">
            <a:avLst/>
          </a:prstGeom>
          <a:noFill/>
          <a:ln>
            <a:noFill/>
          </a:ln>
        </p:spPr>
      </p:pic>
      <p:sp>
        <p:nvSpPr>
          <p:cNvPr id="241" name="Google Shape;241;g115e76f5ad1_0_542"/>
          <p:cNvSpPr txBox="1"/>
          <p:nvPr/>
        </p:nvSpPr>
        <p:spPr>
          <a:xfrm>
            <a:off x="787675" y="1635775"/>
            <a:ext cx="11181900" cy="4785600"/>
          </a:xfrm>
          <a:prstGeom prst="rect">
            <a:avLst/>
          </a:prstGeom>
          <a:noFill/>
          <a:ln>
            <a:noFill/>
          </a:ln>
        </p:spPr>
        <p:txBody>
          <a:bodyPr anchorCtr="0" anchor="t" bIns="45700" lIns="91425" spcFirstLastPara="1" rIns="91425" wrap="square" tIns="45700">
            <a:normAutofit/>
          </a:bodyPr>
          <a:lstStyle/>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Kỹ thuật phân vùng tương đương là chia đầu vào thành nhiều vùng giá trị khác nhau mà khi lấy ra một hoặc một vài giá trị trong cùng một vùng thì có kết quả tương đương nhau. Mỗi giá trị chỉ được phụ thuộc vào một và chỉ một vùng tương đương.</a:t>
            </a:r>
            <a:endParaRPr b="0" i="0" sz="2641" u="none" cap="none" strike="noStrike">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g115e76f5ad1_0_95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whitebox test techniques</a:t>
            </a:r>
            <a:endParaRPr/>
          </a:p>
        </p:txBody>
      </p:sp>
      <p:sp>
        <p:nvSpPr>
          <p:cNvPr id="573" name="Google Shape;573;g115e76f5ad1_0_958"/>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a:bodyPr>
          <a:lstStyle/>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Kiểm thử đường cơ bản - Đồ thị dòng</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Kiểm thử dựa trên luồng điều khiển</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574" name="Google Shape;574;g115e76f5ad1_0_958"/>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Một số kỹ thuật kiểm thử hộp trắng</a:t>
            </a:r>
            <a:endParaRPr b="0" i="0" sz="40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73">
                                            <p:txEl>
                                              <p:pRg end="0" st="0"/>
                                            </p:txEl>
                                          </p:spTgt>
                                        </p:tgtEl>
                                        <p:attrNameLst>
                                          <p:attrName>style.visibility</p:attrName>
                                        </p:attrNameLst>
                                      </p:cBhvr>
                                      <p:to>
                                        <p:strVal val="visible"/>
                                      </p:to>
                                    </p:set>
                                    <p:anim calcmode="lin" valueType="num">
                                      <p:cBhvr additive="base">
                                        <p:cTn dur="1000"/>
                                        <p:tgtEl>
                                          <p:spTgt spid="57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73">
                                            <p:txEl>
                                              <p:pRg end="1" st="1"/>
                                            </p:txEl>
                                          </p:spTgt>
                                        </p:tgtEl>
                                        <p:attrNameLst>
                                          <p:attrName>style.visibility</p:attrName>
                                        </p:attrNameLst>
                                      </p:cBhvr>
                                      <p:to>
                                        <p:strVal val="visible"/>
                                      </p:to>
                                    </p:set>
                                    <p:anim calcmode="lin" valueType="num">
                                      <p:cBhvr additive="base">
                                        <p:cTn dur="1000"/>
                                        <p:tgtEl>
                                          <p:spTgt spid="57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g11613d185f0_0_26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basis path techniques</a:t>
            </a:r>
            <a:endParaRPr/>
          </a:p>
        </p:txBody>
      </p:sp>
      <p:sp>
        <p:nvSpPr>
          <p:cNvPr id="580" name="Google Shape;580;g11613d185f0_0_262"/>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a:bodyPr>
          <a:lstStyle/>
          <a:p>
            <a:pPr indent="-361950" lvl="1" marL="74295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Được McCabe đưa ra vào năm 1976</a:t>
            </a:r>
            <a:endParaRPr b="0" i="0" sz="3600" u="none" cap="none" strike="noStrike">
              <a:solidFill>
                <a:schemeClr val="dk1"/>
              </a:solidFill>
              <a:latin typeface="Quattrocento Sans"/>
              <a:ea typeface="Quattrocento Sans"/>
              <a:cs typeface="Quattrocento Sans"/>
              <a:sym typeface="Quattrocento Sans"/>
            </a:endParaRPr>
          </a:p>
          <a:p>
            <a:pPr indent="-361950" lvl="1" marL="74295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Là phương pháp thiết kế test case đảm bảo rằng tất cả các independent path trong một code module đều được thực thi ít nhất một lần</a:t>
            </a:r>
            <a:endParaRPr b="0" i="0" sz="3600" u="none" cap="none" strike="noStrike">
              <a:solidFill>
                <a:schemeClr val="dk1"/>
              </a:solidFill>
              <a:latin typeface="Quattrocento Sans"/>
              <a:ea typeface="Quattrocento Sans"/>
              <a:cs typeface="Quattrocento Sans"/>
              <a:sym typeface="Quattrocento Sans"/>
            </a:endParaRPr>
          </a:p>
          <a:p>
            <a:pPr indent="-361950" lvl="1" marL="74295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rgbClr val="4A86E8"/>
                </a:solidFill>
                <a:latin typeface="Quattrocento Sans"/>
                <a:ea typeface="Quattrocento Sans"/>
                <a:cs typeface="Quattrocento Sans"/>
                <a:sym typeface="Quattrocento Sans"/>
              </a:rPr>
              <a:t>Independent path</a:t>
            </a:r>
            <a:r>
              <a:rPr b="0" i="0" lang="en-US" sz="3600" u="none" cap="none" strike="noStrike">
                <a:solidFill>
                  <a:schemeClr val="dk1"/>
                </a:solidFill>
                <a:latin typeface="Quattrocento Sans"/>
                <a:ea typeface="Quattrocento Sans"/>
                <a:cs typeface="Quattrocento Sans"/>
                <a:sym typeface="Quattrocento Sans"/>
              </a:rPr>
              <a:t>: là bất kỳ path nào trong code mà bổ sung vào ít nhất một tập các lệnh xử lý hay một biểu thức điều kiện</a:t>
            </a:r>
            <a:endParaRPr b="0" i="0" sz="3600" u="none" cap="none" strike="noStrike">
              <a:solidFill>
                <a:schemeClr val="dk1"/>
              </a:solidFill>
              <a:latin typeface="Quattrocento Sans"/>
              <a:ea typeface="Quattrocento Sans"/>
              <a:cs typeface="Quattrocento Sans"/>
              <a:sym typeface="Quattrocento Sans"/>
            </a:endParaRPr>
          </a:p>
          <a:p>
            <a:pPr indent="-361950" lvl="1" marL="74295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Cho biết số lượng test case tối thiểu cần phải thiết kế khi kiểm thử một code module</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581" name="Google Shape;581;g11613d185f0_0_262"/>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Kỹ thuật kiểm thử đường cơ bản - Đồ thị dòng</a:t>
            </a:r>
            <a:endParaRPr b="0" i="0" sz="40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0">
                                            <p:txEl>
                                              <p:pRg end="0" st="0"/>
                                            </p:txEl>
                                          </p:spTgt>
                                        </p:tgtEl>
                                        <p:attrNameLst>
                                          <p:attrName>style.visibility</p:attrName>
                                        </p:attrNameLst>
                                      </p:cBhvr>
                                      <p:to>
                                        <p:strVal val="visible"/>
                                      </p:to>
                                    </p:set>
                                    <p:anim calcmode="lin" valueType="num">
                                      <p:cBhvr additive="base">
                                        <p:cTn dur="1000"/>
                                        <p:tgtEl>
                                          <p:spTgt spid="58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0">
                                            <p:txEl>
                                              <p:pRg end="1" st="1"/>
                                            </p:txEl>
                                          </p:spTgt>
                                        </p:tgtEl>
                                        <p:attrNameLst>
                                          <p:attrName>style.visibility</p:attrName>
                                        </p:attrNameLst>
                                      </p:cBhvr>
                                      <p:to>
                                        <p:strVal val="visible"/>
                                      </p:to>
                                    </p:set>
                                    <p:anim calcmode="lin" valueType="num">
                                      <p:cBhvr additive="base">
                                        <p:cTn dur="1000"/>
                                        <p:tgtEl>
                                          <p:spTgt spid="58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0">
                                            <p:txEl>
                                              <p:pRg end="2" st="2"/>
                                            </p:txEl>
                                          </p:spTgt>
                                        </p:tgtEl>
                                        <p:attrNameLst>
                                          <p:attrName>style.visibility</p:attrName>
                                        </p:attrNameLst>
                                      </p:cBhvr>
                                      <p:to>
                                        <p:strVal val="visible"/>
                                      </p:to>
                                    </p:set>
                                    <p:anim calcmode="lin" valueType="num">
                                      <p:cBhvr additive="base">
                                        <p:cTn dur="1000"/>
                                        <p:tgtEl>
                                          <p:spTgt spid="58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0">
                                            <p:txEl>
                                              <p:pRg end="3" st="3"/>
                                            </p:txEl>
                                          </p:spTgt>
                                        </p:tgtEl>
                                        <p:attrNameLst>
                                          <p:attrName>style.visibility</p:attrName>
                                        </p:attrNameLst>
                                      </p:cBhvr>
                                      <p:to>
                                        <p:strVal val="visible"/>
                                      </p:to>
                                    </p:set>
                                    <p:anim calcmode="lin" valueType="num">
                                      <p:cBhvr additive="base">
                                        <p:cTn dur="1000"/>
                                        <p:tgtEl>
                                          <p:spTgt spid="580">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g115e76f5ad1_0_975"/>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basis path techniques</a:t>
            </a:r>
            <a:endParaRPr/>
          </a:p>
        </p:txBody>
      </p:sp>
      <p:sp>
        <p:nvSpPr>
          <p:cNvPr id="587" name="Google Shape;587;g115e76f5ad1_0_975"/>
          <p:cNvSpPr txBox="1"/>
          <p:nvPr/>
        </p:nvSpPr>
        <p:spPr>
          <a:xfrm>
            <a:off x="617100" y="883075"/>
            <a:ext cx="11574900" cy="5974800"/>
          </a:xfrm>
          <a:prstGeom prst="rect">
            <a:avLst/>
          </a:prstGeom>
          <a:noFill/>
          <a:ln>
            <a:noFill/>
          </a:ln>
        </p:spPr>
        <p:txBody>
          <a:bodyPr anchorCtr="0" anchor="t" bIns="45700" lIns="91425" spcFirstLastPara="1" rIns="91425" wrap="square" tIns="45700">
            <a:normAutofit/>
          </a:bodyPr>
          <a:lstStyle/>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Cấu tạo đồ thị dòng gồm 2 loại thành phần : các nút và các cung nối kết giữa chúng.</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30200" lvl="2" marL="114300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Các nút trong đồ thị dòng: </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0" lvl="0" marL="0" marR="0" rtl="0" algn="l">
              <a:lnSpc>
                <a:spcPct val="100000"/>
              </a:lnSpc>
              <a:spcBef>
                <a:spcPts val="480"/>
              </a:spcBef>
              <a:spcAft>
                <a:spcPts val="0"/>
              </a:spcAft>
              <a:buClr>
                <a:srgbClr val="000000"/>
              </a:buClr>
              <a:buSzPts val="3600"/>
              <a:buFont typeface="Arial"/>
              <a:buNone/>
            </a:pPr>
            <a:r>
              <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pic>
        <p:nvPicPr>
          <p:cNvPr id="588" name="Google Shape;588;g115e76f5ad1_0_975"/>
          <p:cNvPicPr preferRelativeResize="0"/>
          <p:nvPr/>
        </p:nvPicPr>
        <p:blipFill rotWithShape="1">
          <a:blip r:embed="rId3">
            <a:alphaModFix/>
          </a:blip>
          <a:srcRect b="0" l="0" r="0" t="0"/>
          <a:stretch/>
        </p:blipFill>
        <p:spPr>
          <a:xfrm>
            <a:off x="1327575" y="3249900"/>
            <a:ext cx="10153800" cy="1770800"/>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7">
                                            <p:txEl>
                                              <p:pRg end="0" st="0"/>
                                            </p:txEl>
                                          </p:spTgt>
                                        </p:tgtEl>
                                        <p:attrNameLst>
                                          <p:attrName>style.visibility</p:attrName>
                                        </p:attrNameLst>
                                      </p:cBhvr>
                                      <p:to>
                                        <p:strVal val="visible"/>
                                      </p:to>
                                    </p:set>
                                    <p:anim calcmode="lin" valueType="num">
                                      <p:cBhvr additive="base">
                                        <p:cTn dur="1000"/>
                                        <p:tgtEl>
                                          <p:spTgt spid="58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7">
                                            <p:txEl>
                                              <p:pRg end="1" st="1"/>
                                            </p:txEl>
                                          </p:spTgt>
                                        </p:tgtEl>
                                        <p:attrNameLst>
                                          <p:attrName>style.visibility</p:attrName>
                                        </p:attrNameLst>
                                      </p:cBhvr>
                                      <p:to>
                                        <p:strVal val="visible"/>
                                      </p:to>
                                    </p:set>
                                    <p:anim calcmode="lin" valueType="num">
                                      <p:cBhvr additive="base">
                                        <p:cTn dur="1000"/>
                                        <p:tgtEl>
                                          <p:spTgt spid="58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7">
                                            <p:txEl>
                                              <p:pRg end="2" st="2"/>
                                            </p:txEl>
                                          </p:spTgt>
                                        </p:tgtEl>
                                        <p:attrNameLst>
                                          <p:attrName>style.visibility</p:attrName>
                                        </p:attrNameLst>
                                      </p:cBhvr>
                                      <p:to>
                                        <p:strVal val="visible"/>
                                      </p:to>
                                    </p:set>
                                    <p:anim calcmode="lin" valueType="num">
                                      <p:cBhvr additive="base">
                                        <p:cTn dur="1000"/>
                                        <p:tgtEl>
                                          <p:spTgt spid="587">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g115e76f5ad1_0_98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basis path techniques</a:t>
            </a:r>
            <a:endParaRPr/>
          </a:p>
        </p:txBody>
      </p:sp>
      <p:sp>
        <p:nvSpPr>
          <p:cNvPr id="594" name="Google Shape;594;g115e76f5ad1_0_984"/>
          <p:cNvSpPr txBox="1"/>
          <p:nvPr/>
        </p:nvSpPr>
        <p:spPr>
          <a:xfrm>
            <a:off x="617100" y="883075"/>
            <a:ext cx="11574900" cy="5974800"/>
          </a:xfrm>
          <a:prstGeom prst="rect">
            <a:avLst/>
          </a:prstGeom>
          <a:noFill/>
          <a:ln>
            <a:noFill/>
          </a:ln>
        </p:spPr>
        <p:txBody>
          <a:bodyPr anchorCtr="0" anchor="t" bIns="45700" lIns="91425" spcFirstLastPara="1" rIns="91425" wrap="square" tIns="45700">
            <a:normAutofit/>
          </a:bodyPr>
          <a:lstStyle/>
          <a:p>
            <a:pPr indent="-330200" lvl="2" marL="114300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Các cung nối kết trong đồ thị dòng </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pic>
        <p:nvPicPr>
          <p:cNvPr id="595" name="Google Shape;595;g115e76f5ad1_0_984"/>
          <p:cNvPicPr preferRelativeResize="0"/>
          <p:nvPr/>
        </p:nvPicPr>
        <p:blipFill rotWithShape="1">
          <a:blip r:embed="rId3">
            <a:alphaModFix/>
          </a:blip>
          <a:srcRect b="0" l="0" r="0" t="0"/>
          <a:stretch/>
        </p:blipFill>
        <p:spPr>
          <a:xfrm>
            <a:off x="2235200" y="1629400"/>
            <a:ext cx="7114975" cy="4912425"/>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94">
                                            <p:txEl>
                                              <p:pRg end="0" st="0"/>
                                            </p:txEl>
                                          </p:spTgt>
                                        </p:tgtEl>
                                        <p:attrNameLst>
                                          <p:attrName>style.visibility</p:attrName>
                                        </p:attrNameLst>
                                      </p:cBhvr>
                                      <p:to>
                                        <p:strVal val="visible"/>
                                      </p:to>
                                    </p:set>
                                    <p:anim calcmode="lin" valueType="num">
                                      <p:cBhvr additive="base">
                                        <p:cTn dur="1000"/>
                                        <p:tgtEl>
                                          <p:spTgt spid="59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g11613d185f0_0_8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basis path techniques</a:t>
            </a:r>
            <a:endParaRPr/>
          </a:p>
        </p:txBody>
      </p:sp>
      <p:sp>
        <p:nvSpPr>
          <p:cNvPr id="601" name="Google Shape;601;g11613d185f0_0_82"/>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Các bước thực hiện</a:t>
            </a:r>
            <a:endParaRPr b="0" i="0" sz="4000" u="none" cap="none" strike="noStrike">
              <a:solidFill>
                <a:schemeClr val="dk1"/>
              </a:solidFill>
              <a:latin typeface="Quattrocento Sans"/>
              <a:ea typeface="Quattrocento Sans"/>
              <a:cs typeface="Quattrocento Sans"/>
              <a:sym typeface="Quattrocento Sans"/>
            </a:endParaRPr>
          </a:p>
        </p:txBody>
      </p:sp>
      <p:sp>
        <p:nvSpPr>
          <p:cNvPr id="602" name="Google Shape;602;g11613d185f0_0_82"/>
          <p:cNvSpPr txBox="1"/>
          <p:nvPr/>
        </p:nvSpPr>
        <p:spPr>
          <a:xfrm>
            <a:off x="617100" y="1737550"/>
            <a:ext cx="11574900" cy="5029500"/>
          </a:xfrm>
          <a:prstGeom prst="rect">
            <a:avLst/>
          </a:prstGeom>
          <a:noFill/>
          <a:ln>
            <a:noFill/>
          </a:ln>
        </p:spPr>
        <p:txBody>
          <a:bodyPr anchorCtr="0" anchor="t" bIns="45700" lIns="91425" spcFirstLastPara="1" rIns="91425" wrap="square" tIns="45700">
            <a:normAutofit/>
          </a:bodyPr>
          <a:lstStyle/>
          <a:p>
            <a:pPr indent="-361950" lvl="1" marL="74295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rgbClr val="000000"/>
                </a:solidFill>
                <a:latin typeface="Quattrocento Sans"/>
                <a:ea typeface="Quattrocento Sans"/>
                <a:cs typeface="Quattrocento Sans"/>
                <a:sym typeface="Quattrocento Sans"/>
              </a:rPr>
              <a:t>Bước 1: Xây dựng đồ thị luồng điều khiển</a:t>
            </a:r>
            <a:endParaRPr b="0" i="0" sz="3600" u="none" cap="none" strike="noStrike">
              <a:solidFill>
                <a:srgbClr val="000000"/>
              </a:solidFill>
              <a:latin typeface="Quattrocento Sans"/>
              <a:ea typeface="Quattrocento Sans"/>
              <a:cs typeface="Quattrocento Sans"/>
              <a:sym typeface="Quattrocento Sans"/>
            </a:endParaRPr>
          </a:p>
          <a:p>
            <a:pPr indent="-361950" lvl="1" marL="74295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rgbClr val="000000"/>
                </a:solidFill>
                <a:latin typeface="Quattrocento Sans"/>
                <a:ea typeface="Quattrocento Sans"/>
                <a:cs typeface="Quattrocento Sans"/>
                <a:sym typeface="Quattrocento Sans"/>
              </a:rPr>
              <a:t>Bước 2: Tính toán độ phức tạp Cyclomatic</a:t>
            </a:r>
            <a:endParaRPr b="0" i="0" sz="3600" u="none" cap="none" strike="noStrike">
              <a:solidFill>
                <a:srgbClr val="000000"/>
              </a:solidFill>
              <a:latin typeface="Quattrocento Sans"/>
              <a:ea typeface="Quattrocento Sans"/>
              <a:cs typeface="Quattrocento Sans"/>
              <a:sym typeface="Quattrocento Sans"/>
            </a:endParaRPr>
          </a:p>
          <a:p>
            <a:pPr indent="-361950" lvl="1" marL="74295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rgbClr val="000000"/>
                </a:solidFill>
                <a:latin typeface="Quattrocento Sans"/>
                <a:ea typeface="Quattrocento Sans"/>
                <a:cs typeface="Quattrocento Sans"/>
                <a:sym typeface="Quattrocento Sans"/>
              </a:rPr>
              <a:t>Bước 3: Từ bước 2 chọn được các tập path cơ sở cần test</a:t>
            </a:r>
            <a:endParaRPr b="0" i="0" sz="3600" u="none" cap="none" strike="noStrike">
              <a:solidFill>
                <a:srgbClr val="000000"/>
              </a:solidFill>
              <a:latin typeface="Quattrocento Sans"/>
              <a:ea typeface="Quattrocento Sans"/>
              <a:cs typeface="Quattrocento Sans"/>
              <a:sym typeface="Quattrocento Sans"/>
            </a:endParaRPr>
          </a:p>
          <a:p>
            <a:pPr indent="-361950" lvl="1" marL="74295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rgbClr val="000000"/>
                </a:solidFill>
                <a:latin typeface="Quattrocento Sans"/>
                <a:ea typeface="Quattrocento Sans"/>
                <a:cs typeface="Quattrocento Sans"/>
                <a:sym typeface="Quattrocento Sans"/>
              </a:rPr>
              <a:t>Bước 4: Thực hiện kiểm tra từng path trong tập path cơ sở</a:t>
            </a:r>
            <a:endParaRPr b="0" i="0" sz="3600" u="none" cap="none" strike="noStrike">
              <a:solidFill>
                <a:srgbClr val="000000"/>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g115e76f5ad1_0_99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basis path techniques</a:t>
            </a:r>
            <a:endParaRPr/>
          </a:p>
        </p:txBody>
      </p:sp>
      <p:sp>
        <p:nvSpPr>
          <p:cNvPr id="608" name="Google Shape;608;g115e76f5ad1_0_998"/>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Ví dụ kỹ thuật kiểm thử đường cơ sở</a:t>
            </a:r>
            <a:endParaRPr b="0" i="0" sz="4000" u="none" cap="none" strike="noStrike">
              <a:solidFill>
                <a:schemeClr val="dk1"/>
              </a:solidFill>
              <a:latin typeface="Quattrocento Sans"/>
              <a:ea typeface="Quattrocento Sans"/>
              <a:cs typeface="Quattrocento Sans"/>
              <a:sym typeface="Quattrocento Sans"/>
            </a:endParaRPr>
          </a:p>
        </p:txBody>
      </p:sp>
      <p:sp>
        <p:nvSpPr>
          <p:cNvPr id="609" name="Google Shape;609;g115e76f5ad1_0_998"/>
          <p:cNvSpPr txBox="1"/>
          <p:nvPr/>
        </p:nvSpPr>
        <p:spPr>
          <a:xfrm>
            <a:off x="617100" y="1737550"/>
            <a:ext cx="10965300" cy="5083500"/>
          </a:xfrm>
          <a:prstGeom prst="rect">
            <a:avLst/>
          </a:prstGeom>
          <a:noFill/>
          <a:ln>
            <a:noFill/>
          </a:ln>
        </p:spPr>
        <p:txBody>
          <a:bodyPr anchorCtr="0" anchor="t" bIns="45700" lIns="91425" spcFirstLastPara="1" rIns="91425" wrap="square" tIns="45700">
            <a:normAutofit/>
          </a:bodyPr>
          <a:lstStyle/>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Bước 1: Chúng ta xây dựng đồ thị luồng điều khiển của chương trình từ việc phân tích source code.</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0" lvl="0" marL="742950" marR="0" rtl="0" algn="l">
              <a:lnSpc>
                <a:spcPct val="100000"/>
              </a:lnSpc>
              <a:spcBef>
                <a:spcPts val="480"/>
              </a:spcBef>
              <a:spcAft>
                <a:spcPts val="0"/>
              </a:spcAft>
              <a:buClr>
                <a:srgbClr val="000000"/>
              </a:buClr>
              <a:buSzPts val="3600"/>
              <a:buFont typeface="Arial"/>
              <a:buNone/>
            </a:pPr>
            <a:r>
              <a:rPr b="0" i="0" lang="en-US" sz="3600" u="none" cap="none" strike="noStrike">
                <a:solidFill>
                  <a:srgbClr val="333333"/>
                </a:solidFill>
                <a:highlight>
                  <a:schemeClr val="lt1"/>
                </a:highlight>
                <a:latin typeface="Quattrocento Sans"/>
                <a:ea typeface="Quattrocento Sans"/>
                <a:cs typeface="Quattrocento Sans"/>
                <a:sym typeface="Quattrocento Sans"/>
              </a:rPr>
              <a:t>Ví dụ : Đồ thị luồng điều khiển của chương trình có dạng như hình dưới.</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pic>
        <p:nvPicPr>
          <p:cNvPr id="610" name="Google Shape;610;g115e76f5ad1_0_998"/>
          <p:cNvPicPr preferRelativeResize="0"/>
          <p:nvPr/>
        </p:nvPicPr>
        <p:blipFill rotWithShape="1">
          <a:blip r:embed="rId3">
            <a:alphaModFix/>
          </a:blip>
          <a:srcRect b="0" l="0" r="0" t="0"/>
          <a:stretch/>
        </p:blipFill>
        <p:spPr>
          <a:xfrm>
            <a:off x="6531210" y="3535502"/>
            <a:ext cx="4403790" cy="3285550"/>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g115e76f5ad1_0_101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basis path techniques</a:t>
            </a:r>
            <a:endParaRPr/>
          </a:p>
        </p:txBody>
      </p:sp>
      <p:sp>
        <p:nvSpPr>
          <p:cNvPr id="616" name="Google Shape;616;g115e76f5ad1_0_1018"/>
          <p:cNvSpPr txBox="1"/>
          <p:nvPr/>
        </p:nvSpPr>
        <p:spPr>
          <a:xfrm>
            <a:off x="613350" y="887250"/>
            <a:ext cx="10968900" cy="5874600"/>
          </a:xfrm>
          <a:prstGeom prst="rect">
            <a:avLst/>
          </a:prstGeom>
          <a:noFill/>
          <a:ln>
            <a:noFill/>
          </a:ln>
        </p:spPr>
        <p:txBody>
          <a:bodyPr anchorCtr="0" anchor="t" bIns="45700" lIns="91425" spcFirstLastPara="1" rIns="91425" wrap="square" tIns="45700">
            <a:normAutofit/>
          </a:bodyPr>
          <a:lstStyle/>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Từ đồ thị luồng điều khiển, chúng ta thu được đồ thị dòng bằng cách:</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30200" lvl="2" marL="114300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Bước 1: Gộp các lệnh tuần tự , có nghĩa là gộp các nút mà từ nút này luôn đi qua nút kia.</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30200" lvl="2" marL="114300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Bước 2: Thay lệnh rẽ nhánh và điểm kết thúc của các đường điều khiển bằng 1 nút vị tự(</a:t>
            </a:r>
            <a:r>
              <a:rPr b="1" i="0" lang="en-US" sz="3600" u="none" cap="none" strike="noStrike">
                <a:solidFill>
                  <a:srgbClr val="333333"/>
                </a:solidFill>
                <a:highlight>
                  <a:schemeClr val="lt1"/>
                </a:highlight>
                <a:latin typeface="Quattrocento Sans"/>
                <a:ea typeface="Quattrocento Sans"/>
                <a:cs typeface="Quattrocento Sans"/>
                <a:sym typeface="Quattrocento Sans"/>
              </a:rPr>
              <a:t>nút vị tự là nút rẽ nhánh hoặc nút kết thúc rẽ nhánh</a:t>
            </a:r>
            <a:r>
              <a:rPr b="0" i="0" lang="en-US" sz="3600" u="none" cap="none" strike="noStrike">
                <a:solidFill>
                  <a:srgbClr val="333333"/>
                </a:solidFill>
                <a:highlight>
                  <a:schemeClr val="lt1"/>
                </a:highlight>
                <a:latin typeface="Quattrocento Sans"/>
                <a:ea typeface="Quattrocento Sans"/>
                <a:cs typeface="Quattrocento Sans"/>
                <a:sym typeface="Quattrocento Sans"/>
              </a:rPr>
              <a:t>).</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g115e76f5ad1_0_100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basis path techniques</a:t>
            </a:r>
            <a:endParaRPr/>
          </a:p>
        </p:txBody>
      </p:sp>
      <p:sp>
        <p:nvSpPr>
          <p:cNvPr id="622" name="Google Shape;622;g115e76f5ad1_0_1008"/>
          <p:cNvSpPr txBox="1"/>
          <p:nvPr/>
        </p:nvSpPr>
        <p:spPr>
          <a:xfrm>
            <a:off x="613350" y="887250"/>
            <a:ext cx="10968900" cy="58746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480"/>
              </a:spcBef>
              <a:spcAft>
                <a:spcPts val="0"/>
              </a:spcAft>
              <a:buClr>
                <a:srgbClr val="000000"/>
              </a:buClr>
              <a:buSzPts val="3100"/>
              <a:buFont typeface="Arial"/>
              <a:buNone/>
            </a:pPr>
            <a:r>
              <a:rPr b="0" i="0" lang="en-US" sz="3100" u="none" cap="none" strike="noStrike">
                <a:solidFill>
                  <a:srgbClr val="333333"/>
                </a:solidFill>
                <a:highlight>
                  <a:schemeClr val="lt1"/>
                </a:highlight>
                <a:latin typeface="Quattrocento Sans"/>
                <a:ea typeface="Quattrocento Sans"/>
                <a:cs typeface="Quattrocento Sans"/>
                <a:sym typeface="Quattrocento Sans"/>
              </a:rPr>
              <a:t>Kết quả</a:t>
            </a:r>
            <a:endParaRPr b="0" i="0" sz="3100" u="none" cap="none" strike="noStrike">
              <a:solidFill>
                <a:srgbClr val="333333"/>
              </a:solidFill>
              <a:highlight>
                <a:schemeClr val="lt1"/>
              </a:highlight>
              <a:latin typeface="Quattrocento Sans"/>
              <a:ea typeface="Quattrocento Sans"/>
              <a:cs typeface="Quattrocento Sans"/>
              <a:sym typeface="Quattrocento Sans"/>
            </a:endParaRPr>
          </a:p>
        </p:txBody>
      </p:sp>
      <p:pic>
        <p:nvPicPr>
          <p:cNvPr id="623" name="Google Shape;623;g115e76f5ad1_0_1008"/>
          <p:cNvPicPr preferRelativeResize="0"/>
          <p:nvPr/>
        </p:nvPicPr>
        <p:blipFill rotWithShape="1">
          <a:blip r:embed="rId3">
            <a:alphaModFix/>
          </a:blip>
          <a:srcRect b="0" l="0" r="0" t="0"/>
          <a:stretch/>
        </p:blipFill>
        <p:spPr>
          <a:xfrm>
            <a:off x="2235200" y="1080674"/>
            <a:ext cx="8712820" cy="3794500"/>
          </a:xfrm>
          <a:prstGeom prst="rect">
            <a:avLst/>
          </a:prstGeom>
          <a:noFill/>
          <a:ln>
            <a:noFill/>
          </a:ln>
        </p:spPr>
      </p:pic>
      <p:sp>
        <p:nvSpPr>
          <p:cNvPr id="624" name="Google Shape;624;g115e76f5ad1_0_1008"/>
          <p:cNvSpPr txBox="1"/>
          <p:nvPr/>
        </p:nvSpPr>
        <p:spPr>
          <a:xfrm>
            <a:off x="613350" y="4875175"/>
            <a:ext cx="11392800" cy="19827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480"/>
              </a:spcBef>
              <a:spcAft>
                <a:spcPts val="0"/>
              </a:spcAft>
              <a:buClr>
                <a:srgbClr val="000000"/>
              </a:buClr>
              <a:buSzPts val="3100"/>
              <a:buFont typeface="Arial"/>
              <a:buNone/>
            </a:pPr>
            <a:r>
              <a:rPr b="0" i="0" lang="en-US" sz="3100" u="none" cap="none" strike="noStrike">
                <a:solidFill>
                  <a:srgbClr val="333333"/>
                </a:solidFill>
                <a:highlight>
                  <a:schemeClr val="lt1"/>
                </a:highlight>
                <a:latin typeface="Quattrocento Sans"/>
                <a:ea typeface="Quattrocento Sans"/>
                <a:cs typeface="Quattrocento Sans"/>
                <a:sym typeface="Quattrocento Sans"/>
              </a:rPr>
              <a:t>Ở ví dụ trên, ta thấy nút 2 và 3 có thể ghép được với nhau vì dòng chảy từ 2 luôn luôn đi qua 3, tương tự cho nút 4 và 5, và cũng tương tự cho nút 9 và 10</a:t>
            </a:r>
            <a:endParaRPr b="0" i="0" sz="3100" u="none" cap="none" strike="noStrike">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g11613d185f0_0_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basis path techniques</a:t>
            </a:r>
            <a:endParaRPr/>
          </a:p>
        </p:txBody>
      </p:sp>
      <p:sp>
        <p:nvSpPr>
          <p:cNvPr id="630" name="Google Shape;630;g11613d185f0_0_8"/>
          <p:cNvSpPr txBox="1"/>
          <p:nvPr/>
        </p:nvSpPr>
        <p:spPr>
          <a:xfrm>
            <a:off x="613350" y="887250"/>
            <a:ext cx="7002300" cy="5874600"/>
          </a:xfrm>
          <a:prstGeom prst="rect">
            <a:avLst/>
          </a:prstGeom>
          <a:noFill/>
          <a:ln>
            <a:noFill/>
          </a:ln>
        </p:spPr>
        <p:txBody>
          <a:bodyPr anchorCtr="0" anchor="t" bIns="45700" lIns="91425" spcFirstLastPara="1" rIns="91425" wrap="square" tIns="45700">
            <a:normAutofit/>
          </a:bodyPr>
          <a:lstStyle/>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Sau khi biến đổi từ đồ thị luồng điều khiển, đồ thị dòng có cấu trúc:</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30200" lvl="2" marL="114300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Mỗi nút (hình tròn) biểu thị một hay một số lệnh tuần tự, hoặc thay cho điểm hội tụ các đường điều khiển.</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30200" lvl="2" marL="114300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Mỗi cạnh nối hai nút biểu diễn dòng điều khiển</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pic>
        <p:nvPicPr>
          <p:cNvPr id="631" name="Google Shape;631;g11613d185f0_0_8"/>
          <p:cNvPicPr preferRelativeResize="0"/>
          <p:nvPr/>
        </p:nvPicPr>
        <p:blipFill rotWithShape="1">
          <a:blip r:embed="rId3">
            <a:alphaModFix/>
          </a:blip>
          <a:srcRect b="0" l="0" r="0" t="0"/>
          <a:stretch/>
        </p:blipFill>
        <p:spPr>
          <a:xfrm>
            <a:off x="7403726" y="1656775"/>
            <a:ext cx="4412550" cy="3381950"/>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g11613d185f0_0_17"/>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basis path techniques</a:t>
            </a:r>
            <a:endParaRPr/>
          </a:p>
        </p:txBody>
      </p:sp>
      <p:sp>
        <p:nvSpPr>
          <p:cNvPr id="637" name="Google Shape;637;g11613d185f0_0_17"/>
          <p:cNvSpPr txBox="1"/>
          <p:nvPr/>
        </p:nvSpPr>
        <p:spPr>
          <a:xfrm>
            <a:off x="613350" y="887250"/>
            <a:ext cx="10968900" cy="5874600"/>
          </a:xfrm>
          <a:prstGeom prst="rect">
            <a:avLst/>
          </a:prstGeom>
          <a:noFill/>
          <a:ln>
            <a:noFill/>
          </a:ln>
        </p:spPr>
        <p:txBody>
          <a:bodyPr anchorCtr="0" anchor="t" bIns="45700" lIns="91425" spcFirstLastPara="1" rIns="91425" wrap="square" tIns="45700">
            <a:normAutofit/>
          </a:bodyPr>
          <a:lstStyle/>
          <a:p>
            <a:pPr indent="-361950" lvl="1" marL="74295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Sau khi biến đổi từ đồ thị luồng điều khiển, đồ thị dòng có cấu trúc:</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30200" lvl="2" marL="114300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9 nút (trong đó 5 nút là vị tự (màu đỏ) - Xin nhắc lại: nút vị tự là nút rẽ nhánh hoặc nút kết thúc rẽ nhánh)</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30200" lvl="2" marL="114300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11 cung</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30200" lvl="2" marL="114300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Chia mặt phẳng thành 4 miền (Số miền được xác định như hình trên, phần đánh số màu xanh lá cây)</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115e76f5ad1_0_55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blackbox test techniques</a:t>
            </a:r>
            <a:endParaRPr/>
          </a:p>
        </p:txBody>
      </p:sp>
      <p:sp>
        <p:nvSpPr>
          <p:cNvPr id="247" name="Google Shape;247;g115e76f5ad1_0_550"/>
          <p:cNvSpPr txBox="1"/>
          <p:nvPr/>
        </p:nvSpPr>
        <p:spPr>
          <a:xfrm>
            <a:off x="617100" y="1574350"/>
            <a:ext cx="11574900" cy="515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480"/>
              </a:spcBef>
              <a:spcAft>
                <a:spcPts val="0"/>
              </a:spcAft>
              <a:buClr>
                <a:srgbClr val="000000"/>
              </a:buClr>
              <a:buSzPts val="3300"/>
              <a:buFont typeface="Arial"/>
              <a:buNone/>
            </a:pPr>
            <a:r>
              <a:rPr b="0" i="0" lang="en-US" sz="3300" u="none" cap="none" strike="noStrike">
                <a:solidFill>
                  <a:srgbClr val="1B1B1B"/>
                </a:solidFill>
                <a:highlight>
                  <a:srgbClr val="FFFFFF"/>
                </a:highlight>
                <a:latin typeface="Quattrocento Sans"/>
                <a:ea typeface="Quattrocento Sans"/>
                <a:cs typeface="Quattrocento Sans"/>
                <a:sym typeface="Quattrocento Sans"/>
              </a:rPr>
              <a:t>Tài khoản tiết kiệm trong ngân hàng có tỷ lệ lãi suất khác nhau phụ thuộc vào số dư của tài khoản. Nếu số dư tài khoản trong phạm vi từ 0$ đến 100$ có lãi suất là 3%, số dư tài khoản trên 100$ và đến 1000$ có lãi suất là 5% và số dư tài khoản trên 1000$ có lãi suất là 7%. Hãy chia các vùng tương đương cho trường hợp này.</a:t>
            </a:r>
            <a:endParaRPr b="0" i="0" sz="3300" u="none" cap="none" strike="noStrike">
              <a:solidFill>
                <a:srgbClr val="1B1B1B"/>
              </a:solidFill>
              <a:highlight>
                <a:srgbClr val="FFFFFF"/>
              </a:highlight>
              <a:latin typeface="Quattrocento Sans"/>
              <a:ea typeface="Quattrocento Sans"/>
              <a:cs typeface="Quattrocento Sans"/>
              <a:sym typeface="Quattrocento Sans"/>
            </a:endParaRPr>
          </a:p>
        </p:txBody>
      </p:sp>
      <p:sp>
        <p:nvSpPr>
          <p:cNvPr id="248" name="Google Shape;248;g115e76f5ad1_0_550"/>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0"/>
              </a:spcBef>
              <a:spcAft>
                <a:spcPts val="0"/>
              </a:spcAft>
              <a:buClr>
                <a:srgbClr val="FF5A33"/>
              </a:buClr>
              <a:buSzPts val="4000"/>
              <a:buFont typeface="Quattrocento Sans"/>
              <a:buChar char="❑"/>
            </a:pPr>
            <a:r>
              <a:rPr b="0" i="0" lang="en-US" sz="4000" u="none" cap="none" strike="noStrike">
                <a:solidFill>
                  <a:srgbClr val="333333"/>
                </a:solidFill>
                <a:latin typeface="Quattrocento Sans"/>
                <a:ea typeface="Quattrocento Sans"/>
                <a:cs typeface="Quattrocento Sans"/>
                <a:sym typeface="Quattrocento Sans"/>
              </a:rPr>
              <a:t>Ví dụ</a:t>
            </a:r>
            <a:endParaRPr b="0" i="0" sz="40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7">
                                            <p:txEl>
                                              <p:pRg end="0" st="0"/>
                                            </p:txEl>
                                          </p:spTgt>
                                        </p:tgtEl>
                                        <p:attrNameLst>
                                          <p:attrName>style.visibility</p:attrName>
                                        </p:attrNameLst>
                                      </p:cBhvr>
                                      <p:to>
                                        <p:strVal val="visible"/>
                                      </p:to>
                                    </p:set>
                                    <p:anim calcmode="lin" valueType="num">
                                      <p:cBhvr additive="base">
                                        <p:cTn dur="1000"/>
                                        <p:tgtEl>
                                          <p:spTgt spid="24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g11613d185f0_0_2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basis path techniques</a:t>
            </a:r>
            <a:endParaRPr/>
          </a:p>
        </p:txBody>
      </p:sp>
      <p:sp>
        <p:nvSpPr>
          <p:cNvPr id="643" name="Google Shape;643;g11613d185f0_0_24"/>
          <p:cNvSpPr txBox="1"/>
          <p:nvPr/>
        </p:nvSpPr>
        <p:spPr>
          <a:xfrm>
            <a:off x="613350" y="887250"/>
            <a:ext cx="11447400" cy="5874600"/>
          </a:xfrm>
          <a:prstGeom prst="rect">
            <a:avLst/>
          </a:prstGeom>
          <a:noFill/>
          <a:ln>
            <a:noFill/>
          </a:ln>
        </p:spPr>
        <p:txBody>
          <a:bodyPr anchorCtr="0" anchor="t" bIns="45700" lIns="91425" spcFirstLastPara="1" rIns="91425" wrap="square" tIns="45700">
            <a:normAutofit/>
          </a:bodyPr>
          <a:lstStyle/>
          <a:p>
            <a:pPr indent="-387350" lvl="1" marL="74295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Bước 2: Tính độ phức tạp của kiểm thử đường cơ sở(</a:t>
            </a:r>
            <a:r>
              <a:rPr b="0" i="0" lang="en-US" sz="3600" u="none" cap="none" strike="noStrike">
                <a:solidFill>
                  <a:schemeClr val="dk1"/>
                </a:solidFill>
                <a:latin typeface="Quattrocento Sans"/>
                <a:ea typeface="Quattrocento Sans"/>
                <a:cs typeface="Quattrocento Sans"/>
                <a:sym typeface="Quattrocento Sans"/>
              </a:rPr>
              <a:t>Cyclomatic </a:t>
            </a:r>
            <a:r>
              <a:rPr b="0" i="0" lang="en-US" sz="3700" u="none" cap="none" strike="noStrike">
                <a:solidFill>
                  <a:srgbClr val="333333"/>
                </a:solidFill>
                <a:highlight>
                  <a:schemeClr val="lt1"/>
                </a:highlight>
                <a:latin typeface="Quattrocento Sans"/>
                <a:ea typeface="Quattrocento Sans"/>
                <a:cs typeface="Quattrocento Sans"/>
                <a:sym typeface="Quattrocento Sans"/>
              </a:rPr>
              <a:t>ký hiệu V(G) </a:t>
            </a:r>
            <a:r>
              <a:rPr b="0" i="0" lang="en-US" sz="3600" u="none" cap="none" strike="noStrike">
                <a:solidFill>
                  <a:schemeClr val="dk1"/>
                </a:solidFill>
                <a:latin typeface="Quattrocento Sans"/>
                <a:ea typeface="Quattrocento Sans"/>
                <a:cs typeface="Quattrocento Sans"/>
                <a:sym typeface="Quattrocento Sans"/>
              </a:rPr>
              <a:t>)</a:t>
            </a:r>
            <a:endParaRPr b="0" i="0" sz="3700" u="none" cap="none" strike="noStrike">
              <a:solidFill>
                <a:srgbClr val="333333"/>
              </a:solidFill>
              <a:highlight>
                <a:schemeClr val="lt1"/>
              </a:highlight>
              <a:latin typeface="Quattrocento Sans"/>
              <a:ea typeface="Quattrocento Sans"/>
              <a:cs typeface="Quattrocento Sans"/>
              <a:sym typeface="Quattrocento Sans"/>
            </a:endParaRPr>
          </a:p>
          <a:p>
            <a:pPr indent="-336550" lvl="2" marL="1143000" marR="0" rtl="0" algn="l">
              <a:lnSpc>
                <a:spcPct val="100000"/>
              </a:lnSpc>
              <a:spcBef>
                <a:spcPts val="480"/>
              </a:spcBef>
              <a:spcAft>
                <a:spcPts val="0"/>
              </a:spcAft>
              <a:buClr>
                <a:srgbClr val="FF5A33"/>
              </a:buClr>
              <a:buSzPts val="3700"/>
              <a:buFont typeface="Quattrocento Sans"/>
              <a:buChar char="⮚"/>
            </a:pPr>
            <a:r>
              <a:rPr b="0" i="0" lang="en-US" sz="3700" u="none" cap="none" strike="noStrike">
                <a:solidFill>
                  <a:srgbClr val="333333"/>
                </a:solidFill>
                <a:highlight>
                  <a:schemeClr val="lt1"/>
                </a:highlight>
                <a:latin typeface="Quattrocento Sans"/>
                <a:ea typeface="Quattrocento Sans"/>
                <a:cs typeface="Quattrocento Sans"/>
                <a:sym typeface="Quattrocento Sans"/>
              </a:rPr>
              <a:t>V(G) = E - N + 2 = 11-9+2 = 4</a:t>
            </a:r>
            <a:endParaRPr b="0" i="0" sz="3700" u="none" cap="none" strike="noStrike">
              <a:solidFill>
                <a:srgbClr val="333333"/>
              </a:solidFill>
              <a:highlight>
                <a:schemeClr val="lt1"/>
              </a:highlight>
              <a:latin typeface="Quattrocento Sans"/>
              <a:ea typeface="Quattrocento Sans"/>
              <a:cs typeface="Quattrocento Sans"/>
              <a:sym typeface="Quattrocento Sans"/>
            </a:endParaRPr>
          </a:p>
          <a:p>
            <a:pPr indent="-336550" lvl="2" marL="1143000" marR="0" rtl="0" algn="l">
              <a:lnSpc>
                <a:spcPct val="100000"/>
              </a:lnSpc>
              <a:spcBef>
                <a:spcPts val="480"/>
              </a:spcBef>
              <a:spcAft>
                <a:spcPts val="0"/>
              </a:spcAft>
              <a:buClr>
                <a:srgbClr val="FF5A33"/>
              </a:buClr>
              <a:buSzPts val="3700"/>
              <a:buFont typeface="Quattrocento Sans"/>
              <a:buChar char="⮚"/>
            </a:pPr>
            <a:r>
              <a:rPr b="0" i="0" lang="en-US" sz="3700" u="none" cap="none" strike="noStrike">
                <a:solidFill>
                  <a:srgbClr val="333333"/>
                </a:solidFill>
                <a:highlight>
                  <a:schemeClr val="lt1"/>
                </a:highlight>
                <a:latin typeface="Quattrocento Sans"/>
                <a:ea typeface="Quattrocento Sans"/>
                <a:cs typeface="Quattrocento Sans"/>
                <a:sym typeface="Quattrocento Sans"/>
              </a:rPr>
              <a:t>V(G) = số miền phẳng = 4</a:t>
            </a:r>
            <a:endParaRPr b="0" i="0" sz="3700" u="none" cap="none" strike="noStrike">
              <a:solidFill>
                <a:srgbClr val="333333"/>
              </a:solidFill>
              <a:highlight>
                <a:schemeClr val="lt1"/>
              </a:highlight>
              <a:latin typeface="Quattrocento Sans"/>
              <a:ea typeface="Quattrocento Sans"/>
              <a:cs typeface="Quattrocento Sans"/>
              <a:sym typeface="Quattrocento Sans"/>
            </a:endParaRPr>
          </a:p>
          <a:p>
            <a:pPr indent="-336550" lvl="2" marL="1143000" marR="0" rtl="0" algn="l">
              <a:lnSpc>
                <a:spcPct val="100000"/>
              </a:lnSpc>
              <a:spcBef>
                <a:spcPts val="480"/>
              </a:spcBef>
              <a:spcAft>
                <a:spcPts val="0"/>
              </a:spcAft>
              <a:buClr>
                <a:srgbClr val="FF5A33"/>
              </a:buClr>
              <a:buSzPts val="3700"/>
              <a:buFont typeface="Quattrocento Sans"/>
              <a:buChar char="⮚"/>
            </a:pPr>
            <a:r>
              <a:rPr b="0" i="0" lang="en-US" sz="3700" u="none" cap="none" strike="noStrike">
                <a:solidFill>
                  <a:srgbClr val="333333"/>
                </a:solidFill>
                <a:highlight>
                  <a:schemeClr val="lt1"/>
                </a:highlight>
                <a:latin typeface="Quattrocento Sans"/>
                <a:ea typeface="Quattrocento Sans"/>
                <a:cs typeface="Quattrocento Sans"/>
                <a:sym typeface="Quattrocento Sans"/>
              </a:rPr>
              <a:t>V(G) = P – 1 = 5-1 =4</a:t>
            </a:r>
            <a:endParaRPr b="0" i="0" sz="3700" u="none" cap="none" strike="noStrike">
              <a:solidFill>
                <a:srgbClr val="333333"/>
              </a:solidFill>
              <a:highlight>
                <a:schemeClr val="lt1"/>
              </a:highlight>
              <a:latin typeface="Quattrocento Sans"/>
              <a:ea typeface="Quattrocento Sans"/>
              <a:cs typeface="Quattrocento Sans"/>
              <a:sym typeface="Quattrocento Sans"/>
            </a:endParaRPr>
          </a:p>
          <a:p>
            <a:pPr indent="0" lvl="0" marL="0" marR="0" rtl="0" algn="l">
              <a:lnSpc>
                <a:spcPct val="100000"/>
              </a:lnSpc>
              <a:spcBef>
                <a:spcPts val="480"/>
              </a:spcBef>
              <a:spcAft>
                <a:spcPts val="0"/>
              </a:spcAft>
              <a:buClr>
                <a:srgbClr val="000000"/>
              </a:buClr>
              <a:buSzPts val="3700"/>
              <a:buFont typeface="Arial"/>
              <a:buNone/>
            </a:pPr>
            <a:r>
              <a:rPr b="0" i="0" lang="en-US" sz="3700" u="none" cap="none" strike="noStrike">
                <a:solidFill>
                  <a:srgbClr val="333333"/>
                </a:solidFill>
                <a:highlight>
                  <a:schemeClr val="lt1"/>
                </a:highlight>
                <a:latin typeface="Quattrocento Sans"/>
                <a:ea typeface="Quattrocento Sans"/>
                <a:cs typeface="Quattrocento Sans"/>
                <a:sym typeface="Quattrocento Sans"/>
              </a:rPr>
              <a:t>Trong đó: E=số cung; N=số nút; P=số nút vị tự</a:t>
            </a:r>
            <a:endParaRPr b="0" i="0" sz="3700" u="none" cap="none" strike="noStrike">
              <a:solidFill>
                <a:srgbClr val="333333"/>
              </a:solidFill>
              <a:highlight>
                <a:schemeClr val="lt1"/>
              </a:highlight>
              <a:latin typeface="Quattrocento Sans"/>
              <a:ea typeface="Quattrocento Sans"/>
              <a:cs typeface="Quattrocento Sans"/>
              <a:sym typeface="Quattrocento Sans"/>
            </a:endParaRPr>
          </a:p>
          <a:p>
            <a:pPr indent="-463550" lvl="0" marL="1828800" marR="0" rtl="0" algn="l">
              <a:lnSpc>
                <a:spcPct val="100000"/>
              </a:lnSpc>
              <a:spcBef>
                <a:spcPts val="480"/>
              </a:spcBef>
              <a:spcAft>
                <a:spcPts val="0"/>
              </a:spcAft>
              <a:buClr>
                <a:srgbClr val="333333"/>
              </a:buClr>
              <a:buSzPts val="3700"/>
              <a:buFont typeface="Quattrocento Sans"/>
              <a:buChar char="➢"/>
            </a:pPr>
            <a:r>
              <a:rPr b="0" i="0" lang="en-US" sz="3700" u="none" cap="none" strike="noStrike">
                <a:solidFill>
                  <a:srgbClr val="333333"/>
                </a:solidFill>
                <a:highlight>
                  <a:schemeClr val="lt1"/>
                </a:highlight>
                <a:latin typeface="Quattrocento Sans"/>
                <a:ea typeface="Quattrocento Sans"/>
                <a:cs typeface="Quattrocento Sans"/>
                <a:sym typeface="Quattrocento Sans"/>
              </a:rPr>
              <a:t>Với ví dụ về đồ thị dòng ở trên ta có: V(G) = 4</a:t>
            </a:r>
            <a:endParaRPr b="0" i="0" sz="3700" u="none" cap="none" strike="noStrike">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g11613d185f0_0_3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basis path techniques</a:t>
            </a:r>
            <a:endParaRPr/>
          </a:p>
        </p:txBody>
      </p:sp>
      <p:sp>
        <p:nvSpPr>
          <p:cNvPr id="649" name="Google Shape;649;g11613d185f0_0_36"/>
          <p:cNvSpPr txBox="1"/>
          <p:nvPr/>
        </p:nvSpPr>
        <p:spPr>
          <a:xfrm>
            <a:off x="613350" y="887250"/>
            <a:ext cx="7002300" cy="5874600"/>
          </a:xfrm>
          <a:prstGeom prst="rect">
            <a:avLst/>
          </a:prstGeom>
          <a:noFill/>
          <a:ln>
            <a:noFill/>
          </a:ln>
        </p:spPr>
        <p:txBody>
          <a:bodyPr anchorCtr="0" anchor="t" bIns="45700" lIns="91425" spcFirstLastPara="1" rIns="91425" wrap="square" tIns="45700">
            <a:normAutofit/>
          </a:bodyPr>
          <a:lstStyle/>
          <a:p>
            <a:pPr indent="-361950" lvl="1" marL="742950" marR="0" rtl="0" algn="l">
              <a:lnSpc>
                <a:spcPct val="100000"/>
              </a:lnSpc>
              <a:spcBef>
                <a:spcPts val="480"/>
              </a:spcBef>
              <a:spcAft>
                <a:spcPts val="0"/>
              </a:spcAft>
              <a:buClr>
                <a:srgbClr val="FF5A33"/>
              </a:buClr>
              <a:buSzPts val="3600"/>
              <a:buFont typeface="Quattrocento Sans"/>
              <a:buChar char="❖"/>
            </a:pPr>
            <a:r>
              <a:rPr b="0" i="0" lang="en-US" sz="3700" u="none" cap="none" strike="noStrike">
                <a:solidFill>
                  <a:srgbClr val="333333"/>
                </a:solidFill>
                <a:highlight>
                  <a:schemeClr val="lt1"/>
                </a:highlight>
                <a:latin typeface="Quattrocento Sans"/>
                <a:ea typeface="Quattrocento Sans"/>
                <a:cs typeface="Quattrocento Sans"/>
                <a:sym typeface="Quattrocento Sans"/>
              </a:rPr>
              <a:t>Bước 3: V(G) = 4 với các đường cơ sở sau:</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30200" lvl="2" marL="114300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1 &gt; 11</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30200" lvl="2" marL="114300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1 &gt; 2,3 &gt; 6 &gt; 7 &gt; 9 &gt; 10 &gt; 1</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30200" lvl="2" marL="114300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1 &gt; 2,3 &gt; 6 &gt; 8 &gt; 9 &gt; 10 &gt; 1</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30200" lvl="2" marL="1143000" marR="0" rtl="0" algn="l">
              <a:lnSpc>
                <a:spcPct val="10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1 &gt; 2,3 &gt; 4,5 &gt; 10 &gt; 1</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0" lvl="0" marL="1143000" marR="0" rtl="0" algn="l">
              <a:lnSpc>
                <a:spcPct val="100000"/>
              </a:lnSpc>
              <a:spcBef>
                <a:spcPts val="480"/>
              </a:spcBef>
              <a:spcAft>
                <a:spcPts val="0"/>
              </a:spcAft>
              <a:buClr>
                <a:srgbClr val="000000"/>
              </a:buClr>
              <a:buSzPts val="3600"/>
              <a:buFont typeface="Arial"/>
              <a:buNone/>
            </a:pPr>
            <a:r>
              <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100000"/>
              </a:lnSpc>
              <a:spcBef>
                <a:spcPts val="480"/>
              </a:spcBef>
              <a:spcAft>
                <a:spcPts val="0"/>
              </a:spcAft>
              <a:buClr>
                <a:srgbClr val="FF5A33"/>
              </a:buClr>
              <a:buSzPts val="3600"/>
              <a:buFont typeface="Quattrocento Sans"/>
              <a:buChar char="❖"/>
            </a:pPr>
            <a:r>
              <a:rPr b="0" i="0" lang="en-US" sz="3700" u="none" cap="none" strike="noStrike">
                <a:solidFill>
                  <a:srgbClr val="333333"/>
                </a:solidFill>
                <a:highlight>
                  <a:schemeClr val="lt1"/>
                </a:highlight>
                <a:latin typeface="Quattrocento Sans"/>
                <a:ea typeface="Quattrocento Sans"/>
                <a:cs typeface="Quattrocento Sans"/>
                <a:sym typeface="Quattrocento Sans"/>
              </a:rPr>
              <a:t>Bước 4: Thực hiện kiểm thử</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0" lvl="0" marL="1143000" marR="0" rtl="0" algn="l">
              <a:lnSpc>
                <a:spcPct val="100000"/>
              </a:lnSpc>
              <a:spcBef>
                <a:spcPts val="480"/>
              </a:spcBef>
              <a:spcAft>
                <a:spcPts val="0"/>
              </a:spcAft>
              <a:buClr>
                <a:srgbClr val="000000"/>
              </a:buClr>
              <a:buSzPts val="3600"/>
              <a:buFont typeface="Arial"/>
              <a:buNone/>
            </a:pPr>
            <a:r>
              <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pic>
        <p:nvPicPr>
          <p:cNvPr id="650" name="Google Shape;650;g11613d185f0_0_36"/>
          <p:cNvPicPr preferRelativeResize="0"/>
          <p:nvPr/>
        </p:nvPicPr>
        <p:blipFill rotWithShape="1">
          <a:blip r:embed="rId3">
            <a:alphaModFix/>
          </a:blip>
          <a:srcRect b="0" l="0" r="0" t="0"/>
          <a:stretch/>
        </p:blipFill>
        <p:spPr>
          <a:xfrm>
            <a:off x="6979200" y="1744240"/>
            <a:ext cx="4603100" cy="3369525"/>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g11613d185f0_0_4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basis path techniques</a:t>
            </a:r>
            <a:endParaRPr/>
          </a:p>
        </p:txBody>
      </p:sp>
      <p:sp>
        <p:nvSpPr>
          <p:cNvPr id="656" name="Google Shape;656;g11613d185f0_0_44"/>
          <p:cNvSpPr txBox="1"/>
          <p:nvPr/>
        </p:nvSpPr>
        <p:spPr>
          <a:xfrm>
            <a:off x="376875" y="850875"/>
            <a:ext cx="9919200" cy="750000"/>
          </a:xfrm>
          <a:prstGeom prst="rect">
            <a:avLst/>
          </a:prstGeom>
          <a:noFill/>
          <a:ln>
            <a:noFill/>
          </a:ln>
        </p:spPr>
        <p:txBody>
          <a:bodyPr anchorCtr="0" anchor="t" bIns="45700" lIns="91425" spcFirstLastPara="1" rIns="91425" wrap="square" tIns="45700">
            <a:noAutofit/>
          </a:bodyPr>
          <a:lstStyle/>
          <a:p>
            <a:pPr indent="-361950" lvl="1" marL="742950" marR="0" rtl="0" algn="l">
              <a:lnSpc>
                <a:spcPct val="8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Ví dụ bài tập</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0" lvl="0" marL="0" marR="0" rtl="0" algn="l">
              <a:lnSpc>
                <a:spcPct val="80000"/>
              </a:lnSpc>
              <a:spcBef>
                <a:spcPts val="480"/>
              </a:spcBef>
              <a:spcAft>
                <a:spcPts val="0"/>
              </a:spcAft>
              <a:buClr>
                <a:srgbClr val="000000"/>
              </a:buClr>
              <a:buSzPts val="440"/>
              <a:buFont typeface="Arial"/>
              <a:buNone/>
            </a:pPr>
            <a:r>
              <a:t/>
            </a:r>
            <a:endParaRPr b="0" i="0" sz="1340" u="none" cap="none" strike="noStrike">
              <a:solidFill>
                <a:srgbClr val="333333"/>
              </a:solidFill>
              <a:highlight>
                <a:schemeClr val="lt1"/>
              </a:highlight>
              <a:latin typeface="Quattrocento Sans"/>
              <a:ea typeface="Quattrocento Sans"/>
              <a:cs typeface="Quattrocento Sans"/>
              <a:sym typeface="Quattrocento Sans"/>
            </a:endParaRPr>
          </a:p>
        </p:txBody>
      </p:sp>
      <p:pic>
        <p:nvPicPr>
          <p:cNvPr id="657" name="Google Shape;657;g11613d185f0_0_44"/>
          <p:cNvPicPr preferRelativeResize="0"/>
          <p:nvPr/>
        </p:nvPicPr>
        <p:blipFill rotWithShape="1">
          <a:blip r:embed="rId3">
            <a:alphaModFix/>
          </a:blip>
          <a:srcRect b="0" l="0" r="0" t="0"/>
          <a:stretch/>
        </p:blipFill>
        <p:spPr>
          <a:xfrm>
            <a:off x="376875" y="1389425"/>
            <a:ext cx="7940625" cy="4522650"/>
          </a:xfrm>
          <a:prstGeom prst="rect">
            <a:avLst/>
          </a:prstGeom>
          <a:noFill/>
          <a:ln>
            <a:noFill/>
          </a:ln>
        </p:spPr>
      </p:pic>
      <p:pic>
        <p:nvPicPr>
          <p:cNvPr id="658" name="Google Shape;658;g11613d185f0_0_44"/>
          <p:cNvPicPr preferRelativeResize="0"/>
          <p:nvPr/>
        </p:nvPicPr>
        <p:blipFill rotWithShape="1">
          <a:blip r:embed="rId4">
            <a:alphaModFix/>
          </a:blip>
          <a:srcRect b="0" l="0" r="0" t="0"/>
          <a:stretch/>
        </p:blipFill>
        <p:spPr>
          <a:xfrm>
            <a:off x="8317500" y="1600863"/>
            <a:ext cx="3569699" cy="4207441"/>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g11613d185f0_0_5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basis path techniques</a:t>
            </a:r>
            <a:endParaRPr/>
          </a:p>
        </p:txBody>
      </p:sp>
      <p:pic>
        <p:nvPicPr>
          <p:cNvPr id="664" name="Google Shape;664;g11613d185f0_0_54"/>
          <p:cNvPicPr preferRelativeResize="0"/>
          <p:nvPr/>
        </p:nvPicPr>
        <p:blipFill rotWithShape="1">
          <a:blip r:embed="rId3">
            <a:alphaModFix/>
          </a:blip>
          <a:srcRect b="0" l="0" r="0" t="0"/>
          <a:stretch/>
        </p:blipFill>
        <p:spPr>
          <a:xfrm>
            <a:off x="8282325" y="1477650"/>
            <a:ext cx="3909675" cy="4608151"/>
          </a:xfrm>
          <a:prstGeom prst="rect">
            <a:avLst/>
          </a:prstGeom>
          <a:noFill/>
          <a:ln>
            <a:noFill/>
          </a:ln>
        </p:spPr>
      </p:pic>
      <p:sp>
        <p:nvSpPr>
          <p:cNvPr id="665" name="Google Shape;665;g11613d185f0_0_54"/>
          <p:cNvSpPr txBox="1"/>
          <p:nvPr/>
        </p:nvSpPr>
        <p:spPr>
          <a:xfrm>
            <a:off x="376875" y="850875"/>
            <a:ext cx="8238600" cy="5861700"/>
          </a:xfrm>
          <a:prstGeom prst="rect">
            <a:avLst/>
          </a:prstGeom>
          <a:noFill/>
          <a:ln>
            <a:noFill/>
          </a:ln>
        </p:spPr>
        <p:txBody>
          <a:bodyPr anchorCtr="0" anchor="t" bIns="45700" lIns="91425" spcFirstLastPara="1" rIns="91425" wrap="square" tIns="45700">
            <a:normAutofit lnSpcReduction="10000"/>
          </a:bodyPr>
          <a:lstStyle/>
          <a:p>
            <a:pPr indent="-361950" lvl="1" marL="742950" marR="0" rtl="0" algn="l">
              <a:lnSpc>
                <a:spcPct val="100000"/>
              </a:lnSpc>
              <a:spcBef>
                <a:spcPts val="480"/>
              </a:spcBef>
              <a:spcAft>
                <a:spcPts val="0"/>
              </a:spcAft>
              <a:buClr>
                <a:srgbClr val="FF5A33"/>
              </a:buClr>
              <a:buSzPts val="3600"/>
              <a:buFont typeface="Quattrocento Sans"/>
              <a:buChar char="❖"/>
            </a:pPr>
            <a:r>
              <a:rPr b="0" i="0" lang="en-US" sz="3700" u="none" cap="none" strike="noStrike">
                <a:solidFill>
                  <a:srgbClr val="333333"/>
                </a:solidFill>
                <a:highlight>
                  <a:schemeClr val="lt1"/>
                </a:highlight>
                <a:latin typeface="Quattrocento Sans"/>
                <a:ea typeface="Quattrocento Sans"/>
                <a:cs typeface="Quattrocento Sans"/>
                <a:sym typeface="Quattrocento Sans"/>
              </a:rPr>
              <a:t>Ví dụ bài tập</a:t>
            </a:r>
            <a:endParaRPr b="0" i="0" sz="3700" u="none" cap="none" strike="noStrike">
              <a:solidFill>
                <a:srgbClr val="333333"/>
              </a:solidFill>
              <a:highlight>
                <a:schemeClr val="lt1"/>
              </a:highlight>
              <a:latin typeface="Quattrocento Sans"/>
              <a:ea typeface="Quattrocento Sans"/>
              <a:cs typeface="Quattrocento Sans"/>
              <a:sym typeface="Quattrocento Sans"/>
            </a:endParaRPr>
          </a:p>
          <a:p>
            <a:pPr indent="-376194" lvl="2" marL="1143000" marR="0" rtl="0" algn="l">
              <a:lnSpc>
                <a:spcPct val="100000"/>
              </a:lnSpc>
              <a:spcBef>
                <a:spcPts val="0"/>
              </a:spcBef>
              <a:spcAft>
                <a:spcPts val="0"/>
              </a:spcAft>
              <a:buClr>
                <a:srgbClr val="FF5A33"/>
              </a:buClr>
              <a:buSzPts val="4324"/>
              <a:buFont typeface="Quattrocento Sans"/>
              <a:buChar char="⮚"/>
            </a:pPr>
            <a:r>
              <a:rPr b="0" i="0" lang="en-US" sz="2924" u="none" cap="none" strike="noStrike">
                <a:solidFill>
                  <a:srgbClr val="333333"/>
                </a:solidFill>
                <a:highlight>
                  <a:schemeClr val="lt1"/>
                </a:highlight>
                <a:latin typeface="Quattrocento Sans"/>
                <a:ea typeface="Quattrocento Sans"/>
                <a:cs typeface="Quattrocento Sans"/>
                <a:sym typeface="Quattrocento Sans"/>
              </a:rPr>
              <a:t>1 -&gt; 2 -&gt; 13</a:t>
            </a:r>
            <a:endParaRPr b="0" i="0" sz="2924" u="none" cap="none" strike="noStrike">
              <a:solidFill>
                <a:srgbClr val="333333"/>
              </a:solidFill>
              <a:highlight>
                <a:schemeClr val="lt1"/>
              </a:highlight>
              <a:latin typeface="Quattrocento Sans"/>
              <a:ea typeface="Quattrocento Sans"/>
              <a:cs typeface="Quattrocento Sans"/>
              <a:sym typeface="Quattrocento Sans"/>
            </a:endParaRPr>
          </a:p>
          <a:p>
            <a:pPr indent="-376194" lvl="2" marL="1143000" marR="0" rtl="0" algn="l">
              <a:lnSpc>
                <a:spcPct val="100000"/>
              </a:lnSpc>
              <a:spcBef>
                <a:spcPts val="0"/>
              </a:spcBef>
              <a:spcAft>
                <a:spcPts val="0"/>
              </a:spcAft>
              <a:buClr>
                <a:srgbClr val="FF5A33"/>
              </a:buClr>
              <a:buSzPts val="4324"/>
              <a:buFont typeface="Quattrocento Sans"/>
              <a:buChar char="⮚"/>
            </a:pPr>
            <a:r>
              <a:rPr b="0" i="0" lang="en-US" sz="2924" u="none" cap="none" strike="noStrike">
                <a:solidFill>
                  <a:srgbClr val="333333"/>
                </a:solidFill>
                <a:highlight>
                  <a:schemeClr val="lt1"/>
                </a:highlight>
                <a:latin typeface="Quattrocento Sans"/>
                <a:ea typeface="Quattrocento Sans"/>
                <a:cs typeface="Quattrocento Sans"/>
                <a:sym typeface="Quattrocento Sans"/>
              </a:rPr>
              <a:t>1 -&gt; 2 -&gt; 3 -&gt; 12 -&gt; 14</a:t>
            </a:r>
            <a:endParaRPr b="0" i="0" sz="2924" u="none" cap="none" strike="noStrike">
              <a:solidFill>
                <a:srgbClr val="333333"/>
              </a:solidFill>
              <a:highlight>
                <a:schemeClr val="lt1"/>
              </a:highlight>
              <a:latin typeface="Quattrocento Sans"/>
              <a:ea typeface="Quattrocento Sans"/>
              <a:cs typeface="Quattrocento Sans"/>
              <a:sym typeface="Quattrocento Sans"/>
            </a:endParaRPr>
          </a:p>
          <a:p>
            <a:pPr indent="-376194" lvl="2" marL="1143000" marR="0" rtl="0" algn="l">
              <a:lnSpc>
                <a:spcPct val="100000"/>
              </a:lnSpc>
              <a:spcBef>
                <a:spcPts val="0"/>
              </a:spcBef>
              <a:spcAft>
                <a:spcPts val="0"/>
              </a:spcAft>
              <a:buClr>
                <a:srgbClr val="FF5A33"/>
              </a:buClr>
              <a:buSzPts val="4324"/>
              <a:buFont typeface="Quattrocento Sans"/>
              <a:buChar char="⮚"/>
            </a:pPr>
            <a:r>
              <a:rPr b="0" i="0" lang="en-US" sz="2924" u="none" cap="none" strike="noStrike">
                <a:solidFill>
                  <a:srgbClr val="333333"/>
                </a:solidFill>
                <a:highlight>
                  <a:schemeClr val="lt1"/>
                </a:highlight>
                <a:latin typeface="Quattrocento Sans"/>
                <a:ea typeface="Quattrocento Sans"/>
                <a:cs typeface="Quattrocento Sans"/>
                <a:sym typeface="Quattrocento Sans"/>
              </a:rPr>
              <a:t>1 -&gt; 2 -&gt; 3 -&gt; 4 -&gt; 5 -&gt; 6 -&gt; 8 -&gt; 10 -&gt; 12 -&gt; 14</a:t>
            </a:r>
            <a:endParaRPr b="0" i="0" sz="2924" u="none" cap="none" strike="noStrike">
              <a:solidFill>
                <a:srgbClr val="333333"/>
              </a:solidFill>
              <a:highlight>
                <a:schemeClr val="lt1"/>
              </a:highlight>
              <a:latin typeface="Quattrocento Sans"/>
              <a:ea typeface="Quattrocento Sans"/>
              <a:cs typeface="Quattrocento Sans"/>
              <a:sym typeface="Quattrocento Sans"/>
            </a:endParaRPr>
          </a:p>
          <a:p>
            <a:pPr indent="-376194" lvl="2" marL="1143000" marR="0" rtl="0" algn="l">
              <a:lnSpc>
                <a:spcPct val="100000"/>
              </a:lnSpc>
              <a:spcBef>
                <a:spcPts val="0"/>
              </a:spcBef>
              <a:spcAft>
                <a:spcPts val="0"/>
              </a:spcAft>
              <a:buClr>
                <a:srgbClr val="FF5A33"/>
              </a:buClr>
              <a:buSzPts val="4324"/>
              <a:buFont typeface="Quattrocento Sans"/>
              <a:buChar char="⮚"/>
            </a:pPr>
            <a:r>
              <a:rPr b="0" i="0" lang="en-US" sz="2924" u="none" cap="none" strike="noStrike">
                <a:solidFill>
                  <a:srgbClr val="333333"/>
                </a:solidFill>
                <a:highlight>
                  <a:schemeClr val="lt1"/>
                </a:highlight>
                <a:latin typeface="Quattrocento Sans"/>
                <a:ea typeface="Quattrocento Sans"/>
                <a:cs typeface="Quattrocento Sans"/>
                <a:sym typeface="Quattrocento Sans"/>
              </a:rPr>
              <a:t>1 -&gt; 2 -&gt; 3 -&gt; 4 -&gt; 6 -&gt; 7 -&gt; 8 -&gt; 10 -&gt; 12 -&gt; 14</a:t>
            </a:r>
            <a:endParaRPr b="0" i="0" sz="2924" u="none" cap="none" strike="noStrike">
              <a:solidFill>
                <a:srgbClr val="333333"/>
              </a:solidFill>
              <a:highlight>
                <a:schemeClr val="lt1"/>
              </a:highlight>
              <a:latin typeface="Quattrocento Sans"/>
              <a:ea typeface="Quattrocento Sans"/>
              <a:cs typeface="Quattrocento Sans"/>
              <a:sym typeface="Quattrocento Sans"/>
            </a:endParaRPr>
          </a:p>
          <a:p>
            <a:pPr indent="-376194" lvl="2" marL="1143000" marR="0" rtl="0" algn="l">
              <a:lnSpc>
                <a:spcPct val="100000"/>
              </a:lnSpc>
              <a:spcBef>
                <a:spcPts val="0"/>
              </a:spcBef>
              <a:spcAft>
                <a:spcPts val="0"/>
              </a:spcAft>
              <a:buClr>
                <a:srgbClr val="FF5A33"/>
              </a:buClr>
              <a:buSzPts val="4324"/>
              <a:buFont typeface="Quattrocento Sans"/>
              <a:buChar char="⮚"/>
            </a:pPr>
            <a:r>
              <a:rPr b="0" i="0" lang="en-US" sz="2924" u="none" cap="none" strike="noStrike">
                <a:solidFill>
                  <a:srgbClr val="333333"/>
                </a:solidFill>
                <a:highlight>
                  <a:schemeClr val="lt1"/>
                </a:highlight>
                <a:latin typeface="Quattrocento Sans"/>
                <a:ea typeface="Quattrocento Sans"/>
                <a:cs typeface="Quattrocento Sans"/>
                <a:sym typeface="Quattrocento Sans"/>
              </a:rPr>
              <a:t>1 -&gt; 2 -&gt; 3 -&gt; 4 -&gt; 6 -&gt; 8 -&gt; 9 -&gt; 10 -&gt; 12 -&gt; 14</a:t>
            </a:r>
            <a:endParaRPr b="0" i="0" sz="2924" u="none" cap="none" strike="noStrike">
              <a:solidFill>
                <a:srgbClr val="333333"/>
              </a:solidFill>
              <a:highlight>
                <a:schemeClr val="lt1"/>
              </a:highlight>
              <a:latin typeface="Quattrocento Sans"/>
              <a:ea typeface="Quattrocento Sans"/>
              <a:cs typeface="Quattrocento Sans"/>
              <a:sym typeface="Quattrocento Sans"/>
            </a:endParaRPr>
          </a:p>
          <a:p>
            <a:pPr indent="-376194" lvl="2" marL="1143000" marR="0" rtl="0" algn="l">
              <a:lnSpc>
                <a:spcPct val="100000"/>
              </a:lnSpc>
              <a:spcBef>
                <a:spcPts val="0"/>
              </a:spcBef>
              <a:spcAft>
                <a:spcPts val="0"/>
              </a:spcAft>
              <a:buClr>
                <a:srgbClr val="FF5A33"/>
              </a:buClr>
              <a:buSzPts val="4324"/>
              <a:buFont typeface="Quattrocento Sans"/>
              <a:buChar char="⮚"/>
            </a:pPr>
            <a:r>
              <a:rPr b="0" i="0" lang="en-US" sz="2924" u="none" cap="none" strike="noStrike">
                <a:solidFill>
                  <a:srgbClr val="333333"/>
                </a:solidFill>
                <a:highlight>
                  <a:schemeClr val="lt1"/>
                </a:highlight>
                <a:latin typeface="Quattrocento Sans"/>
                <a:ea typeface="Quattrocento Sans"/>
                <a:cs typeface="Quattrocento Sans"/>
                <a:sym typeface="Quattrocento Sans"/>
              </a:rPr>
              <a:t>1 -&gt; 2 -&gt; 3 -&gt; 4 -&gt; 6 -&gt; 8 -&gt; 10 -&gt; 11 -&gt; 12 -&gt; 14</a:t>
            </a:r>
            <a:endParaRPr b="0" i="0" sz="2924" u="none" cap="none" strike="noStrike">
              <a:solidFill>
                <a:srgbClr val="333333"/>
              </a:solidFill>
              <a:highlight>
                <a:schemeClr val="lt1"/>
              </a:highlight>
              <a:latin typeface="Quattrocento Sans"/>
              <a:ea typeface="Quattrocento Sans"/>
              <a:cs typeface="Quattrocento Sans"/>
              <a:sym typeface="Quattrocento Sans"/>
            </a:endParaRPr>
          </a:p>
          <a:p>
            <a:pPr indent="-376194" lvl="2" marL="1143000" marR="0" rtl="0" algn="l">
              <a:lnSpc>
                <a:spcPct val="100000"/>
              </a:lnSpc>
              <a:spcBef>
                <a:spcPts val="0"/>
              </a:spcBef>
              <a:spcAft>
                <a:spcPts val="0"/>
              </a:spcAft>
              <a:buClr>
                <a:srgbClr val="FF5A33"/>
              </a:buClr>
              <a:buSzPts val="4324"/>
              <a:buFont typeface="Quattrocento Sans"/>
              <a:buChar char="⮚"/>
            </a:pPr>
            <a:r>
              <a:rPr b="0" i="0" lang="en-US" sz="2924" u="none" cap="none" strike="noStrike">
                <a:solidFill>
                  <a:srgbClr val="333333"/>
                </a:solidFill>
                <a:highlight>
                  <a:schemeClr val="lt1"/>
                </a:highlight>
                <a:latin typeface="Quattrocento Sans"/>
                <a:ea typeface="Quattrocento Sans"/>
                <a:cs typeface="Quattrocento Sans"/>
                <a:sym typeface="Quattrocento Sans"/>
              </a:rPr>
              <a:t>1 -&gt; 2 -&gt; 3 -&gt; 4 -&gt; 6 -&gt; 8 -&gt; 10 -&gt; 12 -&gt; 14</a:t>
            </a:r>
            <a:endParaRPr b="0" i="0" sz="2924" u="none" cap="none" strike="noStrike">
              <a:solidFill>
                <a:srgbClr val="333333"/>
              </a:solidFill>
              <a:highlight>
                <a:schemeClr val="lt1"/>
              </a:highlight>
              <a:latin typeface="Quattrocento Sans"/>
              <a:ea typeface="Quattrocento Sans"/>
              <a:cs typeface="Quattrocento Sans"/>
              <a:sym typeface="Quattrocento Sans"/>
            </a:endParaRPr>
          </a:p>
          <a:p>
            <a:pPr indent="0" lvl="0" marL="0" marR="0" rtl="0" algn="l">
              <a:lnSpc>
                <a:spcPct val="100000"/>
              </a:lnSpc>
              <a:spcBef>
                <a:spcPts val="480"/>
              </a:spcBef>
              <a:spcAft>
                <a:spcPts val="0"/>
              </a:spcAft>
              <a:buClr>
                <a:srgbClr val="000000"/>
              </a:buClr>
              <a:buSzPts val="3600"/>
              <a:buFont typeface="Arial"/>
              <a:buNone/>
            </a:pPr>
            <a:r>
              <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g11613d185f0_0_31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basis path techniques</a:t>
            </a:r>
            <a:endParaRPr/>
          </a:p>
        </p:txBody>
      </p:sp>
      <p:sp>
        <p:nvSpPr>
          <p:cNvPr id="671" name="Google Shape;671;g11613d185f0_0_314"/>
          <p:cNvSpPr txBox="1"/>
          <p:nvPr/>
        </p:nvSpPr>
        <p:spPr>
          <a:xfrm>
            <a:off x="307800" y="901275"/>
            <a:ext cx="121167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Ưu điểm Kỹ thuật đường cơ sở</a:t>
            </a:r>
            <a:endParaRPr b="0" i="0" sz="4000"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672" name="Google Shape;672;g11613d185f0_0_314"/>
          <p:cNvSpPr txBox="1"/>
          <p:nvPr/>
        </p:nvSpPr>
        <p:spPr>
          <a:xfrm>
            <a:off x="346950" y="1701675"/>
            <a:ext cx="11235300" cy="4088100"/>
          </a:xfrm>
          <a:prstGeom prst="rect">
            <a:avLst/>
          </a:prstGeom>
          <a:noFill/>
          <a:ln>
            <a:noFill/>
          </a:ln>
        </p:spPr>
        <p:txBody>
          <a:bodyPr anchorCtr="0" anchor="t" bIns="45700" lIns="91425" spcFirstLastPara="1" rIns="91425" wrap="square" tIns="45700">
            <a:normAutofit/>
          </a:bodyPr>
          <a:lstStyle/>
          <a:p>
            <a:pPr indent="-361950" lvl="1" marL="742950" marR="0" rtl="0" algn="l">
              <a:lnSpc>
                <a:spcPct val="9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Nó giúp giảm các test thừa.</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9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Cung cấp phạm vi kiểm tra cao vì nó bao gồm tất cả các câu lệnh và các nhánh trong mã.</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72">
                                            <p:txEl>
                                              <p:pRg end="0" st="0"/>
                                            </p:txEl>
                                          </p:spTgt>
                                        </p:tgtEl>
                                        <p:attrNameLst>
                                          <p:attrName>style.visibility</p:attrName>
                                        </p:attrNameLst>
                                      </p:cBhvr>
                                      <p:to>
                                        <p:strVal val="visible"/>
                                      </p:to>
                                    </p:set>
                                    <p:anim calcmode="lin" valueType="num">
                                      <p:cBhvr additive="base">
                                        <p:cTn dur="1000"/>
                                        <p:tgtEl>
                                          <p:spTgt spid="67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72">
                                            <p:txEl>
                                              <p:pRg end="1" st="1"/>
                                            </p:txEl>
                                          </p:spTgt>
                                        </p:tgtEl>
                                        <p:attrNameLst>
                                          <p:attrName>style.visibility</p:attrName>
                                        </p:attrNameLst>
                                      </p:cBhvr>
                                      <p:to>
                                        <p:strVal val="visible"/>
                                      </p:to>
                                    </p:set>
                                    <p:anim calcmode="lin" valueType="num">
                                      <p:cBhvr additive="base">
                                        <p:cTn dur="1000"/>
                                        <p:tgtEl>
                                          <p:spTgt spid="67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g11613d185f0_0_32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basis path techniques</a:t>
            </a:r>
            <a:endParaRPr/>
          </a:p>
        </p:txBody>
      </p:sp>
      <p:sp>
        <p:nvSpPr>
          <p:cNvPr id="678" name="Google Shape;678;g11613d185f0_0_320"/>
          <p:cNvSpPr txBox="1"/>
          <p:nvPr/>
        </p:nvSpPr>
        <p:spPr>
          <a:xfrm>
            <a:off x="307800" y="901275"/>
            <a:ext cx="121167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Nhược điểm Kỹ thuật đường cơ sở</a:t>
            </a:r>
            <a:endParaRPr b="0" i="0" sz="4000"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679" name="Google Shape;679;g11613d185f0_0_320"/>
          <p:cNvSpPr txBox="1"/>
          <p:nvPr/>
        </p:nvSpPr>
        <p:spPr>
          <a:xfrm>
            <a:off x="346950" y="1701675"/>
            <a:ext cx="11235300" cy="5156400"/>
          </a:xfrm>
          <a:prstGeom prst="rect">
            <a:avLst/>
          </a:prstGeom>
          <a:noFill/>
          <a:ln>
            <a:noFill/>
          </a:ln>
        </p:spPr>
        <p:txBody>
          <a:bodyPr anchorCtr="0" anchor="t" bIns="45700" lIns="91425" spcFirstLastPara="1" rIns="91425" wrap="square" tIns="45700">
            <a:normAutofit/>
          </a:bodyPr>
          <a:lstStyle/>
          <a:p>
            <a:pPr indent="-361950" lvl="1" marL="742950" marR="0" rtl="0" algn="l">
              <a:lnSpc>
                <a:spcPct val="9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Đánh giá mỗi đường dẫn là một thách thức cũng như tốn thời gian vì một số đường dẫn theo cấp số nhân của số nhánh. Ví dụ, một hàm chứa 10 câu lệnh if có 1024 đường dẫn để kiểm tra.</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9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Đôi khi nhiều đường dẫn không thể thực hiện do mối quan hệ của dữ liệu.</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79">
                                            <p:txEl>
                                              <p:pRg end="0" st="0"/>
                                            </p:txEl>
                                          </p:spTgt>
                                        </p:tgtEl>
                                        <p:attrNameLst>
                                          <p:attrName>style.visibility</p:attrName>
                                        </p:attrNameLst>
                                      </p:cBhvr>
                                      <p:to>
                                        <p:strVal val="visible"/>
                                      </p:to>
                                    </p:set>
                                    <p:anim calcmode="lin" valueType="num">
                                      <p:cBhvr additive="base">
                                        <p:cTn dur="1000"/>
                                        <p:tgtEl>
                                          <p:spTgt spid="67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79">
                                            <p:txEl>
                                              <p:pRg end="1" st="1"/>
                                            </p:txEl>
                                          </p:spTgt>
                                        </p:tgtEl>
                                        <p:attrNameLst>
                                          <p:attrName>style.visibility</p:attrName>
                                        </p:attrNameLst>
                                      </p:cBhvr>
                                      <p:to>
                                        <p:strVal val="visible"/>
                                      </p:to>
                                    </p:set>
                                    <p:anim calcmode="lin" valueType="num">
                                      <p:cBhvr additive="base">
                                        <p:cTn dur="1000"/>
                                        <p:tgtEl>
                                          <p:spTgt spid="67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g11613d185f0_0_9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control flow techniques</a:t>
            </a:r>
            <a:endParaRPr/>
          </a:p>
        </p:txBody>
      </p:sp>
      <p:sp>
        <p:nvSpPr>
          <p:cNvPr id="685" name="Google Shape;685;g11613d185f0_0_92"/>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a:bodyPr>
          <a:lstStyle/>
          <a:p>
            <a:pPr indent="-361950" lvl="1" marL="742950" marR="0" rtl="0" algn="l">
              <a:lnSpc>
                <a:spcPct val="9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Là kỹ thuật thiết kế test case đảm bảo “cover” được tất cả các câu lệnh, biểu thức điều kiện trong code module cần test.</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9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Có ba tiêu chí đánh giá độ bao phủ</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30200" lvl="2" marL="1143000" marR="0" rtl="0" algn="l">
              <a:lnSpc>
                <a:spcPct val="9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Statement Coverage (bao phủ câu lệnh)</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30200" lvl="2" marL="1143000" marR="0" rtl="0" algn="l">
              <a:lnSpc>
                <a:spcPct val="9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Decision Coverage(bao phủ quyết định)</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30200" lvl="2" marL="1143000" marR="0" rtl="0" algn="l">
              <a:lnSpc>
                <a:spcPct val="9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Branch Coverage (bao phủ nhánh)</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686" name="Google Shape;686;g11613d185f0_0_92"/>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Kỹ thuật kiểm thử luồng điều khiển(Control Flow)</a:t>
            </a:r>
            <a:endParaRPr b="0" i="0" sz="4000" u="none" cap="none" strike="noStrike">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85">
                                            <p:txEl>
                                              <p:pRg end="0" st="0"/>
                                            </p:txEl>
                                          </p:spTgt>
                                        </p:tgtEl>
                                        <p:attrNameLst>
                                          <p:attrName>style.visibility</p:attrName>
                                        </p:attrNameLst>
                                      </p:cBhvr>
                                      <p:to>
                                        <p:strVal val="visible"/>
                                      </p:to>
                                    </p:set>
                                    <p:anim calcmode="lin" valueType="num">
                                      <p:cBhvr additive="base">
                                        <p:cTn dur="1000"/>
                                        <p:tgtEl>
                                          <p:spTgt spid="68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85">
                                            <p:txEl>
                                              <p:pRg end="1" st="1"/>
                                            </p:txEl>
                                          </p:spTgt>
                                        </p:tgtEl>
                                        <p:attrNameLst>
                                          <p:attrName>style.visibility</p:attrName>
                                        </p:attrNameLst>
                                      </p:cBhvr>
                                      <p:to>
                                        <p:strVal val="visible"/>
                                      </p:to>
                                    </p:set>
                                    <p:anim calcmode="lin" valueType="num">
                                      <p:cBhvr additive="base">
                                        <p:cTn dur="1000"/>
                                        <p:tgtEl>
                                          <p:spTgt spid="68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85">
                                            <p:txEl>
                                              <p:pRg end="2" st="2"/>
                                            </p:txEl>
                                          </p:spTgt>
                                        </p:tgtEl>
                                        <p:attrNameLst>
                                          <p:attrName>style.visibility</p:attrName>
                                        </p:attrNameLst>
                                      </p:cBhvr>
                                      <p:to>
                                        <p:strVal val="visible"/>
                                      </p:to>
                                    </p:set>
                                    <p:anim calcmode="lin" valueType="num">
                                      <p:cBhvr additive="base">
                                        <p:cTn dur="1000"/>
                                        <p:tgtEl>
                                          <p:spTgt spid="68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85">
                                            <p:txEl>
                                              <p:pRg end="3" st="3"/>
                                            </p:txEl>
                                          </p:spTgt>
                                        </p:tgtEl>
                                        <p:attrNameLst>
                                          <p:attrName>style.visibility</p:attrName>
                                        </p:attrNameLst>
                                      </p:cBhvr>
                                      <p:to>
                                        <p:strVal val="visible"/>
                                      </p:to>
                                    </p:set>
                                    <p:anim calcmode="lin" valueType="num">
                                      <p:cBhvr additive="base">
                                        <p:cTn dur="1000"/>
                                        <p:tgtEl>
                                          <p:spTgt spid="685">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85">
                                            <p:txEl>
                                              <p:pRg end="4" st="4"/>
                                            </p:txEl>
                                          </p:spTgt>
                                        </p:tgtEl>
                                        <p:attrNameLst>
                                          <p:attrName>style.visibility</p:attrName>
                                        </p:attrNameLst>
                                      </p:cBhvr>
                                      <p:to>
                                        <p:strVal val="visible"/>
                                      </p:to>
                                    </p:set>
                                    <p:anim calcmode="lin" valueType="num">
                                      <p:cBhvr additive="base">
                                        <p:cTn dur="1000"/>
                                        <p:tgtEl>
                                          <p:spTgt spid="685">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g11613d185f0_0_10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statement coverage</a:t>
            </a:r>
            <a:endParaRPr/>
          </a:p>
        </p:txBody>
      </p:sp>
      <p:sp>
        <p:nvSpPr>
          <p:cNvPr id="692" name="Google Shape;692;g11613d185f0_0_104"/>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a:bodyPr>
          <a:lstStyle/>
          <a:p>
            <a:pPr indent="-361950" lvl="1" marL="742950" marR="0" rtl="0" algn="l">
              <a:lnSpc>
                <a:spcPct val="9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Là một kỹ thuật kiểm tra hộp trắng trong đó tất cả các câu lệnh trong mã nguồn được thực thi ít nhất một lần. Nó được sử dụng để tính toán số lượng câu lệnh trong mã nguồn đã được thực thi. Mục đích chính của Statement Coverage là bao phủ 100% tất cả các đường dẫn, dòng và câu lệnh có thể có trong mã nguồn.</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9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Mức độ bao phủ của câu lệnh được sử dụng để xác định kịch bản dựa trên cấu trúc của mã được kiểm tra.</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693" name="Google Shape;693;g11613d185f0_0_104"/>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Kỹ thuật bao phủ câu lệnh(</a:t>
            </a:r>
            <a:r>
              <a:rPr b="0" i="0" lang="en-US" sz="3600" u="none" cap="none" strike="noStrike">
                <a:solidFill>
                  <a:srgbClr val="333333"/>
                </a:solidFill>
                <a:highlight>
                  <a:schemeClr val="lt1"/>
                </a:highlight>
                <a:latin typeface="Quattrocento Sans"/>
                <a:ea typeface="Quattrocento Sans"/>
                <a:cs typeface="Quattrocento Sans"/>
                <a:sym typeface="Quattrocento Sans"/>
              </a:rPr>
              <a:t>Statement Coverage)</a:t>
            </a:r>
            <a:endParaRPr b="0" i="0" sz="4000" u="none" cap="none" strike="noStrike">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92">
                                            <p:txEl>
                                              <p:pRg end="0" st="0"/>
                                            </p:txEl>
                                          </p:spTgt>
                                        </p:tgtEl>
                                        <p:attrNameLst>
                                          <p:attrName>style.visibility</p:attrName>
                                        </p:attrNameLst>
                                      </p:cBhvr>
                                      <p:to>
                                        <p:strVal val="visible"/>
                                      </p:to>
                                    </p:set>
                                    <p:anim calcmode="lin" valueType="num">
                                      <p:cBhvr additive="base">
                                        <p:cTn dur="1000"/>
                                        <p:tgtEl>
                                          <p:spTgt spid="69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92">
                                            <p:txEl>
                                              <p:pRg end="1" st="1"/>
                                            </p:txEl>
                                          </p:spTgt>
                                        </p:tgtEl>
                                        <p:attrNameLst>
                                          <p:attrName>style.visibility</p:attrName>
                                        </p:attrNameLst>
                                      </p:cBhvr>
                                      <p:to>
                                        <p:strVal val="visible"/>
                                      </p:to>
                                    </p:set>
                                    <p:anim calcmode="lin" valueType="num">
                                      <p:cBhvr additive="base">
                                        <p:cTn dur="1000"/>
                                        <p:tgtEl>
                                          <p:spTgt spid="69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g11613d185f0_0_119"/>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statement coverage</a:t>
            </a:r>
            <a:endParaRPr/>
          </a:p>
        </p:txBody>
      </p:sp>
      <p:sp>
        <p:nvSpPr>
          <p:cNvPr id="699" name="Google Shape;699;g11613d185f0_0_119"/>
          <p:cNvSpPr txBox="1"/>
          <p:nvPr/>
        </p:nvSpPr>
        <p:spPr>
          <a:xfrm>
            <a:off x="693900" y="887250"/>
            <a:ext cx="11498100" cy="50835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Công thức tính độ bao phủ câu lệnh</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pic>
        <p:nvPicPr>
          <p:cNvPr id="700" name="Google Shape;700;g11613d185f0_0_119"/>
          <p:cNvPicPr preferRelativeResize="0"/>
          <p:nvPr/>
        </p:nvPicPr>
        <p:blipFill rotWithShape="1">
          <a:blip r:embed="rId3">
            <a:alphaModFix/>
          </a:blip>
          <a:srcRect b="0" l="0" r="0" t="0"/>
          <a:stretch/>
        </p:blipFill>
        <p:spPr>
          <a:xfrm>
            <a:off x="546698" y="3107900"/>
            <a:ext cx="11098600" cy="1032775"/>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99">
                                            <p:txEl>
                                              <p:pRg end="0" st="0"/>
                                            </p:txEl>
                                          </p:spTgt>
                                        </p:tgtEl>
                                        <p:attrNameLst>
                                          <p:attrName>style.visibility</p:attrName>
                                        </p:attrNameLst>
                                      </p:cBhvr>
                                      <p:to>
                                        <p:strVal val="visible"/>
                                      </p:to>
                                    </p:set>
                                    <p:anim calcmode="lin" valueType="num">
                                      <p:cBhvr additive="base">
                                        <p:cTn dur="1000"/>
                                        <p:tgtEl>
                                          <p:spTgt spid="69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g11613d185f0_0_12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statement coverage</a:t>
            </a:r>
            <a:endParaRPr/>
          </a:p>
        </p:txBody>
      </p:sp>
      <p:sp>
        <p:nvSpPr>
          <p:cNvPr id="706" name="Google Shape;706;g11613d185f0_0_126"/>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lnSpcReduction="20000"/>
          </a:bodyPr>
          <a:lstStyle/>
          <a:p>
            <a:pPr indent="0" lvl="0" marL="0" marR="0" rtl="0" algn="l">
              <a:lnSpc>
                <a:spcPct val="90000"/>
              </a:lnSpc>
              <a:spcBef>
                <a:spcPts val="480"/>
              </a:spcBef>
              <a:spcAft>
                <a:spcPts val="0"/>
              </a:spcAft>
              <a:buClr>
                <a:schemeClr val="dk1"/>
              </a:buClr>
              <a:buSzPts val="1100"/>
              <a:buFont typeface="Arial"/>
              <a:buNone/>
            </a:pPr>
            <a:r>
              <a:rPr b="1" i="0" lang="en-US" sz="3600" u="none" cap="none" strike="noStrike">
                <a:solidFill>
                  <a:srgbClr val="333333"/>
                </a:solidFill>
                <a:highlight>
                  <a:schemeClr val="lt1"/>
                </a:highlight>
                <a:latin typeface="Quattrocento Sans"/>
                <a:ea typeface="Quattrocento Sans"/>
                <a:cs typeface="Quattrocento Sans"/>
                <a:sym typeface="Quattrocento Sans"/>
              </a:rPr>
              <a:t>Source Code:</a:t>
            </a:r>
            <a:endParaRPr b="1" i="0" sz="3600" u="none" cap="none" strike="noStrike">
              <a:solidFill>
                <a:srgbClr val="333333"/>
              </a:solidFill>
              <a:highlight>
                <a:schemeClr val="lt1"/>
              </a:highlight>
              <a:latin typeface="Quattrocento Sans"/>
              <a:ea typeface="Quattrocento Sans"/>
              <a:cs typeface="Quattrocento Sans"/>
              <a:sym typeface="Quattrocento Sans"/>
            </a:endParaRPr>
          </a:p>
          <a:p>
            <a:pPr indent="0" lvl="0" marL="1371600" marR="0" rtl="0" algn="l">
              <a:lnSpc>
                <a:spcPct val="90000"/>
              </a:lnSpc>
              <a:spcBef>
                <a:spcPts val="480"/>
              </a:spcBef>
              <a:spcAft>
                <a:spcPts val="0"/>
              </a:spcAft>
              <a:buClr>
                <a:srgbClr val="000000"/>
              </a:buClr>
              <a:buSzPts val="3600"/>
              <a:buFont typeface="Arial"/>
              <a:buNone/>
            </a:pPr>
            <a:r>
              <a:rPr b="0" i="0" lang="en-US" sz="3600" u="none" cap="none" strike="noStrike">
                <a:solidFill>
                  <a:srgbClr val="333333"/>
                </a:solidFill>
                <a:highlight>
                  <a:schemeClr val="lt1"/>
                </a:highlight>
                <a:latin typeface="Quattrocento Sans"/>
                <a:ea typeface="Quattrocento Sans"/>
                <a:cs typeface="Quattrocento Sans"/>
                <a:sym typeface="Quattrocento Sans"/>
              </a:rPr>
              <a:t>prints (int a, int b) { </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0" lvl="0" marL="1371600" marR="0" rtl="0" algn="l">
              <a:lnSpc>
                <a:spcPct val="90000"/>
              </a:lnSpc>
              <a:spcBef>
                <a:spcPts val="480"/>
              </a:spcBef>
              <a:spcAft>
                <a:spcPts val="0"/>
              </a:spcAft>
              <a:buClr>
                <a:schemeClr val="dk1"/>
              </a:buClr>
              <a:buSzPts val="1100"/>
              <a:buFont typeface="Arial"/>
              <a:buNone/>
            </a:pPr>
            <a:r>
              <a:rPr b="0" i="0" lang="en-US" sz="3600" u="none" cap="none" strike="noStrike">
                <a:solidFill>
                  <a:srgbClr val="333333"/>
                </a:solidFill>
                <a:highlight>
                  <a:schemeClr val="lt1"/>
                </a:highlight>
                <a:latin typeface="Quattrocento Sans"/>
                <a:ea typeface="Quattrocento Sans"/>
                <a:cs typeface="Quattrocento Sans"/>
                <a:sym typeface="Quattrocento Sans"/>
              </a:rPr>
              <a:t>     ------------  Printsum is a function </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0" lvl="0" marL="1371600" marR="0" rtl="0" algn="l">
              <a:lnSpc>
                <a:spcPct val="90000"/>
              </a:lnSpc>
              <a:spcBef>
                <a:spcPts val="480"/>
              </a:spcBef>
              <a:spcAft>
                <a:spcPts val="0"/>
              </a:spcAft>
              <a:buClr>
                <a:schemeClr val="dk1"/>
              </a:buClr>
              <a:buSzPts val="1100"/>
              <a:buFont typeface="Arial"/>
              <a:buNone/>
            </a:pPr>
            <a:r>
              <a:rPr b="0" i="0" lang="en-US" sz="3600" u="none" cap="none" strike="noStrike">
                <a:solidFill>
                  <a:srgbClr val="333333"/>
                </a:solidFill>
                <a:highlight>
                  <a:schemeClr val="lt1"/>
                </a:highlight>
                <a:latin typeface="Quattrocento Sans"/>
                <a:ea typeface="Quattrocento Sans"/>
                <a:cs typeface="Quattrocento Sans"/>
                <a:sym typeface="Quattrocento Sans"/>
              </a:rPr>
              <a:t>    int result = a+ b; </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0" lvl="0" marL="1371600" marR="0" rtl="0" algn="l">
              <a:lnSpc>
                <a:spcPct val="90000"/>
              </a:lnSpc>
              <a:spcBef>
                <a:spcPts val="480"/>
              </a:spcBef>
              <a:spcAft>
                <a:spcPts val="0"/>
              </a:spcAft>
              <a:buClr>
                <a:schemeClr val="dk1"/>
              </a:buClr>
              <a:buSzPts val="1100"/>
              <a:buFont typeface="Arial"/>
              <a:buNone/>
            </a:pPr>
            <a:r>
              <a:rPr b="0" i="0" lang="en-US" sz="3600" u="none" cap="none" strike="noStrike">
                <a:solidFill>
                  <a:srgbClr val="333333"/>
                </a:solidFill>
                <a:highlight>
                  <a:schemeClr val="lt1"/>
                </a:highlight>
                <a:latin typeface="Quattrocento Sans"/>
                <a:ea typeface="Quattrocento Sans"/>
                <a:cs typeface="Quattrocento Sans"/>
                <a:sym typeface="Quattrocento Sans"/>
              </a:rPr>
              <a:t>    If (result&gt; 0)</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0" lvl="0" marL="1371600" marR="0" rtl="0" algn="l">
              <a:lnSpc>
                <a:spcPct val="90000"/>
              </a:lnSpc>
              <a:spcBef>
                <a:spcPts val="480"/>
              </a:spcBef>
              <a:spcAft>
                <a:spcPts val="0"/>
              </a:spcAft>
              <a:buClr>
                <a:schemeClr val="dk1"/>
              </a:buClr>
              <a:buSzPts val="1100"/>
              <a:buFont typeface="Arial"/>
              <a:buNone/>
            </a:pPr>
            <a:r>
              <a:rPr b="0" i="0" lang="en-US" sz="3600" u="none" cap="none" strike="noStrike">
                <a:solidFill>
                  <a:srgbClr val="333333"/>
                </a:solidFill>
                <a:highlight>
                  <a:schemeClr val="lt1"/>
                </a:highlight>
                <a:latin typeface="Quattrocento Sans"/>
                <a:ea typeface="Quattrocento Sans"/>
                <a:cs typeface="Quattrocento Sans"/>
                <a:sym typeface="Quattrocento Sans"/>
              </a:rPr>
              <a:t>    	Print ("Positive", result)</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0" lvl="0" marL="1371600" marR="0" rtl="0" algn="l">
              <a:lnSpc>
                <a:spcPct val="90000"/>
              </a:lnSpc>
              <a:spcBef>
                <a:spcPts val="480"/>
              </a:spcBef>
              <a:spcAft>
                <a:spcPts val="0"/>
              </a:spcAft>
              <a:buClr>
                <a:schemeClr val="dk1"/>
              </a:buClr>
              <a:buSzPts val="1100"/>
              <a:buFont typeface="Arial"/>
              <a:buNone/>
            </a:pPr>
            <a:r>
              <a:rPr b="0" i="0" lang="en-US" sz="3600" u="none" cap="none" strike="noStrike">
                <a:solidFill>
                  <a:srgbClr val="333333"/>
                </a:solidFill>
                <a:highlight>
                  <a:schemeClr val="lt1"/>
                </a:highlight>
                <a:latin typeface="Quattrocento Sans"/>
                <a:ea typeface="Quattrocento Sans"/>
                <a:cs typeface="Quattrocento Sans"/>
                <a:sym typeface="Quattrocento Sans"/>
              </a:rPr>
              <a:t>    Else</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0" lvl="0" marL="1371600" marR="0" rtl="0" algn="l">
              <a:lnSpc>
                <a:spcPct val="90000"/>
              </a:lnSpc>
              <a:spcBef>
                <a:spcPts val="480"/>
              </a:spcBef>
              <a:spcAft>
                <a:spcPts val="0"/>
              </a:spcAft>
              <a:buClr>
                <a:schemeClr val="dk1"/>
              </a:buClr>
              <a:buSzPts val="1100"/>
              <a:buFont typeface="Arial"/>
              <a:buNone/>
            </a:pPr>
            <a:r>
              <a:rPr b="0" i="0" lang="en-US" sz="3600" u="none" cap="none" strike="noStrike">
                <a:solidFill>
                  <a:srgbClr val="333333"/>
                </a:solidFill>
                <a:highlight>
                  <a:schemeClr val="lt1"/>
                </a:highlight>
                <a:latin typeface="Quattrocento Sans"/>
                <a:ea typeface="Quattrocento Sans"/>
                <a:cs typeface="Quattrocento Sans"/>
                <a:sym typeface="Quattrocento Sans"/>
              </a:rPr>
              <a:t>    	Print ("Negative", result)</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0" lvl="0" marL="1371600" marR="0" rtl="0" algn="l">
              <a:lnSpc>
                <a:spcPct val="90000"/>
              </a:lnSpc>
              <a:spcBef>
                <a:spcPts val="480"/>
              </a:spcBef>
              <a:spcAft>
                <a:spcPts val="0"/>
              </a:spcAft>
              <a:buClr>
                <a:srgbClr val="000000"/>
              </a:buClr>
              <a:buSzPts val="3600"/>
              <a:buFont typeface="Arial"/>
              <a:buNone/>
            </a:pPr>
            <a:r>
              <a:rPr b="0" i="0" lang="en-US" sz="3600" u="none" cap="none" strike="noStrike">
                <a:solidFill>
                  <a:srgbClr val="333333"/>
                </a:solidFill>
                <a:highlight>
                  <a:schemeClr val="lt1"/>
                </a:highlight>
                <a:latin typeface="Quattrocento Sans"/>
                <a:ea typeface="Quattrocento Sans"/>
                <a:cs typeface="Quattrocento Sans"/>
                <a:sym typeface="Quattrocento Sans"/>
              </a:rPr>
              <a:t>    }  </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0" lvl="0" marL="1371600" marR="0" rtl="0" algn="l">
              <a:lnSpc>
                <a:spcPct val="90000"/>
              </a:lnSpc>
              <a:spcBef>
                <a:spcPts val="480"/>
              </a:spcBef>
              <a:spcAft>
                <a:spcPts val="0"/>
              </a:spcAft>
              <a:buClr>
                <a:schemeClr val="dk1"/>
              </a:buClr>
              <a:buSzPts val="1100"/>
              <a:buFont typeface="Arial"/>
              <a:buNone/>
            </a:pPr>
            <a:r>
              <a:rPr b="0" i="0" lang="en-US" sz="3600" u="none" cap="none" strike="noStrike">
                <a:solidFill>
                  <a:srgbClr val="333333"/>
                </a:solidFill>
                <a:highlight>
                  <a:schemeClr val="lt1"/>
                </a:highlight>
                <a:latin typeface="Quattrocento Sans"/>
                <a:ea typeface="Quattrocento Sans"/>
                <a:cs typeface="Quattrocento Sans"/>
                <a:sym typeface="Quattrocento Sans"/>
              </a:rPr>
              <a:t>     -----------   End of the source code </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0" lvl="0" marL="0" marR="0" rtl="0" algn="l">
              <a:lnSpc>
                <a:spcPct val="90000"/>
              </a:lnSpc>
              <a:spcBef>
                <a:spcPts val="480"/>
              </a:spcBef>
              <a:spcAft>
                <a:spcPts val="0"/>
              </a:spcAft>
              <a:buClr>
                <a:srgbClr val="000000"/>
              </a:buClr>
              <a:buSzPts val="3600"/>
              <a:buFont typeface="Arial"/>
              <a:buNone/>
            </a:pPr>
            <a:r>
              <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707" name="Google Shape;707;g11613d185f0_0_126"/>
          <p:cNvSpPr txBox="1"/>
          <p:nvPr/>
        </p:nvSpPr>
        <p:spPr>
          <a:xfrm>
            <a:off x="617100" y="901275"/>
            <a:ext cx="114981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3900" u="none" cap="none" strike="noStrike">
                <a:solidFill>
                  <a:srgbClr val="333333"/>
                </a:solidFill>
                <a:highlight>
                  <a:schemeClr val="lt1"/>
                </a:highlight>
                <a:latin typeface="Quattrocento Sans"/>
                <a:ea typeface="Quattrocento Sans"/>
                <a:cs typeface="Quattrocento Sans"/>
                <a:sym typeface="Quattrocento Sans"/>
              </a:rPr>
              <a:t>Ví dụ Kỹ thuật bao phủ câu lệnh(</a:t>
            </a:r>
            <a:r>
              <a:rPr b="0" i="0" lang="en-US" sz="3500" u="none" cap="none" strike="noStrike">
                <a:solidFill>
                  <a:srgbClr val="333333"/>
                </a:solidFill>
                <a:highlight>
                  <a:schemeClr val="lt1"/>
                </a:highlight>
                <a:latin typeface="Quattrocento Sans"/>
                <a:ea typeface="Quattrocento Sans"/>
                <a:cs typeface="Quattrocento Sans"/>
                <a:sym typeface="Quattrocento Sans"/>
              </a:rPr>
              <a:t>Statement Coverage)</a:t>
            </a:r>
            <a:endParaRPr b="0" i="0" sz="3900" u="none" cap="none" strike="noStrike">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115e76f5ad1_0_55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blackbox test techniques</a:t>
            </a:r>
            <a:endParaRPr/>
          </a:p>
        </p:txBody>
      </p:sp>
      <p:sp>
        <p:nvSpPr>
          <p:cNvPr id="254" name="Google Shape;254;g115e76f5ad1_0_558"/>
          <p:cNvSpPr txBox="1"/>
          <p:nvPr/>
        </p:nvSpPr>
        <p:spPr>
          <a:xfrm>
            <a:off x="544325" y="850800"/>
            <a:ext cx="11574900" cy="515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480"/>
              </a:spcBef>
              <a:spcAft>
                <a:spcPts val="0"/>
              </a:spcAft>
              <a:buClr>
                <a:schemeClr val="dk1"/>
              </a:buClr>
              <a:buSzPts val="1100"/>
              <a:buFont typeface="Arial"/>
              <a:buNone/>
            </a:pPr>
            <a:r>
              <a:rPr b="0" i="0" lang="en-US" sz="3300" u="none" cap="none" strike="noStrike">
                <a:solidFill>
                  <a:srgbClr val="1B1B1B"/>
                </a:solidFill>
                <a:highlight>
                  <a:srgbClr val="FFFFFF"/>
                </a:highlight>
                <a:latin typeface="Quattrocento Sans"/>
                <a:ea typeface="Quattrocento Sans"/>
                <a:cs typeface="Quattrocento Sans"/>
                <a:sym typeface="Quattrocento Sans"/>
              </a:rPr>
              <a:t>Giải thích: Ta sẽ chia đầu vào thành 2 vùng giá trị: Valid (vùng hợp lệ) và Invalid (vùng không hợp lệ)</a:t>
            </a:r>
            <a:endParaRPr b="0" i="0" sz="3300" u="none" cap="none" strike="noStrike">
              <a:solidFill>
                <a:srgbClr val="1B1B1B"/>
              </a:solidFill>
              <a:highlight>
                <a:srgbClr val="FFFFFF"/>
              </a:highlight>
              <a:latin typeface="Quattrocento Sans"/>
              <a:ea typeface="Quattrocento Sans"/>
              <a:cs typeface="Quattrocento Sans"/>
              <a:sym typeface="Quattrocento Sans"/>
            </a:endParaRPr>
          </a:p>
          <a:p>
            <a:pPr indent="-438150" lvl="0" marL="457200" marR="0" rtl="0" algn="l">
              <a:lnSpc>
                <a:spcPct val="100000"/>
              </a:lnSpc>
              <a:spcBef>
                <a:spcPts val="480"/>
              </a:spcBef>
              <a:spcAft>
                <a:spcPts val="0"/>
              </a:spcAft>
              <a:buClr>
                <a:srgbClr val="1B1B1B"/>
              </a:buClr>
              <a:buSzPts val="3300"/>
              <a:buFont typeface="Quattrocento Sans"/>
              <a:buAutoNum type="arabicPeriod"/>
            </a:pPr>
            <a:r>
              <a:rPr b="0" i="0" lang="en-US" sz="3300" u="none" cap="none" strike="noStrike">
                <a:solidFill>
                  <a:srgbClr val="1B1B1B"/>
                </a:solidFill>
                <a:highlight>
                  <a:srgbClr val="FFFFFF"/>
                </a:highlight>
                <a:latin typeface="Quattrocento Sans"/>
                <a:ea typeface="Quattrocento Sans"/>
                <a:cs typeface="Quattrocento Sans"/>
                <a:sym typeface="Quattrocento Sans"/>
              </a:rPr>
              <a:t>Vùng hợp lệ:</a:t>
            </a:r>
            <a:endParaRPr b="0" i="0" sz="3300" u="none" cap="none" strike="noStrike">
              <a:solidFill>
                <a:srgbClr val="1B1B1B"/>
              </a:solidFill>
              <a:highlight>
                <a:srgbClr val="FFFFFF"/>
              </a:highlight>
              <a:latin typeface="Quattrocento Sans"/>
              <a:ea typeface="Quattrocento Sans"/>
              <a:cs typeface="Quattrocento Sans"/>
              <a:sym typeface="Quattrocento Sans"/>
            </a:endParaRPr>
          </a:p>
          <a:p>
            <a:pPr indent="0" lvl="0" marL="457200" marR="0" rtl="0" algn="l">
              <a:lnSpc>
                <a:spcPct val="100000"/>
              </a:lnSpc>
              <a:spcBef>
                <a:spcPts val="480"/>
              </a:spcBef>
              <a:spcAft>
                <a:spcPts val="0"/>
              </a:spcAft>
              <a:buClr>
                <a:schemeClr val="dk1"/>
              </a:buClr>
              <a:buSzPts val="1100"/>
              <a:buFont typeface="Arial"/>
              <a:buNone/>
            </a:pPr>
            <a:r>
              <a:rPr b="0" i="0" lang="en-US" sz="3300" u="none" cap="none" strike="noStrike">
                <a:solidFill>
                  <a:srgbClr val="1B1B1B"/>
                </a:solidFill>
                <a:highlight>
                  <a:srgbClr val="FFFFFF"/>
                </a:highlight>
                <a:latin typeface="Quattrocento Sans"/>
                <a:ea typeface="Quattrocento Sans"/>
                <a:cs typeface="Quattrocento Sans"/>
                <a:sym typeface="Quattrocento Sans"/>
              </a:rPr>
              <a:t>0 &lt;= X &lt; 100 $ với lãi suất 3%</a:t>
            </a:r>
            <a:endParaRPr b="0" i="0" sz="3300" u="none" cap="none" strike="noStrike">
              <a:solidFill>
                <a:srgbClr val="1B1B1B"/>
              </a:solidFill>
              <a:highlight>
                <a:srgbClr val="FFFFFF"/>
              </a:highlight>
              <a:latin typeface="Quattrocento Sans"/>
              <a:ea typeface="Quattrocento Sans"/>
              <a:cs typeface="Quattrocento Sans"/>
              <a:sym typeface="Quattrocento Sans"/>
            </a:endParaRPr>
          </a:p>
          <a:p>
            <a:pPr indent="0" lvl="0" marL="457200" marR="0" rtl="0" algn="l">
              <a:lnSpc>
                <a:spcPct val="100000"/>
              </a:lnSpc>
              <a:spcBef>
                <a:spcPts val="480"/>
              </a:spcBef>
              <a:spcAft>
                <a:spcPts val="0"/>
              </a:spcAft>
              <a:buClr>
                <a:schemeClr val="dk1"/>
              </a:buClr>
              <a:buSzPts val="1100"/>
              <a:buFont typeface="Arial"/>
              <a:buNone/>
            </a:pPr>
            <a:r>
              <a:rPr b="0" i="0" lang="en-US" sz="3300" u="none" cap="none" strike="noStrike">
                <a:solidFill>
                  <a:srgbClr val="1B1B1B"/>
                </a:solidFill>
                <a:highlight>
                  <a:srgbClr val="FFFFFF"/>
                </a:highlight>
                <a:latin typeface="Quattrocento Sans"/>
                <a:ea typeface="Quattrocento Sans"/>
                <a:cs typeface="Quattrocento Sans"/>
                <a:sym typeface="Quattrocento Sans"/>
              </a:rPr>
              <a:t>100 &lt;= X &lt; 1000 $ với lãi suất 5%</a:t>
            </a:r>
            <a:endParaRPr b="0" i="0" sz="3300" u="none" cap="none" strike="noStrike">
              <a:solidFill>
                <a:srgbClr val="1B1B1B"/>
              </a:solidFill>
              <a:highlight>
                <a:srgbClr val="FFFFFF"/>
              </a:highlight>
              <a:latin typeface="Quattrocento Sans"/>
              <a:ea typeface="Quattrocento Sans"/>
              <a:cs typeface="Quattrocento Sans"/>
              <a:sym typeface="Quattrocento Sans"/>
            </a:endParaRPr>
          </a:p>
          <a:p>
            <a:pPr indent="0" lvl="0" marL="457200" marR="0" rtl="0" algn="l">
              <a:lnSpc>
                <a:spcPct val="100000"/>
              </a:lnSpc>
              <a:spcBef>
                <a:spcPts val="480"/>
              </a:spcBef>
              <a:spcAft>
                <a:spcPts val="0"/>
              </a:spcAft>
              <a:buClr>
                <a:schemeClr val="dk1"/>
              </a:buClr>
              <a:buSzPts val="1100"/>
              <a:buFont typeface="Arial"/>
              <a:buNone/>
            </a:pPr>
            <a:r>
              <a:rPr b="0" i="0" lang="en-US" sz="3300" u="none" cap="none" strike="noStrike">
                <a:solidFill>
                  <a:srgbClr val="1B1B1B"/>
                </a:solidFill>
                <a:highlight>
                  <a:srgbClr val="FFFFFF"/>
                </a:highlight>
                <a:latin typeface="Quattrocento Sans"/>
                <a:ea typeface="Quattrocento Sans"/>
                <a:cs typeface="Quattrocento Sans"/>
                <a:sym typeface="Quattrocento Sans"/>
              </a:rPr>
              <a:t>1000 &lt;= X $ với lãi suất 7%</a:t>
            </a:r>
            <a:endParaRPr b="0" i="0" sz="3300" u="none" cap="none" strike="noStrike">
              <a:solidFill>
                <a:srgbClr val="1B1B1B"/>
              </a:solidFill>
              <a:highlight>
                <a:srgbClr val="FFFFFF"/>
              </a:highlight>
              <a:latin typeface="Quattrocento Sans"/>
              <a:ea typeface="Quattrocento Sans"/>
              <a:cs typeface="Quattrocento Sans"/>
              <a:sym typeface="Quattrocento Sans"/>
            </a:endParaRPr>
          </a:p>
          <a:p>
            <a:pPr indent="-438150" lvl="0" marL="457200" marR="0" rtl="0" algn="l">
              <a:lnSpc>
                <a:spcPct val="100000"/>
              </a:lnSpc>
              <a:spcBef>
                <a:spcPts val="480"/>
              </a:spcBef>
              <a:spcAft>
                <a:spcPts val="0"/>
              </a:spcAft>
              <a:buClr>
                <a:srgbClr val="1B1B1B"/>
              </a:buClr>
              <a:buSzPts val="3300"/>
              <a:buFont typeface="Quattrocento Sans"/>
              <a:buAutoNum type="arabicPeriod"/>
            </a:pPr>
            <a:r>
              <a:rPr b="0" i="0" lang="en-US" sz="3300" u="none" cap="none" strike="noStrike">
                <a:solidFill>
                  <a:srgbClr val="1B1B1B"/>
                </a:solidFill>
                <a:highlight>
                  <a:srgbClr val="FFFFFF"/>
                </a:highlight>
                <a:latin typeface="Quattrocento Sans"/>
                <a:ea typeface="Quattrocento Sans"/>
                <a:cs typeface="Quattrocento Sans"/>
                <a:sym typeface="Quattrocento Sans"/>
              </a:rPr>
              <a:t>Vùng không hợp lệ:</a:t>
            </a:r>
            <a:endParaRPr b="0" i="0" sz="3300" u="none" cap="none" strike="noStrike">
              <a:solidFill>
                <a:srgbClr val="1B1B1B"/>
              </a:solidFill>
              <a:highlight>
                <a:srgbClr val="FFFFFF"/>
              </a:highlight>
              <a:latin typeface="Quattrocento Sans"/>
              <a:ea typeface="Quattrocento Sans"/>
              <a:cs typeface="Quattrocento Sans"/>
              <a:sym typeface="Quattrocento Sans"/>
            </a:endParaRPr>
          </a:p>
          <a:p>
            <a:pPr indent="457200" lvl="0" marL="0" marR="0" rtl="0" algn="l">
              <a:lnSpc>
                <a:spcPct val="100000"/>
              </a:lnSpc>
              <a:spcBef>
                <a:spcPts val="480"/>
              </a:spcBef>
              <a:spcAft>
                <a:spcPts val="0"/>
              </a:spcAft>
              <a:buClr>
                <a:schemeClr val="dk1"/>
              </a:buClr>
              <a:buSzPts val="1100"/>
              <a:buFont typeface="Arial"/>
              <a:buNone/>
            </a:pPr>
            <a:r>
              <a:rPr b="0" i="0" lang="en-US" sz="3300" u="none" cap="none" strike="noStrike">
                <a:solidFill>
                  <a:srgbClr val="1B1B1B"/>
                </a:solidFill>
                <a:highlight>
                  <a:srgbClr val="FFFFFF"/>
                </a:highlight>
                <a:latin typeface="Quattrocento Sans"/>
                <a:ea typeface="Quattrocento Sans"/>
                <a:cs typeface="Quattrocento Sans"/>
                <a:sym typeface="Quattrocento Sans"/>
              </a:rPr>
              <a:t>X &lt; 0 (số âm)</a:t>
            </a:r>
            <a:endParaRPr b="0" i="0" sz="3300" u="none" cap="none" strike="noStrike">
              <a:solidFill>
                <a:srgbClr val="1B1B1B"/>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480"/>
              </a:spcBef>
              <a:spcAft>
                <a:spcPts val="0"/>
              </a:spcAft>
              <a:buClr>
                <a:srgbClr val="000000"/>
              </a:buClr>
              <a:buSzPts val="3300"/>
              <a:buFont typeface="Arial"/>
              <a:buNone/>
            </a:pPr>
            <a:r>
              <a:t/>
            </a:r>
            <a:endParaRPr b="0" i="0" sz="3300" u="none" cap="none" strike="noStrike">
              <a:solidFill>
                <a:srgbClr val="1B1B1B"/>
              </a:solidFill>
              <a:highlight>
                <a:srgbClr val="FFFFFF"/>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g11613d185f0_0_13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statement coverage</a:t>
            </a:r>
            <a:endParaRPr/>
          </a:p>
        </p:txBody>
      </p:sp>
      <p:sp>
        <p:nvSpPr>
          <p:cNvPr id="713" name="Google Shape;713;g11613d185f0_0_133"/>
          <p:cNvSpPr txBox="1"/>
          <p:nvPr/>
        </p:nvSpPr>
        <p:spPr>
          <a:xfrm>
            <a:off x="617100" y="1701675"/>
            <a:ext cx="11316300" cy="50835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480"/>
              </a:spcBef>
              <a:spcAft>
                <a:spcPts val="0"/>
              </a:spcAft>
              <a:buClr>
                <a:schemeClr val="dk1"/>
              </a:buClr>
              <a:buSzPts val="1100"/>
              <a:buFont typeface="Arial"/>
              <a:buNone/>
            </a:pPr>
            <a:r>
              <a:rPr b="0" i="0" lang="en-US" sz="3600" u="none" cap="none" strike="noStrike">
                <a:solidFill>
                  <a:srgbClr val="222222"/>
                </a:solidFill>
                <a:highlight>
                  <a:srgbClr val="FFFFFF"/>
                </a:highlight>
                <a:latin typeface="Quattrocento Sans"/>
                <a:ea typeface="Quattrocento Sans"/>
                <a:cs typeface="Quattrocento Sans"/>
                <a:sym typeface="Quattrocento Sans"/>
              </a:rPr>
              <a:t>Các câu lệnh được đánh dấu bằng màu vàng là những câu lệnh được thực thi theo tình huống</a:t>
            </a:r>
            <a:endParaRPr b="0" i="0" sz="3600" u="none" cap="none" strike="noStrike">
              <a:solidFill>
                <a:srgbClr val="222222"/>
              </a:solidFill>
              <a:highlight>
                <a:srgbClr val="FFFFFF"/>
              </a:highlight>
              <a:latin typeface="Quattrocento Sans"/>
              <a:ea typeface="Quattrocento Sans"/>
              <a:cs typeface="Quattrocento Sans"/>
              <a:sym typeface="Quattrocento Sans"/>
            </a:endParaRPr>
          </a:p>
          <a:p>
            <a:pPr indent="0" lvl="0" marL="0" marR="0" rtl="0" algn="l">
              <a:lnSpc>
                <a:spcPct val="90000"/>
              </a:lnSpc>
              <a:spcBef>
                <a:spcPts val="480"/>
              </a:spcBef>
              <a:spcAft>
                <a:spcPts val="0"/>
              </a:spcAft>
              <a:buClr>
                <a:srgbClr val="000000"/>
              </a:buClr>
              <a:buSzPts val="3600"/>
              <a:buFont typeface="Arial"/>
              <a:buNone/>
            </a:pPr>
            <a:r>
              <a:rPr b="0" i="0" lang="en-US" sz="3600" u="none" cap="none" strike="noStrike">
                <a:solidFill>
                  <a:srgbClr val="222222"/>
                </a:solidFill>
                <a:highlight>
                  <a:srgbClr val="FFFFFF"/>
                </a:highlight>
                <a:latin typeface="Quattrocento Sans"/>
                <a:ea typeface="Quattrocento Sans"/>
                <a:cs typeface="Quattrocento Sans"/>
                <a:sym typeface="Quattrocento Sans"/>
              </a:rPr>
              <a:t>Number of executed statements = 5</a:t>
            </a:r>
            <a:endParaRPr b="0" i="0" sz="3600" u="none" cap="none" strike="noStrike">
              <a:solidFill>
                <a:srgbClr val="222222"/>
              </a:solidFill>
              <a:highlight>
                <a:srgbClr val="FFFFFF"/>
              </a:highlight>
              <a:latin typeface="Quattrocento Sans"/>
              <a:ea typeface="Quattrocento Sans"/>
              <a:cs typeface="Quattrocento Sans"/>
              <a:sym typeface="Quattrocento Sans"/>
            </a:endParaRPr>
          </a:p>
          <a:p>
            <a:pPr indent="0" lvl="0" marL="0" marR="0" rtl="0" algn="l">
              <a:lnSpc>
                <a:spcPct val="90000"/>
              </a:lnSpc>
              <a:spcBef>
                <a:spcPts val="480"/>
              </a:spcBef>
              <a:spcAft>
                <a:spcPts val="0"/>
              </a:spcAft>
              <a:buClr>
                <a:schemeClr val="dk1"/>
              </a:buClr>
              <a:buSzPts val="1100"/>
              <a:buFont typeface="Arial"/>
              <a:buNone/>
            </a:pPr>
            <a:r>
              <a:rPr b="0" i="0" lang="en-US" sz="3600" u="none" cap="none" strike="noStrike">
                <a:solidFill>
                  <a:srgbClr val="222222"/>
                </a:solidFill>
                <a:highlight>
                  <a:srgbClr val="FFFFFF"/>
                </a:highlight>
                <a:latin typeface="Quattrocento Sans"/>
                <a:ea typeface="Quattrocento Sans"/>
                <a:cs typeface="Quattrocento Sans"/>
                <a:sym typeface="Quattrocento Sans"/>
              </a:rPr>
              <a:t>Total number of statements = 7</a:t>
            </a:r>
            <a:endParaRPr b="0" i="0" sz="3600" u="none" cap="none" strike="noStrike">
              <a:solidFill>
                <a:srgbClr val="222222"/>
              </a:solidFill>
              <a:highlight>
                <a:srgbClr val="FFFFFF"/>
              </a:highlight>
              <a:latin typeface="Quattrocento Sans"/>
              <a:ea typeface="Quattrocento Sans"/>
              <a:cs typeface="Quattrocento Sans"/>
              <a:sym typeface="Quattrocento Sans"/>
            </a:endParaRPr>
          </a:p>
          <a:p>
            <a:pPr indent="0" lvl="0" marL="0" marR="0" rtl="0" algn="l">
              <a:lnSpc>
                <a:spcPct val="90000"/>
              </a:lnSpc>
              <a:spcBef>
                <a:spcPts val="480"/>
              </a:spcBef>
              <a:spcAft>
                <a:spcPts val="0"/>
              </a:spcAft>
              <a:buClr>
                <a:schemeClr val="dk1"/>
              </a:buClr>
              <a:buSzPts val="1100"/>
              <a:buFont typeface="Arial"/>
              <a:buNone/>
            </a:pPr>
            <a:r>
              <a:rPr b="0" i="0" lang="en-US" sz="3600" u="none" cap="none" strike="noStrike">
                <a:solidFill>
                  <a:srgbClr val="222222"/>
                </a:solidFill>
                <a:highlight>
                  <a:srgbClr val="FFFFFF"/>
                </a:highlight>
                <a:latin typeface="Quattrocento Sans"/>
                <a:ea typeface="Quattrocento Sans"/>
                <a:cs typeface="Quattrocento Sans"/>
                <a:sym typeface="Quattrocento Sans"/>
              </a:rPr>
              <a:t>Statement Coverage: 5/7 = 71%</a:t>
            </a:r>
            <a:endParaRPr b="0" i="0" sz="3600" u="none" cap="none" strike="noStrike">
              <a:solidFill>
                <a:srgbClr val="222222"/>
              </a:solidFill>
              <a:highlight>
                <a:srgbClr val="FFFFFF"/>
              </a:highlight>
              <a:latin typeface="Quattrocento Sans"/>
              <a:ea typeface="Quattrocento Sans"/>
              <a:cs typeface="Quattrocento Sans"/>
              <a:sym typeface="Quattrocento Sans"/>
            </a:endParaRPr>
          </a:p>
          <a:p>
            <a:pPr indent="0" lvl="0" marL="0" marR="0" rtl="0" algn="l">
              <a:lnSpc>
                <a:spcPct val="90000"/>
              </a:lnSpc>
              <a:spcBef>
                <a:spcPts val="480"/>
              </a:spcBef>
              <a:spcAft>
                <a:spcPts val="0"/>
              </a:spcAft>
              <a:buClr>
                <a:srgbClr val="000000"/>
              </a:buClr>
              <a:buSzPts val="3600"/>
              <a:buFont typeface="Arial"/>
              <a:buNone/>
            </a:pPr>
            <a:r>
              <a:t/>
            </a:r>
            <a:endParaRPr b="0" i="0" sz="3600" u="none" cap="none" strike="noStrike">
              <a:solidFill>
                <a:srgbClr val="222222"/>
              </a:solidFill>
              <a:highlight>
                <a:srgbClr val="FFFFFF"/>
              </a:highlight>
              <a:latin typeface="Quattrocento Sans"/>
              <a:ea typeface="Quattrocento Sans"/>
              <a:cs typeface="Quattrocento Sans"/>
              <a:sym typeface="Quattrocento Sans"/>
            </a:endParaRPr>
          </a:p>
        </p:txBody>
      </p:sp>
      <p:sp>
        <p:nvSpPr>
          <p:cNvPr id="714" name="Google Shape;714;g11613d185f0_0_133"/>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Kịch bản 1 : </a:t>
            </a:r>
            <a:r>
              <a:rPr b="0" i="0" lang="en-US" sz="3600" u="none" cap="none" strike="noStrike">
                <a:solidFill>
                  <a:srgbClr val="222222"/>
                </a:solidFill>
                <a:highlight>
                  <a:srgbClr val="FFFFFF"/>
                </a:highlight>
                <a:latin typeface="Quattrocento Sans"/>
                <a:ea typeface="Quattrocento Sans"/>
                <a:cs typeface="Quattrocento Sans"/>
                <a:sym typeface="Quattrocento Sans"/>
              </a:rPr>
              <a:t>Nếu A = 3, B = 9</a:t>
            </a:r>
            <a:endParaRPr b="0" i="0" sz="4000" u="none" cap="none" strike="noStrike">
              <a:solidFill>
                <a:srgbClr val="333333"/>
              </a:solidFill>
              <a:highlight>
                <a:schemeClr val="lt1"/>
              </a:highlight>
              <a:latin typeface="Quattrocento Sans"/>
              <a:ea typeface="Quattrocento Sans"/>
              <a:cs typeface="Quattrocento Sans"/>
              <a:sym typeface="Quattrocento Sans"/>
            </a:endParaRPr>
          </a:p>
        </p:txBody>
      </p:sp>
      <p:pic>
        <p:nvPicPr>
          <p:cNvPr id="715" name="Google Shape;715;g11613d185f0_0_133"/>
          <p:cNvPicPr preferRelativeResize="0"/>
          <p:nvPr/>
        </p:nvPicPr>
        <p:blipFill rotWithShape="1">
          <a:blip r:embed="rId3">
            <a:alphaModFix/>
          </a:blip>
          <a:srcRect b="0" l="0" r="0" t="0"/>
          <a:stretch/>
        </p:blipFill>
        <p:spPr>
          <a:xfrm>
            <a:off x="6808050" y="4393350"/>
            <a:ext cx="5125350" cy="2391825"/>
          </a:xfrm>
          <a:prstGeom prst="rect">
            <a:avLst/>
          </a:prstGeom>
          <a:noFill/>
          <a:ln>
            <a:noFill/>
          </a:ln>
        </p:spPr>
      </p:pic>
      <p:pic>
        <p:nvPicPr>
          <p:cNvPr id="716" name="Google Shape;716;g11613d185f0_0_133"/>
          <p:cNvPicPr preferRelativeResize="0"/>
          <p:nvPr/>
        </p:nvPicPr>
        <p:blipFill rotWithShape="1">
          <a:blip r:embed="rId4">
            <a:alphaModFix/>
          </a:blip>
          <a:srcRect b="0" l="0" r="0" t="0"/>
          <a:stretch/>
        </p:blipFill>
        <p:spPr>
          <a:xfrm>
            <a:off x="370225" y="5184425"/>
            <a:ext cx="6181600" cy="575225"/>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g11613d185f0_0_147"/>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statement coverage</a:t>
            </a:r>
            <a:endParaRPr/>
          </a:p>
        </p:txBody>
      </p:sp>
      <p:sp>
        <p:nvSpPr>
          <p:cNvPr id="722" name="Google Shape;722;g11613d185f0_0_147"/>
          <p:cNvSpPr txBox="1"/>
          <p:nvPr/>
        </p:nvSpPr>
        <p:spPr>
          <a:xfrm>
            <a:off x="617100" y="1701675"/>
            <a:ext cx="11316300" cy="50835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480"/>
              </a:spcBef>
              <a:spcAft>
                <a:spcPts val="0"/>
              </a:spcAft>
              <a:buClr>
                <a:srgbClr val="000000"/>
              </a:buClr>
              <a:buSzPts val="3600"/>
              <a:buFont typeface="Arial"/>
              <a:buNone/>
            </a:pPr>
            <a:r>
              <a:rPr b="0" i="0" lang="en-US" sz="3600" u="none" cap="none" strike="noStrike">
                <a:solidFill>
                  <a:srgbClr val="222222"/>
                </a:solidFill>
                <a:highlight>
                  <a:srgbClr val="FFFFFF"/>
                </a:highlight>
                <a:latin typeface="Quattrocento Sans"/>
                <a:ea typeface="Quattrocento Sans"/>
                <a:cs typeface="Quattrocento Sans"/>
                <a:sym typeface="Quattrocento Sans"/>
              </a:rPr>
              <a:t>Các câu lệnh được đánh dấu bằng màu vàng là những câu lệnh được thực thi theo tình huống</a:t>
            </a:r>
            <a:endParaRPr b="0" i="0" sz="3600" u="none" cap="none" strike="noStrike">
              <a:solidFill>
                <a:srgbClr val="222222"/>
              </a:solidFill>
              <a:highlight>
                <a:srgbClr val="FFFFFF"/>
              </a:highlight>
              <a:latin typeface="Quattrocento Sans"/>
              <a:ea typeface="Quattrocento Sans"/>
              <a:cs typeface="Quattrocento Sans"/>
              <a:sym typeface="Quattrocento Sans"/>
            </a:endParaRPr>
          </a:p>
          <a:p>
            <a:pPr indent="0" lvl="0" marL="0" marR="0" rtl="0" algn="l">
              <a:lnSpc>
                <a:spcPct val="90000"/>
              </a:lnSpc>
              <a:spcBef>
                <a:spcPts val="480"/>
              </a:spcBef>
              <a:spcAft>
                <a:spcPts val="0"/>
              </a:spcAft>
              <a:buClr>
                <a:srgbClr val="000000"/>
              </a:buClr>
              <a:buSzPts val="3600"/>
              <a:buFont typeface="Arial"/>
              <a:buNone/>
            </a:pPr>
            <a:r>
              <a:rPr b="0" i="0" lang="en-US" sz="3600" u="none" cap="none" strike="noStrike">
                <a:solidFill>
                  <a:srgbClr val="222222"/>
                </a:solidFill>
                <a:highlight>
                  <a:srgbClr val="FFFFFF"/>
                </a:highlight>
                <a:latin typeface="Quattrocento Sans"/>
                <a:ea typeface="Quattrocento Sans"/>
                <a:cs typeface="Quattrocento Sans"/>
                <a:sym typeface="Quattrocento Sans"/>
              </a:rPr>
              <a:t>Number of executed statements = 6</a:t>
            </a:r>
            <a:endParaRPr b="0" i="0" sz="3600" u="none" cap="none" strike="noStrike">
              <a:solidFill>
                <a:srgbClr val="222222"/>
              </a:solidFill>
              <a:highlight>
                <a:srgbClr val="FFFFFF"/>
              </a:highlight>
              <a:latin typeface="Quattrocento Sans"/>
              <a:ea typeface="Quattrocento Sans"/>
              <a:cs typeface="Quattrocento Sans"/>
              <a:sym typeface="Quattrocento Sans"/>
            </a:endParaRPr>
          </a:p>
          <a:p>
            <a:pPr indent="0" lvl="0" marL="0" marR="0" rtl="0" algn="l">
              <a:lnSpc>
                <a:spcPct val="90000"/>
              </a:lnSpc>
              <a:spcBef>
                <a:spcPts val="480"/>
              </a:spcBef>
              <a:spcAft>
                <a:spcPts val="0"/>
              </a:spcAft>
              <a:buClr>
                <a:srgbClr val="000000"/>
              </a:buClr>
              <a:buSzPts val="3600"/>
              <a:buFont typeface="Arial"/>
              <a:buNone/>
            </a:pPr>
            <a:r>
              <a:rPr b="0" i="0" lang="en-US" sz="3600" u="none" cap="none" strike="noStrike">
                <a:solidFill>
                  <a:srgbClr val="222222"/>
                </a:solidFill>
                <a:highlight>
                  <a:srgbClr val="FFFFFF"/>
                </a:highlight>
                <a:latin typeface="Quattrocento Sans"/>
                <a:ea typeface="Quattrocento Sans"/>
                <a:cs typeface="Quattrocento Sans"/>
                <a:sym typeface="Quattrocento Sans"/>
              </a:rPr>
              <a:t>Total number of statements = 7</a:t>
            </a:r>
            <a:endParaRPr b="0" i="0" sz="3600" u="none" cap="none" strike="noStrike">
              <a:solidFill>
                <a:srgbClr val="222222"/>
              </a:solidFill>
              <a:highlight>
                <a:srgbClr val="FFFFFF"/>
              </a:highlight>
              <a:latin typeface="Quattrocento Sans"/>
              <a:ea typeface="Quattrocento Sans"/>
              <a:cs typeface="Quattrocento Sans"/>
              <a:sym typeface="Quattrocento Sans"/>
            </a:endParaRPr>
          </a:p>
          <a:p>
            <a:pPr indent="0" lvl="0" marL="0" marR="0" rtl="0" algn="l">
              <a:lnSpc>
                <a:spcPct val="90000"/>
              </a:lnSpc>
              <a:spcBef>
                <a:spcPts val="480"/>
              </a:spcBef>
              <a:spcAft>
                <a:spcPts val="0"/>
              </a:spcAft>
              <a:buClr>
                <a:srgbClr val="000000"/>
              </a:buClr>
              <a:buSzPts val="3600"/>
              <a:buFont typeface="Arial"/>
              <a:buNone/>
            </a:pPr>
            <a:r>
              <a:rPr b="0" i="0" lang="en-US" sz="3600" u="none" cap="none" strike="noStrike">
                <a:solidFill>
                  <a:srgbClr val="222222"/>
                </a:solidFill>
                <a:highlight>
                  <a:srgbClr val="FFFFFF"/>
                </a:highlight>
                <a:latin typeface="Quattrocento Sans"/>
                <a:ea typeface="Quattrocento Sans"/>
                <a:cs typeface="Quattrocento Sans"/>
                <a:sym typeface="Quattrocento Sans"/>
              </a:rPr>
              <a:t>Statement Coverage: 6/7 = 85%</a:t>
            </a:r>
            <a:endParaRPr b="0" i="0" sz="3600" u="none" cap="none" strike="noStrike">
              <a:solidFill>
                <a:srgbClr val="222222"/>
              </a:solidFill>
              <a:highlight>
                <a:srgbClr val="FFFFFF"/>
              </a:highlight>
              <a:latin typeface="Quattrocento Sans"/>
              <a:ea typeface="Quattrocento Sans"/>
              <a:cs typeface="Quattrocento Sans"/>
              <a:sym typeface="Quattrocento Sans"/>
            </a:endParaRPr>
          </a:p>
          <a:p>
            <a:pPr indent="0" lvl="0" marL="0" marR="0" rtl="0" algn="l">
              <a:lnSpc>
                <a:spcPct val="90000"/>
              </a:lnSpc>
              <a:spcBef>
                <a:spcPts val="480"/>
              </a:spcBef>
              <a:spcAft>
                <a:spcPts val="0"/>
              </a:spcAft>
              <a:buClr>
                <a:srgbClr val="000000"/>
              </a:buClr>
              <a:buSzPts val="3600"/>
              <a:buFont typeface="Arial"/>
              <a:buNone/>
            </a:pPr>
            <a:r>
              <a:t/>
            </a:r>
            <a:endParaRPr b="0" i="0" sz="3600" u="none" cap="none" strike="noStrike">
              <a:solidFill>
                <a:srgbClr val="222222"/>
              </a:solidFill>
              <a:highlight>
                <a:srgbClr val="FFFFFF"/>
              </a:highlight>
              <a:latin typeface="Quattrocento Sans"/>
              <a:ea typeface="Quattrocento Sans"/>
              <a:cs typeface="Quattrocento Sans"/>
              <a:sym typeface="Quattrocento Sans"/>
            </a:endParaRPr>
          </a:p>
        </p:txBody>
      </p:sp>
      <p:sp>
        <p:nvSpPr>
          <p:cNvPr id="723" name="Google Shape;723;g11613d185f0_0_147"/>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Kịch bản 2 : </a:t>
            </a:r>
            <a:r>
              <a:rPr b="0" i="0" lang="en-US" sz="3600" u="none" cap="none" strike="noStrike">
                <a:solidFill>
                  <a:srgbClr val="222222"/>
                </a:solidFill>
                <a:highlight>
                  <a:srgbClr val="FFFFFF"/>
                </a:highlight>
                <a:latin typeface="Quattrocento Sans"/>
                <a:ea typeface="Quattrocento Sans"/>
                <a:cs typeface="Quattrocento Sans"/>
                <a:sym typeface="Quattrocento Sans"/>
              </a:rPr>
              <a:t>Nếu A = -3, B = -9</a:t>
            </a:r>
            <a:endParaRPr b="0" i="0" sz="4000" u="none" cap="none" strike="noStrike">
              <a:solidFill>
                <a:srgbClr val="333333"/>
              </a:solidFill>
              <a:highlight>
                <a:schemeClr val="lt1"/>
              </a:highlight>
              <a:latin typeface="Quattrocento Sans"/>
              <a:ea typeface="Quattrocento Sans"/>
              <a:cs typeface="Quattrocento Sans"/>
              <a:sym typeface="Quattrocento Sans"/>
            </a:endParaRPr>
          </a:p>
        </p:txBody>
      </p:sp>
      <p:pic>
        <p:nvPicPr>
          <p:cNvPr id="724" name="Google Shape;724;g11613d185f0_0_147"/>
          <p:cNvPicPr preferRelativeResize="0"/>
          <p:nvPr/>
        </p:nvPicPr>
        <p:blipFill rotWithShape="1">
          <a:blip r:embed="rId3">
            <a:alphaModFix/>
          </a:blip>
          <a:srcRect b="0" l="0" r="0" t="0"/>
          <a:stretch/>
        </p:blipFill>
        <p:spPr>
          <a:xfrm>
            <a:off x="6821725" y="4399800"/>
            <a:ext cx="4760675" cy="2221650"/>
          </a:xfrm>
          <a:prstGeom prst="rect">
            <a:avLst/>
          </a:prstGeom>
          <a:noFill/>
          <a:ln>
            <a:noFill/>
          </a:ln>
        </p:spPr>
      </p:pic>
      <p:pic>
        <p:nvPicPr>
          <p:cNvPr id="725" name="Google Shape;725;g11613d185f0_0_147"/>
          <p:cNvPicPr preferRelativeResize="0"/>
          <p:nvPr/>
        </p:nvPicPr>
        <p:blipFill rotWithShape="1">
          <a:blip r:embed="rId4">
            <a:alphaModFix/>
          </a:blip>
          <a:srcRect b="0" l="0" r="0" t="0"/>
          <a:stretch/>
        </p:blipFill>
        <p:spPr>
          <a:xfrm>
            <a:off x="370225" y="5184425"/>
            <a:ext cx="6181600" cy="575225"/>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g11613d185f0_0_199"/>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statement coverage</a:t>
            </a:r>
            <a:endParaRPr/>
          </a:p>
        </p:txBody>
      </p:sp>
      <p:sp>
        <p:nvSpPr>
          <p:cNvPr id="731" name="Google Shape;731;g11613d185f0_0_199"/>
          <p:cNvSpPr txBox="1"/>
          <p:nvPr/>
        </p:nvSpPr>
        <p:spPr>
          <a:xfrm>
            <a:off x="598950" y="887250"/>
            <a:ext cx="11316300" cy="50835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480"/>
              </a:spcBef>
              <a:spcAft>
                <a:spcPts val="0"/>
              </a:spcAft>
              <a:buClr>
                <a:srgbClr val="000000"/>
              </a:buClr>
              <a:buSzPts val="3600"/>
              <a:buFont typeface="Arial"/>
              <a:buNone/>
            </a:pPr>
            <a:r>
              <a:rPr b="0" i="0" lang="en-US" sz="3600" u="none" cap="none" strike="noStrike">
                <a:solidFill>
                  <a:srgbClr val="222222"/>
                </a:solidFill>
                <a:highlight>
                  <a:srgbClr val="FFFFFF"/>
                </a:highlight>
                <a:latin typeface="Quattrocento Sans"/>
                <a:ea typeface="Quattrocento Sans"/>
                <a:cs typeface="Quattrocento Sans"/>
                <a:sym typeface="Quattrocento Sans"/>
              </a:rPr>
              <a:t>Nhìn về mặt tổng thể ở kịch bản 2 thì hầu hết các câu lệnh đều đi qua nên có kể kết luận là độ bao phủ câu lệnh là 100%</a:t>
            </a:r>
            <a:endParaRPr b="0" i="0" sz="3600" u="none" cap="none" strike="noStrike">
              <a:solidFill>
                <a:srgbClr val="222222"/>
              </a:solidFill>
              <a:highlight>
                <a:srgbClr val="FFFFFF"/>
              </a:highlight>
              <a:latin typeface="Quattrocento Sans"/>
              <a:ea typeface="Quattrocento Sans"/>
              <a:cs typeface="Quattrocento Sans"/>
              <a:sym typeface="Quattrocento Sans"/>
            </a:endParaRPr>
          </a:p>
          <a:p>
            <a:pPr indent="0" lvl="0" marL="0" marR="0" rtl="0" algn="l">
              <a:lnSpc>
                <a:spcPct val="90000"/>
              </a:lnSpc>
              <a:spcBef>
                <a:spcPts val="480"/>
              </a:spcBef>
              <a:spcAft>
                <a:spcPts val="0"/>
              </a:spcAft>
              <a:buClr>
                <a:srgbClr val="000000"/>
              </a:buClr>
              <a:buSzPts val="3600"/>
              <a:buFont typeface="Arial"/>
              <a:buNone/>
            </a:pPr>
            <a:r>
              <a:t/>
            </a:r>
            <a:endParaRPr b="0" i="0" sz="3600" u="none" cap="none" strike="noStrike">
              <a:solidFill>
                <a:srgbClr val="222222"/>
              </a:solidFill>
              <a:highlight>
                <a:srgbClr val="FFFFFF"/>
              </a:highlight>
              <a:latin typeface="Quattrocento Sans"/>
              <a:ea typeface="Quattrocento Sans"/>
              <a:cs typeface="Quattrocento Sans"/>
              <a:sym typeface="Quattrocento Sans"/>
            </a:endParaRPr>
          </a:p>
        </p:txBody>
      </p:sp>
      <p:pic>
        <p:nvPicPr>
          <p:cNvPr id="732" name="Google Shape;732;g11613d185f0_0_199"/>
          <p:cNvPicPr preferRelativeResize="0"/>
          <p:nvPr/>
        </p:nvPicPr>
        <p:blipFill rotWithShape="1">
          <a:blip r:embed="rId3">
            <a:alphaModFix/>
          </a:blip>
          <a:srcRect b="0" l="0" r="0" t="0"/>
          <a:stretch/>
        </p:blipFill>
        <p:spPr>
          <a:xfrm>
            <a:off x="3701150" y="2453675"/>
            <a:ext cx="6520525" cy="3042925"/>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g11613d185f0_0_28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statement coverage</a:t>
            </a:r>
            <a:endParaRPr/>
          </a:p>
        </p:txBody>
      </p:sp>
      <p:sp>
        <p:nvSpPr>
          <p:cNvPr id="738" name="Google Shape;738;g11613d185f0_0_288"/>
          <p:cNvSpPr txBox="1"/>
          <p:nvPr/>
        </p:nvSpPr>
        <p:spPr>
          <a:xfrm>
            <a:off x="307800" y="901275"/>
            <a:ext cx="121167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Ưu điểm Kỹ thuật bao phủ câu lệnh</a:t>
            </a:r>
            <a:endParaRPr b="0" i="0" sz="4000"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739" name="Google Shape;739;g11613d185f0_0_288"/>
          <p:cNvSpPr txBox="1"/>
          <p:nvPr/>
        </p:nvSpPr>
        <p:spPr>
          <a:xfrm>
            <a:off x="346950" y="1701675"/>
            <a:ext cx="11235300" cy="4088100"/>
          </a:xfrm>
          <a:prstGeom prst="rect">
            <a:avLst/>
          </a:prstGeom>
          <a:noFill/>
          <a:ln>
            <a:noFill/>
          </a:ln>
        </p:spPr>
        <p:txBody>
          <a:bodyPr anchorCtr="0" anchor="t" bIns="45700" lIns="91425" spcFirstLastPara="1" rIns="91425" wrap="square" tIns="45700">
            <a:normAutofit/>
          </a:bodyPr>
          <a:lstStyle/>
          <a:p>
            <a:pPr indent="-361950" lvl="1" marL="742950" marR="0" rtl="0" algn="l">
              <a:lnSpc>
                <a:spcPct val="9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Nó có thể được áp dụng trực tiếp vào mã đối tượng và không yêu cầu xử lý mã nguồn.</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9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Nó xác minh những gì mã nguồn viết được dự kiến ​​sẽ thực thi và không thực thi</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39">
                                            <p:txEl>
                                              <p:pRg end="0" st="0"/>
                                            </p:txEl>
                                          </p:spTgt>
                                        </p:tgtEl>
                                        <p:attrNameLst>
                                          <p:attrName>style.visibility</p:attrName>
                                        </p:attrNameLst>
                                      </p:cBhvr>
                                      <p:to>
                                        <p:strVal val="visible"/>
                                      </p:to>
                                    </p:set>
                                    <p:anim calcmode="lin" valueType="num">
                                      <p:cBhvr additive="base">
                                        <p:cTn dur="1000"/>
                                        <p:tgtEl>
                                          <p:spTgt spid="73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39">
                                            <p:txEl>
                                              <p:pRg end="1" st="1"/>
                                            </p:txEl>
                                          </p:spTgt>
                                        </p:tgtEl>
                                        <p:attrNameLst>
                                          <p:attrName>style.visibility</p:attrName>
                                        </p:attrNameLst>
                                      </p:cBhvr>
                                      <p:to>
                                        <p:strVal val="visible"/>
                                      </p:to>
                                    </p:set>
                                    <p:anim calcmode="lin" valueType="num">
                                      <p:cBhvr additive="base">
                                        <p:cTn dur="1000"/>
                                        <p:tgtEl>
                                          <p:spTgt spid="73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g11613d185f0_0_29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statement coverage</a:t>
            </a:r>
            <a:endParaRPr/>
          </a:p>
        </p:txBody>
      </p:sp>
      <p:sp>
        <p:nvSpPr>
          <p:cNvPr id="745" name="Google Shape;745;g11613d185f0_0_294"/>
          <p:cNvSpPr txBox="1"/>
          <p:nvPr/>
        </p:nvSpPr>
        <p:spPr>
          <a:xfrm>
            <a:off x="307800" y="901275"/>
            <a:ext cx="121167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Nhược điểm Kỹ thuật bao phủ câu lệnh</a:t>
            </a:r>
            <a:endParaRPr b="0" i="0" sz="4000"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746" name="Google Shape;746;g11613d185f0_0_294"/>
          <p:cNvSpPr txBox="1"/>
          <p:nvPr/>
        </p:nvSpPr>
        <p:spPr>
          <a:xfrm>
            <a:off x="346950" y="1701675"/>
            <a:ext cx="11235300" cy="4088100"/>
          </a:xfrm>
          <a:prstGeom prst="rect">
            <a:avLst/>
          </a:prstGeom>
          <a:noFill/>
          <a:ln>
            <a:noFill/>
          </a:ln>
        </p:spPr>
        <p:txBody>
          <a:bodyPr anchorCtr="0" anchor="t" bIns="45700" lIns="91425" spcFirstLastPara="1" rIns="91425" wrap="square" tIns="45700">
            <a:normAutofit/>
          </a:bodyPr>
          <a:lstStyle/>
          <a:p>
            <a:pPr indent="-361950" lvl="1" marL="742950" marR="0" rtl="0" algn="l">
              <a:lnSpc>
                <a:spcPct val="9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Nó chỉ bao gồm các điều kiện “true” của mã nguồn.</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9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Statement Coverage hoàn toàn không quan tâm với các toán tử logic (|| và &amp;&amp;)</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46">
                                            <p:txEl>
                                              <p:pRg end="0" st="0"/>
                                            </p:txEl>
                                          </p:spTgt>
                                        </p:tgtEl>
                                        <p:attrNameLst>
                                          <p:attrName>style.visibility</p:attrName>
                                        </p:attrNameLst>
                                      </p:cBhvr>
                                      <p:to>
                                        <p:strVal val="visible"/>
                                      </p:to>
                                    </p:set>
                                    <p:anim calcmode="lin" valueType="num">
                                      <p:cBhvr additive="base">
                                        <p:cTn dur="1000"/>
                                        <p:tgtEl>
                                          <p:spTgt spid="74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46">
                                            <p:txEl>
                                              <p:pRg end="1" st="1"/>
                                            </p:txEl>
                                          </p:spTgt>
                                        </p:tgtEl>
                                        <p:attrNameLst>
                                          <p:attrName>style.visibility</p:attrName>
                                        </p:attrNameLst>
                                      </p:cBhvr>
                                      <p:to>
                                        <p:strVal val="visible"/>
                                      </p:to>
                                    </p:set>
                                    <p:anim calcmode="lin" valueType="num">
                                      <p:cBhvr additive="base">
                                        <p:cTn dur="1000"/>
                                        <p:tgtEl>
                                          <p:spTgt spid="74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g11613d185f0_0_207"/>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decision coverage</a:t>
            </a:r>
            <a:endParaRPr/>
          </a:p>
        </p:txBody>
      </p:sp>
      <p:sp>
        <p:nvSpPr>
          <p:cNvPr id="752" name="Google Shape;752;g11613d185f0_0_207"/>
          <p:cNvSpPr txBox="1"/>
          <p:nvPr/>
        </p:nvSpPr>
        <p:spPr>
          <a:xfrm>
            <a:off x="307800" y="901275"/>
            <a:ext cx="121167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Kỹ thuật bao phủ quyết định(</a:t>
            </a:r>
            <a:r>
              <a:rPr b="0" i="0" lang="en-US" sz="3600" u="none" cap="none" strike="noStrike">
                <a:solidFill>
                  <a:srgbClr val="333333"/>
                </a:solidFill>
                <a:highlight>
                  <a:schemeClr val="lt1"/>
                </a:highlight>
                <a:latin typeface="Quattrocento Sans"/>
                <a:ea typeface="Quattrocento Sans"/>
                <a:cs typeface="Quattrocento Sans"/>
                <a:sym typeface="Quattrocento Sans"/>
              </a:rPr>
              <a:t>Decision  Coverage)</a:t>
            </a:r>
            <a:endParaRPr b="0" i="0" sz="4000" u="none" cap="none" strike="noStrike">
              <a:solidFill>
                <a:srgbClr val="333333"/>
              </a:solidFill>
              <a:highlight>
                <a:schemeClr val="lt1"/>
              </a:highlight>
              <a:latin typeface="Quattrocento Sans"/>
              <a:ea typeface="Quattrocento Sans"/>
              <a:cs typeface="Quattrocento Sans"/>
              <a:sym typeface="Quattrocento Sans"/>
            </a:endParaRPr>
          </a:p>
        </p:txBody>
      </p:sp>
      <p:pic>
        <p:nvPicPr>
          <p:cNvPr id="753" name="Google Shape;753;g11613d185f0_0_207"/>
          <p:cNvPicPr preferRelativeResize="0"/>
          <p:nvPr/>
        </p:nvPicPr>
        <p:blipFill rotWithShape="1">
          <a:blip r:embed="rId3">
            <a:alphaModFix/>
          </a:blip>
          <a:srcRect b="0" l="0" r="55844" t="0"/>
          <a:stretch/>
        </p:blipFill>
        <p:spPr>
          <a:xfrm>
            <a:off x="8203925" y="1938675"/>
            <a:ext cx="3988076" cy="4345500"/>
          </a:xfrm>
          <a:prstGeom prst="rect">
            <a:avLst/>
          </a:prstGeom>
          <a:noFill/>
          <a:ln>
            <a:noFill/>
          </a:ln>
        </p:spPr>
      </p:pic>
      <p:sp>
        <p:nvSpPr>
          <p:cNvPr id="754" name="Google Shape;754;g11613d185f0_0_207"/>
          <p:cNvSpPr txBox="1"/>
          <p:nvPr/>
        </p:nvSpPr>
        <p:spPr>
          <a:xfrm>
            <a:off x="307800" y="1569675"/>
            <a:ext cx="8604900" cy="5083500"/>
          </a:xfrm>
          <a:prstGeom prst="rect">
            <a:avLst/>
          </a:prstGeom>
          <a:noFill/>
          <a:ln>
            <a:noFill/>
          </a:ln>
        </p:spPr>
        <p:txBody>
          <a:bodyPr anchorCtr="0" anchor="t" bIns="45700" lIns="91425" spcFirstLastPara="1" rIns="91425" wrap="square" tIns="45700">
            <a:normAutofit/>
          </a:bodyPr>
          <a:lstStyle/>
          <a:p>
            <a:pPr indent="-361950" lvl="1" marL="742950" marR="0" rtl="0" algn="l">
              <a:lnSpc>
                <a:spcPct val="9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Là một kỹ thuật kiểm tra hộp trắng thực thi trả kết quả đúng hoặc sai của mỗi biểu thức của mã nguồn. </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9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Mục tiêu của Decision Coverage là xác thực tất cả mã nguồn có thể truy cập bằng cách kiểm tra và đảm bảo rằng mỗi nhánh của mọi điểm Decision có thể được thực thi ít nhất một lần.</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g11613d185f0_0_21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decision coverage</a:t>
            </a:r>
            <a:endParaRPr/>
          </a:p>
        </p:txBody>
      </p:sp>
      <p:sp>
        <p:nvSpPr>
          <p:cNvPr id="760" name="Google Shape;760;g11613d185f0_0_216"/>
          <p:cNvSpPr txBox="1"/>
          <p:nvPr/>
        </p:nvSpPr>
        <p:spPr>
          <a:xfrm>
            <a:off x="693900" y="887250"/>
            <a:ext cx="11498100" cy="50835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Công thức tính độ bao phủ quyết định</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pic>
        <p:nvPicPr>
          <p:cNvPr id="761" name="Google Shape;761;g11613d185f0_0_216"/>
          <p:cNvPicPr preferRelativeResize="0"/>
          <p:nvPr/>
        </p:nvPicPr>
        <p:blipFill rotWithShape="1">
          <a:blip r:embed="rId3">
            <a:alphaModFix/>
          </a:blip>
          <a:srcRect b="0" l="0" r="0" t="0"/>
          <a:stretch/>
        </p:blipFill>
        <p:spPr>
          <a:xfrm>
            <a:off x="778800" y="2834908"/>
            <a:ext cx="10888400" cy="1188180"/>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60">
                                            <p:txEl>
                                              <p:pRg end="0" st="0"/>
                                            </p:txEl>
                                          </p:spTgt>
                                        </p:tgtEl>
                                        <p:attrNameLst>
                                          <p:attrName>style.visibility</p:attrName>
                                        </p:attrNameLst>
                                      </p:cBhvr>
                                      <p:to>
                                        <p:strVal val="visible"/>
                                      </p:to>
                                    </p:set>
                                    <p:anim calcmode="lin" valueType="num">
                                      <p:cBhvr additive="base">
                                        <p:cTn dur="1000"/>
                                        <p:tgtEl>
                                          <p:spTgt spid="76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g11613d185f0_0_229"/>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decision coverage</a:t>
            </a:r>
            <a:endParaRPr/>
          </a:p>
        </p:txBody>
      </p:sp>
      <p:sp>
        <p:nvSpPr>
          <p:cNvPr id="767" name="Google Shape;767;g11613d185f0_0_229"/>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480"/>
              </a:spcBef>
              <a:spcAft>
                <a:spcPts val="0"/>
              </a:spcAft>
              <a:buClr>
                <a:srgbClr val="000000"/>
              </a:buClr>
              <a:buSzPts val="3600"/>
              <a:buFont typeface="Arial"/>
              <a:buNone/>
            </a:pPr>
            <a:r>
              <a:rPr b="1" i="0" lang="en-US" sz="3600" u="none" cap="none" strike="noStrike">
                <a:solidFill>
                  <a:srgbClr val="333333"/>
                </a:solidFill>
                <a:highlight>
                  <a:schemeClr val="lt1"/>
                </a:highlight>
                <a:latin typeface="Quattrocento Sans"/>
                <a:ea typeface="Quattrocento Sans"/>
                <a:cs typeface="Quattrocento Sans"/>
                <a:sym typeface="Quattrocento Sans"/>
              </a:rPr>
              <a:t>Source Code:</a:t>
            </a:r>
            <a:endParaRPr b="1" i="0" sz="3600" u="none" cap="none" strike="noStrike">
              <a:solidFill>
                <a:srgbClr val="333333"/>
              </a:solidFill>
              <a:highlight>
                <a:schemeClr val="lt1"/>
              </a:highlight>
              <a:latin typeface="Quattrocento Sans"/>
              <a:ea typeface="Quattrocento Sans"/>
              <a:cs typeface="Quattrocento Sans"/>
              <a:sym typeface="Quattrocento Sans"/>
            </a:endParaRPr>
          </a:p>
          <a:p>
            <a:pPr indent="0" lvl="0" marL="1371600" marR="0" rtl="0" algn="l">
              <a:lnSpc>
                <a:spcPct val="90000"/>
              </a:lnSpc>
              <a:spcBef>
                <a:spcPts val="480"/>
              </a:spcBef>
              <a:spcAft>
                <a:spcPts val="0"/>
              </a:spcAft>
              <a:buClr>
                <a:srgbClr val="000000"/>
              </a:buClr>
              <a:buSzPts val="3600"/>
              <a:buFont typeface="Arial"/>
              <a:buNone/>
            </a:pPr>
            <a:r>
              <a:rPr b="0" i="0" lang="en-US" sz="3600" u="none" cap="none" strike="noStrike">
                <a:solidFill>
                  <a:srgbClr val="333333"/>
                </a:solidFill>
                <a:highlight>
                  <a:schemeClr val="lt1"/>
                </a:highlight>
                <a:latin typeface="Quattrocento Sans"/>
                <a:ea typeface="Quattrocento Sans"/>
                <a:cs typeface="Quattrocento Sans"/>
                <a:sym typeface="Quattrocento Sans"/>
              </a:rPr>
              <a:t>     ------------  is a function </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0" lvl="0" marL="1371600" marR="0" rtl="0" algn="l">
              <a:lnSpc>
                <a:spcPct val="90000"/>
              </a:lnSpc>
              <a:spcBef>
                <a:spcPts val="480"/>
              </a:spcBef>
              <a:spcAft>
                <a:spcPts val="0"/>
              </a:spcAft>
              <a:buClr>
                <a:srgbClr val="000000"/>
              </a:buClr>
              <a:buSzPts val="3600"/>
              <a:buFont typeface="Arial"/>
              <a:buNone/>
            </a:pPr>
            <a:r>
              <a:rPr b="0" i="0" lang="en-US" sz="3600" u="none" cap="none" strike="noStrike">
                <a:solidFill>
                  <a:srgbClr val="333333"/>
                </a:solidFill>
                <a:highlight>
                  <a:schemeClr val="lt1"/>
                </a:highlight>
                <a:latin typeface="Quattrocento Sans"/>
                <a:ea typeface="Quattrocento Sans"/>
                <a:cs typeface="Quattrocento Sans"/>
                <a:sym typeface="Quattrocento Sans"/>
              </a:rPr>
              <a:t>Demo(int a) {                       </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0" lvl="0" marL="1371600" marR="0" rtl="0" algn="l">
              <a:lnSpc>
                <a:spcPct val="90000"/>
              </a:lnSpc>
              <a:spcBef>
                <a:spcPts val="480"/>
              </a:spcBef>
              <a:spcAft>
                <a:spcPts val="0"/>
              </a:spcAft>
              <a:buClr>
                <a:srgbClr val="000000"/>
              </a:buClr>
              <a:buSzPts val="3600"/>
              <a:buFont typeface="Arial"/>
              <a:buNone/>
            </a:pPr>
            <a:r>
              <a:rPr b="0" i="0" lang="en-US" sz="3600" u="none" cap="none" strike="noStrike">
                <a:solidFill>
                  <a:srgbClr val="333333"/>
                </a:solidFill>
                <a:highlight>
                  <a:schemeClr val="lt1"/>
                </a:highlight>
                <a:latin typeface="Quattrocento Sans"/>
                <a:ea typeface="Quattrocento Sans"/>
                <a:cs typeface="Quattrocento Sans"/>
                <a:sym typeface="Quattrocento Sans"/>
              </a:rPr>
              <a:t>     If (a&gt; 5)</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0" lvl="0" marL="1371600" marR="0" rtl="0" algn="l">
              <a:lnSpc>
                <a:spcPct val="90000"/>
              </a:lnSpc>
              <a:spcBef>
                <a:spcPts val="480"/>
              </a:spcBef>
              <a:spcAft>
                <a:spcPts val="0"/>
              </a:spcAft>
              <a:buClr>
                <a:srgbClr val="000000"/>
              </a:buClr>
              <a:buSzPts val="3600"/>
              <a:buFont typeface="Arial"/>
              <a:buNone/>
            </a:pPr>
            <a:r>
              <a:rPr b="0" i="0" lang="en-US" sz="3600" u="none" cap="none" strike="noStrike">
                <a:solidFill>
                  <a:srgbClr val="333333"/>
                </a:solidFill>
                <a:highlight>
                  <a:schemeClr val="lt1"/>
                </a:highlight>
                <a:latin typeface="Quattrocento Sans"/>
                <a:ea typeface="Quattrocento Sans"/>
                <a:cs typeface="Quattrocento Sans"/>
                <a:sym typeface="Quattrocento Sans"/>
              </a:rPr>
              <a:t>    		a=a*3</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0" lvl="0" marL="1371600" marR="0" rtl="0" algn="l">
              <a:lnSpc>
                <a:spcPct val="90000"/>
              </a:lnSpc>
              <a:spcBef>
                <a:spcPts val="480"/>
              </a:spcBef>
              <a:spcAft>
                <a:spcPts val="0"/>
              </a:spcAft>
              <a:buClr>
                <a:srgbClr val="000000"/>
              </a:buClr>
              <a:buSzPts val="3600"/>
              <a:buFont typeface="Arial"/>
              <a:buNone/>
            </a:pPr>
            <a:r>
              <a:rPr b="0" i="0" lang="en-US" sz="3600" u="none" cap="none" strike="noStrike">
                <a:solidFill>
                  <a:srgbClr val="333333"/>
                </a:solidFill>
                <a:highlight>
                  <a:schemeClr val="lt1"/>
                </a:highlight>
                <a:latin typeface="Quattrocento Sans"/>
                <a:ea typeface="Quattrocento Sans"/>
                <a:cs typeface="Quattrocento Sans"/>
                <a:sym typeface="Quattrocento Sans"/>
              </a:rPr>
              <a:t>     Print (a)</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0" lvl="0" marL="1371600" marR="0" rtl="0" algn="l">
              <a:lnSpc>
                <a:spcPct val="90000"/>
              </a:lnSpc>
              <a:spcBef>
                <a:spcPts val="480"/>
              </a:spcBef>
              <a:spcAft>
                <a:spcPts val="0"/>
              </a:spcAft>
              <a:buClr>
                <a:srgbClr val="000000"/>
              </a:buClr>
              <a:buSzPts val="3600"/>
              <a:buFont typeface="Arial"/>
              <a:buNone/>
            </a:pPr>
            <a:r>
              <a:rPr b="0" i="0" lang="en-US" sz="3600" u="none" cap="none" strike="noStrike">
                <a:solidFill>
                  <a:srgbClr val="333333"/>
                </a:solidFill>
                <a:highlight>
                  <a:schemeClr val="lt1"/>
                </a:highlight>
                <a:latin typeface="Quattrocento Sans"/>
                <a:ea typeface="Quattrocento Sans"/>
                <a:cs typeface="Quattrocento Sans"/>
                <a:sym typeface="Quattrocento Sans"/>
              </a:rPr>
              <a:t>    }  </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0" lvl="0" marL="1371600" marR="0" rtl="0" algn="l">
              <a:lnSpc>
                <a:spcPct val="90000"/>
              </a:lnSpc>
              <a:spcBef>
                <a:spcPts val="480"/>
              </a:spcBef>
              <a:spcAft>
                <a:spcPts val="0"/>
              </a:spcAft>
              <a:buClr>
                <a:srgbClr val="000000"/>
              </a:buClr>
              <a:buSzPts val="3600"/>
              <a:buFont typeface="Arial"/>
              <a:buNone/>
            </a:pPr>
            <a:r>
              <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0" lvl="0" marL="1371600" marR="0" rtl="0" algn="l">
              <a:lnSpc>
                <a:spcPct val="90000"/>
              </a:lnSpc>
              <a:spcBef>
                <a:spcPts val="480"/>
              </a:spcBef>
              <a:spcAft>
                <a:spcPts val="0"/>
              </a:spcAft>
              <a:buClr>
                <a:srgbClr val="000000"/>
              </a:buClr>
              <a:buSzPts val="3600"/>
              <a:buFont typeface="Arial"/>
              <a:buNone/>
            </a:pPr>
            <a:r>
              <a:rPr b="0" i="0" lang="en-US" sz="3600" u="none" cap="none" strike="noStrike">
                <a:solidFill>
                  <a:srgbClr val="333333"/>
                </a:solidFill>
                <a:highlight>
                  <a:schemeClr val="lt1"/>
                </a:highlight>
                <a:latin typeface="Quattrocento Sans"/>
                <a:ea typeface="Quattrocento Sans"/>
                <a:cs typeface="Quattrocento Sans"/>
                <a:sym typeface="Quattrocento Sans"/>
              </a:rPr>
              <a:t>     -----------   End of the source code </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0" lvl="0" marL="0" marR="0" rtl="0" algn="l">
              <a:lnSpc>
                <a:spcPct val="90000"/>
              </a:lnSpc>
              <a:spcBef>
                <a:spcPts val="480"/>
              </a:spcBef>
              <a:spcAft>
                <a:spcPts val="0"/>
              </a:spcAft>
              <a:buClr>
                <a:srgbClr val="000000"/>
              </a:buClr>
              <a:buSzPts val="3600"/>
              <a:buFont typeface="Arial"/>
              <a:buNone/>
            </a:pPr>
            <a:r>
              <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768" name="Google Shape;768;g11613d185f0_0_229"/>
          <p:cNvSpPr txBox="1"/>
          <p:nvPr/>
        </p:nvSpPr>
        <p:spPr>
          <a:xfrm>
            <a:off x="433500" y="831713"/>
            <a:ext cx="116817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3900" u="none" cap="none" strike="noStrike">
                <a:solidFill>
                  <a:srgbClr val="333333"/>
                </a:solidFill>
                <a:highlight>
                  <a:schemeClr val="lt1"/>
                </a:highlight>
                <a:latin typeface="Quattrocento Sans"/>
                <a:ea typeface="Quattrocento Sans"/>
                <a:cs typeface="Quattrocento Sans"/>
                <a:sym typeface="Quattrocento Sans"/>
              </a:rPr>
              <a:t>Ví dụ Kỹ thuật bao phủ quyết định(</a:t>
            </a:r>
            <a:r>
              <a:rPr b="0" i="0" lang="en-US" sz="3500" u="none" cap="none" strike="noStrike">
                <a:solidFill>
                  <a:srgbClr val="333333"/>
                </a:solidFill>
                <a:highlight>
                  <a:schemeClr val="lt1"/>
                </a:highlight>
                <a:latin typeface="Quattrocento Sans"/>
                <a:ea typeface="Quattrocento Sans"/>
                <a:cs typeface="Quattrocento Sans"/>
                <a:sym typeface="Quattrocento Sans"/>
              </a:rPr>
              <a:t>Decision Coverage)</a:t>
            </a:r>
            <a:endParaRPr b="0" i="0" sz="3900" u="none" cap="none" strike="noStrike">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g11613d185f0_0_235"/>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decision coverage</a:t>
            </a:r>
            <a:endParaRPr/>
          </a:p>
        </p:txBody>
      </p:sp>
      <p:sp>
        <p:nvSpPr>
          <p:cNvPr id="774" name="Google Shape;774;g11613d185f0_0_235"/>
          <p:cNvSpPr txBox="1"/>
          <p:nvPr/>
        </p:nvSpPr>
        <p:spPr>
          <a:xfrm>
            <a:off x="617100" y="1701675"/>
            <a:ext cx="11316300" cy="50835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480"/>
              </a:spcBef>
              <a:spcAft>
                <a:spcPts val="0"/>
              </a:spcAft>
              <a:buClr>
                <a:srgbClr val="000000"/>
              </a:buClr>
              <a:buSzPts val="3600"/>
              <a:buFont typeface="Arial"/>
              <a:buNone/>
            </a:pPr>
            <a:r>
              <a:rPr b="0" i="0" lang="en-US" sz="3600" u="none" cap="none" strike="noStrike">
                <a:solidFill>
                  <a:srgbClr val="222222"/>
                </a:solidFill>
                <a:highlight>
                  <a:srgbClr val="FFFFFF"/>
                </a:highlight>
                <a:latin typeface="Quattrocento Sans"/>
                <a:ea typeface="Quattrocento Sans"/>
                <a:cs typeface="Quattrocento Sans"/>
                <a:sym typeface="Quattrocento Sans"/>
              </a:rPr>
              <a:t>Đoạn mã được tô màu vàng sẽ được thực thi. Ở đây, kết quả “Sai” của decision nếu (a&gt; 5) được chọn.</a:t>
            </a:r>
            <a:endParaRPr b="0" i="0" sz="3600" u="none" cap="none" strike="noStrike">
              <a:solidFill>
                <a:srgbClr val="222222"/>
              </a:solidFill>
              <a:highlight>
                <a:srgbClr val="FFFFFF"/>
              </a:highlight>
              <a:latin typeface="Quattrocento Sans"/>
              <a:ea typeface="Quattrocento Sans"/>
              <a:cs typeface="Quattrocento Sans"/>
              <a:sym typeface="Quattrocento Sans"/>
            </a:endParaRPr>
          </a:p>
          <a:p>
            <a:pPr indent="0" lvl="0" marL="0" marR="0" rtl="0" algn="l">
              <a:lnSpc>
                <a:spcPct val="90000"/>
              </a:lnSpc>
              <a:spcBef>
                <a:spcPts val="480"/>
              </a:spcBef>
              <a:spcAft>
                <a:spcPts val="0"/>
              </a:spcAft>
              <a:buClr>
                <a:srgbClr val="000000"/>
              </a:buClr>
              <a:buSzPts val="3600"/>
              <a:buFont typeface="Arial"/>
              <a:buNone/>
            </a:pPr>
            <a:r>
              <a:rPr b="0" i="0" lang="en-US" sz="3600" u="none" cap="none" strike="noStrike">
                <a:solidFill>
                  <a:srgbClr val="222222"/>
                </a:solidFill>
                <a:highlight>
                  <a:srgbClr val="FFFFFF"/>
                </a:highlight>
                <a:latin typeface="Quattrocento Sans"/>
                <a:ea typeface="Quattrocento Sans"/>
                <a:cs typeface="Quattrocento Sans"/>
                <a:sym typeface="Quattrocento Sans"/>
              </a:rPr>
              <a:t>Decision Coverage = 50%</a:t>
            </a:r>
            <a:endParaRPr b="0" i="0" sz="3600" u="none" cap="none" strike="noStrike">
              <a:solidFill>
                <a:srgbClr val="222222"/>
              </a:solidFill>
              <a:highlight>
                <a:srgbClr val="FFFFFF"/>
              </a:highlight>
              <a:latin typeface="Quattrocento Sans"/>
              <a:ea typeface="Quattrocento Sans"/>
              <a:cs typeface="Quattrocento Sans"/>
              <a:sym typeface="Quattrocento Sans"/>
            </a:endParaRPr>
          </a:p>
          <a:p>
            <a:pPr indent="0" lvl="0" marL="0" marR="0" rtl="0" algn="l">
              <a:lnSpc>
                <a:spcPct val="90000"/>
              </a:lnSpc>
              <a:spcBef>
                <a:spcPts val="480"/>
              </a:spcBef>
              <a:spcAft>
                <a:spcPts val="0"/>
              </a:spcAft>
              <a:buClr>
                <a:srgbClr val="000000"/>
              </a:buClr>
              <a:buSzPts val="3600"/>
              <a:buFont typeface="Arial"/>
              <a:buNone/>
            </a:pPr>
            <a:r>
              <a:t/>
            </a:r>
            <a:endParaRPr b="0" i="0" sz="3600" u="none" cap="none" strike="noStrike">
              <a:solidFill>
                <a:srgbClr val="222222"/>
              </a:solidFill>
              <a:highlight>
                <a:srgbClr val="FFFFFF"/>
              </a:highlight>
              <a:latin typeface="Quattrocento Sans"/>
              <a:ea typeface="Quattrocento Sans"/>
              <a:cs typeface="Quattrocento Sans"/>
              <a:sym typeface="Quattrocento Sans"/>
            </a:endParaRPr>
          </a:p>
        </p:txBody>
      </p:sp>
      <p:sp>
        <p:nvSpPr>
          <p:cNvPr id="775" name="Google Shape;775;g11613d185f0_0_235"/>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Kịch bản 1 : </a:t>
            </a:r>
            <a:r>
              <a:rPr b="0" i="0" lang="en-US" sz="3600" u="none" cap="none" strike="noStrike">
                <a:solidFill>
                  <a:srgbClr val="222222"/>
                </a:solidFill>
                <a:highlight>
                  <a:srgbClr val="FFFFFF"/>
                </a:highlight>
                <a:latin typeface="Quattrocento Sans"/>
                <a:ea typeface="Quattrocento Sans"/>
                <a:cs typeface="Quattrocento Sans"/>
                <a:sym typeface="Quattrocento Sans"/>
              </a:rPr>
              <a:t>Nếu A =2</a:t>
            </a:r>
            <a:endParaRPr b="0" i="0" sz="4000" u="none" cap="none" strike="noStrike">
              <a:solidFill>
                <a:srgbClr val="333333"/>
              </a:solidFill>
              <a:highlight>
                <a:schemeClr val="lt1"/>
              </a:highlight>
              <a:latin typeface="Quattrocento Sans"/>
              <a:ea typeface="Quattrocento Sans"/>
              <a:cs typeface="Quattrocento Sans"/>
              <a:sym typeface="Quattrocento Sans"/>
            </a:endParaRPr>
          </a:p>
        </p:txBody>
      </p:sp>
      <p:pic>
        <p:nvPicPr>
          <p:cNvPr id="776" name="Google Shape;776;g11613d185f0_0_235"/>
          <p:cNvPicPr preferRelativeResize="0"/>
          <p:nvPr/>
        </p:nvPicPr>
        <p:blipFill rotWithShape="1">
          <a:blip r:embed="rId3">
            <a:alphaModFix/>
          </a:blip>
          <a:srcRect b="0" l="0" r="0" t="0"/>
          <a:stretch/>
        </p:blipFill>
        <p:spPr>
          <a:xfrm>
            <a:off x="6025764" y="3429000"/>
            <a:ext cx="5556636" cy="3008100"/>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g11613d185f0_0_24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decision coverage</a:t>
            </a:r>
            <a:endParaRPr/>
          </a:p>
        </p:txBody>
      </p:sp>
      <p:sp>
        <p:nvSpPr>
          <p:cNvPr id="782" name="Google Shape;782;g11613d185f0_0_246"/>
          <p:cNvSpPr txBox="1"/>
          <p:nvPr/>
        </p:nvSpPr>
        <p:spPr>
          <a:xfrm>
            <a:off x="617100" y="1701675"/>
            <a:ext cx="11316300" cy="50835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480"/>
              </a:spcBef>
              <a:spcAft>
                <a:spcPts val="0"/>
              </a:spcAft>
              <a:buClr>
                <a:srgbClr val="000000"/>
              </a:buClr>
              <a:buSzPts val="3600"/>
              <a:buFont typeface="Arial"/>
              <a:buNone/>
            </a:pPr>
            <a:r>
              <a:rPr b="0" i="0" lang="en-US" sz="3600" u="none" cap="none" strike="noStrike">
                <a:solidFill>
                  <a:srgbClr val="222222"/>
                </a:solidFill>
                <a:highlight>
                  <a:srgbClr val="FFFFFF"/>
                </a:highlight>
                <a:latin typeface="Quattrocento Sans"/>
                <a:ea typeface="Quattrocento Sans"/>
                <a:cs typeface="Quattrocento Sans"/>
                <a:sym typeface="Quattrocento Sans"/>
              </a:rPr>
              <a:t>Đoạn mã được tô màu vàng sẽ được thực thi. Ở đây, kết quả “Đúng” của decision  nếu (a&gt; 5) được chọn.</a:t>
            </a:r>
            <a:endParaRPr b="0" i="0" sz="3600" u="none" cap="none" strike="noStrike">
              <a:solidFill>
                <a:srgbClr val="222222"/>
              </a:solidFill>
              <a:highlight>
                <a:srgbClr val="FFFFFF"/>
              </a:highlight>
              <a:latin typeface="Quattrocento Sans"/>
              <a:ea typeface="Quattrocento Sans"/>
              <a:cs typeface="Quattrocento Sans"/>
              <a:sym typeface="Quattrocento Sans"/>
            </a:endParaRPr>
          </a:p>
          <a:p>
            <a:pPr indent="0" lvl="0" marL="0" marR="0" rtl="0" algn="l">
              <a:lnSpc>
                <a:spcPct val="90000"/>
              </a:lnSpc>
              <a:spcBef>
                <a:spcPts val="480"/>
              </a:spcBef>
              <a:spcAft>
                <a:spcPts val="0"/>
              </a:spcAft>
              <a:buClr>
                <a:srgbClr val="000000"/>
              </a:buClr>
              <a:buSzPts val="3600"/>
              <a:buFont typeface="Arial"/>
              <a:buNone/>
            </a:pPr>
            <a:r>
              <a:rPr b="0" i="0" lang="en-US" sz="3600" u="none" cap="none" strike="noStrike">
                <a:solidFill>
                  <a:srgbClr val="222222"/>
                </a:solidFill>
                <a:highlight>
                  <a:srgbClr val="FFFFFF"/>
                </a:highlight>
                <a:latin typeface="Quattrocento Sans"/>
                <a:ea typeface="Quattrocento Sans"/>
                <a:cs typeface="Quattrocento Sans"/>
                <a:sym typeface="Quattrocento Sans"/>
              </a:rPr>
              <a:t>Decision Coverage = 50%</a:t>
            </a:r>
            <a:endParaRPr b="0" i="0" sz="3600" u="none" cap="none" strike="noStrike">
              <a:solidFill>
                <a:srgbClr val="222222"/>
              </a:solidFill>
              <a:highlight>
                <a:srgbClr val="FFFFFF"/>
              </a:highlight>
              <a:latin typeface="Quattrocento Sans"/>
              <a:ea typeface="Quattrocento Sans"/>
              <a:cs typeface="Quattrocento Sans"/>
              <a:sym typeface="Quattrocento Sans"/>
            </a:endParaRPr>
          </a:p>
          <a:p>
            <a:pPr indent="0" lvl="0" marL="0" marR="0" rtl="0" algn="l">
              <a:lnSpc>
                <a:spcPct val="90000"/>
              </a:lnSpc>
              <a:spcBef>
                <a:spcPts val="480"/>
              </a:spcBef>
              <a:spcAft>
                <a:spcPts val="0"/>
              </a:spcAft>
              <a:buClr>
                <a:srgbClr val="000000"/>
              </a:buClr>
              <a:buSzPts val="3600"/>
              <a:buFont typeface="Arial"/>
              <a:buNone/>
            </a:pPr>
            <a:r>
              <a:t/>
            </a:r>
            <a:endParaRPr b="0" i="0" sz="3600" u="none" cap="none" strike="noStrike">
              <a:solidFill>
                <a:srgbClr val="222222"/>
              </a:solidFill>
              <a:highlight>
                <a:srgbClr val="FFFFFF"/>
              </a:highlight>
              <a:latin typeface="Quattrocento Sans"/>
              <a:ea typeface="Quattrocento Sans"/>
              <a:cs typeface="Quattrocento Sans"/>
              <a:sym typeface="Quattrocento Sans"/>
            </a:endParaRPr>
          </a:p>
        </p:txBody>
      </p:sp>
      <p:sp>
        <p:nvSpPr>
          <p:cNvPr id="783" name="Google Shape;783;g11613d185f0_0_246"/>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Kịch bản 2 : </a:t>
            </a:r>
            <a:r>
              <a:rPr b="0" i="0" lang="en-US" sz="3600" u="none" cap="none" strike="noStrike">
                <a:solidFill>
                  <a:srgbClr val="222222"/>
                </a:solidFill>
                <a:highlight>
                  <a:srgbClr val="FFFFFF"/>
                </a:highlight>
                <a:latin typeface="Quattrocento Sans"/>
                <a:ea typeface="Quattrocento Sans"/>
                <a:cs typeface="Quattrocento Sans"/>
                <a:sym typeface="Quattrocento Sans"/>
              </a:rPr>
              <a:t>Nếu A =6</a:t>
            </a:r>
            <a:endParaRPr b="0" i="0" sz="4000" u="none" cap="none" strike="noStrike">
              <a:solidFill>
                <a:srgbClr val="333333"/>
              </a:solidFill>
              <a:highlight>
                <a:schemeClr val="lt1"/>
              </a:highlight>
              <a:latin typeface="Quattrocento Sans"/>
              <a:ea typeface="Quattrocento Sans"/>
              <a:cs typeface="Quattrocento Sans"/>
              <a:sym typeface="Quattrocento Sans"/>
            </a:endParaRPr>
          </a:p>
        </p:txBody>
      </p:sp>
      <p:pic>
        <p:nvPicPr>
          <p:cNvPr id="784" name="Google Shape;784;g11613d185f0_0_246"/>
          <p:cNvPicPr preferRelativeResize="0"/>
          <p:nvPr/>
        </p:nvPicPr>
        <p:blipFill rotWithShape="1">
          <a:blip r:embed="rId3">
            <a:alphaModFix/>
          </a:blip>
          <a:srcRect b="0" l="0" r="0" t="0"/>
          <a:stretch/>
        </p:blipFill>
        <p:spPr>
          <a:xfrm>
            <a:off x="6095989" y="3299700"/>
            <a:ext cx="4905825" cy="2883425"/>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115e76f5ad1_0_565"/>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blackbox test techniques</a:t>
            </a:r>
            <a:endParaRPr/>
          </a:p>
        </p:txBody>
      </p:sp>
      <p:sp>
        <p:nvSpPr>
          <p:cNvPr id="260" name="Google Shape;260;g115e76f5ad1_0_565"/>
          <p:cNvSpPr txBox="1"/>
          <p:nvPr/>
        </p:nvSpPr>
        <p:spPr>
          <a:xfrm>
            <a:off x="617100" y="1701675"/>
            <a:ext cx="11425200" cy="4883400"/>
          </a:xfrm>
          <a:prstGeom prst="rect">
            <a:avLst/>
          </a:prstGeom>
          <a:noFill/>
          <a:ln>
            <a:noFill/>
          </a:ln>
        </p:spPr>
        <p:txBody>
          <a:bodyPr anchorCtr="0" anchor="t" bIns="45700" lIns="91425" spcFirstLastPara="1" rIns="91425" wrap="square" tIns="45700">
            <a:normAutofit/>
          </a:bodyPr>
          <a:lstStyle/>
          <a:p>
            <a:pPr indent="-368300" lvl="1" marL="742950" marR="0" rtl="0" algn="l">
              <a:lnSpc>
                <a:spcPct val="100000"/>
              </a:lnSpc>
              <a:spcBef>
                <a:spcPts val="480"/>
              </a:spcBef>
              <a:spcAft>
                <a:spcPts val="0"/>
              </a:spcAft>
              <a:buClr>
                <a:srgbClr val="FF5A33"/>
              </a:buClr>
              <a:buSzPts val="3700"/>
              <a:buFont typeface="Quattrocento Sans"/>
              <a:buChar char="❖"/>
            </a:pPr>
            <a:r>
              <a:rPr b="0" i="0" lang="en-US" sz="3700" u="none" cap="none" strike="noStrike">
                <a:solidFill>
                  <a:srgbClr val="333333"/>
                </a:solidFill>
                <a:highlight>
                  <a:schemeClr val="lt1"/>
                </a:highlight>
                <a:latin typeface="Quattrocento Sans"/>
                <a:ea typeface="Quattrocento Sans"/>
                <a:cs typeface="Quattrocento Sans"/>
                <a:sym typeface="Quattrocento Sans"/>
              </a:rPr>
              <a:t>Vì mỗi vùng tương đương ta chỉ cần test trên các phần tử đại diện nên số lượng test case được giảm đi khá nhiều nhờ đó mà thời gian thực hiện test cũng giảm đáng kể.</a:t>
            </a:r>
            <a:endParaRPr b="0" i="0" sz="2741"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261" name="Google Shape;261;g115e76f5ad1_0_565"/>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0"/>
              </a:spcBef>
              <a:spcAft>
                <a:spcPts val="0"/>
              </a:spcAft>
              <a:buClr>
                <a:srgbClr val="FF5A33"/>
              </a:buClr>
              <a:buSzPts val="4000"/>
              <a:buFont typeface="Quattrocento Sans"/>
              <a:buChar char="❑"/>
            </a:pPr>
            <a:r>
              <a:rPr b="0" i="0" lang="en-US" sz="4000" u="none" cap="none" strike="noStrike">
                <a:solidFill>
                  <a:srgbClr val="333333"/>
                </a:solidFill>
                <a:latin typeface="Quattrocento Sans"/>
                <a:ea typeface="Quattrocento Sans"/>
                <a:cs typeface="Quattrocento Sans"/>
                <a:sym typeface="Quattrocento Sans"/>
              </a:rPr>
              <a:t>Ưu điểm Kỹ thuật phân vùng tương đương</a:t>
            </a:r>
            <a:endParaRPr b="0" i="0" sz="40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0">
                                            <p:txEl>
                                              <p:pRg end="0" st="0"/>
                                            </p:txEl>
                                          </p:spTgt>
                                        </p:tgtEl>
                                        <p:attrNameLst>
                                          <p:attrName>style.visibility</p:attrName>
                                        </p:attrNameLst>
                                      </p:cBhvr>
                                      <p:to>
                                        <p:strVal val="visible"/>
                                      </p:to>
                                    </p:set>
                                    <p:anim calcmode="lin" valueType="num">
                                      <p:cBhvr additive="base">
                                        <p:cTn dur="1000"/>
                                        <p:tgtEl>
                                          <p:spTgt spid="26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g11613d185f0_0_25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decision coverage</a:t>
            </a:r>
            <a:endParaRPr/>
          </a:p>
        </p:txBody>
      </p:sp>
      <p:sp>
        <p:nvSpPr>
          <p:cNvPr id="790" name="Google Shape;790;g11613d185f0_0_254"/>
          <p:cNvSpPr txBox="1"/>
          <p:nvPr/>
        </p:nvSpPr>
        <p:spPr>
          <a:xfrm>
            <a:off x="586075" y="887250"/>
            <a:ext cx="11498100" cy="50835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480"/>
              </a:spcBef>
              <a:spcAft>
                <a:spcPts val="0"/>
              </a:spcAft>
              <a:buClr>
                <a:srgbClr val="000000"/>
              </a:buClr>
              <a:buSzPts val="3600"/>
              <a:buFont typeface="Arial"/>
              <a:buNone/>
            </a:pPr>
            <a:r>
              <a:rPr b="0" i="0" lang="en-US" sz="3600" u="none" cap="none" strike="noStrike">
                <a:solidFill>
                  <a:srgbClr val="333333"/>
                </a:solidFill>
                <a:highlight>
                  <a:schemeClr val="lt1"/>
                </a:highlight>
                <a:latin typeface="Quattrocento Sans"/>
                <a:ea typeface="Quattrocento Sans"/>
                <a:cs typeface="Quattrocento Sans"/>
                <a:sym typeface="Quattrocento Sans"/>
              </a:rPr>
              <a:t>Bảng kết quả của kịch bản 1 và 2</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0" lvl="0" marL="0" marR="0" rtl="0" algn="l">
              <a:lnSpc>
                <a:spcPct val="90000"/>
              </a:lnSpc>
              <a:spcBef>
                <a:spcPts val="480"/>
              </a:spcBef>
              <a:spcAft>
                <a:spcPts val="0"/>
              </a:spcAft>
              <a:buClr>
                <a:srgbClr val="000000"/>
              </a:buClr>
              <a:buSzPts val="3600"/>
              <a:buFont typeface="Arial"/>
              <a:buNone/>
            </a:pPr>
            <a:r>
              <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pic>
        <p:nvPicPr>
          <p:cNvPr id="791" name="Google Shape;791;g11613d185f0_0_254"/>
          <p:cNvPicPr preferRelativeResize="0"/>
          <p:nvPr/>
        </p:nvPicPr>
        <p:blipFill rotWithShape="1">
          <a:blip r:embed="rId3">
            <a:alphaModFix/>
          </a:blip>
          <a:srcRect b="0" l="0" r="0" t="0"/>
          <a:stretch/>
        </p:blipFill>
        <p:spPr>
          <a:xfrm>
            <a:off x="946750" y="2195263"/>
            <a:ext cx="9467850" cy="1933575"/>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g11613d185f0_0_30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decision coverage</a:t>
            </a:r>
            <a:endParaRPr/>
          </a:p>
        </p:txBody>
      </p:sp>
      <p:sp>
        <p:nvSpPr>
          <p:cNvPr id="797" name="Google Shape;797;g11613d185f0_0_302"/>
          <p:cNvSpPr txBox="1"/>
          <p:nvPr/>
        </p:nvSpPr>
        <p:spPr>
          <a:xfrm>
            <a:off x="307800" y="901275"/>
            <a:ext cx="12116700" cy="13545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Ưu điểm Kỹ thuật bao phủ quyết định (</a:t>
            </a:r>
            <a:r>
              <a:rPr b="0" i="0" lang="en-US" sz="3600" u="none" cap="none" strike="noStrike">
                <a:solidFill>
                  <a:srgbClr val="333333"/>
                </a:solidFill>
                <a:highlight>
                  <a:schemeClr val="lt1"/>
                </a:highlight>
                <a:latin typeface="Quattrocento Sans"/>
                <a:ea typeface="Quattrocento Sans"/>
                <a:cs typeface="Quattrocento Sans"/>
                <a:sym typeface="Quattrocento Sans"/>
              </a:rPr>
              <a:t>Decision Coverage)</a:t>
            </a:r>
            <a:endParaRPr b="0" i="0" sz="4000"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798" name="Google Shape;798;g11613d185f0_0_302"/>
          <p:cNvSpPr txBox="1"/>
          <p:nvPr/>
        </p:nvSpPr>
        <p:spPr>
          <a:xfrm>
            <a:off x="346950" y="1701675"/>
            <a:ext cx="11235300" cy="4088100"/>
          </a:xfrm>
          <a:prstGeom prst="rect">
            <a:avLst/>
          </a:prstGeom>
          <a:noFill/>
          <a:ln>
            <a:noFill/>
          </a:ln>
        </p:spPr>
        <p:txBody>
          <a:bodyPr anchorCtr="0" anchor="t" bIns="45700" lIns="91425" spcFirstLastPara="1" rIns="91425" wrap="square" tIns="45700">
            <a:normAutofit/>
          </a:bodyPr>
          <a:lstStyle/>
          <a:p>
            <a:pPr indent="-361950" lvl="1" marL="742950" marR="0" rtl="0" algn="l">
              <a:lnSpc>
                <a:spcPct val="9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Nó có thể được áp dụng trực tiếp vào mã đối tượng và không yêu cầu xử lý mã nguồn.</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9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Nó xác minh những gì mã nguồn viết được dự kiến ​​sẽ thực thi và không thực thi</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98">
                                            <p:txEl>
                                              <p:pRg end="0" st="0"/>
                                            </p:txEl>
                                          </p:spTgt>
                                        </p:tgtEl>
                                        <p:attrNameLst>
                                          <p:attrName>style.visibility</p:attrName>
                                        </p:attrNameLst>
                                      </p:cBhvr>
                                      <p:to>
                                        <p:strVal val="visible"/>
                                      </p:to>
                                    </p:set>
                                    <p:anim calcmode="lin" valueType="num">
                                      <p:cBhvr additive="base">
                                        <p:cTn dur="1000"/>
                                        <p:tgtEl>
                                          <p:spTgt spid="79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98">
                                            <p:txEl>
                                              <p:pRg end="1" st="1"/>
                                            </p:txEl>
                                          </p:spTgt>
                                        </p:tgtEl>
                                        <p:attrNameLst>
                                          <p:attrName>style.visibility</p:attrName>
                                        </p:attrNameLst>
                                      </p:cBhvr>
                                      <p:to>
                                        <p:strVal val="visible"/>
                                      </p:to>
                                    </p:set>
                                    <p:anim calcmode="lin" valueType="num">
                                      <p:cBhvr additive="base">
                                        <p:cTn dur="1000"/>
                                        <p:tgtEl>
                                          <p:spTgt spid="79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g11613d185f0_0_30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decision coverage</a:t>
            </a:r>
            <a:endParaRPr/>
          </a:p>
        </p:txBody>
      </p:sp>
      <p:sp>
        <p:nvSpPr>
          <p:cNvPr id="804" name="Google Shape;804;g11613d185f0_0_308"/>
          <p:cNvSpPr txBox="1"/>
          <p:nvPr/>
        </p:nvSpPr>
        <p:spPr>
          <a:xfrm>
            <a:off x="307800" y="901275"/>
            <a:ext cx="121167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Nhược điểm Kỹ thuật bao phủ quyết định</a:t>
            </a:r>
            <a:endParaRPr b="0" i="0" sz="4000"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805" name="Google Shape;805;g11613d185f0_0_308"/>
          <p:cNvSpPr txBox="1"/>
          <p:nvPr/>
        </p:nvSpPr>
        <p:spPr>
          <a:xfrm>
            <a:off x="346950" y="1701675"/>
            <a:ext cx="11235300" cy="4088100"/>
          </a:xfrm>
          <a:prstGeom prst="rect">
            <a:avLst/>
          </a:prstGeom>
          <a:noFill/>
          <a:ln>
            <a:noFill/>
          </a:ln>
        </p:spPr>
        <p:txBody>
          <a:bodyPr anchorCtr="0" anchor="t" bIns="45700" lIns="91425" spcFirstLastPara="1" rIns="91425" wrap="square" tIns="45700">
            <a:normAutofit/>
          </a:bodyPr>
          <a:lstStyle/>
          <a:p>
            <a:pPr indent="-361950" lvl="1" marL="742950" marR="0" rtl="0" algn="l">
              <a:lnSpc>
                <a:spcPct val="9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Nó chỉ bao gồm các điều kiện “true” của mã nguồn.</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9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Statement Coverage hoàn toàn không quan tâm với các toán tử logic (|| và &amp;&amp;)</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05">
                                            <p:txEl>
                                              <p:pRg end="0" st="0"/>
                                            </p:txEl>
                                          </p:spTgt>
                                        </p:tgtEl>
                                        <p:attrNameLst>
                                          <p:attrName>style.visibility</p:attrName>
                                        </p:attrNameLst>
                                      </p:cBhvr>
                                      <p:to>
                                        <p:strVal val="visible"/>
                                      </p:to>
                                    </p:set>
                                    <p:anim calcmode="lin" valueType="num">
                                      <p:cBhvr additive="base">
                                        <p:cTn dur="1000"/>
                                        <p:tgtEl>
                                          <p:spTgt spid="80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05">
                                            <p:txEl>
                                              <p:pRg end="1" st="1"/>
                                            </p:txEl>
                                          </p:spTgt>
                                        </p:tgtEl>
                                        <p:attrNameLst>
                                          <p:attrName>style.visibility</p:attrName>
                                        </p:attrNameLst>
                                      </p:cBhvr>
                                      <p:to>
                                        <p:strVal val="visible"/>
                                      </p:to>
                                    </p:set>
                                    <p:anim calcmode="lin" valueType="num">
                                      <p:cBhvr additive="base">
                                        <p:cTn dur="1000"/>
                                        <p:tgtEl>
                                          <p:spTgt spid="80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g11613d185f0_0_11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branch coverage</a:t>
            </a:r>
            <a:endParaRPr/>
          </a:p>
        </p:txBody>
      </p:sp>
      <p:sp>
        <p:nvSpPr>
          <p:cNvPr id="811" name="Google Shape;811;g11613d185f0_0_110"/>
          <p:cNvSpPr txBox="1"/>
          <p:nvPr/>
        </p:nvSpPr>
        <p:spPr>
          <a:xfrm>
            <a:off x="307800" y="901275"/>
            <a:ext cx="121167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Kỹ thuật bao phủ nhánh (</a:t>
            </a:r>
            <a:r>
              <a:rPr b="0" i="0" lang="en-US" sz="3600" u="none" cap="none" strike="noStrike">
                <a:solidFill>
                  <a:srgbClr val="333333"/>
                </a:solidFill>
                <a:highlight>
                  <a:schemeClr val="lt1"/>
                </a:highlight>
                <a:latin typeface="Quattrocento Sans"/>
                <a:ea typeface="Quattrocento Sans"/>
                <a:cs typeface="Quattrocento Sans"/>
                <a:sym typeface="Quattrocento Sans"/>
              </a:rPr>
              <a:t>Branch Coverage)</a:t>
            </a:r>
            <a:endParaRPr b="0" i="0" sz="4000" u="none" cap="none" strike="noStrike">
              <a:solidFill>
                <a:srgbClr val="333333"/>
              </a:solidFill>
              <a:highlight>
                <a:schemeClr val="lt1"/>
              </a:highlight>
              <a:latin typeface="Quattrocento Sans"/>
              <a:ea typeface="Quattrocento Sans"/>
              <a:cs typeface="Quattrocento Sans"/>
              <a:sym typeface="Quattrocento Sans"/>
            </a:endParaRPr>
          </a:p>
        </p:txBody>
      </p:sp>
      <p:pic>
        <p:nvPicPr>
          <p:cNvPr id="812" name="Google Shape;812;g11613d185f0_0_110"/>
          <p:cNvPicPr preferRelativeResize="0"/>
          <p:nvPr/>
        </p:nvPicPr>
        <p:blipFill rotWithShape="1">
          <a:blip r:embed="rId3">
            <a:alphaModFix/>
          </a:blip>
          <a:srcRect b="0" l="16570" r="16180" t="8858"/>
          <a:stretch/>
        </p:blipFill>
        <p:spPr>
          <a:xfrm>
            <a:off x="6259800" y="2507774"/>
            <a:ext cx="5932201" cy="3941350"/>
          </a:xfrm>
          <a:prstGeom prst="rect">
            <a:avLst/>
          </a:prstGeom>
          <a:noFill/>
          <a:ln>
            <a:noFill/>
          </a:ln>
        </p:spPr>
      </p:pic>
      <p:sp>
        <p:nvSpPr>
          <p:cNvPr id="813" name="Google Shape;813;g11613d185f0_0_110"/>
          <p:cNvSpPr txBox="1"/>
          <p:nvPr/>
        </p:nvSpPr>
        <p:spPr>
          <a:xfrm>
            <a:off x="346950" y="1701675"/>
            <a:ext cx="7323000" cy="5083500"/>
          </a:xfrm>
          <a:prstGeom prst="rect">
            <a:avLst/>
          </a:prstGeom>
          <a:noFill/>
          <a:ln>
            <a:noFill/>
          </a:ln>
        </p:spPr>
        <p:txBody>
          <a:bodyPr anchorCtr="0" anchor="t" bIns="45700" lIns="91425" spcFirstLastPara="1" rIns="91425" wrap="square" tIns="45700">
            <a:normAutofit lnSpcReduction="10000"/>
          </a:bodyPr>
          <a:lstStyle/>
          <a:p>
            <a:pPr indent="-361950" lvl="1" marL="742950" marR="0" rtl="0" algn="l">
              <a:lnSpc>
                <a:spcPct val="9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Là một phương pháp kiểm tra hộp trắng trong đó mọi kết quả từ module (câu lệnh hoặc vòng lặp) đều được kiểm tra. </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9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Mục đích của việc Branch Coverage là đảm bảo rằng mỗi điều kiện quyết định từ mọi nhánh được thực thi ít nhất một lần. Nó giúp đo lường các đoạn mã độc lập và tìm ra các đoạn không có nhánh.</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13">
                                            <p:txEl>
                                              <p:pRg end="0" st="0"/>
                                            </p:txEl>
                                          </p:spTgt>
                                        </p:tgtEl>
                                        <p:attrNameLst>
                                          <p:attrName>style.visibility</p:attrName>
                                        </p:attrNameLst>
                                      </p:cBhvr>
                                      <p:to>
                                        <p:strVal val="visible"/>
                                      </p:to>
                                    </p:set>
                                    <p:anim calcmode="lin" valueType="num">
                                      <p:cBhvr additive="base">
                                        <p:cTn dur="1000"/>
                                        <p:tgtEl>
                                          <p:spTgt spid="81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13">
                                            <p:txEl>
                                              <p:pRg end="1" st="1"/>
                                            </p:txEl>
                                          </p:spTgt>
                                        </p:tgtEl>
                                        <p:attrNameLst>
                                          <p:attrName>style.visibility</p:attrName>
                                        </p:attrNameLst>
                                      </p:cBhvr>
                                      <p:to>
                                        <p:strVal val="visible"/>
                                      </p:to>
                                    </p:set>
                                    <p:anim calcmode="lin" valueType="num">
                                      <p:cBhvr additive="base">
                                        <p:cTn dur="1000"/>
                                        <p:tgtEl>
                                          <p:spTgt spid="81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g11613d185f0_0_16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branch coverage</a:t>
            </a:r>
            <a:endParaRPr/>
          </a:p>
        </p:txBody>
      </p:sp>
      <p:sp>
        <p:nvSpPr>
          <p:cNvPr id="819" name="Google Shape;819;g11613d185f0_0_166"/>
          <p:cNvSpPr txBox="1"/>
          <p:nvPr/>
        </p:nvSpPr>
        <p:spPr>
          <a:xfrm>
            <a:off x="693900" y="887250"/>
            <a:ext cx="11498100" cy="50835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Công thức tính độ bao phủ nhánh</a:t>
            </a:r>
            <a:endParaRPr b="0" i="0" sz="4000" u="none" cap="none" strike="noStrike">
              <a:solidFill>
                <a:srgbClr val="333333"/>
              </a:solidFill>
              <a:highlight>
                <a:schemeClr val="lt1"/>
              </a:highlight>
              <a:latin typeface="Quattrocento Sans"/>
              <a:ea typeface="Quattrocento Sans"/>
              <a:cs typeface="Quattrocento Sans"/>
              <a:sym typeface="Quattrocento Sans"/>
            </a:endParaRPr>
          </a:p>
          <a:p>
            <a:pPr indent="0" lvl="0" marL="0" marR="0" rtl="0" algn="l">
              <a:lnSpc>
                <a:spcPct val="90000"/>
              </a:lnSpc>
              <a:spcBef>
                <a:spcPts val="480"/>
              </a:spcBef>
              <a:spcAft>
                <a:spcPts val="0"/>
              </a:spcAft>
              <a:buClr>
                <a:srgbClr val="000000"/>
              </a:buClr>
              <a:buSzPts val="3600"/>
              <a:buFont typeface="Arial"/>
              <a:buNone/>
            </a:pPr>
            <a:r>
              <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pic>
        <p:nvPicPr>
          <p:cNvPr id="820" name="Google Shape;820;g11613d185f0_0_166"/>
          <p:cNvPicPr preferRelativeResize="0"/>
          <p:nvPr/>
        </p:nvPicPr>
        <p:blipFill rotWithShape="1">
          <a:blip r:embed="rId3">
            <a:alphaModFix/>
          </a:blip>
          <a:srcRect b="0" l="0" r="0" t="0"/>
          <a:stretch/>
        </p:blipFill>
        <p:spPr>
          <a:xfrm>
            <a:off x="693901" y="2611201"/>
            <a:ext cx="10888400" cy="1635599"/>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19">
                                            <p:txEl>
                                              <p:pRg end="0" st="0"/>
                                            </p:txEl>
                                          </p:spTgt>
                                        </p:tgtEl>
                                        <p:attrNameLst>
                                          <p:attrName>style.visibility</p:attrName>
                                        </p:attrNameLst>
                                      </p:cBhvr>
                                      <p:to>
                                        <p:strVal val="visible"/>
                                      </p:to>
                                    </p:set>
                                    <p:anim calcmode="lin" valueType="num">
                                      <p:cBhvr additive="base">
                                        <p:cTn dur="1000"/>
                                        <p:tgtEl>
                                          <p:spTgt spid="81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19">
                                            <p:txEl>
                                              <p:pRg end="1" st="1"/>
                                            </p:txEl>
                                          </p:spTgt>
                                        </p:tgtEl>
                                        <p:attrNameLst>
                                          <p:attrName>style.visibility</p:attrName>
                                        </p:attrNameLst>
                                      </p:cBhvr>
                                      <p:to>
                                        <p:strVal val="visible"/>
                                      </p:to>
                                    </p:set>
                                    <p:anim calcmode="lin" valueType="num">
                                      <p:cBhvr additive="base">
                                        <p:cTn dur="1000"/>
                                        <p:tgtEl>
                                          <p:spTgt spid="81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g11613d185f0_0_17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branch coverage</a:t>
            </a:r>
            <a:endParaRPr/>
          </a:p>
        </p:txBody>
      </p:sp>
      <p:sp>
        <p:nvSpPr>
          <p:cNvPr id="826" name="Google Shape;826;g11613d185f0_0_173"/>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480"/>
              </a:spcBef>
              <a:spcAft>
                <a:spcPts val="0"/>
              </a:spcAft>
              <a:buClr>
                <a:srgbClr val="000000"/>
              </a:buClr>
              <a:buSzPts val="3600"/>
              <a:buFont typeface="Arial"/>
              <a:buNone/>
            </a:pPr>
            <a:r>
              <a:rPr b="1" i="0" lang="en-US" sz="3600" u="none" cap="none" strike="noStrike">
                <a:solidFill>
                  <a:srgbClr val="333333"/>
                </a:solidFill>
                <a:highlight>
                  <a:schemeClr val="lt1"/>
                </a:highlight>
                <a:latin typeface="Quattrocento Sans"/>
                <a:ea typeface="Quattrocento Sans"/>
                <a:cs typeface="Quattrocento Sans"/>
                <a:sym typeface="Quattrocento Sans"/>
              </a:rPr>
              <a:t>Source Code:</a:t>
            </a:r>
            <a:endParaRPr b="1" i="0" sz="3600" u="none" cap="none" strike="noStrike">
              <a:solidFill>
                <a:srgbClr val="333333"/>
              </a:solidFill>
              <a:highlight>
                <a:schemeClr val="lt1"/>
              </a:highlight>
              <a:latin typeface="Quattrocento Sans"/>
              <a:ea typeface="Quattrocento Sans"/>
              <a:cs typeface="Quattrocento Sans"/>
              <a:sym typeface="Quattrocento Sans"/>
            </a:endParaRPr>
          </a:p>
          <a:p>
            <a:pPr indent="0" lvl="0" marL="1371600" marR="0" rtl="0" algn="l">
              <a:lnSpc>
                <a:spcPct val="90000"/>
              </a:lnSpc>
              <a:spcBef>
                <a:spcPts val="480"/>
              </a:spcBef>
              <a:spcAft>
                <a:spcPts val="0"/>
              </a:spcAft>
              <a:buClr>
                <a:srgbClr val="000000"/>
              </a:buClr>
              <a:buSzPts val="3600"/>
              <a:buFont typeface="Arial"/>
              <a:buNone/>
            </a:pPr>
            <a:r>
              <a:rPr b="0" i="0" lang="en-US" sz="3600" u="none" cap="none" strike="noStrike">
                <a:solidFill>
                  <a:srgbClr val="333333"/>
                </a:solidFill>
                <a:highlight>
                  <a:schemeClr val="lt1"/>
                </a:highlight>
                <a:latin typeface="Quattrocento Sans"/>
                <a:ea typeface="Quattrocento Sans"/>
                <a:cs typeface="Quattrocento Sans"/>
                <a:sym typeface="Quattrocento Sans"/>
              </a:rPr>
              <a:t>     ------------  is a function </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0" lvl="0" marL="1371600" marR="0" rtl="0" algn="l">
              <a:lnSpc>
                <a:spcPct val="90000"/>
              </a:lnSpc>
              <a:spcBef>
                <a:spcPts val="480"/>
              </a:spcBef>
              <a:spcAft>
                <a:spcPts val="0"/>
              </a:spcAft>
              <a:buClr>
                <a:srgbClr val="000000"/>
              </a:buClr>
              <a:buSzPts val="3600"/>
              <a:buFont typeface="Arial"/>
              <a:buNone/>
            </a:pPr>
            <a:r>
              <a:rPr b="0" i="0" lang="en-US" sz="3600" u="none" cap="none" strike="noStrike">
                <a:solidFill>
                  <a:srgbClr val="333333"/>
                </a:solidFill>
                <a:highlight>
                  <a:schemeClr val="lt1"/>
                </a:highlight>
                <a:latin typeface="Quattrocento Sans"/>
                <a:ea typeface="Quattrocento Sans"/>
                <a:cs typeface="Quattrocento Sans"/>
                <a:sym typeface="Quattrocento Sans"/>
              </a:rPr>
              <a:t>Demo(int a) {                       </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0" lvl="0" marL="1371600" marR="0" rtl="0" algn="l">
              <a:lnSpc>
                <a:spcPct val="90000"/>
              </a:lnSpc>
              <a:spcBef>
                <a:spcPts val="480"/>
              </a:spcBef>
              <a:spcAft>
                <a:spcPts val="0"/>
              </a:spcAft>
              <a:buClr>
                <a:srgbClr val="000000"/>
              </a:buClr>
              <a:buSzPts val="3600"/>
              <a:buFont typeface="Arial"/>
              <a:buNone/>
            </a:pPr>
            <a:r>
              <a:rPr b="0" i="0" lang="en-US" sz="3600" u="none" cap="none" strike="noStrike">
                <a:solidFill>
                  <a:srgbClr val="333333"/>
                </a:solidFill>
                <a:highlight>
                  <a:schemeClr val="lt1"/>
                </a:highlight>
                <a:latin typeface="Quattrocento Sans"/>
                <a:ea typeface="Quattrocento Sans"/>
                <a:cs typeface="Quattrocento Sans"/>
                <a:sym typeface="Quattrocento Sans"/>
              </a:rPr>
              <a:t>     If (a&gt; 5)</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0" lvl="0" marL="1371600" marR="0" rtl="0" algn="l">
              <a:lnSpc>
                <a:spcPct val="90000"/>
              </a:lnSpc>
              <a:spcBef>
                <a:spcPts val="480"/>
              </a:spcBef>
              <a:spcAft>
                <a:spcPts val="0"/>
              </a:spcAft>
              <a:buClr>
                <a:srgbClr val="000000"/>
              </a:buClr>
              <a:buSzPts val="3600"/>
              <a:buFont typeface="Arial"/>
              <a:buNone/>
            </a:pPr>
            <a:r>
              <a:rPr b="0" i="0" lang="en-US" sz="3600" u="none" cap="none" strike="noStrike">
                <a:solidFill>
                  <a:srgbClr val="333333"/>
                </a:solidFill>
                <a:highlight>
                  <a:schemeClr val="lt1"/>
                </a:highlight>
                <a:latin typeface="Quattrocento Sans"/>
                <a:ea typeface="Quattrocento Sans"/>
                <a:cs typeface="Quattrocento Sans"/>
                <a:sym typeface="Quattrocento Sans"/>
              </a:rPr>
              <a:t>    		a=a*3</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0" lvl="0" marL="1371600" marR="0" rtl="0" algn="l">
              <a:lnSpc>
                <a:spcPct val="90000"/>
              </a:lnSpc>
              <a:spcBef>
                <a:spcPts val="480"/>
              </a:spcBef>
              <a:spcAft>
                <a:spcPts val="0"/>
              </a:spcAft>
              <a:buClr>
                <a:srgbClr val="000000"/>
              </a:buClr>
              <a:buSzPts val="3600"/>
              <a:buFont typeface="Arial"/>
              <a:buNone/>
            </a:pPr>
            <a:r>
              <a:rPr b="0" i="0" lang="en-US" sz="3600" u="none" cap="none" strike="noStrike">
                <a:solidFill>
                  <a:srgbClr val="333333"/>
                </a:solidFill>
                <a:highlight>
                  <a:schemeClr val="lt1"/>
                </a:highlight>
                <a:latin typeface="Quattrocento Sans"/>
                <a:ea typeface="Quattrocento Sans"/>
                <a:cs typeface="Quattrocento Sans"/>
                <a:sym typeface="Quattrocento Sans"/>
              </a:rPr>
              <a:t>     Print (a)</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0" lvl="0" marL="1371600" marR="0" rtl="0" algn="l">
              <a:lnSpc>
                <a:spcPct val="90000"/>
              </a:lnSpc>
              <a:spcBef>
                <a:spcPts val="480"/>
              </a:spcBef>
              <a:spcAft>
                <a:spcPts val="0"/>
              </a:spcAft>
              <a:buClr>
                <a:srgbClr val="000000"/>
              </a:buClr>
              <a:buSzPts val="3600"/>
              <a:buFont typeface="Arial"/>
              <a:buNone/>
            </a:pPr>
            <a:r>
              <a:rPr b="0" i="0" lang="en-US" sz="3600" u="none" cap="none" strike="noStrike">
                <a:solidFill>
                  <a:srgbClr val="333333"/>
                </a:solidFill>
                <a:highlight>
                  <a:schemeClr val="lt1"/>
                </a:highlight>
                <a:latin typeface="Quattrocento Sans"/>
                <a:ea typeface="Quattrocento Sans"/>
                <a:cs typeface="Quattrocento Sans"/>
                <a:sym typeface="Quattrocento Sans"/>
              </a:rPr>
              <a:t>    }  </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0" lvl="0" marL="1371600" marR="0" rtl="0" algn="l">
              <a:lnSpc>
                <a:spcPct val="90000"/>
              </a:lnSpc>
              <a:spcBef>
                <a:spcPts val="480"/>
              </a:spcBef>
              <a:spcAft>
                <a:spcPts val="0"/>
              </a:spcAft>
              <a:buClr>
                <a:srgbClr val="000000"/>
              </a:buClr>
              <a:buSzPts val="3600"/>
              <a:buFont typeface="Arial"/>
              <a:buNone/>
            </a:pPr>
            <a:r>
              <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0" lvl="0" marL="1371600" marR="0" rtl="0" algn="l">
              <a:lnSpc>
                <a:spcPct val="90000"/>
              </a:lnSpc>
              <a:spcBef>
                <a:spcPts val="480"/>
              </a:spcBef>
              <a:spcAft>
                <a:spcPts val="0"/>
              </a:spcAft>
              <a:buClr>
                <a:srgbClr val="000000"/>
              </a:buClr>
              <a:buSzPts val="3600"/>
              <a:buFont typeface="Arial"/>
              <a:buNone/>
            </a:pPr>
            <a:r>
              <a:rPr b="0" i="0" lang="en-US" sz="3600" u="none" cap="none" strike="noStrike">
                <a:solidFill>
                  <a:srgbClr val="333333"/>
                </a:solidFill>
                <a:highlight>
                  <a:schemeClr val="lt1"/>
                </a:highlight>
                <a:latin typeface="Quattrocento Sans"/>
                <a:ea typeface="Quattrocento Sans"/>
                <a:cs typeface="Quattrocento Sans"/>
                <a:sym typeface="Quattrocento Sans"/>
              </a:rPr>
              <a:t>     -----------   End of the source code </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0" lvl="0" marL="0" marR="0" rtl="0" algn="l">
              <a:lnSpc>
                <a:spcPct val="90000"/>
              </a:lnSpc>
              <a:spcBef>
                <a:spcPts val="480"/>
              </a:spcBef>
              <a:spcAft>
                <a:spcPts val="0"/>
              </a:spcAft>
              <a:buClr>
                <a:srgbClr val="000000"/>
              </a:buClr>
              <a:buSzPts val="3600"/>
              <a:buFont typeface="Arial"/>
              <a:buNone/>
            </a:pPr>
            <a:r>
              <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827" name="Google Shape;827;g11613d185f0_0_173"/>
          <p:cNvSpPr txBox="1"/>
          <p:nvPr/>
        </p:nvSpPr>
        <p:spPr>
          <a:xfrm>
            <a:off x="617100" y="901275"/>
            <a:ext cx="114981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3900" u="none" cap="none" strike="noStrike">
                <a:solidFill>
                  <a:srgbClr val="333333"/>
                </a:solidFill>
                <a:highlight>
                  <a:schemeClr val="lt1"/>
                </a:highlight>
                <a:latin typeface="Quattrocento Sans"/>
                <a:ea typeface="Quattrocento Sans"/>
                <a:cs typeface="Quattrocento Sans"/>
                <a:sym typeface="Quattrocento Sans"/>
              </a:rPr>
              <a:t>Ví dụ Kỹ thuật bao phủ nhánh(</a:t>
            </a:r>
            <a:r>
              <a:rPr b="0" i="0" lang="en-US" sz="3500" u="none" cap="none" strike="noStrike">
                <a:solidFill>
                  <a:srgbClr val="333333"/>
                </a:solidFill>
                <a:highlight>
                  <a:schemeClr val="lt1"/>
                </a:highlight>
                <a:latin typeface="Quattrocento Sans"/>
                <a:ea typeface="Quattrocento Sans"/>
                <a:cs typeface="Quattrocento Sans"/>
                <a:sym typeface="Quattrocento Sans"/>
              </a:rPr>
              <a:t>Branch Coverage)</a:t>
            </a:r>
            <a:endParaRPr b="0" i="0" sz="3900" u="none" cap="none" strike="noStrike">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g11613d185f0_0_18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branch coverage</a:t>
            </a:r>
            <a:endParaRPr/>
          </a:p>
        </p:txBody>
      </p:sp>
      <p:sp>
        <p:nvSpPr>
          <p:cNvPr id="833" name="Google Shape;833;g11613d185f0_0_180"/>
          <p:cNvSpPr txBox="1"/>
          <p:nvPr/>
        </p:nvSpPr>
        <p:spPr>
          <a:xfrm>
            <a:off x="586075" y="887250"/>
            <a:ext cx="11498100" cy="50835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480"/>
              </a:spcBef>
              <a:spcAft>
                <a:spcPts val="0"/>
              </a:spcAft>
              <a:buClr>
                <a:srgbClr val="000000"/>
              </a:buClr>
              <a:buSzPts val="3600"/>
              <a:buFont typeface="Arial"/>
              <a:buNone/>
            </a:pPr>
            <a:r>
              <a:rPr b="0" i="0" lang="en-US" sz="3600" u="none" cap="none" strike="noStrike">
                <a:solidFill>
                  <a:srgbClr val="333333"/>
                </a:solidFill>
                <a:highlight>
                  <a:schemeClr val="lt1"/>
                </a:highlight>
                <a:latin typeface="Quattrocento Sans"/>
                <a:ea typeface="Quattrocento Sans"/>
                <a:cs typeface="Quattrocento Sans"/>
                <a:sym typeface="Quattrocento Sans"/>
              </a:rPr>
              <a:t>Biểu diễn code dưới dạng sơ đồ</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0" lvl="0" marL="0" marR="0" rtl="0" algn="l">
              <a:lnSpc>
                <a:spcPct val="90000"/>
              </a:lnSpc>
              <a:spcBef>
                <a:spcPts val="480"/>
              </a:spcBef>
              <a:spcAft>
                <a:spcPts val="0"/>
              </a:spcAft>
              <a:buClr>
                <a:srgbClr val="000000"/>
              </a:buClr>
              <a:buSzPts val="3600"/>
              <a:buFont typeface="Arial"/>
              <a:buNone/>
            </a:pPr>
            <a:r>
              <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pic>
        <p:nvPicPr>
          <p:cNvPr id="834" name="Google Shape;834;g11613d185f0_0_180"/>
          <p:cNvPicPr preferRelativeResize="0"/>
          <p:nvPr/>
        </p:nvPicPr>
        <p:blipFill rotWithShape="1">
          <a:blip r:embed="rId3">
            <a:alphaModFix/>
          </a:blip>
          <a:srcRect b="0" l="0" r="0" t="0"/>
          <a:stretch/>
        </p:blipFill>
        <p:spPr>
          <a:xfrm>
            <a:off x="2606649" y="2023199"/>
            <a:ext cx="6548675" cy="3180800"/>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g11613d185f0_0_187"/>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branch coverage</a:t>
            </a:r>
            <a:endParaRPr/>
          </a:p>
        </p:txBody>
      </p:sp>
      <p:sp>
        <p:nvSpPr>
          <p:cNvPr id="840" name="Google Shape;840;g11613d185f0_0_187"/>
          <p:cNvSpPr txBox="1"/>
          <p:nvPr/>
        </p:nvSpPr>
        <p:spPr>
          <a:xfrm>
            <a:off x="586075" y="887250"/>
            <a:ext cx="11498100" cy="50835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480"/>
              </a:spcBef>
              <a:spcAft>
                <a:spcPts val="0"/>
              </a:spcAft>
              <a:buClr>
                <a:srgbClr val="000000"/>
              </a:buClr>
              <a:buSzPts val="3600"/>
              <a:buFont typeface="Arial"/>
              <a:buNone/>
            </a:pPr>
            <a:r>
              <a:rPr b="0" i="0" lang="en-US" sz="3600" u="none" cap="none" strike="noStrike">
                <a:solidFill>
                  <a:srgbClr val="333333"/>
                </a:solidFill>
                <a:highlight>
                  <a:schemeClr val="lt1"/>
                </a:highlight>
                <a:latin typeface="Quattrocento Sans"/>
                <a:ea typeface="Quattrocento Sans"/>
                <a:cs typeface="Quattrocento Sans"/>
                <a:sym typeface="Quattrocento Sans"/>
              </a:rPr>
              <a:t>Branch Coverage sẽ xem xét nhánh unconditional branch( nhánh vô điều kiện)</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0" lvl="0" marL="0" marR="0" rtl="0" algn="l">
              <a:lnSpc>
                <a:spcPct val="90000"/>
              </a:lnSpc>
              <a:spcBef>
                <a:spcPts val="480"/>
              </a:spcBef>
              <a:spcAft>
                <a:spcPts val="0"/>
              </a:spcAft>
              <a:buClr>
                <a:srgbClr val="000000"/>
              </a:buClr>
              <a:buSzPts val="3600"/>
              <a:buFont typeface="Arial"/>
              <a:buNone/>
            </a:pPr>
            <a:r>
              <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pic>
        <p:nvPicPr>
          <p:cNvPr id="841" name="Google Shape;841;g11613d185f0_0_187"/>
          <p:cNvPicPr preferRelativeResize="0"/>
          <p:nvPr/>
        </p:nvPicPr>
        <p:blipFill rotWithShape="1">
          <a:blip r:embed="rId3">
            <a:alphaModFix/>
          </a:blip>
          <a:srcRect b="0" l="0" r="0" t="0"/>
          <a:stretch/>
        </p:blipFill>
        <p:spPr>
          <a:xfrm>
            <a:off x="956750" y="4391675"/>
            <a:ext cx="11020425" cy="2066925"/>
          </a:xfrm>
          <a:prstGeom prst="rect">
            <a:avLst/>
          </a:prstGeom>
          <a:noFill/>
          <a:ln>
            <a:noFill/>
          </a:ln>
        </p:spPr>
      </p:pic>
      <p:pic>
        <p:nvPicPr>
          <p:cNvPr id="842" name="Google Shape;842;g11613d185f0_0_187"/>
          <p:cNvPicPr preferRelativeResize="0"/>
          <p:nvPr/>
        </p:nvPicPr>
        <p:blipFill rotWithShape="1">
          <a:blip r:embed="rId4">
            <a:alphaModFix/>
          </a:blip>
          <a:srcRect b="0" l="0" r="0" t="0"/>
          <a:stretch/>
        </p:blipFill>
        <p:spPr>
          <a:xfrm>
            <a:off x="6245725" y="1534150"/>
            <a:ext cx="5731450" cy="2783850"/>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g11613d185f0_0_27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branch coverage</a:t>
            </a:r>
            <a:endParaRPr/>
          </a:p>
        </p:txBody>
      </p:sp>
      <p:sp>
        <p:nvSpPr>
          <p:cNvPr id="848" name="Google Shape;848;g11613d185f0_0_273"/>
          <p:cNvSpPr txBox="1"/>
          <p:nvPr/>
        </p:nvSpPr>
        <p:spPr>
          <a:xfrm>
            <a:off x="307800" y="901275"/>
            <a:ext cx="121167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Ưu điểm Kỹ thuật bao phủ nhánh (</a:t>
            </a:r>
            <a:r>
              <a:rPr b="0" i="0" lang="en-US" sz="3600" u="none" cap="none" strike="noStrike">
                <a:solidFill>
                  <a:srgbClr val="333333"/>
                </a:solidFill>
                <a:highlight>
                  <a:schemeClr val="lt1"/>
                </a:highlight>
                <a:latin typeface="Quattrocento Sans"/>
                <a:ea typeface="Quattrocento Sans"/>
                <a:cs typeface="Quattrocento Sans"/>
                <a:sym typeface="Quattrocento Sans"/>
              </a:rPr>
              <a:t>Branch Coverage)</a:t>
            </a:r>
            <a:endParaRPr b="0" i="0" sz="4000"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849" name="Google Shape;849;g11613d185f0_0_273"/>
          <p:cNvSpPr txBox="1"/>
          <p:nvPr/>
        </p:nvSpPr>
        <p:spPr>
          <a:xfrm>
            <a:off x="346950" y="1701675"/>
            <a:ext cx="11235300" cy="4088100"/>
          </a:xfrm>
          <a:prstGeom prst="rect">
            <a:avLst/>
          </a:prstGeom>
          <a:noFill/>
          <a:ln>
            <a:noFill/>
          </a:ln>
        </p:spPr>
        <p:txBody>
          <a:bodyPr anchorCtr="0" anchor="t" bIns="45700" lIns="91425" spcFirstLastPara="1" rIns="91425" wrap="square" tIns="45700">
            <a:normAutofit/>
          </a:bodyPr>
          <a:lstStyle/>
          <a:p>
            <a:pPr indent="-361950" lvl="1" marL="742950" marR="0" rtl="0" algn="l">
              <a:lnSpc>
                <a:spcPct val="9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Nó bao gồm các điều kiện đúng và sai không có khả năng được gọi trong statement coverage.</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a:p>
            <a:pPr indent="-361950" lvl="1" marL="742950" marR="0" rtl="0" algn="l">
              <a:lnSpc>
                <a:spcPct val="9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Nó đảm bảo tất cả các nhánh được kiểm thử.</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49">
                                            <p:txEl>
                                              <p:pRg end="0" st="0"/>
                                            </p:txEl>
                                          </p:spTgt>
                                        </p:tgtEl>
                                        <p:attrNameLst>
                                          <p:attrName>style.visibility</p:attrName>
                                        </p:attrNameLst>
                                      </p:cBhvr>
                                      <p:to>
                                        <p:strVal val="visible"/>
                                      </p:to>
                                    </p:set>
                                    <p:anim calcmode="lin" valueType="num">
                                      <p:cBhvr additive="base">
                                        <p:cTn dur="1000"/>
                                        <p:tgtEl>
                                          <p:spTgt spid="84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49">
                                            <p:txEl>
                                              <p:pRg end="1" st="1"/>
                                            </p:txEl>
                                          </p:spTgt>
                                        </p:tgtEl>
                                        <p:attrNameLst>
                                          <p:attrName>style.visibility</p:attrName>
                                        </p:attrNameLst>
                                      </p:cBhvr>
                                      <p:to>
                                        <p:strVal val="visible"/>
                                      </p:to>
                                    </p:set>
                                    <p:anim calcmode="lin" valueType="num">
                                      <p:cBhvr additive="base">
                                        <p:cTn dur="1000"/>
                                        <p:tgtEl>
                                          <p:spTgt spid="84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g11613d185f0_0_281"/>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branch coverage</a:t>
            </a:r>
            <a:endParaRPr/>
          </a:p>
        </p:txBody>
      </p:sp>
      <p:sp>
        <p:nvSpPr>
          <p:cNvPr id="855" name="Google Shape;855;g11613d185f0_0_281"/>
          <p:cNvSpPr txBox="1"/>
          <p:nvPr/>
        </p:nvSpPr>
        <p:spPr>
          <a:xfrm>
            <a:off x="307800" y="901275"/>
            <a:ext cx="121167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480"/>
              </a:spcBef>
              <a:spcAft>
                <a:spcPts val="0"/>
              </a:spcAft>
              <a:buClr>
                <a:srgbClr val="FF5A33"/>
              </a:buClr>
              <a:buSzPts val="4000"/>
              <a:buFont typeface="Quattrocento Sans"/>
              <a:buChar char="❑"/>
            </a:pPr>
            <a:r>
              <a:rPr b="0" i="0" lang="en-US" sz="4000" u="none" cap="none" strike="noStrike">
                <a:solidFill>
                  <a:srgbClr val="333333"/>
                </a:solidFill>
                <a:highlight>
                  <a:schemeClr val="lt1"/>
                </a:highlight>
                <a:latin typeface="Quattrocento Sans"/>
                <a:ea typeface="Quattrocento Sans"/>
                <a:cs typeface="Quattrocento Sans"/>
                <a:sym typeface="Quattrocento Sans"/>
              </a:rPr>
              <a:t>Nhược điểm Kỹ thuật bao phủ nhánh</a:t>
            </a:r>
            <a:endParaRPr b="0" i="0" sz="4000"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856" name="Google Shape;856;g11613d185f0_0_281"/>
          <p:cNvSpPr txBox="1"/>
          <p:nvPr/>
        </p:nvSpPr>
        <p:spPr>
          <a:xfrm>
            <a:off x="346950" y="1701675"/>
            <a:ext cx="11235300" cy="4088100"/>
          </a:xfrm>
          <a:prstGeom prst="rect">
            <a:avLst/>
          </a:prstGeom>
          <a:noFill/>
          <a:ln>
            <a:noFill/>
          </a:ln>
        </p:spPr>
        <p:txBody>
          <a:bodyPr anchorCtr="0" anchor="t" bIns="45700" lIns="91425" spcFirstLastPara="1" rIns="91425" wrap="square" tIns="45700">
            <a:normAutofit/>
          </a:bodyPr>
          <a:lstStyle/>
          <a:p>
            <a:pPr indent="-361950" lvl="1" marL="742950" marR="0" rtl="0" algn="l">
              <a:lnSpc>
                <a:spcPct val="90000"/>
              </a:lnSpc>
              <a:spcBef>
                <a:spcPts val="480"/>
              </a:spcBef>
              <a:spcAft>
                <a:spcPts val="0"/>
              </a:spcAft>
              <a:buClr>
                <a:srgbClr val="FF5A33"/>
              </a:buClr>
              <a:buSzPts val="3600"/>
              <a:buFont typeface="Quattrocento Sans"/>
              <a:buChar char="❖"/>
            </a:pPr>
            <a:r>
              <a:rPr b="0" i="0" lang="en-US" sz="3600" u="none" cap="none" strike="noStrike">
                <a:solidFill>
                  <a:srgbClr val="333333"/>
                </a:solidFill>
                <a:highlight>
                  <a:schemeClr val="lt1"/>
                </a:highlight>
                <a:latin typeface="Quattrocento Sans"/>
                <a:ea typeface="Quattrocento Sans"/>
                <a:cs typeface="Quattrocento Sans"/>
                <a:sym typeface="Quattrocento Sans"/>
              </a:rPr>
              <a:t>Nó bỏ qua các nhánh trong các biểu thức Boolean xảy ra do các toán tử ngắt mạch.</a:t>
            </a:r>
            <a:endParaRPr b="0" i="0" sz="3600" u="none" cap="none" strike="noStrike">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56">
                                            <p:txEl>
                                              <p:pRg end="0" st="0"/>
                                            </p:txEl>
                                          </p:spTgt>
                                        </p:tgtEl>
                                        <p:attrNameLst>
                                          <p:attrName>style.visibility</p:attrName>
                                        </p:attrNameLst>
                                      </p:cBhvr>
                                      <p:to>
                                        <p:strVal val="visible"/>
                                      </p:to>
                                    </p:set>
                                    <p:anim calcmode="lin" valueType="num">
                                      <p:cBhvr additive="base">
                                        <p:cTn dur="1000"/>
                                        <p:tgtEl>
                                          <p:spTgt spid="85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115e76f5ad1_0_57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blackbox test techniques</a:t>
            </a:r>
            <a:endParaRPr/>
          </a:p>
        </p:txBody>
      </p:sp>
      <p:sp>
        <p:nvSpPr>
          <p:cNvPr id="267" name="Google Shape;267;g115e76f5ad1_0_572"/>
          <p:cNvSpPr txBox="1"/>
          <p:nvPr/>
        </p:nvSpPr>
        <p:spPr>
          <a:xfrm>
            <a:off x="617100" y="1701675"/>
            <a:ext cx="11425200" cy="4883400"/>
          </a:xfrm>
          <a:prstGeom prst="rect">
            <a:avLst/>
          </a:prstGeom>
          <a:noFill/>
          <a:ln>
            <a:noFill/>
          </a:ln>
        </p:spPr>
        <p:txBody>
          <a:bodyPr anchorCtr="0" anchor="t" bIns="45700" lIns="91425" spcFirstLastPara="1" rIns="91425" wrap="square" tIns="45700">
            <a:normAutofit/>
          </a:bodyPr>
          <a:lstStyle/>
          <a:p>
            <a:pPr indent="-368300" lvl="1" marL="742950" marR="0" rtl="0" algn="l">
              <a:lnSpc>
                <a:spcPct val="100000"/>
              </a:lnSpc>
              <a:spcBef>
                <a:spcPts val="480"/>
              </a:spcBef>
              <a:spcAft>
                <a:spcPts val="0"/>
              </a:spcAft>
              <a:buClr>
                <a:srgbClr val="FF5A33"/>
              </a:buClr>
              <a:buSzPts val="3700"/>
              <a:buFont typeface="Quattrocento Sans"/>
              <a:buChar char="❖"/>
            </a:pPr>
            <a:r>
              <a:rPr b="0" i="0" lang="en-US" sz="3700" u="none" cap="none" strike="noStrike">
                <a:solidFill>
                  <a:srgbClr val="333333"/>
                </a:solidFill>
                <a:highlight>
                  <a:schemeClr val="lt1"/>
                </a:highlight>
                <a:latin typeface="Quattrocento Sans"/>
                <a:ea typeface="Quattrocento Sans"/>
                <a:cs typeface="Quattrocento Sans"/>
                <a:sym typeface="Quattrocento Sans"/>
              </a:rPr>
              <a:t>Không phải với bất kỳ bài toán nào đều có thể áp dụng kỹ thuật này. Có thể bị lỗi ở biên nếu chỉ chọn giá trị ở khoảng giữa của miền tương đương. Vì vậy khi phần lớn các lỗi được tìm thấy lúc kiểm tra giá trị ở biên của các phân vùng thì chúng ta nên tìm hiểu thêm một kỹ thuật nữa là Boundary value analysis (phân tích giá trị biên).</a:t>
            </a:r>
            <a:endParaRPr b="0" i="0" sz="2741" u="none" cap="none" strike="noStrike">
              <a:solidFill>
                <a:srgbClr val="333333"/>
              </a:solidFill>
              <a:highlight>
                <a:schemeClr val="lt1"/>
              </a:highlight>
              <a:latin typeface="Quattrocento Sans"/>
              <a:ea typeface="Quattrocento Sans"/>
              <a:cs typeface="Quattrocento Sans"/>
              <a:sym typeface="Quattrocento Sans"/>
            </a:endParaRPr>
          </a:p>
        </p:txBody>
      </p:sp>
      <p:sp>
        <p:nvSpPr>
          <p:cNvPr id="268" name="Google Shape;268;g115e76f5ad1_0_572"/>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0"/>
              </a:spcBef>
              <a:spcAft>
                <a:spcPts val="0"/>
              </a:spcAft>
              <a:buClr>
                <a:srgbClr val="FF5A33"/>
              </a:buClr>
              <a:buSzPts val="4000"/>
              <a:buFont typeface="Quattrocento Sans"/>
              <a:buChar char="❑"/>
            </a:pPr>
            <a:r>
              <a:rPr b="0" i="0" lang="en-US" sz="4000" u="none" cap="none" strike="noStrike">
                <a:solidFill>
                  <a:srgbClr val="333333"/>
                </a:solidFill>
                <a:latin typeface="Quattrocento Sans"/>
                <a:ea typeface="Quattrocento Sans"/>
                <a:cs typeface="Quattrocento Sans"/>
                <a:sym typeface="Quattrocento Sans"/>
              </a:rPr>
              <a:t>Nhược điểm Kỹ thuật phân vùng tương đương</a:t>
            </a:r>
            <a:endParaRPr b="0" i="0" sz="40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7">
                                            <p:txEl>
                                              <p:pRg end="0" st="0"/>
                                            </p:txEl>
                                          </p:spTgt>
                                        </p:tgtEl>
                                        <p:attrNameLst>
                                          <p:attrName>style.visibility</p:attrName>
                                        </p:attrNameLst>
                                      </p:cBhvr>
                                      <p:to>
                                        <p:strVal val="visible"/>
                                      </p:to>
                                    </p:set>
                                    <p:anim calcmode="lin" valueType="num">
                                      <p:cBhvr additive="base">
                                        <p:cTn dur="1000"/>
                                        <p:tgtEl>
                                          <p:spTgt spid="26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g1176cc129b2_0_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Tóm tắt bài học</a:t>
            </a:r>
            <a:endParaRPr/>
          </a:p>
        </p:txBody>
      </p:sp>
      <p:sp>
        <p:nvSpPr>
          <p:cNvPr id="862" name="Google Shape;862;g1176cc129b2_0_0"/>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lnSpc>
                <a:spcPct val="100000"/>
              </a:lnSpc>
              <a:spcBef>
                <a:spcPts val="0"/>
              </a:spcBef>
              <a:spcAft>
                <a:spcPts val="0"/>
              </a:spcAft>
              <a:buClr>
                <a:srgbClr val="FF5A33"/>
              </a:buClr>
              <a:buSzPts val="2800"/>
              <a:buFont typeface="Noto Sans Symbols"/>
              <a:buNone/>
            </a:pPr>
            <a:r>
              <a:t/>
            </a:r>
            <a:endParaRPr/>
          </a:p>
        </p:txBody>
      </p:sp>
      <p:sp>
        <p:nvSpPr>
          <p:cNvPr id="863" name="Google Shape;863;g1176cc129b2_0_0"/>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64" name="Google Shape;864;g1176cc129b2_0_0"/>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5" name="Google Shape;865;g1176cc129b2_0_0"/>
          <p:cNvSpPr txBox="1"/>
          <p:nvPr/>
        </p:nvSpPr>
        <p:spPr>
          <a:xfrm>
            <a:off x="894600" y="2067600"/>
            <a:ext cx="8229600" cy="39339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15000"/>
              </a:lnSpc>
              <a:spcBef>
                <a:spcPts val="0"/>
              </a:spcBef>
              <a:spcAft>
                <a:spcPts val="0"/>
              </a:spcAft>
              <a:buClr>
                <a:srgbClr val="333333"/>
              </a:buClr>
              <a:buSzPts val="3700"/>
              <a:buFont typeface="Quattrocento Sans"/>
              <a:buChar char="•"/>
            </a:pPr>
            <a:r>
              <a:rPr b="1" i="0" lang="en-US" sz="2700" u="none" cap="none" strike="noStrike">
                <a:solidFill>
                  <a:srgbClr val="333333"/>
                </a:solidFill>
                <a:latin typeface="Quattrocento Sans"/>
                <a:ea typeface="Quattrocento Sans"/>
                <a:cs typeface="Quattrocento Sans"/>
                <a:sym typeface="Quattrocento Sans"/>
              </a:rPr>
              <a:t>White-box Test Techniques - Kỹ thuật kiểm thử hộp trắng</a:t>
            </a:r>
            <a:endParaRPr b="1" i="0" sz="2900" u="none" cap="none" strike="noStrike">
              <a:solidFill>
                <a:srgbClr val="333333"/>
              </a:solidFill>
              <a:latin typeface="Quattrocento Sans"/>
              <a:ea typeface="Quattrocento Sans"/>
              <a:cs typeface="Quattrocento Sans"/>
              <a:sym typeface="Quattrocento Sans"/>
            </a:endParaRPr>
          </a:p>
        </p:txBody>
      </p:sp>
      <p:sp>
        <p:nvSpPr>
          <p:cNvPr id="866" name="Google Shape;866;g1176cc129b2_0_0"/>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Tóm tắt bài học</a:t>
            </a:r>
            <a:endParaRPr b="1" i="0" sz="2800" u="none" cap="none" strike="noStrike">
              <a:solidFill>
                <a:srgbClr val="F79646"/>
              </a:solidFill>
              <a:latin typeface="Quattrocento Sans"/>
              <a:ea typeface="Quattrocento Sans"/>
              <a:cs typeface="Quattrocento Sans"/>
              <a:sym typeface="Quattrocento Sans"/>
            </a:endParaRPr>
          </a:p>
        </p:txBody>
      </p:sp>
      <p:pic>
        <p:nvPicPr>
          <p:cNvPr descr="D:\Compressed\PSD Collection 2011\WP-201 copy.png" id="867" name="Google Shape;867;g1176cc129b2_0_0"/>
          <p:cNvPicPr preferRelativeResize="0"/>
          <p:nvPr/>
        </p:nvPicPr>
        <p:blipFill rotWithShape="1">
          <a:blip r:embed="rId3">
            <a:alphaModFix/>
          </a:blip>
          <a:srcRect b="0" l="0" r="0" t="0"/>
          <a:stretch/>
        </p:blipFill>
        <p:spPr>
          <a:xfrm flipH="1">
            <a:off x="9189300" y="1095638"/>
            <a:ext cx="2782800" cy="520012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g1176cc129b2_0_1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Nội dung bài học tiếp theo</a:t>
            </a:r>
            <a:endParaRPr/>
          </a:p>
        </p:txBody>
      </p:sp>
      <p:sp>
        <p:nvSpPr>
          <p:cNvPr id="873" name="Google Shape;873;g1176cc129b2_0_10"/>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lnSpc>
                <a:spcPct val="100000"/>
              </a:lnSpc>
              <a:spcBef>
                <a:spcPts val="0"/>
              </a:spcBef>
              <a:spcAft>
                <a:spcPts val="0"/>
              </a:spcAft>
              <a:buClr>
                <a:srgbClr val="FF5A33"/>
              </a:buClr>
              <a:buSzPts val="2800"/>
              <a:buFont typeface="Noto Sans Symbols"/>
              <a:buNone/>
            </a:pPr>
            <a:r>
              <a:t/>
            </a:r>
            <a:endParaRPr/>
          </a:p>
        </p:txBody>
      </p:sp>
      <p:sp>
        <p:nvSpPr>
          <p:cNvPr id="874" name="Google Shape;874;g1176cc129b2_0_10"/>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75" name="Google Shape;875;g1176cc129b2_0_10"/>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6" name="Google Shape;876;g1176cc129b2_0_10"/>
          <p:cNvSpPr txBox="1"/>
          <p:nvPr/>
        </p:nvSpPr>
        <p:spPr>
          <a:xfrm>
            <a:off x="894600" y="2067600"/>
            <a:ext cx="8229600" cy="3933900"/>
          </a:xfrm>
          <a:prstGeom prst="rect">
            <a:avLst/>
          </a:prstGeom>
          <a:noFill/>
          <a:ln>
            <a:noFill/>
          </a:ln>
        </p:spPr>
        <p:txBody>
          <a:bodyPr anchorCtr="0" anchor="t" bIns="45700" lIns="91425" spcFirstLastPara="1" rIns="91425" wrap="square" tIns="45700">
            <a:noAutofit/>
          </a:bodyPr>
          <a:lstStyle/>
          <a:p>
            <a:pPr indent="-450850" lvl="0" marL="457200" marR="0" rtl="0" algn="l">
              <a:lnSpc>
                <a:spcPct val="115000"/>
              </a:lnSpc>
              <a:spcBef>
                <a:spcPts val="0"/>
              </a:spcBef>
              <a:spcAft>
                <a:spcPts val="0"/>
              </a:spcAft>
              <a:buClr>
                <a:srgbClr val="333333"/>
              </a:buClr>
              <a:buSzPts val="3500"/>
              <a:buFont typeface="Quattrocento Sans"/>
              <a:buChar char="•"/>
            </a:pPr>
            <a:r>
              <a:rPr b="1" i="0" lang="en-US" sz="2700" u="none" cap="none" strike="noStrike">
                <a:solidFill>
                  <a:srgbClr val="333333"/>
                </a:solidFill>
                <a:latin typeface="Quattrocento Sans"/>
                <a:ea typeface="Quattrocento Sans"/>
                <a:cs typeface="Quattrocento Sans"/>
                <a:sym typeface="Quattrocento Sans"/>
              </a:rPr>
              <a:t>Test Plan - Lập kế hoạch kiểm thử</a:t>
            </a:r>
            <a:endParaRPr b="1" i="0" sz="2200" u="none" cap="none" strike="noStrike">
              <a:solidFill>
                <a:srgbClr val="333333"/>
              </a:solidFill>
              <a:latin typeface="Quattrocento Sans"/>
              <a:ea typeface="Quattrocento Sans"/>
              <a:cs typeface="Quattrocento Sans"/>
              <a:sym typeface="Quattrocento Sans"/>
            </a:endParaRPr>
          </a:p>
        </p:txBody>
      </p:sp>
      <p:sp>
        <p:nvSpPr>
          <p:cNvPr id="877" name="Google Shape;877;g1176cc129b2_0_10"/>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Nội dung tiếp theo</a:t>
            </a:r>
            <a:endParaRPr b="1" i="0" sz="2800" u="none" cap="none" strike="noStrike">
              <a:solidFill>
                <a:srgbClr val="F79646"/>
              </a:solidFill>
              <a:latin typeface="Quattrocento Sans"/>
              <a:ea typeface="Quattrocento Sans"/>
              <a:cs typeface="Quattrocento Sans"/>
              <a:sym typeface="Quattrocento Sans"/>
            </a:endParaRPr>
          </a:p>
        </p:txBody>
      </p:sp>
      <p:pic>
        <p:nvPicPr>
          <p:cNvPr descr="D:\Pictures\PNG\present.png" id="878" name="Google Shape;878;g1176cc129b2_0_10"/>
          <p:cNvPicPr preferRelativeResize="0"/>
          <p:nvPr/>
        </p:nvPicPr>
        <p:blipFill rotWithShape="1">
          <a:blip r:embed="rId3">
            <a:alphaModFix/>
          </a:blip>
          <a:srcRect b="0" l="0" r="0" t="0"/>
          <a:stretch/>
        </p:blipFill>
        <p:spPr>
          <a:xfrm flipH="1">
            <a:off x="9469017" y="1480800"/>
            <a:ext cx="2113383" cy="4893324"/>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pic>
        <p:nvPicPr>
          <p:cNvPr id="883" name="Google Shape;883;g115e76f5ad1_0_226"/>
          <p:cNvPicPr preferRelativeResize="0"/>
          <p:nvPr/>
        </p:nvPicPr>
        <p:blipFill rotWithShape="1">
          <a:blip r:embed="rId3">
            <a:alphaModFix/>
          </a:blip>
          <a:srcRect b="0" l="0" r="0" t="0"/>
          <a:stretch/>
        </p:blipFill>
        <p:spPr>
          <a:xfrm>
            <a:off x="-5953" y="0"/>
            <a:ext cx="12197953"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2013-04-23T08:05:33Z</dcterms:created>
  <dc:creator>Hans</dc:creator>
</cp:coreProperties>
</file>