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74" r:id="rId2"/>
    <p:sldId id="257" r:id="rId3"/>
    <p:sldId id="264" r:id="rId4"/>
    <p:sldId id="261" r:id="rId5"/>
    <p:sldId id="265" r:id="rId6"/>
    <p:sldId id="258" r:id="rId7"/>
    <p:sldId id="263" r:id="rId8"/>
    <p:sldId id="262" r:id="rId9"/>
    <p:sldId id="266" r:id="rId10"/>
    <p:sldId id="271" r:id="rId11"/>
    <p:sldId id="268" r:id="rId12"/>
    <p:sldId id="269" r:id="rId13"/>
    <p:sldId id="270" r:id="rId14"/>
    <p:sldId id="267" r:id="rId15"/>
    <p:sldId id="273" r:id="rId16"/>
    <p:sldId id="272" r:id="rId17"/>
    <p:sldId id="259" r:id="rId18"/>
    <p:sldId id="26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JwEjcTnBSE//T1nVQo4KMzQ3P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111868-53BF-4B9F-A4D8-33EB835EB09D}">
  <a:tblStyle styleId="{73111868-53BF-4B9F-A4D8-33EB835EB0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116" d="100"/>
          <a:sy n="116" d="100"/>
        </p:scale>
        <p:origin x="38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824137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652089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67541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502895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195231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181127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537413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777227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094236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16607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21794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083471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028703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60904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6"/>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6"/>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8"/>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8"/>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8"/>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1"/>
          <p:cNvSpPr txBox="1">
            <a:spLocks noGrp="1"/>
          </p:cNvSpPr>
          <p:nvPr>
            <p:ph type="body" idx="1"/>
          </p:nvPr>
        </p:nvSpPr>
        <p:spPr>
          <a:xfrm>
            <a:off x="457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body" idx="2"/>
          </p:nvPr>
        </p:nvSpPr>
        <p:spPr>
          <a:xfrm>
            <a:off x="4648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2"/>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12"/>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12"/>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12"/>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15"/>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715" y="548164"/>
            <a:ext cx="9152096" cy="4391025"/>
            <a:chOff x="-12" y="1319"/>
            <a:chExt cx="19217" cy="9220"/>
          </a:xfrm>
          <a:solidFill>
            <a:schemeClr val="bg1">
              <a:lumMod val="75000"/>
            </a:schemeClr>
          </a:solidFill>
        </p:grpSpPr>
        <p:sp>
          <p:nvSpPr>
            <p:cNvPr id="13" name="矩形 12"/>
            <p:cNvSpPr/>
            <p:nvPr/>
          </p:nvSpPr>
          <p:spPr>
            <a:xfrm>
              <a:off x="14361" y="1319"/>
              <a:ext cx="4845"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4" name="平行四边形 13"/>
            <p:cNvSpPr/>
            <p:nvPr/>
          </p:nvSpPr>
          <p:spPr>
            <a:xfrm>
              <a:off x="6871" y="1319"/>
              <a:ext cx="8037" cy="9220"/>
            </a:xfrm>
            <a:prstGeom prst="parallelogram">
              <a:avLst>
                <a:gd name="adj" fmla="val 918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5" name="矩形 14"/>
            <p:cNvSpPr/>
            <p:nvPr/>
          </p:nvSpPr>
          <p:spPr>
            <a:xfrm>
              <a:off x="-12" y="10070"/>
              <a:ext cx="7438"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grpSp>
        <p:nvGrpSpPr>
          <p:cNvPr id="2" name="组合 1"/>
          <p:cNvGrpSpPr/>
          <p:nvPr/>
        </p:nvGrpSpPr>
        <p:grpSpPr>
          <a:xfrm>
            <a:off x="4461510" y="959644"/>
            <a:ext cx="4685348" cy="3644265"/>
            <a:chOff x="9368" y="2015"/>
            <a:chExt cx="9838" cy="7652"/>
          </a:xfrm>
          <a:blipFill rotWithShape="1">
            <a:blip r:embed="rId3"/>
            <a:stretch>
              <a:fillRect/>
            </a:stretch>
          </a:blipFill>
        </p:grpSpPr>
        <p:sp>
          <p:nvSpPr>
            <p:cNvPr id="5" name="矩形 4"/>
            <p:cNvSpPr/>
            <p:nvPr/>
          </p:nvSpPr>
          <p:spPr>
            <a:xfrm>
              <a:off x="15468" y="2015"/>
              <a:ext cx="3739" cy="76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6" name="直角三角形 5"/>
            <p:cNvSpPr/>
            <p:nvPr/>
          </p:nvSpPr>
          <p:spPr>
            <a:xfrm flipH="1">
              <a:off x="9368" y="2015"/>
              <a:ext cx="6100" cy="765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grpSp>
        <p:nvGrpSpPr>
          <p:cNvPr id="17" name="组合 16"/>
          <p:cNvGrpSpPr/>
          <p:nvPr/>
        </p:nvGrpSpPr>
        <p:grpSpPr>
          <a:xfrm>
            <a:off x="-5715" y="213360"/>
            <a:ext cx="9152573" cy="4391025"/>
            <a:chOff x="-12" y="616"/>
            <a:chExt cx="19218" cy="9220"/>
          </a:xfrm>
          <a:solidFill>
            <a:srgbClr val="F8C002"/>
          </a:solidFill>
        </p:grpSpPr>
        <p:sp>
          <p:nvSpPr>
            <p:cNvPr id="8" name="平行四边形 7"/>
            <p:cNvSpPr/>
            <p:nvPr/>
          </p:nvSpPr>
          <p:spPr>
            <a:xfrm>
              <a:off x="8712" y="616"/>
              <a:ext cx="8037" cy="9220"/>
            </a:xfrm>
            <a:prstGeom prst="parallelogram">
              <a:avLst>
                <a:gd name="adj" fmla="val 918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9" name="矩形 8"/>
            <p:cNvSpPr/>
            <p:nvPr/>
          </p:nvSpPr>
          <p:spPr>
            <a:xfrm>
              <a:off x="16134" y="616"/>
              <a:ext cx="3073"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矩形 9"/>
            <p:cNvSpPr/>
            <p:nvPr/>
          </p:nvSpPr>
          <p:spPr>
            <a:xfrm>
              <a:off x="-12" y="9367"/>
              <a:ext cx="9381"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
        <p:nvSpPr>
          <p:cNvPr id="18" name="文本框 17"/>
          <p:cNvSpPr txBox="1"/>
          <p:nvPr/>
        </p:nvSpPr>
        <p:spPr>
          <a:xfrm>
            <a:off x="11234" y="4040"/>
            <a:ext cx="6389566" cy="707886"/>
          </a:xfrm>
          <a:prstGeom prst="rect">
            <a:avLst/>
          </a:prstGeom>
          <a:solidFill>
            <a:srgbClr val="F8C002"/>
          </a:solidFill>
        </p:spPr>
        <p:txBody>
          <a:bodyPr wrap="square" rtlCol="0">
            <a:spAutoFit/>
          </a:bodyPr>
          <a:lstStyle/>
          <a:p>
            <a:pPr algn="ctr"/>
            <a:r>
              <a:rPr lang="en-US" altLang="zh-CN" sz="4000" b="1" dirty="0" smtClean="0">
                <a:solidFill>
                  <a:schemeClr val="bg1"/>
                </a:solidFill>
                <a:latin typeface="Arial" panose="020B0604020202020204" pitchFamily="34" charset="0"/>
                <a:cs typeface="Arial" panose="020B0604020202020204" pitchFamily="34" charset="0"/>
              </a:rPr>
              <a:t>HVIT CLAN JSC</a:t>
            </a:r>
            <a:endParaRPr lang="en-US" altLang="zh-CN" sz="4000" b="1" dirty="0">
              <a:solidFill>
                <a:schemeClr val="bg1"/>
              </a:solidFill>
              <a:latin typeface="Arial" panose="020B0604020202020204" pitchFamily="34" charset="0"/>
              <a:cs typeface="Arial" panose="020B0604020202020204" pitchFamily="34" charset="0"/>
            </a:endParaRPr>
          </a:p>
        </p:txBody>
      </p:sp>
      <p:sp>
        <p:nvSpPr>
          <p:cNvPr id="19" name="文本框 19"/>
          <p:cNvSpPr txBox="1"/>
          <p:nvPr/>
        </p:nvSpPr>
        <p:spPr>
          <a:xfrm>
            <a:off x="196170" y="1050358"/>
            <a:ext cx="5032534" cy="138499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Java Collection</a:t>
            </a:r>
          </a:p>
          <a:p>
            <a:r>
              <a:rPr lang="en-US" altLang="zh-CN" sz="2400"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Phần</a:t>
            </a:r>
            <a:r>
              <a:rPr lang="en-US" altLang="zh-CN" sz="2400"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a:t>
            </a:r>
            <a:r>
              <a:rPr lang="en-US" altLang="zh-CN" sz="2400" b="1" dirty="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2</a:t>
            </a:r>
            <a:r>
              <a:rPr lang="en-US" altLang="zh-CN" sz="2400"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 </a:t>
            </a:r>
            <a:r>
              <a:rPr lang="en-US" altLang="zh-CN" sz="2400"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Danh</a:t>
            </a:r>
            <a:r>
              <a:rPr lang="en-US" altLang="zh-CN" sz="2400"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a:t>
            </a:r>
            <a:r>
              <a:rPr lang="en-US" altLang="zh-CN" sz="2400"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sách</a:t>
            </a:r>
            <a:r>
              <a:rPr lang="en-US" altLang="zh-CN" sz="2400"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 Set </a:t>
            </a:r>
            <a:r>
              <a:rPr lang="en-US" altLang="zh-CN" sz="2400"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trong</a:t>
            </a:r>
            <a:r>
              <a:rPr lang="en-US" altLang="zh-CN" sz="2400"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Java</a:t>
            </a:r>
          </a:p>
        </p:txBody>
      </p:sp>
      <p:sp>
        <p:nvSpPr>
          <p:cNvPr id="20" name="文本框 21"/>
          <p:cNvSpPr txBox="1"/>
          <p:nvPr/>
        </p:nvSpPr>
        <p:spPr>
          <a:xfrm>
            <a:off x="259946" y="2803467"/>
            <a:ext cx="4087178" cy="70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80000"/>
              </a:lnSpc>
            </a:pPr>
            <a:r>
              <a:rPr lang="en-US" altLang="zh-CN" sz="1100" dirty="0" err="1" smtClean="0">
                <a:solidFill>
                  <a:srgbClr val="303135"/>
                </a:solidFill>
                <a:latin typeface="Arial" panose="020B0604020202020204" pitchFamily="34" charset="0"/>
                <a:ea typeface="华文细黑" panose="02010600040101010101" charset="-122"/>
                <a:cs typeface="Arial" panose="020B0604020202020204" pitchFamily="34" charset="0"/>
                <a:sym typeface="+mn-ea"/>
              </a:rPr>
              <a:t>Thực</a:t>
            </a:r>
            <a:r>
              <a:rPr lang="en-US" altLang="zh-CN" sz="1100" dirty="0" smtClean="0">
                <a:solidFill>
                  <a:srgbClr val="303135"/>
                </a:solidFill>
                <a:latin typeface="Arial" panose="020B0604020202020204" pitchFamily="34" charset="0"/>
                <a:ea typeface="华文细黑" panose="02010600040101010101" charset="-122"/>
                <a:cs typeface="Arial" panose="020B0604020202020204" pitchFamily="34" charset="0"/>
                <a:sym typeface="+mn-ea"/>
              </a:rPr>
              <a:t> </a:t>
            </a:r>
            <a:r>
              <a:rPr lang="en-US" altLang="zh-CN" sz="1100" dirty="0" err="1" smtClean="0">
                <a:solidFill>
                  <a:srgbClr val="303135"/>
                </a:solidFill>
                <a:latin typeface="Arial" panose="020B0604020202020204" pitchFamily="34" charset="0"/>
                <a:ea typeface="华文细黑" panose="02010600040101010101" charset="-122"/>
                <a:cs typeface="Arial" panose="020B0604020202020204" pitchFamily="34" charset="0"/>
                <a:sym typeface="+mn-ea"/>
              </a:rPr>
              <a:t>hiện</a:t>
            </a:r>
            <a:r>
              <a:rPr lang="en-US" altLang="zh-CN" sz="1100" dirty="0" smtClean="0">
                <a:solidFill>
                  <a:srgbClr val="303135"/>
                </a:solidFill>
                <a:latin typeface="Arial" panose="020B0604020202020204" pitchFamily="34" charset="0"/>
                <a:ea typeface="华文细黑" panose="02010600040101010101" charset="-122"/>
                <a:cs typeface="Arial" panose="020B0604020202020204" pitchFamily="34" charset="0"/>
                <a:sym typeface="+mn-ea"/>
              </a:rPr>
              <a:t> slide: Nguyễn </a:t>
            </a:r>
            <a:r>
              <a:rPr lang="en-US" altLang="zh-CN" sz="1100" dirty="0" err="1" smtClean="0">
                <a:solidFill>
                  <a:srgbClr val="303135"/>
                </a:solidFill>
                <a:latin typeface="Arial" panose="020B0604020202020204" pitchFamily="34" charset="0"/>
                <a:ea typeface="华文细黑" panose="02010600040101010101" charset="-122"/>
                <a:cs typeface="Arial" panose="020B0604020202020204" pitchFamily="34" charset="0"/>
                <a:sym typeface="+mn-ea"/>
              </a:rPr>
              <a:t>Đức</a:t>
            </a:r>
            <a:r>
              <a:rPr lang="en-US" altLang="zh-CN" sz="1100" dirty="0" smtClean="0">
                <a:solidFill>
                  <a:srgbClr val="303135"/>
                </a:solidFill>
                <a:latin typeface="Arial" panose="020B0604020202020204" pitchFamily="34" charset="0"/>
                <a:ea typeface="华文细黑" panose="02010600040101010101" charset="-122"/>
                <a:cs typeface="Arial" panose="020B0604020202020204" pitchFamily="34" charset="0"/>
                <a:sym typeface="+mn-ea"/>
              </a:rPr>
              <a:t> Toàn</a:t>
            </a:r>
          </a:p>
          <a:p>
            <a:pPr algn="l">
              <a:lnSpc>
                <a:spcPct val="180000"/>
              </a:lnSpc>
            </a:pPr>
            <a:r>
              <a:rPr lang="en-US" altLang="zh-CN" sz="1100" dirty="0" err="1" smtClean="0">
                <a:solidFill>
                  <a:srgbClr val="303135"/>
                </a:solidFill>
                <a:latin typeface="Arial" panose="020B0604020202020204" pitchFamily="34" charset="0"/>
                <a:ea typeface="华文细黑" panose="02010600040101010101" charset="-122"/>
                <a:cs typeface="Arial" panose="020B0604020202020204" pitchFamily="34" charset="0"/>
                <a:sym typeface="+mn-ea"/>
              </a:rPr>
              <a:t>Thuyết</a:t>
            </a:r>
            <a:r>
              <a:rPr lang="en-US" altLang="zh-CN" sz="1100" dirty="0" smtClean="0">
                <a:solidFill>
                  <a:srgbClr val="303135"/>
                </a:solidFill>
                <a:latin typeface="Arial" panose="020B0604020202020204" pitchFamily="34" charset="0"/>
                <a:ea typeface="华文细黑" panose="02010600040101010101" charset="-122"/>
                <a:cs typeface="Arial" panose="020B0604020202020204" pitchFamily="34" charset="0"/>
                <a:sym typeface="+mn-ea"/>
              </a:rPr>
              <a:t> minh: Nguyễn </a:t>
            </a:r>
            <a:r>
              <a:rPr lang="en-US" altLang="zh-CN" sz="1100" dirty="0" err="1" smtClean="0">
                <a:solidFill>
                  <a:srgbClr val="303135"/>
                </a:solidFill>
                <a:latin typeface="Arial" panose="020B0604020202020204" pitchFamily="34" charset="0"/>
                <a:ea typeface="华文细黑" panose="02010600040101010101" charset="-122"/>
                <a:cs typeface="Arial" panose="020B0604020202020204" pitchFamily="34" charset="0"/>
                <a:sym typeface="+mn-ea"/>
              </a:rPr>
              <a:t>Đức</a:t>
            </a:r>
            <a:r>
              <a:rPr lang="en-US" altLang="zh-CN" sz="1100" dirty="0" smtClean="0">
                <a:solidFill>
                  <a:srgbClr val="303135"/>
                </a:solidFill>
                <a:latin typeface="Arial" panose="020B0604020202020204" pitchFamily="34" charset="0"/>
                <a:ea typeface="华文细黑" panose="02010600040101010101" charset="-122"/>
                <a:cs typeface="Arial" panose="020B0604020202020204" pitchFamily="34" charset="0"/>
                <a:sym typeface="+mn-ea"/>
              </a:rPr>
              <a:t> Toàn</a:t>
            </a:r>
            <a:endParaRPr lang="zh-CN" altLang="en-US" sz="1200" dirty="0">
              <a:solidFill>
                <a:srgbClr val="303135"/>
              </a:solidFill>
              <a:latin typeface="Arial" panose="020B0604020202020204" pitchFamily="34" charset="0"/>
              <a:ea typeface="Microsoft YaHei UI" panose="020B0503020204020204" pitchFamily="34" charset="-122"/>
              <a:cs typeface="Arial" panose="020B0604020202020204" pitchFamily="34" charset="0"/>
            </a:endParaRPr>
          </a:p>
        </p:txBody>
      </p:sp>
      <p:cxnSp>
        <p:nvCxnSpPr>
          <p:cNvPr id="4" name="直接连接符 3"/>
          <p:cNvCxnSpPr/>
          <p:nvPr/>
        </p:nvCxnSpPr>
        <p:spPr>
          <a:xfrm>
            <a:off x="196170" y="2473693"/>
            <a:ext cx="4560570" cy="0"/>
          </a:xfrm>
          <a:prstGeom prst="line">
            <a:avLst/>
          </a:prstGeom>
          <a:ln w="25400">
            <a:solidFill>
              <a:srgbClr val="F8C002"/>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342012" y="3652816"/>
            <a:ext cx="2493981" cy="250031"/>
          </a:xfrm>
          <a:prstGeom prst="roundRect">
            <a:avLst>
              <a:gd name="adj" fmla="val 50000"/>
            </a:avLst>
          </a:prstGeom>
          <a:solidFill>
            <a:srgbClr val="F8C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HVIT CLAN 2021</a:t>
            </a:r>
            <a:endParaRPr lang="zh-CN" altLang="en-US" sz="1200" b="1"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Tree>
    <p:extLst>
      <p:ext uri="{BB962C8B-B14F-4D97-AF65-F5344CB8AC3E}">
        <p14:creationId xmlns:p14="http://schemas.microsoft.com/office/powerpoint/2010/main" val="414238888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par>
                          <p:cTn id="23" fill="hold">
                            <p:stCondLst>
                              <p:cond delay="2000"/>
                            </p:stCondLst>
                            <p:childTnLst>
                              <p:par>
                                <p:cTn id="24" presetID="29"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ppt_x</p:attrName>
                                        </p:attrNameLst>
                                      </p:cBhvr>
                                      <p:tavLst>
                                        <p:tav tm="0">
                                          <p:val>
                                            <p:strVal val="#ppt_x-.2"/>
                                          </p:val>
                                        </p:tav>
                                        <p:tav tm="100000">
                                          <p:val>
                                            <p:strVal val="#ppt_x"/>
                                          </p:val>
                                        </p:tav>
                                      </p:tavLst>
                                    </p:anim>
                                    <p:anim calcmode="lin" valueType="num">
                                      <p:cBhvr>
                                        <p:cTn id="27" dur="5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28" dur="500"/>
                                        <p:tgtEl>
                                          <p:spTgt spid="1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anim calcmode="lin" valueType="num">
                                      <p:cBhvr>
                                        <p:cTn id="37" dur="500" fill="hold"/>
                                        <p:tgtEl>
                                          <p:spTgt spid="20"/>
                                        </p:tgtEl>
                                        <p:attrNameLst>
                                          <p:attrName>ppt_x</p:attrName>
                                        </p:attrNameLst>
                                      </p:cBhvr>
                                      <p:tavLst>
                                        <p:tav tm="0">
                                          <p:val>
                                            <p:strVal val="#ppt_x"/>
                                          </p:val>
                                        </p:tav>
                                        <p:tav tm="100000">
                                          <p:val>
                                            <p:strVal val="#ppt_x"/>
                                          </p:val>
                                        </p:tav>
                                      </p:tavLst>
                                    </p:anim>
                                    <p:anim calcmode="lin" valueType="num">
                                      <p:cBhvr>
                                        <p:cTn id="38" dur="500" fill="hold"/>
                                        <p:tgtEl>
                                          <p:spTgt spid="20"/>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p:bldP spid="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3"/>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31" name="Google Shape;131;p3"/>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32" name="Google Shape;132;p3"/>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err="1" smtClean="0">
                <a:solidFill>
                  <a:srgbClr val="FFC000"/>
                </a:solidFill>
              </a:rPr>
              <a:t>Linked</a:t>
            </a:r>
            <a:r>
              <a:rPr lang="en-US" sz="1600" b="1" dirty="0" err="1" smtClean="0">
                <a:solidFill>
                  <a:srgbClr val="FFC000"/>
                </a:solidFill>
              </a:rPr>
              <a:t>List</a:t>
            </a:r>
            <a:r>
              <a:rPr lang="en-US" sz="1600" b="1" dirty="0" smtClean="0">
                <a:solidFill>
                  <a:srgbClr val="FFC000"/>
                </a:solidFill>
              </a:rPr>
              <a:t> </a:t>
            </a:r>
            <a:r>
              <a:rPr lang="en-US" sz="1600" b="1" dirty="0" err="1" smtClean="0">
                <a:solidFill>
                  <a:srgbClr val="FFC000"/>
                </a:solidFill>
              </a:rPr>
              <a:t>trong</a:t>
            </a:r>
            <a:r>
              <a:rPr lang="en-US" sz="1600" b="1" dirty="0" smtClean="0">
                <a:solidFill>
                  <a:srgbClr val="FFC000"/>
                </a:solidFill>
              </a:rPr>
              <a:t> Java</a:t>
            </a:r>
            <a:endParaRPr sz="1600" b="1" dirty="0">
              <a:solidFill>
                <a:srgbClr val="FFC000"/>
              </a:solidFill>
              <a:latin typeface="Arial"/>
              <a:ea typeface="Arial"/>
              <a:cs typeface="Arial"/>
              <a:sym typeface="Arial"/>
            </a:endParaRPr>
          </a:p>
        </p:txBody>
      </p:sp>
      <p:sp>
        <p:nvSpPr>
          <p:cNvPr id="2" name="TextBox 1"/>
          <p:cNvSpPr txBox="1"/>
          <p:nvPr/>
        </p:nvSpPr>
        <p:spPr>
          <a:xfrm>
            <a:off x="598498" y="466139"/>
            <a:ext cx="2039341" cy="307777"/>
          </a:xfrm>
          <a:prstGeom prst="rect">
            <a:avLst/>
          </a:prstGeom>
          <a:solidFill>
            <a:schemeClr val="tx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b="1" dirty="0" err="1" smtClean="0">
                <a:solidFill>
                  <a:schemeClr val="bg2"/>
                </a:solidFill>
              </a:rPr>
              <a:t>Lớp</a:t>
            </a:r>
            <a:r>
              <a:rPr lang="en-US" b="1" dirty="0" smtClean="0">
                <a:solidFill>
                  <a:schemeClr val="bg2"/>
                </a:solidFill>
              </a:rPr>
              <a:t> </a:t>
            </a:r>
            <a:r>
              <a:rPr lang="en-US" b="1" dirty="0" err="1" smtClean="0">
                <a:solidFill>
                  <a:schemeClr val="bg2"/>
                </a:solidFill>
              </a:rPr>
              <a:t>LinkedList</a:t>
            </a:r>
            <a:r>
              <a:rPr lang="en-US" b="1" dirty="0" smtClean="0">
                <a:solidFill>
                  <a:schemeClr val="bg2"/>
                </a:solidFill>
              </a:rPr>
              <a:t> </a:t>
            </a:r>
            <a:r>
              <a:rPr lang="en-US" b="1" dirty="0" err="1" smtClean="0">
                <a:solidFill>
                  <a:schemeClr val="bg2"/>
                </a:solidFill>
              </a:rPr>
              <a:t>là</a:t>
            </a:r>
            <a:r>
              <a:rPr lang="en-US" b="1" dirty="0" smtClean="0">
                <a:solidFill>
                  <a:schemeClr val="bg2"/>
                </a:solidFill>
              </a:rPr>
              <a:t> </a:t>
            </a:r>
            <a:r>
              <a:rPr lang="en-US" b="1" dirty="0" err="1" smtClean="0">
                <a:solidFill>
                  <a:schemeClr val="bg2"/>
                </a:solidFill>
              </a:rPr>
              <a:t>gì</a:t>
            </a:r>
            <a:r>
              <a:rPr lang="en-US" b="1" dirty="0" smtClean="0">
                <a:solidFill>
                  <a:schemeClr val="bg2"/>
                </a:solidFill>
              </a:rPr>
              <a:t>? </a:t>
            </a:r>
            <a:endParaRPr lang="en-US" b="1" dirty="0">
              <a:solidFill>
                <a:schemeClr val="bg2"/>
              </a:solidFill>
            </a:endParaRPr>
          </a:p>
        </p:txBody>
      </p:sp>
      <p:sp>
        <p:nvSpPr>
          <p:cNvPr id="3" name="TextBox 2"/>
          <p:cNvSpPr txBox="1"/>
          <p:nvPr/>
        </p:nvSpPr>
        <p:spPr>
          <a:xfrm>
            <a:off x="630382" y="977253"/>
            <a:ext cx="8052818" cy="954107"/>
          </a:xfrm>
          <a:prstGeom prst="rect">
            <a:avLst/>
          </a:prstGeom>
          <a:noFill/>
        </p:spPr>
        <p:txBody>
          <a:bodyPr wrap="square" rtlCol="0">
            <a:spAutoFit/>
          </a:bodyPr>
          <a:lstStyle/>
          <a:p>
            <a:r>
              <a:rPr lang="vi-VN" b="1" dirty="0" smtClean="0"/>
              <a:t>Lớp </a:t>
            </a:r>
            <a:r>
              <a:rPr lang="en-US" b="1" dirty="0" smtClean="0"/>
              <a:t>Linked</a:t>
            </a:r>
            <a:r>
              <a:rPr lang="vi-VN" b="1" dirty="0" smtClean="0"/>
              <a:t>List trong java</a:t>
            </a:r>
            <a:r>
              <a:rPr lang="vi-VN" dirty="0" smtClean="0"/>
              <a:t> </a:t>
            </a:r>
            <a:r>
              <a:rPr lang="vi-VN" dirty="0"/>
              <a:t>là một lớp kế thừa lớp AbstractSequentialList và triển khai của List, Queue Interface trong Collections Framework nên nó sẽ có một vài đặc điểm và phương thức tương đồng với List, Queue. Lớp LinkedList trong java sử dụng cấu trúc danh sách liên kết kép Doubly để lưu trữ các phần tử.</a:t>
            </a:r>
            <a:endParaRPr lang="en-US" dirty="0"/>
          </a:p>
        </p:txBody>
      </p:sp>
      <p:sp>
        <p:nvSpPr>
          <p:cNvPr id="9" name="TextBox 8"/>
          <p:cNvSpPr txBox="1"/>
          <p:nvPr/>
        </p:nvSpPr>
        <p:spPr>
          <a:xfrm>
            <a:off x="598498" y="2044846"/>
            <a:ext cx="2677336" cy="307777"/>
          </a:xfrm>
          <a:prstGeom prst="rect">
            <a:avLst/>
          </a:prstGeom>
          <a:solidFill>
            <a:schemeClr val="tx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b="1" dirty="0" err="1" smtClean="0">
                <a:solidFill>
                  <a:schemeClr val="bg2"/>
                </a:solidFill>
              </a:rPr>
              <a:t>Đặc</a:t>
            </a:r>
            <a:r>
              <a:rPr lang="en-US" b="1" dirty="0" smtClean="0">
                <a:solidFill>
                  <a:schemeClr val="bg2"/>
                </a:solidFill>
              </a:rPr>
              <a:t> </a:t>
            </a:r>
            <a:r>
              <a:rPr lang="en-US" b="1" dirty="0" err="1" smtClean="0">
                <a:solidFill>
                  <a:schemeClr val="bg2"/>
                </a:solidFill>
              </a:rPr>
              <a:t>điểm</a:t>
            </a:r>
            <a:r>
              <a:rPr lang="en-US" b="1" dirty="0" smtClean="0">
                <a:solidFill>
                  <a:schemeClr val="bg2"/>
                </a:solidFill>
              </a:rPr>
              <a:t> </a:t>
            </a:r>
            <a:r>
              <a:rPr lang="en-US" b="1" dirty="0" err="1" smtClean="0">
                <a:solidFill>
                  <a:schemeClr val="bg2"/>
                </a:solidFill>
              </a:rPr>
              <a:t>của</a:t>
            </a:r>
            <a:r>
              <a:rPr lang="en-US" b="1" dirty="0" smtClean="0">
                <a:solidFill>
                  <a:schemeClr val="bg2"/>
                </a:solidFill>
              </a:rPr>
              <a:t> </a:t>
            </a:r>
            <a:r>
              <a:rPr lang="en-US" b="1" dirty="0" err="1" smtClean="0">
                <a:solidFill>
                  <a:schemeClr val="bg2"/>
                </a:solidFill>
              </a:rPr>
              <a:t>Lớp</a:t>
            </a:r>
            <a:r>
              <a:rPr lang="en-US" b="1" dirty="0" smtClean="0">
                <a:solidFill>
                  <a:schemeClr val="bg2"/>
                </a:solidFill>
              </a:rPr>
              <a:t> </a:t>
            </a:r>
            <a:r>
              <a:rPr lang="en-US" b="1" dirty="0" err="1" smtClean="0">
                <a:solidFill>
                  <a:schemeClr val="bg2"/>
                </a:solidFill>
              </a:rPr>
              <a:t>LinkedList</a:t>
            </a:r>
            <a:endParaRPr lang="en-US" b="1" dirty="0">
              <a:solidFill>
                <a:schemeClr val="bg2"/>
              </a:solidFill>
            </a:endParaRPr>
          </a:p>
        </p:txBody>
      </p:sp>
      <p:sp>
        <p:nvSpPr>
          <p:cNvPr id="5" name="TextBox 4"/>
          <p:cNvSpPr txBox="1"/>
          <p:nvPr/>
        </p:nvSpPr>
        <p:spPr>
          <a:xfrm>
            <a:off x="720436" y="2466109"/>
            <a:ext cx="7647709" cy="23145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t>Lớp LinkedList trong java có thể chứa các phần tử trùng lặp.</a:t>
            </a:r>
          </a:p>
          <a:p>
            <a:pPr marL="285750" indent="-285750">
              <a:lnSpc>
                <a:spcPct val="150000"/>
              </a:lnSpc>
              <a:buFont typeface="Arial" panose="020B0604020202020204" pitchFamily="34" charset="0"/>
              <a:buChar char="•"/>
            </a:pPr>
            <a:r>
              <a:rPr lang="vi-VN" dirty="0"/>
              <a:t>Lớp LinkedList duy trì thứ tự của phần tử được thêm vào.</a:t>
            </a:r>
          </a:p>
          <a:p>
            <a:pPr marL="285750" indent="-285750">
              <a:lnSpc>
                <a:spcPct val="150000"/>
              </a:lnSpc>
              <a:buFont typeface="Arial" panose="020B0604020202020204" pitchFamily="34" charset="0"/>
              <a:buChar char="•"/>
            </a:pPr>
            <a:r>
              <a:rPr lang="vi-VN" dirty="0"/>
              <a:t>Lớp LinkedList là không đồng bộ (non-synchronized).</a:t>
            </a:r>
          </a:p>
          <a:p>
            <a:pPr marL="285750" indent="-285750">
              <a:lnSpc>
                <a:spcPct val="150000"/>
              </a:lnSpc>
              <a:buFont typeface="Arial" panose="020B0604020202020204" pitchFamily="34" charset="0"/>
              <a:buChar char="•"/>
            </a:pPr>
            <a:r>
              <a:rPr lang="vi-VN" dirty="0"/>
              <a:t>Trong java lớp LinkList, thao tác nhanh vì không cần phải dịch chuyển nếu bất kỳ phần tử nào bị xoá khỏi danh sách.</a:t>
            </a:r>
          </a:p>
          <a:p>
            <a:pPr marL="285750" indent="-285750">
              <a:lnSpc>
                <a:spcPct val="150000"/>
              </a:lnSpc>
              <a:buFont typeface="Arial" panose="020B0604020202020204" pitchFamily="34" charset="0"/>
              <a:buChar char="•"/>
            </a:pPr>
            <a:r>
              <a:rPr lang="vi-VN" dirty="0"/>
              <a:t>Lớp LinkedList trong java có thể được sử dụng như list (danh sách), stack (ngăn xếp) hoặc queue (hàng đợi).</a:t>
            </a:r>
          </a:p>
        </p:txBody>
      </p:sp>
    </p:spTree>
    <p:extLst>
      <p:ext uri="{BB962C8B-B14F-4D97-AF65-F5344CB8AC3E}">
        <p14:creationId xmlns:p14="http://schemas.microsoft.com/office/powerpoint/2010/main" val="292372082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3"/>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31" name="Google Shape;131;p3"/>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32" name="Google Shape;132;p3"/>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err="1" smtClean="0">
                <a:solidFill>
                  <a:srgbClr val="FFC000"/>
                </a:solidFill>
              </a:rPr>
              <a:t>Khởi</a:t>
            </a:r>
            <a:r>
              <a:rPr lang="en-US" sz="1600" b="1" dirty="0" smtClean="0">
                <a:solidFill>
                  <a:srgbClr val="FFC000"/>
                </a:solidFill>
              </a:rPr>
              <a:t> </a:t>
            </a:r>
            <a:r>
              <a:rPr lang="en-US" sz="1600" b="1" dirty="0" err="1" smtClean="0">
                <a:solidFill>
                  <a:srgbClr val="FFC000"/>
                </a:solidFill>
              </a:rPr>
              <a:t>tạo</a:t>
            </a:r>
            <a:r>
              <a:rPr lang="en-US" sz="1600" b="1" dirty="0" smtClean="0">
                <a:solidFill>
                  <a:srgbClr val="FFC000"/>
                </a:solidFill>
              </a:rPr>
              <a:t> </a:t>
            </a:r>
            <a:r>
              <a:rPr lang="en-US" sz="1600" b="1" dirty="0" err="1" smtClean="0">
                <a:solidFill>
                  <a:srgbClr val="FFC000"/>
                </a:solidFill>
              </a:rPr>
              <a:t>LinkedList</a:t>
            </a:r>
            <a:endParaRPr sz="1600" b="1" dirty="0">
              <a:solidFill>
                <a:srgbClr val="FFC000"/>
              </a:solidFill>
              <a:latin typeface="Arial"/>
              <a:ea typeface="Arial"/>
              <a:cs typeface="Arial"/>
              <a:sym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101110704"/>
              </p:ext>
            </p:extLst>
          </p:nvPr>
        </p:nvGraphicFramePr>
        <p:xfrm>
          <a:off x="2293490" y="779847"/>
          <a:ext cx="6577846" cy="1603733"/>
        </p:xfrm>
        <a:graphic>
          <a:graphicData uri="http://schemas.openxmlformats.org/drawingml/2006/table">
            <a:tbl>
              <a:tblPr/>
              <a:tblGrid>
                <a:gridCol w="2098511">
                  <a:extLst>
                    <a:ext uri="{9D8B030D-6E8A-4147-A177-3AD203B41FA5}">
                      <a16:colId xmlns:a16="http://schemas.microsoft.com/office/drawing/2014/main" val="3649304342"/>
                    </a:ext>
                  </a:extLst>
                </a:gridCol>
                <a:gridCol w="4479335">
                  <a:extLst>
                    <a:ext uri="{9D8B030D-6E8A-4147-A177-3AD203B41FA5}">
                      <a16:colId xmlns:a16="http://schemas.microsoft.com/office/drawing/2014/main" val="2492451982"/>
                    </a:ext>
                  </a:extLst>
                </a:gridCol>
              </a:tblGrid>
              <a:tr h="384533">
                <a:tc>
                  <a:txBody>
                    <a:bodyPr/>
                    <a:lstStyle/>
                    <a:p>
                      <a:pPr algn="l" fontAlgn="t"/>
                      <a:r>
                        <a:rPr lang="en-US" dirty="0" err="1" smtClean="0">
                          <a:effectLst/>
                        </a:rPr>
                        <a:t>LinkedList</a:t>
                      </a:r>
                      <a:r>
                        <a:rPr lang="en-US" dirty="0">
                          <a:effectLst/>
                        </a:rPr>
                        <a:t>()</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algn="l" fontAlgn="t"/>
                      <a:r>
                        <a:rPr lang="vi-VN" dirty="0">
                          <a:effectLst/>
                        </a:rPr>
                        <a:t>Nó được sử dụng để khởi tạo một danh sách </a:t>
                      </a:r>
                      <a:r>
                        <a:rPr lang="vi-VN" dirty="0" smtClean="0">
                          <a:effectLst/>
                        </a:rPr>
                        <a:t>trống</a:t>
                      </a:r>
                      <a:r>
                        <a:rPr lang="vi-VN" dirty="0">
                          <a:effectLst/>
                        </a:rPr>
                        <a:t>.</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266946576"/>
                  </a:ext>
                </a:extLst>
              </a:tr>
              <a:tr h="0">
                <a:tc>
                  <a:txBody>
                    <a:bodyPr/>
                    <a:lstStyle/>
                    <a:p>
                      <a:pPr algn="l" fontAlgn="t"/>
                      <a:r>
                        <a:rPr lang="en-US" dirty="0" err="1" smtClean="0">
                          <a:effectLst/>
                        </a:rPr>
                        <a:t>LinkedList</a:t>
                      </a:r>
                      <a:r>
                        <a:rPr lang="en-US" dirty="0" smtClean="0">
                          <a:effectLst/>
                        </a:rPr>
                        <a:t>(Collection </a:t>
                      </a:r>
                      <a:r>
                        <a:rPr lang="en-US" dirty="0">
                          <a:effectLst/>
                        </a:rPr>
                        <a:t>c)</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algn="l" fontAlgn="t"/>
                      <a:r>
                        <a:rPr lang="vi-VN" dirty="0">
                          <a:effectLst/>
                        </a:rPr>
                        <a:t>Nó được sử dụng để xây dựng một danh sách chứa các phần tử của collection được chỉ định, theo thứ tự chúng được trả về bởi iterator của collection.</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540460637"/>
                  </a:ext>
                </a:extLst>
              </a:tr>
              <a:tr h="0">
                <a:tc>
                  <a:txBody>
                    <a:bodyPr/>
                    <a:lstStyle/>
                    <a:p>
                      <a:pPr algn="l" fontAlgn="t"/>
                      <a:r>
                        <a:rPr lang="en-US" dirty="0" err="1" smtClean="0">
                          <a:effectLst/>
                        </a:rPr>
                        <a:t>LinkedList</a:t>
                      </a:r>
                      <a:r>
                        <a:rPr lang="en-US" dirty="0" smtClean="0">
                          <a:effectLst/>
                        </a:rPr>
                        <a:t>(</a:t>
                      </a:r>
                      <a:r>
                        <a:rPr lang="en-US" dirty="0" err="1" smtClean="0">
                          <a:effectLst/>
                        </a:rPr>
                        <a:t>int</a:t>
                      </a:r>
                      <a:r>
                        <a:rPr lang="en-US" dirty="0" smtClean="0">
                          <a:effectLst/>
                        </a:rPr>
                        <a:t> </a:t>
                      </a:r>
                      <a:r>
                        <a:rPr lang="en-US" dirty="0">
                          <a:effectLst/>
                        </a:rPr>
                        <a:t>capacity)</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algn="l" fontAlgn="t"/>
                      <a:r>
                        <a:rPr lang="vi-VN" dirty="0">
                          <a:effectLst/>
                        </a:rPr>
                        <a:t>Nó được sử dụng để xây dựng một danh sách </a:t>
                      </a:r>
                      <a:r>
                        <a:rPr lang="vi-VN" dirty="0" smtClean="0">
                          <a:effectLst/>
                        </a:rPr>
                        <a:t>mà </a:t>
                      </a:r>
                      <a:r>
                        <a:rPr lang="vi-VN" dirty="0">
                          <a:effectLst/>
                        </a:rPr>
                        <a:t>có dung lượng ban đầu được chỉ định.</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280305566"/>
                  </a:ext>
                </a:extLst>
              </a:tr>
            </a:tbl>
          </a:graphicData>
        </a:graphic>
      </p:graphicFrame>
      <p:sp>
        <p:nvSpPr>
          <p:cNvPr id="4" name="TextBox 3"/>
          <p:cNvSpPr txBox="1"/>
          <p:nvPr/>
        </p:nvSpPr>
        <p:spPr>
          <a:xfrm>
            <a:off x="504014" y="829548"/>
            <a:ext cx="1306768" cy="307777"/>
          </a:xfrm>
          <a:prstGeom prst="rect">
            <a:avLst/>
          </a:prstGeom>
          <a:solidFill>
            <a:schemeClr val="bg1"/>
          </a:solidFill>
          <a:ln>
            <a:solidFill>
              <a:schemeClr val="accent6"/>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smtClean="0"/>
              <a:t>Hàm</a:t>
            </a:r>
            <a:r>
              <a:rPr lang="en-US" dirty="0" smtClean="0"/>
              <a:t> </a:t>
            </a:r>
            <a:r>
              <a:rPr lang="en-US" dirty="0" err="1" smtClean="0"/>
              <a:t>khởi</a:t>
            </a:r>
            <a:r>
              <a:rPr lang="en-US" dirty="0" smtClean="0"/>
              <a:t> </a:t>
            </a:r>
            <a:r>
              <a:rPr lang="en-US" dirty="0" err="1" smtClean="0"/>
              <a:t>tạo</a:t>
            </a:r>
            <a:r>
              <a:rPr lang="en-US" dirty="0" smtClean="0"/>
              <a:t> </a:t>
            </a:r>
            <a:endParaRPr lang="en-US" dirty="0"/>
          </a:p>
        </p:txBody>
      </p:sp>
      <p:sp>
        <p:nvSpPr>
          <p:cNvPr id="5" name="TextBox 4"/>
          <p:cNvSpPr txBox="1"/>
          <p:nvPr/>
        </p:nvSpPr>
        <p:spPr>
          <a:xfrm>
            <a:off x="504014" y="3986111"/>
            <a:ext cx="534121" cy="307777"/>
          </a:xfrm>
          <a:prstGeom prst="rect">
            <a:avLst/>
          </a:prstGeom>
          <a:noFill/>
          <a:ln w="28575">
            <a:solidFill>
              <a:schemeClr val="accent6"/>
            </a:solidFill>
          </a:ln>
        </p:spPr>
        <p:txBody>
          <a:bodyPr wrap="none" rtlCol="0">
            <a:spAutoFit/>
          </a:bodyPr>
          <a:lstStyle/>
          <a:p>
            <a:r>
              <a:rPr lang="en-US" dirty="0" smtClean="0"/>
              <a:t>VD: </a:t>
            </a:r>
            <a:endParaRPr lang="en-US" dirty="0"/>
          </a:p>
        </p:txBody>
      </p:sp>
      <p:sp>
        <p:nvSpPr>
          <p:cNvPr id="6" name="TextBox 5"/>
          <p:cNvSpPr txBox="1"/>
          <p:nvPr/>
        </p:nvSpPr>
        <p:spPr>
          <a:xfrm>
            <a:off x="504014" y="2642606"/>
            <a:ext cx="861133" cy="307777"/>
          </a:xfrm>
          <a:prstGeom prst="rect">
            <a:avLst/>
          </a:prstGeom>
          <a:noFill/>
          <a:ln w="28575">
            <a:solidFill>
              <a:schemeClr val="accent6"/>
            </a:solidFill>
          </a:ln>
        </p:spPr>
        <p:txBody>
          <a:bodyPr wrap="none" rtlCol="0">
            <a:spAutoFit/>
          </a:bodyPr>
          <a:lstStyle/>
          <a:p>
            <a:r>
              <a:rPr lang="en-US" dirty="0" smtClean="0"/>
              <a:t>Cú </a:t>
            </a:r>
            <a:r>
              <a:rPr lang="en-US" dirty="0" err="1" smtClean="0"/>
              <a:t>pháp</a:t>
            </a:r>
            <a:endParaRPr lang="en-US" dirty="0"/>
          </a:p>
        </p:txBody>
      </p:sp>
      <p:sp>
        <p:nvSpPr>
          <p:cNvPr id="11" name="TextBox 10"/>
          <p:cNvSpPr txBox="1"/>
          <p:nvPr/>
        </p:nvSpPr>
        <p:spPr>
          <a:xfrm>
            <a:off x="2115873" y="2710608"/>
            <a:ext cx="7603199" cy="307777"/>
          </a:xfrm>
          <a:prstGeom prst="rect">
            <a:avLst/>
          </a:prstGeom>
          <a:noFill/>
        </p:spPr>
        <p:txBody>
          <a:bodyPr wrap="square" rtlCol="0">
            <a:spAutoFit/>
          </a:bodyPr>
          <a:lstStyle/>
          <a:p>
            <a:r>
              <a:rPr lang="en-US" b="1" dirty="0" err="1" smtClean="0">
                <a:solidFill>
                  <a:schemeClr val="bg2"/>
                </a:solidFill>
              </a:rPr>
              <a:t>LinkedList</a:t>
            </a:r>
            <a:r>
              <a:rPr lang="en-US" b="1" dirty="0" smtClean="0">
                <a:solidFill>
                  <a:schemeClr val="bg2"/>
                </a:solidFill>
              </a:rPr>
              <a:t> &lt;</a:t>
            </a:r>
            <a:r>
              <a:rPr lang="en-US" b="1" dirty="0" err="1" smtClean="0">
                <a:solidFill>
                  <a:schemeClr val="bg2"/>
                </a:solidFill>
              </a:rPr>
              <a:t>Kiểu</a:t>
            </a:r>
            <a:r>
              <a:rPr lang="en-US" b="1" dirty="0" smtClean="0">
                <a:solidFill>
                  <a:schemeClr val="bg2"/>
                </a:solidFill>
              </a:rPr>
              <a:t> </a:t>
            </a:r>
            <a:r>
              <a:rPr lang="en-US" b="1" dirty="0" err="1" smtClean="0">
                <a:solidFill>
                  <a:schemeClr val="bg2"/>
                </a:solidFill>
              </a:rPr>
              <a:t>Dư</a:t>
            </a:r>
            <a:r>
              <a:rPr lang="en-US" b="1" dirty="0" smtClean="0">
                <a:solidFill>
                  <a:schemeClr val="bg2"/>
                </a:solidFill>
              </a:rPr>
              <a:t>̃ </a:t>
            </a:r>
            <a:r>
              <a:rPr lang="en-US" b="1" dirty="0" err="1" smtClean="0">
                <a:solidFill>
                  <a:schemeClr val="bg2"/>
                </a:solidFill>
              </a:rPr>
              <a:t>Liệu</a:t>
            </a:r>
            <a:r>
              <a:rPr lang="en-US" b="1" dirty="0" smtClean="0">
                <a:solidFill>
                  <a:schemeClr val="bg2"/>
                </a:solidFill>
              </a:rPr>
              <a:t>&gt;</a:t>
            </a:r>
            <a:r>
              <a:rPr lang="en-US" dirty="0" smtClean="0"/>
              <a:t>   </a:t>
            </a:r>
            <a:r>
              <a:rPr lang="en-US" dirty="0" err="1" smtClean="0">
                <a:solidFill>
                  <a:schemeClr val="accent6">
                    <a:lumMod val="75000"/>
                  </a:schemeClr>
                </a:solidFill>
              </a:rPr>
              <a:t>ten_danh_sach</a:t>
            </a:r>
            <a:r>
              <a:rPr lang="en-US" dirty="0" smtClean="0"/>
              <a:t>  =  </a:t>
            </a:r>
            <a:r>
              <a:rPr lang="en-US" dirty="0" smtClean="0">
                <a:solidFill>
                  <a:schemeClr val="tx1"/>
                </a:solidFill>
              </a:rPr>
              <a:t>new</a:t>
            </a:r>
            <a:r>
              <a:rPr lang="en-US" dirty="0" smtClean="0"/>
              <a:t> </a:t>
            </a:r>
            <a:r>
              <a:rPr lang="en-US" b="1" dirty="0" err="1" smtClean="0">
                <a:solidFill>
                  <a:schemeClr val="bg2"/>
                </a:solidFill>
              </a:rPr>
              <a:t>LinkedList</a:t>
            </a:r>
            <a:r>
              <a:rPr lang="en-US" b="1" dirty="0" smtClean="0">
                <a:solidFill>
                  <a:schemeClr val="bg2"/>
                </a:solidFill>
              </a:rPr>
              <a:t>&lt;</a:t>
            </a:r>
            <a:r>
              <a:rPr lang="en-US" b="1" dirty="0" err="1" smtClean="0">
                <a:solidFill>
                  <a:schemeClr val="bg2"/>
                </a:solidFill>
              </a:rPr>
              <a:t>Kiểu</a:t>
            </a:r>
            <a:r>
              <a:rPr lang="en-US" b="1" dirty="0" smtClean="0">
                <a:solidFill>
                  <a:schemeClr val="bg2"/>
                </a:solidFill>
              </a:rPr>
              <a:t> </a:t>
            </a:r>
            <a:r>
              <a:rPr lang="en-US" b="1" dirty="0" err="1" smtClean="0">
                <a:solidFill>
                  <a:schemeClr val="bg2"/>
                </a:solidFill>
              </a:rPr>
              <a:t>Dư</a:t>
            </a:r>
            <a:r>
              <a:rPr lang="en-US" b="1" dirty="0" smtClean="0">
                <a:solidFill>
                  <a:schemeClr val="bg2"/>
                </a:solidFill>
              </a:rPr>
              <a:t>̃ </a:t>
            </a:r>
            <a:r>
              <a:rPr lang="en-US" b="1" dirty="0" err="1" smtClean="0">
                <a:solidFill>
                  <a:schemeClr val="bg2"/>
                </a:solidFill>
              </a:rPr>
              <a:t>Liệu</a:t>
            </a:r>
            <a:r>
              <a:rPr lang="en-US" b="1" dirty="0" smtClean="0">
                <a:solidFill>
                  <a:schemeClr val="bg2"/>
                </a:solidFill>
              </a:rPr>
              <a:t>&gt;()</a:t>
            </a:r>
            <a:r>
              <a:rPr lang="en-US" dirty="0" smtClean="0"/>
              <a: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774" y="3450536"/>
            <a:ext cx="4115157" cy="1287892"/>
          </a:xfrm>
          <a:prstGeom prst="rect">
            <a:avLst/>
          </a:prstGeom>
        </p:spPr>
      </p:pic>
    </p:spTree>
    <p:extLst>
      <p:ext uri="{BB962C8B-B14F-4D97-AF65-F5344CB8AC3E}">
        <p14:creationId xmlns:p14="http://schemas.microsoft.com/office/powerpoint/2010/main" val="310057131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3"/>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31" name="Google Shape;131;p3"/>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32" name="Google Shape;132;p3"/>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err="1" smtClean="0">
                <a:solidFill>
                  <a:srgbClr val="FFC000"/>
                </a:solidFill>
                <a:latin typeface="Arial"/>
                <a:ea typeface="Arial"/>
                <a:cs typeface="Arial"/>
                <a:sym typeface="Arial"/>
              </a:rPr>
              <a:t>Phương</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thức</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trong</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LinkedList</a:t>
            </a:r>
            <a:endParaRPr sz="1600" b="1" dirty="0">
              <a:solidFill>
                <a:srgbClr val="FFC000"/>
              </a:solidFill>
              <a:latin typeface="Arial"/>
              <a:ea typeface="Arial"/>
              <a:cs typeface="Arial"/>
              <a:sym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1475823272"/>
              </p:ext>
            </p:extLst>
          </p:nvPr>
        </p:nvGraphicFramePr>
        <p:xfrm>
          <a:off x="171450" y="489004"/>
          <a:ext cx="8907612" cy="4569599"/>
        </p:xfrm>
        <a:graphic>
          <a:graphicData uri="http://schemas.openxmlformats.org/drawingml/2006/table">
            <a:tbl>
              <a:tblPr firstRow="1" bandRow="1">
                <a:tableStyleId>{73111868-53BF-4B9F-A4D8-33EB835EB09D}</a:tableStyleId>
              </a:tblPr>
              <a:tblGrid>
                <a:gridCol w="1914799">
                  <a:extLst>
                    <a:ext uri="{9D8B030D-6E8A-4147-A177-3AD203B41FA5}">
                      <a16:colId xmlns:a16="http://schemas.microsoft.com/office/drawing/2014/main" val="2481832594"/>
                    </a:ext>
                  </a:extLst>
                </a:gridCol>
                <a:gridCol w="6992813">
                  <a:extLst>
                    <a:ext uri="{9D8B030D-6E8A-4147-A177-3AD203B41FA5}">
                      <a16:colId xmlns:a16="http://schemas.microsoft.com/office/drawing/2014/main" val="1412296133"/>
                    </a:ext>
                  </a:extLst>
                </a:gridCol>
              </a:tblGrid>
              <a:tr h="355997">
                <a:tc>
                  <a:txBody>
                    <a:bodyPr/>
                    <a:lstStyle/>
                    <a:p>
                      <a:pPr algn="ctr"/>
                      <a:r>
                        <a:rPr lang="en-US" dirty="0" err="1" smtClean="0"/>
                        <a:t>Phương</a:t>
                      </a:r>
                      <a:r>
                        <a:rPr lang="en-US" baseline="0" dirty="0" smtClean="0"/>
                        <a:t> </a:t>
                      </a:r>
                      <a:r>
                        <a:rPr lang="en-US" baseline="0" dirty="0" err="1" smtClean="0"/>
                        <a:t>thức</a:t>
                      </a:r>
                      <a:endParaRPr lang="en-US" dirty="0"/>
                    </a:p>
                  </a:txBody>
                  <a:tcPr/>
                </a:tc>
                <a:tc>
                  <a:txBody>
                    <a:bodyPr/>
                    <a:lstStyle/>
                    <a:p>
                      <a:pPr algn="ctr"/>
                      <a:r>
                        <a:rPr lang="en-US" dirty="0" err="1" smtClean="0"/>
                        <a:t>Cách</a:t>
                      </a:r>
                      <a:r>
                        <a:rPr lang="en-US" baseline="0" dirty="0" smtClean="0"/>
                        <a:t> </a:t>
                      </a:r>
                      <a:r>
                        <a:rPr lang="en-US" baseline="0" dirty="0" err="1" smtClean="0"/>
                        <a:t>dùng</a:t>
                      </a:r>
                      <a:endParaRPr lang="en-US" dirty="0"/>
                    </a:p>
                  </a:txBody>
                  <a:tcPr/>
                </a:tc>
                <a:extLst>
                  <a:ext uri="{0D108BD9-81ED-4DB2-BD59-A6C34878D82A}">
                    <a16:rowId xmlns:a16="http://schemas.microsoft.com/office/drawing/2014/main" val="3306864752"/>
                  </a:ext>
                </a:extLst>
              </a:tr>
              <a:tr h="355997">
                <a:tc>
                  <a:txBody>
                    <a:bodyPr/>
                    <a:lstStyle/>
                    <a:p>
                      <a:r>
                        <a:rPr lang="en-US" sz="1400" b="0" i="0" u="none" strike="noStrike" cap="none" dirty="0" smtClean="0">
                          <a:solidFill>
                            <a:schemeClr val="dk1"/>
                          </a:solidFill>
                          <a:effectLst/>
                          <a:latin typeface="Calibri"/>
                          <a:ea typeface="Calibri"/>
                          <a:cs typeface="Calibri"/>
                          <a:sym typeface="Arial"/>
                        </a:rPr>
                        <a:t>add(Object o)</a:t>
                      </a:r>
                      <a:endParaRPr lang="en-US" dirty="0"/>
                    </a:p>
                  </a:txBody>
                  <a:tcPr/>
                </a:tc>
                <a:tc>
                  <a:txBody>
                    <a:bodyPr/>
                    <a:lstStyle/>
                    <a:p>
                      <a:r>
                        <a:rPr lang="en-US" sz="1400" b="0" i="0" u="none" strike="noStrike" cap="none" dirty="0" smtClean="0">
                          <a:solidFill>
                            <a:schemeClr val="dk1"/>
                          </a:solidFill>
                          <a:effectLst/>
                          <a:latin typeface="Calibri"/>
                          <a:ea typeface="Calibri"/>
                          <a:cs typeface="Calibri"/>
                          <a:sym typeface="Arial"/>
                        </a:rPr>
                        <a:t>N</a:t>
                      </a:r>
                      <a:r>
                        <a:rPr lang="vi-VN" sz="1400" b="0" i="0" u="none" strike="noStrike" cap="none" dirty="0" smtClean="0">
                          <a:solidFill>
                            <a:schemeClr val="dk1"/>
                          </a:solidFill>
                          <a:effectLst/>
                          <a:latin typeface="Calibri"/>
                          <a:ea typeface="Calibri"/>
                          <a:cs typeface="Calibri"/>
                          <a:sym typeface="Arial"/>
                        </a:rPr>
                        <a:t>ối thêm phần tử được chỉ định vào cuối một danh sách.</a:t>
                      </a:r>
                      <a:endParaRPr lang="en-US" dirty="0"/>
                    </a:p>
                  </a:txBody>
                  <a:tcPr/>
                </a:tc>
                <a:extLst>
                  <a:ext uri="{0D108BD9-81ED-4DB2-BD59-A6C34878D82A}">
                    <a16:rowId xmlns:a16="http://schemas.microsoft.com/office/drawing/2014/main" val="3708205067"/>
                  </a:ext>
                </a:extLst>
              </a:tr>
              <a:tr h="519405">
                <a:tc>
                  <a:txBody>
                    <a:bodyPr/>
                    <a:lstStyle/>
                    <a:p>
                      <a:r>
                        <a:rPr lang="en-US" sz="1400" b="0" i="0" u="none" strike="noStrike" cap="none" dirty="0" smtClean="0">
                          <a:solidFill>
                            <a:schemeClr val="dk1"/>
                          </a:solidFill>
                          <a:effectLst/>
                          <a:latin typeface="Calibri"/>
                          <a:ea typeface="Calibri"/>
                          <a:cs typeface="Calibri"/>
                          <a:sym typeface="Arial"/>
                        </a:rPr>
                        <a:t>add(</a:t>
                      </a:r>
                      <a:r>
                        <a:rPr lang="en-US" sz="1400" b="0" i="0" u="none" strike="noStrike" cap="none" dirty="0" err="1" smtClean="0">
                          <a:solidFill>
                            <a:schemeClr val="dk1"/>
                          </a:solidFill>
                          <a:effectLst/>
                          <a:latin typeface="Calibri"/>
                          <a:ea typeface="Calibri"/>
                          <a:cs typeface="Calibri"/>
                          <a:sym typeface="Arial"/>
                        </a:rPr>
                        <a:t>int</a:t>
                      </a:r>
                      <a:r>
                        <a:rPr lang="en-US" sz="1400" b="0" i="0" u="none" strike="noStrike" cap="none" dirty="0" smtClean="0">
                          <a:solidFill>
                            <a:schemeClr val="dk1"/>
                          </a:solidFill>
                          <a:effectLst/>
                          <a:latin typeface="Calibri"/>
                          <a:ea typeface="Calibri"/>
                          <a:cs typeface="Calibri"/>
                          <a:sym typeface="Arial"/>
                        </a:rPr>
                        <a:t> index, Object element)</a:t>
                      </a:r>
                      <a:endParaRPr lang="en-US" dirty="0"/>
                    </a:p>
                  </a:txBody>
                  <a:tcPr/>
                </a:tc>
                <a:tc>
                  <a:txBody>
                    <a:bodyPr/>
                    <a:lstStyle/>
                    <a:p>
                      <a:r>
                        <a:rPr lang="en-US" sz="1400" b="0" i="0" u="none" strike="noStrike" cap="none" dirty="0" err="1" smtClean="0">
                          <a:solidFill>
                            <a:schemeClr val="dk1"/>
                          </a:solidFill>
                          <a:effectLst/>
                          <a:latin typeface="Calibri"/>
                          <a:ea typeface="Calibri"/>
                          <a:cs typeface="Calibri"/>
                          <a:sym typeface="Arial"/>
                        </a:rPr>
                        <a:t>Chèn</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phần</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tử</a:t>
                      </a:r>
                      <a:r>
                        <a:rPr lang="en-US" sz="1400" b="0" i="0" u="none" strike="noStrike" cap="none" dirty="0" smtClean="0">
                          <a:solidFill>
                            <a:schemeClr val="dk1"/>
                          </a:solidFill>
                          <a:effectLst/>
                          <a:latin typeface="Calibri"/>
                          <a:ea typeface="Calibri"/>
                          <a:cs typeface="Calibri"/>
                          <a:sym typeface="Arial"/>
                        </a:rPr>
                        <a:t> element </a:t>
                      </a:r>
                      <a:r>
                        <a:rPr lang="en-US" sz="1400" b="0" i="0" u="none" strike="noStrike" cap="none" dirty="0" err="1" smtClean="0">
                          <a:solidFill>
                            <a:schemeClr val="dk1"/>
                          </a:solidFill>
                          <a:effectLst/>
                          <a:latin typeface="Calibri"/>
                          <a:ea typeface="Calibri"/>
                          <a:cs typeface="Calibri"/>
                          <a:sym typeface="Arial"/>
                        </a:rPr>
                        <a:t>tại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vị</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trí</a:t>
                      </a:r>
                      <a:r>
                        <a:rPr lang="en-US" sz="1400" b="0" i="0" u="none" strike="noStrike" cap="none" dirty="0" smtClean="0">
                          <a:solidFill>
                            <a:schemeClr val="dk1"/>
                          </a:solidFill>
                          <a:effectLst/>
                          <a:latin typeface="Calibri"/>
                          <a:ea typeface="Calibri"/>
                          <a:cs typeface="Calibri"/>
                          <a:sym typeface="Arial"/>
                        </a:rPr>
                        <a:t> index </a:t>
                      </a:r>
                      <a:r>
                        <a:rPr lang="en-US" sz="1400" b="0" i="0" u="none" strike="noStrike" cap="none" dirty="0" err="1" smtClean="0">
                          <a:solidFill>
                            <a:schemeClr val="dk1"/>
                          </a:solidFill>
                          <a:effectLst/>
                          <a:latin typeface="Calibri"/>
                          <a:ea typeface="Calibri"/>
                          <a:cs typeface="Calibri"/>
                          <a:sym typeface="Arial"/>
                        </a:rPr>
                        <a:t>vào</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danh</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sách</a:t>
                      </a:r>
                      <a:r>
                        <a:rPr lang="en-US" sz="1400" b="0" i="0" u="none" strike="noStrike" cap="none" dirty="0" smtClean="0">
                          <a:solidFill>
                            <a:schemeClr val="dk1"/>
                          </a:solidFill>
                          <a:effectLst/>
                          <a:latin typeface="Calibri"/>
                          <a:ea typeface="Calibri"/>
                          <a:cs typeface="Calibri"/>
                          <a:sym typeface="Arial"/>
                        </a:rPr>
                        <a:t>.</a:t>
                      </a:r>
                      <a:endParaRPr lang="en-US" dirty="0"/>
                    </a:p>
                  </a:txBody>
                  <a:tcPr/>
                </a:tc>
                <a:extLst>
                  <a:ext uri="{0D108BD9-81ED-4DB2-BD59-A6C34878D82A}">
                    <a16:rowId xmlns:a16="http://schemas.microsoft.com/office/drawing/2014/main" val="317101867"/>
                  </a:ext>
                </a:extLst>
              </a:tr>
              <a:tr h="519405">
                <a:tc>
                  <a:txBody>
                    <a:bodyPr/>
                    <a:lstStyle/>
                    <a:p>
                      <a:r>
                        <a:rPr lang="en-US" sz="1400" b="0" i="0" u="none" strike="noStrike" cap="none" dirty="0" err="1" smtClean="0">
                          <a:solidFill>
                            <a:schemeClr val="dk1"/>
                          </a:solidFill>
                          <a:effectLst/>
                          <a:latin typeface="Calibri"/>
                          <a:ea typeface="Calibri"/>
                          <a:cs typeface="Calibri"/>
                          <a:sym typeface="Arial"/>
                        </a:rPr>
                        <a:t>addFirst</a:t>
                      </a:r>
                      <a:r>
                        <a:rPr lang="en-US" sz="1400" b="0" i="0" u="none" strike="noStrike" cap="none" dirty="0" smtClean="0">
                          <a:solidFill>
                            <a:schemeClr val="dk1"/>
                          </a:solidFill>
                          <a:effectLst/>
                          <a:latin typeface="Calibri"/>
                          <a:ea typeface="Calibri"/>
                          <a:cs typeface="Calibri"/>
                          <a:sym typeface="Arial"/>
                        </a:rPr>
                        <a:t>(Object o) /</a:t>
                      </a:r>
                    </a:p>
                    <a:p>
                      <a:r>
                        <a:rPr lang="en-US" sz="1400" b="0" i="0" u="none" strike="noStrike" cap="none" dirty="0" err="1" smtClean="0">
                          <a:solidFill>
                            <a:schemeClr val="dk1"/>
                          </a:solidFill>
                          <a:effectLst/>
                          <a:latin typeface="Calibri"/>
                          <a:ea typeface="Calibri"/>
                          <a:cs typeface="Calibri"/>
                          <a:sym typeface="Arial"/>
                        </a:rPr>
                        <a:t>addLast</a:t>
                      </a:r>
                      <a:r>
                        <a:rPr lang="en-US" sz="1400" b="0" i="0" u="none" strike="noStrike" cap="none" dirty="0" smtClean="0">
                          <a:solidFill>
                            <a:schemeClr val="dk1"/>
                          </a:solidFill>
                          <a:effectLst/>
                          <a:latin typeface="Calibri"/>
                          <a:ea typeface="Calibri"/>
                          <a:cs typeface="Calibri"/>
                          <a:sym typeface="Arial"/>
                        </a:rPr>
                        <a:t>(Object o)</a:t>
                      </a:r>
                      <a:endParaRPr lang="en-US" dirty="0"/>
                    </a:p>
                  </a:txBody>
                  <a:tcPr/>
                </a:tc>
                <a:tc>
                  <a:txBody>
                    <a:bodyPr/>
                    <a:lstStyle/>
                    <a:p>
                      <a:r>
                        <a:rPr lang="vi-VN" sz="1400" b="0" i="0" u="none" strike="noStrike" cap="none" dirty="0" smtClean="0">
                          <a:solidFill>
                            <a:schemeClr val="dk1"/>
                          </a:solidFill>
                          <a:effectLst/>
                          <a:latin typeface="Calibri"/>
                          <a:ea typeface="Calibri"/>
                          <a:cs typeface="Calibri"/>
                          <a:sym typeface="Arial"/>
                        </a:rPr>
                        <a:t>Nó được sử dụng để chèn phần tử được chỉ định vào đầu</a:t>
                      </a:r>
                      <a:r>
                        <a:rPr lang="en-US" sz="1400" b="0" i="0" u="none" strike="noStrike" cap="none" dirty="0" smtClean="0">
                          <a:solidFill>
                            <a:schemeClr val="dk1"/>
                          </a:solidFill>
                          <a:effectLst/>
                          <a:latin typeface="Calibri"/>
                          <a:ea typeface="Calibri"/>
                          <a:cs typeface="Calibri"/>
                          <a:sym typeface="Arial"/>
                        </a:rPr>
                        <a:t> - </a:t>
                      </a:r>
                      <a:r>
                        <a:rPr lang="en-US" sz="1400" b="0" i="0" u="none" strike="noStrike" cap="none" dirty="0" err="1" smtClean="0">
                          <a:solidFill>
                            <a:schemeClr val="dk1"/>
                          </a:solidFill>
                          <a:effectLst/>
                          <a:latin typeface="Calibri"/>
                          <a:ea typeface="Calibri"/>
                          <a:cs typeface="Calibri"/>
                          <a:sym typeface="Arial"/>
                        </a:rPr>
                        <a:t>cuối</a:t>
                      </a:r>
                      <a:r>
                        <a:rPr lang="vi-VN" sz="1400" b="0" i="0" u="none" strike="noStrike" cap="none" dirty="0" smtClean="0">
                          <a:solidFill>
                            <a:schemeClr val="dk1"/>
                          </a:solidFill>
                          <a:effectLst/>
                          <a:latin typeface="Calibri"/>
                          <a:ea typeface="Calibri"/>
                          <a:cs typeface="Calibri"/>
                          <a:sym typeface="Arial"/>
                        </a:rPr>
                        <a:t> danh sách</a:t>
                      </a:r>
                      <a:endParaRPr lang="en-US" dirty="0"/>
                    </a:p>
                  </a:txBody>
                  <a:tcPr/>
                </a:tc>
                <a:extLst>
                  <a:ext uri="{0D108BD9-81ED-4DB2-BD59-A6C34878D82A}">
                    <a16:rowId xmlns:a16="http://schemas.microsoft.com/office/drawing/2014/main" val="883318624"/>
                  </a:ext>
                </a:extLst>
              </a:tr>
              <a:tr h="355997">
                <a:tc>
                  <a:txBody>
                    <a:bodyPr/>
                    <a:lstStyle/>
                    <a:p>
                      <a:r>
                        <a:rPr lang="en-US" dirty="0" smtClean="0"/>
                        <a:t>get(</a:t>
                      </a:r>
                      <a:r>
                        <a:rPr lang="en-US" dirty="0" err="1" smtClean="0"/>
                        <a:t>int</a:t>
                      </a:r>
                      <a:r>
                        <a:rPr lang="en-US" dirty="0" smtClean="0"/>
                        <a:t> index)</a:t>
                      </a:r>
                      <a:endParaRPr lang="en-US" dirty="0"/>
                    </a:p>
                  </a:txBody>
                  <a:tcPr/>
                </a:tc>
                <a:tc>
                  <a:txBody>
                    <a:bodyPr/>
                    <a:lstStyle/>
                    <a:p>
                      <a:r>
                        <a:rPr lang="en-US" dirty="0" err="1" smtClean="0"/>
                        <a:t>Lấy</a:t>
                      </a:r>
                      <a:r>
                        <a:rPr lang="en-US" baseline="0" dirty="0" smtClean="0"/>
                        <a:t> </a:t>
                      </a:r>
                      <a:r>
                        <a:rPr lang="en-US" baseline="0" dirty="0" err="1" smtClean="0"/>
                        <a:t>ra</a:t>
                      </a:r>
                      <a:r>
                        <a:rPr lang="en-US" baseline="0" dirty="0" smtClean="0"/>
                        <a:t> </a:t>
                      </a:r>
                      <a:r>
                        <a:rPr lang="en-US" baseline="0" dirty="0" err="1" smtClean="0"/>
                        <a:t>phần</a:t>
                      </a:r>
                      <a:r>
                        <a:rPr lang="en-US" baseline="0" dirty="0" smtClean="0"/>
                        <a:t> </a:t>
                      </a:r>
                      <a:r>
                        <a:rPr lang="en-US" baseline="0" dirty="0" err="1" smtClean="0"/>
                        <a:t>tư</a:t>
                      </a:r>
                      <a:r>
                        <a:rPr lang="en-US" baseline="0" dirty="0" smtClean="0"/>
                        <a:t>̉ ở vị trí </a:t>
                      </a:r>
                      <a:r>
                        <a:rPr lang="en-US" baseline="0" dirty="0" err="1" smtClean="0"/>
                        <a:t>truyền</a:t>
                      </a:r>
                      <a:r>
                        <a:rPr lang="en-US" baseline="0" dirty="0" smtClean="0"/>
                        <a:t> </a:t>
                      </a:r>
                      <a:r>
                        <a:rPr lang="en-US" baseline="0" dirty="0" err="1" smtClean="0"/>
                        <a:t>vào</a:t>
                      </a:r>
                      <a:endParaRPr lang="en-US" dirty="0"/>
                    </a:p>
                  </a:txBody>
                  <a:tcPr/>
                </a:tc>
                <a:extLst>
                  <a:ext uri="{0D108BD9-81ED-4DB2-BD59-A6C34878D82A}">
                    <a16:rowId xmlns:a16="http://schemas.microsoft.com/office/drawing/2014/main" val="2852730108"/>
                  </a:ext>
                </a:extLst>
              </a:tr>
              <a:tr h="355997">
                <a:tc>
                  <a:txBody>
                    <a:bodyPr/>
                    <a:lstStyle/>
                    <a:p>
                      <a:r>
                        <a:rPr lang="en-US" sz="1400" b="0" i="0" u="none" strike="noStrike" cap="none" dirty="0" err="1" smtClean="0">
                          <a:solidFill>
                            <a:schemeClr val="dk1"/>
                          </a:solidFill>
                          <a:effectLst/>
                          <a:latin typeface="Calibri"/>
                          <a:ea typeface="Calibri"/>
                          <a:cs typeface="Calibri"/>
                          <a:sym typeface="Arial"/>
                        </a:rPr>
                        <a:t>getFirst</a:t>
                      </a:r>
                      <a:r>
                        <a:rPr lang="en-US" sz="1400" b="0" i="0" u="none" strike="noStrike" cap="none" dirty="0" smtClean="0">
                          <a:solidFill>
                            <a:schemeClr val="dk1"/>
                          </a:solidFill>
                          <a:effectLst/>
                          <a:latin typeface="Calibri"/>
                          <a:ea typeface="Calibri"/>
                          <a:cs typeface="Calibri"/>
                          <a:sym typeface="Arial"/>
                        </a:rPr>
                        <a:t>() / </a:t>
                      </a:r>
                      <a:r>
                        <a:rPr lang="en-US" sz="1400" b="0" i="0" u="none" strike="noStrike" cap="none" dirty="0" err="1" smtClean="0">
                          <a:solidFill>
                            <a:schemeClr val="dk1"/>
                          </a:solidFill>
                          <a:effectLst/>
                          <a:latin typeface="Calibri"/>
                          <a:ea typeface="Calibri"/>
                          <a:cs typeface="Calibri"/>
                          <a:sym typeface="Arial"/>
                        </a:rPr>
                        <a:t>getLast</a:t>
                      </a:r>
                      <a:r>
                        <a:rPr lang="en-US" sz="1400" b="0" i="0" u="none" strike="noStrike" cap="none" dirty="0" smtClean="0">
                          <a:solidFill>
                            <a:schemeClr val="dk1"/>
                          </a:solidFill>
                          <a:effectLst/>
                          <a:latin typeface="Calibri"/>
                          <a:ea typeface="Calibri"/>
                          <a:cs typeface="Calibri"/>
                          <a:sym typeface="Arial"/>
                        </a:rPr>
                        <a:t>()</a:t>
                      </a:r>
                      <a:endParaRPr lang="en-US" dirty="0"/>
                    </a:p>
                  </a:txBody>
                  <a:tcPr/>
                </a:tc>
                <a:tc>
                  <a:txBody>
                    <a:bodyPr/>
                    <a:lstStyle/>
                    <a:p>
                      <a:pPr algn="l" fontAlgn="t"/>
                      <a:r>
                        <a:rPr lang="vi-VN" dirty="0" smtClean="0">
                          <a:effectLst/>
                        </a:rPr>
                        <a:t>Nó </a:t>
                      </a:r>
                      <a:r>
                        <a:rPr lang="vi-VN" dirty="0">
                          <a:effectLst/>
                        </a:rPr>
                        <a:t>được sử dụng để trả về phần tử đầu </a:t>
                      </a:r>
                      <a:r>
                        <a:rPr lang="vi-VN" dirty="0" smtClean="0">
                          <a:effectLst/>
                        </a:rPr>
                        <a:t>tiên</a:t>
                      </a:r>
                      <a:r>
                        <a:rPr lang="en-US" dirty="0" smtClean="0">
                          <a:effectLst/>
                        </a:rPr>
                        <a:t> – </a:t>
                      </a:r>
                      <a:r>
                        <a:rPr lang="en-US" dirty="0" err="1" smtClean="0">
                          <a:effectLst/>
                        </a:rPr>
                        <a:t>cuối</a:t>
                      </a:r>
                      <a:r>
                        <a:rPr lang="en-US" baseline="0" dirty="0" smtClean="0">
                          <a:effectLst/>
                        </a:rPr>
                        <a:t> </a:t>
                      </a:r>
                      <a:r>
                        <a:rPr lang="en-US" baseline="0" dirty="0" err="1" smtClean="0">
                          <a:effectLst/>
                        </a:rPr>
                        <a:t>cùng</a:t>
                      </a:r>
                      <a:r>
                        <a:rPr lang="vi-VN" dirty="0" smtClean="0">
                          <a:effectLst/>
                        </a:rPr>
                        <a:t> </a:t>
                      </a:r>
                      <a:r>
                        <a:rPr lang="vi-VN" dirty="0">
                          <a:effectLst/>
                        </a:rPr>
                        <a:t>trong một danh sách.</a:t>
                      </a:r>
                    </a:p>
                  </a:txBody>
                  <a:tcPr marL="38100" marR="38100" marT="38100" marB="38100"/>
                </a:tc>
                <a:extLst>
                  <a:ext uri="{0D108BD9-81ED-4DB2-BD59-A6C34878D82A}">
                    <a16:rowId xmlns:a16="http://schemas.microsoft.com/office/drawing/2014/main" val="3074614299"/>
                  </a:ext>
                </a:extLst>
              </a:tr>
              <a:tr h="519405">
                <a:tc>
                  <a:txBody>
                    <a:bodyPr/>
                    <a:lstStyle/>
                    <a:p>
                      <a:r>
                        <a:rPr lang="en-US" sz="1400" b="0" i="0" u="none" strike="noStrike" cap="none" dirty="0" err="1" smtClean="0">
                          <a:solidFill>
                            <a:schemeClr val="dk1"/>
                          </a:solidFill>
                          <a:effectLst/>
                          <a:latin typeface="Calibri"/>
                          <a:ea typeface="Calibri"/>
                          <a:cs typeface="Calibri"/>
                          <a:sym typeface="Arial"/>
                        </a:rPr>
                        <a:t>indexOf</a:t>
                      </a:r>
                      <a:r>
                        <a:rPr lang="en-US" sz="1400" b="0" i="0" u="none" strike="noStrike" cap="none" dirty="0" smtClean="0">
                          <a:solidFill>
                            <a:schemeClr val="dk1"/>
                          </a:solidFill>
                          <a:effectLst/>
                          <a:latin typeface="Calibri"/>
                          <a:ea typeface="Calibri"/>
                          <a:cs typeface="Calibri"/>
                          <a:sym typeface="Arial"/>
                        </a:rPr>
                        <a:t>(Object o)</a:t>
                      </a:r>
                      <a:endParaRPr lang="en-US" dirty="0"/>
                    </a:p>
                  </a:txBody>
                  <a:tcPr/>
                </a:tc>
                <a:tc>
                  <a:txBody>
                    <a:bodyPr/>
                    <a:lstStyle/>
                    <a:p>
                      <a:r>
                        <a:rPr lang="en-US" sz="1400" b="0" i="0" u="none" strike="noStrike" cap="none" dirty="0" smtClean="0">
                          <a:solidFill>
                            <a:schemeClr val="dk1"/>
                          </a:solidFill>
                          <a:effectLst/>
                          <a:latin typeface="Calibri"/>
                          <a:ea typeface="Calibri"/>
                          <a:cs typeface="Calibri"/>
                          <a:sym typeface="Arial"/>
                        </a:rPr>
                        <a:t>T</a:t>
                      </a:r>
                      <a:r>
                        <a:rPr lang="vi-VN" sz="1400" b="0" i="0" u="none" strike="noStrike" cap="none" dirty="0" smtClean="0">
                          <a:solidFill>
                            <a:schemeClr val="dk1"/>
                          </a:solidFill>
                          <a:effectLst/>
                          <a:latin typeface="Calibri"/>
                          <a:ea typeface="Calibri"/>
                          <a:cs typeface="Calibri"/>
                          <a:sym typeface="Arial"/>
                        </a:rPr>
                        <a:t>rả về chỉ mục trong danh sách với sự xuất hiện đầu tiên của phần tử được chỉ định, hoặc -1 nếu danh sách không chứa phần tử này.</a:t>
                      </a:r>
                      <a:endParaRPr lang="en-US" dirty="0"/>
                    </a:p>
                  </a:txBody>
                  <a:tcPr/>
                </a:tc>
                <a:extLst>
                  <a:ext uri="{0D108BD9-81ED-4DB2-BD59-A6C34878D82A}">
                    <a16:rowId xmlns:a16="http://schemas.microsoft.com/office/drawing/2014/main" val="989816156"/>
                  </a:ext>
                </a:extLst>
              </a:tr>
              <a:tr h="519405">
                <a:tc>
                  <a:txBody>
                    <a:bodyPr/>
                    <a:lstStyle/>
                    <a:p>
                      <a:r>
                        <a:rPr lang="en-US" sz="1400" b="0" i="0" u="none" strike="noStrike" cap="none" dirty="0" err="1" smtClean="0">
                          <a:solidFill>
                            <a:schemeClr val="dk1"/>
                          </a:solidFill>
                          <a:effectLst/>
                          <a:latin typeface="Calibri"/>
                          <a:ea typeface="Calibri"/>
                          <a:cs typeface="Calibri"/>
                          <a:sym typeface="Arial"/>
                        </a:rPr>
                        <a:t>lastIndexOf</a:t>
                      </a:r>
                      <a:r>
                        <a:rPr lang="en-US" sz="1400" b="0" i="0" u="none" strike="noStrike" cap="none" dirty="0" smtClean="0">
                          <a:solidFill>
                            <a:schemeClr val="dk1"/>
                          </a:solidFill>
                          <a:effectLst/>
                          <a:latin typeface="Calibri"/>
                          <a:ea typeface="Calibri"/>
                          <a:cs typeface="Calibri"/>
                          <a:sym typeface="Arial"/>
                        </a:rPr>
                        <a:t>(Object o)</a:t>
                      </a:r>
                      <a:endParaRPr lang="en-US" dirty="0"/>
                    </a:p>
                  </a:txBody>
                  <a:tcPr/>
                </a:tc>
                <a:tc>
                  <a:txBody>
                    <a:bodyPr/>
                    <a:lstStyle/>
                    <a:p>
                      <a:r>
                        <a:rPr lang="vi-VN" sz="1400" b="0" i="0" u="none" strike="noStrike" cap="none" dirty="0" smtClean="0">
                          <a:solidFill>
                            <a:schemeClr val="dk1"/>
                          </a:solidFill>
                          <a:effectLst/>
                          <a:latin typeface="Calibri"/>
                          <a:ea typeface="Calibri"/>
                          <a:cs typeface="Calibri"/>
                          <a:sym typeface="Arial"/>
                        </a:rPr>
                        <a:t>Nó được sử dụng để trả về chỉ mục trong danh sách với sự xuất hiện cuối cùng của phần tử được chỉ định, hoặc -1 nếu danh sách không chứa phần tử này.</a:t>
                      </a:r>
                      <a:endParaRPr lang="en-US" dirty="0"/>
                    </a:p>
                  </a:txBody>
                  <a:tcPr/>
                </a:tc>
                <a:extLst>
                  <a:ext uri="{0D108BD9-81ED-4DB2-BD59-A6C34878D82A}">
                    <a16:rowId xmlns:a16="http://schemas.microsoft.com/office/drawing/2014/main" val="3717628703"/>
                  </a:ext>
                </a:extLst>
              </a:tr>
              <a:tr h="355997">
                <a:tc>
                  <a:txBody>
                    <a:bodyPr/>
                    <a:lstStyle/>
                    <a:p>
                      <a:r>
                        <a:rPr lang="en-US" sz="1400" b="0" i="0" u="none" strike="noStrike" cap="none" dirty="0" smtClean="0">
                          <a:solidFill>
                            <a:schemeClr val="dk1"/>
                          </a:solidFill>
                          <a:effectLst/>
                          <a:latin typeface="Calibri"/>
                          <a:ea typeface="Calibri"/>
                          <a:cs typeface="Calibri"/>
                          <a:sym typeface="Arial"/>
                        </a:rPr>
                        <a:t>contains(element)</a:t>
                      </a:r>
                      <a:endParaRPr lang="en-US" dirty="0"/>
                    </a:p>
                  </a:txBody>
                  <a:tcPr/>
                </a:tc>
                <a:tc>
                  <a:txBody>
                    <a:bodyPr/>
                    <a:lstStyle/>
                    <a:p>
                      <a:r>
                        <a:rPr lang="en-US" sz="1400" b="0" i="0" u="none" strike="noStrike" cap="none" dirty="0" smtClean="0">
                          <a:solidFill>
                            <a:schemeClr val="dk1"/>
                          </a:solidFill>
                          <a:effectLst/>
                          <a:latin typeface="Calibri"/>
                          <a:ea typeface="Calibri"/>
                          <a:cs typeface="Calibri"/>
                          <a:sym typeface="Arial"/>
                        </a:rPr>
                        <a:t>T</a:t>
                      </a:r>
                      <a:r>
                        <a:rPr lang="vi-VN" sz="1400" b="0" i="0" u="none" strike="noStrike" cap="none" dirty="0" smtClean="0">
                          <a:solidFill>
                            <a:schemeClr val="dk1"/>
                          </a:solidFill>
                          <a:effectLst/>
                          <a:latin typeface="Calibri"/>
                          <a:ea typeface="Calibri"/>
                          <a:cs typeface="Calibri"/>
                          <a:sym typeface="Arial"/>
                        </a:rPr>
                        <a:t>rả về là true nếu tìm thấy element trong danh sách, ngược lại trả về false.</a:t>
                      </a:r>
                      <a:endParaRPr lang="en-US" dirty="0"/>
                    </a:p>
                  </a:txBody>
                  <a:tcPr/>
                </a:tc>
                <a:extLst>
                  <a:ext uri="{0D108BD9-81ED-4DB2-BD59-A6C34878D82A}">
                    <a16:rowId xmlns:a16="http://schemas.microsoft.com/office/drawing/2014/main" val="2154607029"/>
                  </a:ext>
                </a:extLst>
              </a:tr>
              <a:tr h="355997">
                <a:tc>
                  <a:txBody>
                    <a:bodyPr/>
                    <a:lstStyle/>
                    <a:p>
                      <a:r>
                        <a:rPr lang="en-US" sz="1400" b="0" i="0" u="none" strike="noStrike" cap="none" dirty="0" err="1" smtClean="0">
                          <a:solidFill>
                            <a:schemeClr val="dk1"/>
                          </a:solidFill>
                          <a:effectLst/>
                          <a:latin typeface="Calibri"/>
                          <a:ea typeface="Calibri"/>
                          <a:cs typeface="Calibri"/>
                          <a:sym typeface="Arial"/>
                        </a:rPr>
                        <a:t>removeAll</a:t>
                      </a:r>
                      <a:r>
                        <a:rPr lang="en-US" sz="1400" b="0" i="0" u="none" strike="noStrike" cap="none" dirty="0" smtClean="0">
                          <a:solidFill>
                            <a:schemeClr val="dk1"/>
                          </a:solidFill>
                          <a:effectLst/>
                          <a:latin typeface="Calibri"/>
                          <a:ea typeface="Calibri"/>
                          <a:cs typeface="Calibri"/>
                          <a:sym typeface="Arial"/>
                        </a:rPr>
                        <a:t>(Collection c)</a:t>
                      </a:r>
                      <a:endParaRPr lang="en-US" dirty="0"/>
                    </a:p>
                  </a:txBody>
                  <a:tcPr/>
                </a:tc>
                <a:tc>
                  <a:txBody>
                    <a:bodyPr/>
                    <a:lstStyle/>
                    <a:p>
                      <a:r>
                        <a:rPr lang="en-US" sz="1400" b="0" i="0" u="none" strike="noStrike" cap="none" dirty="0" err="1" smtClean="0">
                          <a:solidFill>
                            <a:schemeClr val="dk1"/>
                          </a:solidFill>
                          <a:effectLst/>
                          <a:latin typeface="Calibri"/>
                          <a:ea typeface="Calibri"/>
                          <a:cs typeface="Calibri"/>
                          <a:sym typeface="Arial"/>
                        </a:rPr>
                        <a:t>Xóa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những</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phần</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tử</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thuộc</a:t>
                      </a:r>
                      <a:r>
                        <a:rPr lang="en-US" sz="1400" b="0" i="0" u="none" strike="noStrike" cap="none" dirty="0" smtClean="0">
                          <a:solidFill>
                            <a:schemeClr val="dk1"/>
                          </a:solidFill>
                          <a:effectLst/>
                          <a:latin typeface="Calibri"/>
                          <a:ea typeface="Calibri"/>
                          <a:cs typeface="Calibri"/>
                          <a:sym typeface="Arial"/>
                        </a:rPr>
                        <a:t> collection c </a:t>
                      </a:r>
                      <a:r>
                        <a:rPr lang="en-US" sz="1400" b="0" i="0" u="none" strike="noStrike" cap="none" dirty="0" err="1" smtClean="0">
                          <a:solidFill>
                            <a:schemeClr val="dk1"/>
                          </a:solidFill>
                          <a:effectLst/>
                          <a:latin typeface="Calibri"/>
                          <a:ea typeface="Calibri"/>
                          <a:cs typeface="Calibri"/>
                          <a:sym typeface="Arial"/>
                        </a:rPr>
                        <a:t>ra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khỏi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danh</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sách</a:t>
                      </a:r>
                      <a:r>
                        <a:rPr lang="en-US" sz="1400" b="0" i="0" u="none" strike="noStrike" cap="none" dirty="0" smtClean="0">
                          <a:solidFill>
                            <a:schemeClr val="dk1"/>
                          </a:solidFill>
                          <a:effectLst/>
                          <a:latin typeface="Calibri"/>
                          <a:ea typeface="Calibri"/>
                          <a:cs typeface="Calibri"/>
                          <a:sym typeface="Arial"/>
                        </a:rPr>
                        <a:t>.</a:t>
                      </a:r>
                      <a:endParaRPr lang="en-US" dirty="0"/>
                    </a:p>
                  </a:txBody>
                  <a:tcPr/>
                </a:tc>
                <a:extLst>
                  <a:ext uri="{0D108BD9-81ED-4DB2-BD59-A6C34878D82A}">
                    <a16:rowId xmlns:a16="http://schemas.microsoft.com/office/drawing/2014/main" val="867035593"/>
                  </a:ext>
                </a:extLst>
              </a:tr>
              <a:tr h="355997">
                <a:tc>
                  <a:txBody>
                    <a:bodyPr/>
                    <a:lstStyle/>
                    <a:p>
                      <a:r>
                        <a:rPr lang="en-US" sz="1400" b="0" i="0" u="none" strike="noStrike" cap="none" dirty="0" smtClean="0">
                          <a:solidFill>
                            <a:schemeClr val="dk1"/>
                          </a:solidFill>
                          <a:effectLst/>
                          <a:latin typeface="Calibri"/>
                          <a:ea typeface="Calibri"/>
                          <a:cs typeface="Calibri"/>
                          <a:sym typeface="Arial"/>
                        </a:rPr>
                        <a:t>size()</a:t>
                      </a:r>
                      <a:endParaRPr lang="en-US" dirty="0"/>
                    </a:p>
                  </a:txBody>
                  <a:tcPr/>
                </a:tc>
                <a:tc>
                  <a:txBody>
                    <a:bodyPr/>
                    <a:lstStyle/>
                    <a:p>
                      <a:r>
                        <a:rPr lang="vi-VN" sz="1400" b="0" i="0" u="none" strike="noStrike" cap="none" dirty="0" smtClean="0">
                          <a:solidFill>
                            <a:schemeClr val="dk1"/>
                          </a:solidFill>
                          <a:effectLst/>
                          <a:latin typeface="Calibri"/>
                          <a:ea typeface="Calibri"/>
                          <a:cs typeface="Calibri"/>
                          <a:sym typeface="Arial"/>
                        </a:rPr>
                        <a:t>Nó được sử dụng để trả lại số lượng các phần tử trong một danh sách</a:t>
                      </a:r>
                      <a:endParaRPr lang="en-US" dirty="0"/>
                    </a:p>
                  </a:txBody>
                  <a:tcPr/>
                </a:tc>
                <a:extLst>
                  <a:ext uri="{0D108BD9-81ED-4DB2-BD59-A6C34878D82A}">
                    <a16:rowId xmlns:a16="http://schemas.microsoft.com/office/drawing/2014/main" val="132412826"/>
                  </a:ext>
                </a:extLst>
              </a:tr>
            </a:tbl>
          </a:graphicData>
        </a:graphic>
      </p:graphicFrame>
    </p:spTree>
    <p:extLst>
      <p:ext uri="{BB962C8B-B14F-4D97-AF65-F5344CB8AC3E}">
        <p14:creationId xmlns:p14="http://schemas.microsoft.com/office/powerpoint/2010/main" val="3178091423"/>
      </p:ext>
    </p:extLst>
  </p:cSld>
  <p:clrMapOvr>
    <a:masterClrMapping/>
  </p:clrMapOvr>
  <p:transition spd="med">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 y="961073"/>
            <a:ext cx="4576286" cy="2478405"/>
          </a:xfrm>
          <a:prstGeom prst="rect">
            <a:avLst/>
          </a:prstGeom>
          <a:blipFill rotWithShape="1">
            <a:blip r:embed="rId3"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 name="矩形 2"/>
          <p:cNvSpPr/>
          <p:nvPr/>
        </p:nvSpPr>
        <p:spPr>
          <a:xfrm>
            <a:off x="4564857" y="961073"/>
            <a:ext cx="4576286" cy="2478405"/>
          </a:xfrm>
          <a:prstGeom prst="rect">
            <a:avLst/>
          </a:prstGeom>
          <a:blipFill rotWithShape="1">
            <a:blip r:embed="rId4"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4" name="矩形 3"/>
          <p:cNvSpPr/>
          <p:nvPr/>
        </p:nvSpPr>
        <p:spPr>
          <a:xfrm>
            <a:off x="880586" y="961072"/>
            <a:ext cx="2457450" cy="4195763"/>
          </a:xfrm>
          <a:prstGeom prst="rect">
            <a:avLst/>
          </a:prstGeom>
          <a:solidFill>
            <a:srgbClr val="F8C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 name="文本框 7"/>
          <p:cNvSpPr txBox="1"/>
          <p:nvPr/>
        </p:nvSpPr>
        <p:spPr>
          <a:xfrm>
            <a:off x="1036970" y="1123950"/>
            <a:ext cx="1914525" cy="646331"/>
          </a:xfrm>
          <a:prstGeom prst="rect">
            <a:avLst/>
          </a:prstGeom>
          <a:noFill/>
        </p:spPr>
        <p:txBody>
          <a:bodyPr wrap="square" rtlCol="0">
            <a:spAutoFit/>
          </a:bodyPr>
          <a:lstStyle/>
          <a:p>
            <a:pPr algn="l"/>
            <a:r>
              <a:rPr lang="en-US" altLang="zh-CN" sz="36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Phần</a:t>
            </a:r>
            <a:r>
              <a:rPr lang="en-US" altLang="zh-CN" sz="36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4</a:t>
            </a:r>
            <a:endParaRPr lang="en-US" altLang="zh-CN" sz="3600" b="1" dirty="0">
              <a:solidFill>
                <a:schemeClr val="bg1"/>
              </a:solidFill>
              <a:latin typeface="Arial" panose="020B0604020202020204" pitchFamily="34" charset="0"/>
              <a:cs typeface="Arial" panose="020B0604020202020204" pitchFamily="34" charset="0"/>
            </a:endParaRPr>
          </a:p>
        </p:txBody>
      </p:sp>
      <p:sp>
        <p:nvSpPr>
          <p:cNvPr id="28" name="文本框 27"/>
          <p:cNvSpPr txBox="1"/>
          <p:nvPr/>
        </p:nvSpPr>
        <p:spPr>
          <a:xfrm>
            <a:off x="880586" y="1878750"/>
            <a:ext cx="2624614" cy="830997"/>
          </a:xfrm>
          <a:prstGeom prst="rect">
            <a:avLst/>
          </a:prstGeom>
          <a:noFill/>
        </p:spPr>
        <p:txBody>
          <a:bodyPr wrap="square" rtlCol="0">
            <a:spAutoFit/>
          </a:bodyPr>
          <a:lstStyle/>
          <a:p>
            <a:pPr algn="l"/>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Set </a:t>
            </a:r>
            <a:r>
              <a:rPr lang="en-US" altLang="zh-CN" sz="24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trong</a:t>
            </a:r>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a:t>
            </a:r>
          </a:p>
          <a:p>
            <a:pPr algn="l"/>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Java</a:t>
            </a:r>
            <a:endParaRPr lang="zh-CN" altLang="en-US" sz="2400" b="1"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3834286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 calcmode="lin" valueType="num">
                                      <p:cBhvr>
                                        <p:cTn id="29" dur="500" fill="hold"/>
                                        <p:tgtEl>
                                          <p:spTgt spid="28"/>
                                        </p:tgtEl>
                                        <p:attrNameLst>
                                          <p:attrName>style.rotation</p:attrName>
                                        </p:attrNameLst>
                                      </p:cBhvr>
                                      <p:tavLst>
                                        <p:tav tm="0">
                                          <p:val>
                                            <p:fltVal val="360"/>
                                          </p:val>
                                        </p:tav>
                                        <p:tav tm="100000">
                                          <p:val>
                                            <p:fltVal val="0"/>
                                          </p:val>
                                        </p:tav>
                                      </p:tavLst>
                                    </p:anim>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ldLvl="0" animBg="1"/>
      <p:bldP spid="8"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3"/>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31" name="Google Shape;131;p3"/>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32" name="Google Shape;132;p3"/>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smtClean="0">
                <a:solidFill>
                  <a:srgbClr val="FFC000"/>
                </a:solidFill>
              </a:rPr>
              <a:t>Set </a:t>
            </a:r>
            <a:r>
              <a:rPr lang="en-US" sz="1600" b="1" dirty="0" err="1" smtClean="0">
                <a:solidFill>
                  <a:srgbClr val="FFC000"/>
                </a:solidFill>
              </a:rPr>
              <a:t>trong</a:t>
            </a:r>
            <a:r>
              <a:rPr lang="en-US" sz="1600" b="1" dirty="0" smtClean="0">
                <a:solidFill>
                  <a:srgbClr val="FFC000"/>
                </a:solidFill>
              </a:rPr>
              <a:t> Java</a:t>
            </a:r>
            <a:endParaRPr sz="1600" b="1" dirty="0">
              <a:solidFill>
                <a:srgbClr val="FFC000"/>
              </a:solidFill>
              <a:latin typeface="Arial"/>
              <a:ea typeface="Arial"/>
              <a:cs typeface="Arial"/>
              <a:sym typeface="Arial"/>
            </a:endParaRPr>
          </a:p>
        </p:txBody>
      </p:sp>
      <p:sp>
        <p:nvSpPr>
          <p:cNvPr id="2" name="TextBox 1"/>
          <p:cNvSpPr txBox="1"/>
          <p:nvPr/>
        </p:nvSpPr>
        <p:spPr>
          <a:xfrm>
            <a:off x="598498" y="466139"/>
            <a:ext cx="1029449" cy="307777"/>
          </a:xfrm>
          <a:prstGeom prst="rect">
            <a:avLst/>
          </a:prstGeom>
          <a:solidFill>
            <a:schemeClr val="bg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b="1" dirty="0" smtClean="0">
                <a:solidFill>
                  <a:schemeClr val="bg2"/>
                </a:solidFill>
              </a:rPr>
              <a:t>Set </a:t>
            </a:r>
            <a:r>
              <a:rPr lang="en-US" b="1" dirty="0" err="1" smtClean="0">
                <a:solidFill>
                  <a:schemeClr val="bg2"/>
                </a:solidFill>
              </a:rPr>
              <a:t>là</a:t>
            </a:r>
            <a:r>
              <a:rPr lang="en-US" b="1" dirty="0" smtClean="0">
                <a:solidFill>
                  <a:schemeClr val="bg2"/>
                </a:solidFill>
              </a:rPr>
              <a:t> </a:t>
            </a:r>
            <a:r>
              <a:rPr lang="en-US" b="1" dirty="0" err="1" smtClean="0">
                <a:solidFill>
                  <a:schemeClr val="bg2"/>
                </a:solidFill>
              </a:rPr>
              <a:t>gì</a:t>
            </a:r>
            <a:r>
              <a:rPr lang="en-US" b="1" dirty="0" smtClean="0">
                <a:solidFill>
                  <a:schemeClr val="bg2"/>
                </a:solidFill>
              </a:rPr>
              <a:t>? </a:t>
            </a:r>
            <a:endParaRPr lang="en-US" b="1" dirty="0">
              <a:solidFill>
                <a:schemeClr val="bg2"/>
              </a:solidFill>
            </a:endParaRPr>
          </a:p>
        </p:txBody>
      </p:sp>
      <p:sp>
        <p:nvSpPr>
          <p:cNvPr id="3" name="TextBox 2"/>
          <p:cNvSpPr txBox="1"/>
          <p:nvPr/>
        </p:nvSpPr>
        <p:spPr>
          <a:xfrm>
            <a:off x="630382" y="990410"/>
            <a:ext cx="5329664" cy="307777"/>
          </a:xfrm>
          <a:prstGeom prst="rect">
            <a:avLst/>
          </a:prstGeom>
          <a:noFill/>
        </p:spPr>
        <p:txBody>
          <a:bodyPr wrap="square" rtlCol="0">
            <a:spAutoFit/>
          </a:bodyPr>
          <a:lstStyle/>
          <a:p>
            <a:pPr marL="285750" indent="-285750">
              <a:buFont typeface="Arial" panose="020B0604020202020204" pitchFamily="34" charset="0"/>
              <a:buChar char="•"/>
            </a:pPr>
            <a:r>
              <a:rPr lang="en-US" dirty="0"/>
              <a:t>Set </a:t>
            </a:r>
            <a:r>
              <a:rPr lang="en-US" dirty="0" err="1"/>
              <a:t>là</a:t>
            </a:r>
            <a:r>
              <a:rPr lang="en-US" dirty="0"/>
              <a:t> </a:t>
            </a:r>
            <a:r>
              <a:rPr lang="en-US" dirty="0" err="1"/>
              <a:t>một</a:t>
            </a:r>
            <a:r>
              <a:rPr lang="en-US" dirty="0"/>
              <a:t> interface </a:t>
            </a:r>
            <a:r>
              <a:rPr lang="en-US" dirty="0" err="1"/>
              <a:t>kế</a:t>
            </a:r>
            <a:r>
              <a:rPr lang="en-US" dirty="0"/>
              <a:t> </a:t>
            </a:r>
            <a:r>
              <a:rPr lang="en-US" dirty="0" err="1"/>
              <a:t>thừa</a:t>
            </a:r>
            <a:r>
              <a:rPr lang="en-US" dirty="0"/>
              <a:t> Collection interface </a:t>
            </a:r>
            <a:r>
              <a:rPr lang="en-US" dirty="0" err="1"/>
              <a:t>trong</a:t>
            </a:r>
            <a:r>
              <a:rPr lang="en-US" dirty="0"/>
              <a:t> java. </a:t>
            </a:r>
            <a:endParaRPr lang="en-US" dirty="0" smtClean="0"/>
          </a:p>
        </p:txBody>
      </p:sp>
      <p:sp>
        <p:nvSpPr>
          <p:cNvPr id="4" name="TextBox 3"/>
          <p:cNvSpPr txBox="1"/>
          <p:nvPr/>
        </p:nvSpPr>
        <p:spPr>
          <a:xfrm>
            <a:off x="630382" y="1408566"/>
            <a:ext cx="6268063" cy="307777"/>
          </a:xfrm>
          <a:prstGeom prst="rect">
            <a:avLst/>
          </a:prstGeom>
          <a:noFill/>
        </p:spPr>
        <p:txBody>
          <a:bodyPr wrap="none" rtlCol="0">
            <a:spAutoFit/>
          </a:bodyPr>
          <a:lstStyle/>
          <a:p>
            <a:pPr marL="285750" indent="-285750">
              <a:buFont typeface="Arial" panose="020B0604020202020204" pitchFamily="34" charset="0"/>
              <a:buChar char="•"/>
            </a:pPr>
            <a:r>
              <a:rPr lang="en-US" dirty="0"/>
              <a:t>Set </a:t>
            </a:r>
            <a:r>
              <a:rPr lang="en-US" dirty="0" err="1"/>
              <a:t>trong</a:t>
            </a:r>
            <a:r>
              <a:rPr lang="en-US" dirty="0"/>
              <a:t> java </a:t>
            </a:r>
            <a:r>
              <a:rPr lang="en-US" dirty="0" err="1"/>
              <a:t>là</a:t>
            </a:r>
            <a:r>
              <a:rPr lang="en-US" dirty="0"/>
              <a:t> </a:t>
            </a:r>
            <a:r>
              <a:rPr lang="en-US" dirty="0" err="1"/>
              <a:t>một</a:t>
            </a:r>
            <a:r>
              <a:rPr lang="en-US" dirty="0"/>
              <a:t> Collection </a:t>
            </a:r>
            <a:r>
              <a:rPr lang="en-US" b="1" dirty="0" err="1"/>
              <a:t>không</a:t>
            </a:r>
            <a:r>
              <a:rPr lang="en-US" b="1" dirty="0"/>
              <a:t> </a:t>
            </a:r>
            <a:r>
              <a:rPr lang="en-US" b="1" dirty="0" err="1"/>
              <a:t>thể</a:t>
            </a:r>
            <a:r>
              <a:rPr lang="en-US" b="1" dirty="0"/>
              <a:t> </a:t>
            </a:r>
            <a:r>
              <a:rPr lang="en-US" b="1" dirty="0" err="1"/>
              <a:t>chứa</a:t>
            </a:r>
            <a:r>
              <a:rPr lang="en-US" b="1" dirty="0"/>
              <a:t> </a:t>
            </a:r>
            <a:r>
              <a:rPr lang="en-US" b="1" dirty="0" err="1"/>
              <a:t>các</a:t>
            </a:r>
            <a:r>
              <a:rPr lang="en-US" b="1" dirty="0"/>
              <a:t> </a:t>
            </a:r>
            <a:r>
              <a:rPr lang="en-US" b="1" dirty="0" err="1"/>
              <a:t>phần</a:t>
            </a:r>
            <a:r>
              <a:rPr lang="en-US" b="1" dirty="0"/>
              <a:t> </a:t>
            </a:r>
            <a:r>
              <a:rPr lang="en-US" b="1" dirty="0" err="1"/>
              <a:t>tử</a:t>
            </a:r>
            <a:r>
              <a:rPr lang="en-US" b="1" dirty="0"/>
              <a:t> </a:t>
            </a:r>
            <a:r>
              <a:rPr lang="en-US" b="1" dirty="0" err="1"/>
              <a:t>trùng</a:t>
            </a:r>
            <a:r>
              <a:rPr lang="en-US" b="1" dirty="0"/>
              <a:t> </a:t>
            </a:r>
            <a:r>
              <a:rPr lang="en-US" b="1" dirty="0" err="1"/>
              <a:t>lặp</a:t>
            </a:r>
            <a:r>
              <a:rPr lang="en-US" dirty="0" smtClean="0"/>
              <a:t>.</a:t>
            </a:r>
            <a:endParaRPr lang="en-US" dirty="0"/>
          </a:p>
        </p:txBody>
      </p:sp>
      <p:sp>
        <p:nvSpPr>
          <p:cNvPr id="6" name="Oval 5"/>
          <p:cNvSpPr/>
          <p:nvPr/>
        </p:nvSpPr>
        <p:spPr>
          <a:xfrm>
            <a:off x="230108" y="3039229"/>
            <a:ext cx="829018" cy="565744"/>
          </a:xfrm>
          <a:prstGeom prst="ellipse">
            <a:avLst/>
          </a:prstGeom>
          <a:solidFill>
            <a:schemeClr val="bg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effectLst>
                  <a:outerShdw blurRad="38100" dist="38100" dir="2700000" algn="tl">
                    <a:srgbClr val="000000">
                      <a:alpha val="43137"/>
                    </a:srgbClr>
                  </a:outerShdw>
                </a:effectLst>
              </a:rPr>
              <a:t>Set</a:t>
            </a:r>
            <a:endParaRPr lang="en-US" b="1" dirty="0">
              <a:solidFill>
                <a:schemeClr val="bg2"/>
              </a:solidFill>
              <a:effectLst>
                <a:outerShdw blurRad="38100" dist="38100" dir="2700000" algn="tl">
                  <a:srgbClr val="000000">
                    <a:alpha val="43137"/>
                  </a:srgbClr>
                </a:outerShdw>
              </a:effectLst>
            </a:endParaRPr>
          </a:p>
        </p:txBody>
      </p:sp>
      <p:cxnSp>
        <p:nvCxnSpPr>
          <p:cNvPr id="8" name="Straight Arrow Connector 7"/>
          <p:cNvCxnSpPr>
            <a:stCxn id="6" idx="7"/>
          </p:cNvCxnSpPr>
          <p:nvPr/>
        </p:nvCxnSpPr>
        <p:spPr>
          <a:xfrm flipV="1">
            <a:off x="937719" y="2381387"/>
            <a:ext cx="690228" cy="74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6"/>
          </p:cNvCxnSpPr>
          <p:nvPr/>
        </p:nvCxnSpPr>
        <p:spPr>
          <a:xfrm>
            <a:off x="1059126" y="3322101"/>
            <a:ext cx="568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5"/>
          </p:cNvCxnSpPr>
          <p:nvPr/>
        </p:nvCxnSpPr>
        <p:spPr>
          <a:xfrm>
            <a:off x="937719" y="3522122"/>
            <a:ext cx="690228" cy="64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2221" y="2030485"/>
            <a:ext cx="6525790" cy="523220"/>
          </a:xfrm>
          <a:prstGeom prst="rect">
            <a:avLst/>
          </a:prstGeom>
          <a:noFill/>
        </p:spPr>
        <p:txBody>
          <a:bodyPr wrap="square" rtlCol="0">
            <a:spAutoFit/>
          </a:bodyPr>
          <a:lstStyle/>
          <a:p>
            <a:r>
              <a:rPr lang="vi-VN" b="1" dirty="0"/>
              <a:t>HashSet</a:t>
            </a:r>
            <a:r>
              <a:rPr lang="vi-VN" dirty="0"/>
              <a:t> lưu trữ các phần tử của nó trong bảng băm, là cách thực hiện tốt nhất, tuy nhiên nó </a:t>
            </a:r>
            <a:r>
              <a:rPr lang="vi-VN" b="1" i="1" dirty="0"/>
              <a:t>không</a:t>
            </a:r>
            <a:r>
              <a:rPr lang="vi-VN" i="1" dirty="0"/>
              <a:t> đảm bảo </a:t>
            </a:r>
            <a:r>
              <a:rPr lang="vi-VN" dirty="0"/>
              <a:t>về thứ tự các phần tử được chèn vào</a:t>
            </a:r>
            <a:r>
              <a:rPr lang="vi-VN" dirty="0" smtClean="0"/>
              <a:t>.</a:t>
            </a:r>
            <a:endParaRPr lang="vi-VN" dirty="0"/>
          </a:p>
        </p:txBody>
      </p:sp>
      <p:sp>
        <p:nvSpPr>
          <p:cNvPr id="5" name="Rectangle 4"/>
          <p:cNvSpPr/>
          <p:nvPr/>
        </p:nvSpPr>
        <p:spPr>
          <a:xfrm>
            <a:off x="1822221" y="2972912"/>
            <a:ext cx="6637779" cy="523220"/>
          </a:xfrm>
          <a:prstGeom prst="rect">
            <a:avLst/>
          </a:prstGeom>
        </p:spPr>
        <p:txBody>
          <a:bodyPr wrap="square">
            <a:spAutoFit/>
          </a:bodyPr>
          <a:lstStyle/>
          <a:p>
            <a:pPr algn="just"/>
            <a:r>
              <a:rPr lang="vi-VN" b="1" dirty="0">
                <a:solidFill>
                  <a:srgbClr val="333333"/>
                </a:solidFill>
                <a:latin typeface="Open Sans"/>
              </a:rPr>
              <a:t>TreeSet</a:t>
            </a:r>
            <a:r>
              <a:rPr lang="vi-VN" dirty="0">
                <a:solidFill>
                  <a:srgbClr val="333333"/>
                </a:solidFill>
                <a:latin typeface="Open Sans"/>
              </a:rPr>
              <a:t> lưu trữ các phần tử của nó trong một cây, sắp xếp các phần tử của nó dựa trên các giá trị của chúng, về cơ bản là </a:t>
            </a:r>
            <a:r>
              <a:rPr lang="vi-VN" b="1" dirty="0">
                <a:solidFill>
                  <a:srgbClr val="333333"/>
                </a:solidFill>
                <a:latin typeface="Open Sans"/>
              </a:rPr>
              <a:t>chậm hơn </a:t>
            </a:r>
            <a:r>
              <a:rPr lang="vi-VN" dirty="0">
                <a:solidFill>
                  <a:srgbClr val="333333"/>
                </a:solidFill>
                <a:latin typeface="Open Sans"/>
              </a:rPr>
              <a:t>HashSet.</a:t>
            </a:r>
          </a:p>
        </p:txBody>
      </p:sp>
      <p:sp>
        <p:nvSpPr>
          <p:cNvPr id="7" name="Rectangle 6"/>
          <p:cNvSpPr/>
          <p:nvPr/>
        </p:nvSpPr>
        <p:spPr>
          <a:xfrm>
            <a:off x="1822221" y="3794806"/>
            <a:ext cx="7081212" cy="738664"/>
          </a:xfrm>
          <a:prstGeom prst="rect">
            <a:avLst/>
          </a:prstGeom>
        </p:spPr>
        <p:txBody>
          <a:bodyPr wrap="square">
            <a:spAutoFit/>
          </a:bodyPr>
          <a:lstStyle/>
          <a:p>
            <a:pPr algn="just"/>
            <a:r>
              <a:rPr lang="vi-VN" b="1" dirty="0">
                <a:solidFill>
                  <a:srgbClr val="333333"/>
                </a:solidFill>
                <a:latin typeface="Open Sans"/>
              </a:rPr>
              <a:t>LinkedHashSet</a:t>
            </a:r>
            <a:r>
              <a:rPr lang="vi-VN" dirty="0">
                <a:solidFill>
                  <a:srgbClr val="333333"/>
                </a:solidFill>
                <a:latin typeface="Open Sans"/>
              </a:rPr>
              <a:t> được triển khai dưới dạng bảng băm với có cấu trúc dữ liệu danh sách liên kết, sắp xếp các phần tử của nó dựa trên thứ tự chúng được chèn vào tập hợp (thứ tự chèn).</a:t>
            </a:r>
          </a:p>
        </p:txBody>
      </p:sp>
    </p:spTree>
    <p:extLst>
      <p:ext uri="{BB962C8B-B14F-4D97-AF65-F5344CB8AC3E}">
        <p14:creationId xmlns:p14="http://schemas.microsoft.com/office/powerpoint/2010/main" val="85447140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randombar(horizontal)">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animBg="1"/>
      <p:bldP spid="14"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3"/>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31" name="Google Shape;131;p3"/>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32" name="Google Shape;132;p3"/>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err="1" smtClean="0">
                <a:solidFill>
                  <a:srgbClr val="FFC000"/>
                </a:solidFill>
              </a:rPr>
              <a:t>Khởi</a:t>
            </a:r>
            <a:r>
              <a:rPr lang="en-US" sz="1600" b="1" dirty="0" smtClean="0">
                <a:solidFill>
                  <a:srgbClr val="FFC000"/>
                </a:solidFill>
              </a:rPr>
              <a:t> </a:t>
            </a:r>
            <a:r>
              <a:rPr lang="en-US" sz="1600" b="1" dirty="0" err="1" smtClean="0">
                <a:solidFill>
                  <a:srgbClr val="FFC000"/>
                </a:solidFill>
              </a:rPr>
              <a:t>tạo</a:t>
            </a:r>
            <a:r>
              <a:rPr lang="en-US" sz="1600" b="1" dirty="0" smtClean="0">
                <a:solidFill>
                  <a:srgbClr val="FFC000"/>
                </a:solidFill>
              </a:rPr>
              <a:t> </a:t>
            </a:r>
            <a:r>
              <a:rPr lang="en-US" sz="1600" b="1" dirty="0" smtClean="0">
                <a:solidFill>
                  <a:srgbClr val="FFC000"/>
                </a:solidFill>
              </a:rPr>
              <a:t>Set</a:t>
            </a:r>
            <a:endParaRPr sz="1600" b="1" dirty="0">
              <a:solidFill>
                <a:srgbClr val="FFC000"/>
              </a:solidFill>
              <a:latin typeface="Arial"/>
              <a:ea typeface="Arial"/>
              <a:cs typeface="Arial"/>
              <a:sym typeface="Arial"/>
            </a:endParaRPr>
          </a:p>
        </p:txBody>
      </p:sp>
      <p:sp>
        <p:nvSpPr>
          <p:cNvPr id="4" name="TextBox 3"/>
          <p:cNvSpPr txBox="1"/>
          <p:nvPr/>
        </p:nvSpPr>
        <p:spPr>
          <a:xfrm>
            <a:off x="504014" y="829548"/>
            <a:ext cx="861133" cy="307777"/>
          </a:xfrm>
          <a:prstGeom prst="rect">
            <a:avLst/>
          </a:prstGeom>
          <a:solidFill>
            <a:schemeClr val="bg1"/>
          </a:solidFill>
          <a:ln>
            <a:solidFill>
              <a:schemeClr val="accent4"/>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Cú </a:t>
            </a:r>
            <a:r>
              <a:rPr lang="en-US" dirty="0" err="1" smtClean="0"/>
              <a:t>pháp</a:t>
            </a:r>
            <a:endParaRPr lang="en-US" dirty="0"/>
          </a:p>
        </p:txBody>
      </p:sp>
      <p:sp>
        <p:nvSpPr>
          <p:cNvPr id="5" name="TextBox 4"/>
          <p:cNvSpPr txBox="1"/>
          <p:nvPr/>
        </p:nvSpPr>
        <p:spPr>
          <a:xfrm>
            <a:off x="504014" y="3986111"/>
            <a:ext cx="534121" cy="307777"/>
          </a:xfrm>
          <a:prstGeom prst="rect">
            <a:avLst/>
          </a:prstGeom>
          <a:noFill/>
          <a:ln w="28575">
            <a:solidFill>
              <a:schemeClr val="accent4"/>
            </a:solidFill>
          </a:ln>
        </p:spPr>
        <p:txBody>
          <a:bodyPr wrap="none" rtlCol="0">
            <a:spAutoFit/>
          </a:bodyPr>
          <a:lstStyle/>
          <a:p>
            <a:r>
              <a:rPr lang="en-US" dirty="0" smtClean="0"/>
              <a:t>VD: </a:t>
            </a:r>
            <a:endParaRPr lang="en-US" dirty="0"/>
          </a:p>
        </p:txBody>
      </p:sp>
      <p:sp>
        <p:nvSpPr>
          <p:cNvPr id="11" name="TextBox 10"/>
          <p:cNvSpPr txBox="1"/>
          <p:nvPr/>
        </p:nvSpPr>
        <p:spPr>
          <a:xfrm>
            <a:off x="2079380" y="1388692"/>
            <a:ext cx="7603199" cy="1015663"/>
          </a:xfrm>
          <a:prstGeom prst="rect">
            <a:avLst/>
          </a:prstGeom>
          <a:noFill/>
        </p:spPr>
        <p:txBody>
          <a:bodyPr wrap="square" rtlCol="0">
            <a:spAutoFit/>
          </a:bodyPr>
          <a:lstStyle/>
          <a:p>
            <a:pPr lvl="0" eaLnBrk="0" fontAlgn="base" hangingPunct="0">
              <a:spcBef>
                <a:spcPct val="0"/>
              </a:spcBef>
              <a:spcAft>
                <a:spcPct val="0"/>
              </a:spcAft>
              <a:buClrTx/>
            </a:pPr>
            <a:r>
              <a:rPr lang="en-US" altLang="en-US" b="1" dirty="0" smtClean="0">
                <a:solidFill>
                  <a:schemeClr val="bg2"/>
                </a:solidFill>
                <a:latin typeface="Monaco"/>
              </a:rPr>
              <a:t>Set</a:t>
            </a:r>
            <a:r>
              <a:rPr lang="en-US" altLang="en-US" dirty="0" smtClean="0">
                <a:latin typeface="Monaco"/>
              </a:rPr>
              <a:t> </a:t>
            </a:r>
            <a:r>
              <a:rPr lang="en-US" altLang="en-US" dirty="0">
                <a:latin typeface="Monaco"/>
              </a:rPr>
              <a:t>&lt;</a:t>
            </a:r>
            <a:r>
              <a:rPr lang="en-US" altLang="en-US" dirty="0" err="1">
                <a:solidFill>
                  <a:schemeClr val="accent2"/>
                </a:solidFill>
                <a:latin typeface="Monaco"/>
              </a:rPr>
              <a:t>Kiểu</a:t>
            </a:r>
            <a:r>
              <a:rPr lang="en-US" altLang="en-US" dirty="0">
                <a:solidFill>
                  <a:schemeClr val="accent2"/>
                </a:solidFill>
                <a:latin typeface="Monaco"/>
              </a:rPr>
              <a:t> </a:t>
            </a:r>
            <a:r>
              <a:rPr lang="en-US" altLang="en-US" dirty="0" err="1">
                <a:solidFill>
                  <a:schemeClr val="accent2"/>
                </a:solidFill>
                <a:latin typeface="Monaco"/>
              </a:rPr>
              <a:t>dư</a:t>
            </a:r>
            <a:r>
              <a:rPr lang="en-US" altLang="en-US" dirty="0">
                <a:solidFill>
                  <a:schemeClr val="accent2"/>
                </a:solidFill>
                <a:latin typeface="Monaco"/>
              </a:rPr>
              <a:t>̃ </a:t>
            </a:r>
            <a:r>
              <a:rPr lang="en-US" altLang="en-US" dirty="0" err="1">
                <a:solidFill>
                  <a:schemeClr val="accent2"/>
                </a:solidFill>
                <a:latin typeface="Monaco"/>
              </a:rPr>
              <a:t>liệu</a:t>
            </a:r>
            <a:r>
              <a:rPr lang="en-US" altLang="en-US" dirty="0">
                <a:solidFill>
                  <a:schemeClr val="accent2"/>
                </a:solidFill>
                <a:latin typeface="Monaco"/>
              </a:rPr>
              <a:t> </a:t>
            </a:r>
            <a:r>
              <a:rPr lang="en-US" altLang="en-US" dirty="0">
                <a:latin typeface="Monaco"/>
              </a:rPr>
              <a:t>&gt;</a:t>
            </a:r>
            <a:r>
              <a:rPr lang="en-US" altLang="en-US" dirty="0" smtClean="0">
                <a:latin typeface="Monaco"/>
              </a:rPr>
              <a:t> </a:t>
            </a:r>
            <a:r>
              <a:rPr lang="en-US" altLang="en-US" dirty="0" smtClean="0">
                <a:latin typeface="Monaco"/>
              </a:rPr>
              <a:t>set_1 </a:t>
            </a:r>
            <a:r>
              <a:rPr lang="en-US" altLang="en-US" dirty="0">
                <a:latin typeface="Monaco"/>
              </a:rPr>
              <a:t>= </a:t>
            </a:r>
            <a:r>
              <a:rPr lang="en-US" altLang="en-US" b="1" dirty="0">
                <a:solidFill>
                  <a:srgbClr val="006699"/>
                </a:solidFill>
                <a:latin typeface="Monaco"/>
              </a:rPr>
              <a:t>new</a:t>
            </a:r>
            <a:r>
              <a:rPr lang="en-US" altLang="en-US" sz="2000" dirty="0">
                <a:solidFill>
                  <a:srgbClr val="333333"/>
                </a:solidFill>
                <a:latin typeface="Monaco"/>
              </a:rPr>
              <a:t> </a:t>
            </a:r>
            <a:r>
              <a:rPr lang="en-US" altLang="en-US" dirty="0" err="1" smtClean="0">
                <a:latin typeface="Monaco"/>
              </a:rPr>
              <a:t>HashSet</a:t>
            </a:r>
            <a:r>
              <a:rPr lang="en-US" altLang="en-US" dirty="0">
                <a:latin typeface="Monaco"/>
              </a:rPr>
              <a:t> &lt;</a:t>
            </a:r>
            <a:r>
              <a:rPr lang="en-US" altLang="en-US" dirty="0" err="1">
                <a:solidFill>
                  <a:schemeClr val="accent2"/>
                </a:solidFill>
                <a:latin typeface="Monaco"/>
              </a:rPr>
              <a:t>Kiểu</a:t>
            </a:r>
            <a:r>
              <a:rPr lang="en-US" altLang="en-US" dirty="0">
                <a:solidFill>
                  <a:schemeClr val="accent2"/>
                </a:solidFill>
                <a:latin typeface="Monaco"/>
              </a:rPr>
              <a:t> </a:t>
            </a:r>
            <a:r>
              <a:rPr lang="en-US" altLang="en-US" dirty="0" err="1">
                <a:solidFill>
                  <a:schemeClr val="accent2"/>
                </a:solidFill>
                <a:latin typeface="Monaco"/>
              </a:rPr>
              <a:t>dư</a:t>
            </a:r>
            <a:r>
              <a:rPr lang="en-US" altLang="en-US" dirty="0">
                <a:solidFill>
                  <a:schemeClr val="accent2"/>
                </a:solidFill>
                <a:latin typeface="Monaco"/>
              </a:rPr>
              <a:t>̃ </a:t>
            </a:r>
            <a:r>
              <a:rPr lang="en-US" altLang="en-US" dirty="0" err="1">
                <a:solidFill>
                  <a:schemeClr val="accent2"/>
                </a:solidFill>
                <a:latin typeface="Monaco"/>
              </a:rPr>
              <a:t>liệu</a:t>
            </a:r>
            <a:r>
              <a:rPr lang="en-US" altLang="en-US" dirty="0">
                <a:solidFill>
                  <a:schemeClr val="accent2"/>
                </a:solidFill>
                <a:latin typeface="Monaco"/>
              </a:rPr>
              <a:t> </a:t>
            </a:r>
            <a:r>
              <a:rPr lang="en-US" altLang="en-US" dirty="0">
                <a:latin typeface="Monaco"/>
              </a:rPr>
              <a:t>&gt; </a:t>
            </a:r>
            <a:r>
              <a:rPr lang="en-US" altLang="en-US" dirty="0" smtClean="0">
                <a:latin typeface="Monaco"/>
              </a:rPr>
              <a:t>();</a:t>
            </a:r>
            <a:endParaRPr lang="en-US" altLang="en-US" sz="800" dirty="0">
              <a:solidFill>
                <a:schemeClr val="tx1"/>
              </a:solidFill>
            </a:endParaRPr>
          </a:p>
          <a:p>
            <a:pPr lvl="0" eaLnBrk="0" fontAlgn="base" hangingPunct="0">
              <a:spcBef>
                <a:spcPct val="0"/>
              </a:spcBef>
              <a:spcAft>
                <a:spcPct val="0"/>
              </a:spcAft>
              <a:buClrTx/>
            </a:pPr>
            <a:r>
              <a:rPr lang="en-US" altLang="en-US" b="1" dirty="0" smtClean="0">
                <a:solidFill>
                  <a:schemeClr val="bg2"/>
                </a:solidFill>
                <a:latin typeface="Monaco"/>
              </a:rPr>
              <a:t>Set</a:t>
            </a:r>
            <a:r>
              <a:rPr lang="en-US" altLang="en-US" dirty="0" smtClean="0">
                <a:latin typeface="Monaco"/>
              </a:rPr>
              <a:t> </a:t>
            </a:r>
            <a:r>
              <a:rPr lang="en-US" altLang="en-US" dirty="0">
                <a:latin typeface="Monaco"/>
              </a:rPr>
              <a:t>&lt;</a:t>
            </a:r>
            <a:r>
              <a:rPr lang="en-US" altLang="en-US" dirty="0" err="1">
                <a:solidFill>
                  <a:schemeClr val="accent2"/>
                </a:solidFill>
                <a:latin typeface="Monaco"/>
              </a:rPr>
              <a:t>Kiểu</a:t>
            </a:r>
            <a:r>
              <a:rPr lang="en-US" altLang="en-US" dirty="0">
                <a:solidFill>
                  <a:schemeClr val="accent2"/>
                </a:solidFill>
                <a:latin typeface="Monaco"/>
              </a:rPr>
              <a:t> </a:t>
            </a:r>
            <a:r>
              <a:rPr lang="en-US" altLang="en-US" dirty="0" err="1">
                <a:solidFill>
                  <a:schemeClr val="accent2"/>
                </a:solidFill>
                <a:latin typeface="Monaco"/>
              </a:rPr>
              <a:t>dư</a:t>
            </a:r>
            <a:r>
              <a:rPr lang="en-US" altLang="en-US" dirty="0">
                <a:solidFill>
                  <a:schemeClr val="accent2"/>
                </a:solidFill>
                <a:latin typeface="Monaco"/>
              </a:rPr>
              <a:t>̃ </a:t>
            </a:r>
            <a:r>
              <a:rPr lang="en-US" altLang="en-US" dirty="0" err="1">
                <a:solidFill>
                  <a:schemeClr val="accent2"/>
                </a:solidFill>
                <a:latin typeface="Monaco"/>
              </a:rPr>
              <a:t>liệu</a:t>
            </a:r>
            <a:r>
              <a:rPr lang="en-US" altLang="en-US" dirty="0">
                <a:solidFill>
                  <a:schemeClr val="accent2"/>
                </a:solidFill>
                <a:latin typeface="Monaco"/>
              </a:rPr>
              <a:t> </a:t>
            </a:r>
            <a:r>
              <a:rPr lang="en-US" altLang="en-US" dirty="0">
                <a:latin typeface="Monaco"/>
              </a:rPr>
              <a:t>&gt;</a:t>
            </a:r>
            <a:r>
              <a:rPr lang="en-US" altLang="en-US" dirty="0" smtClean="0">
                <a:latin typeface="Monaco"/>
              </a:rPr>
              <a:t> </a:t>
            </a:r>
            <a:r>
              <a:rPr lang="en-US" altLang="en-US" dirty="0" smtClean="0">
                <a:latin typeface="Monaco"/>
              </a:rPr>
              <a:t>set_2 </a:t>
            </a:r>
            <a:r>
              <a:rPr lang="en-US" altLang="en-US" dirty="0">
                <a:latin typeface="Monaco"/>
              </a:rPr>
              <a:t>= </a:t>
            </a:r>
            <a:r>
              <a:rPr lang="en-US" altLang="en-US" b="1" dirty="0">
                <a:solidFill>
                  <a:srgbClr val="006699"/>
                </a:solidFill>
                <a:latin typeface="Monaco"/>
              </a:rPr>
              <a:t>new</a:t>
            </a:r>
            <a:r>
              <a:rPr lang="en-US" altLang="en-US" sz="2000" dirty="0">
                <a:solidFill>
                  <a:srgbClr val="333333"/>
                </a:solidFill>
                <a:latin typeface="Monaco"/>
              </a:rPr>
              <a:t> </a:t>
            </a:r>
            <a:r>
              <a:rPr lang="en-US" altLang="en-US" dirty="0" err="1" smtClean="0">
                <a:latin typeface="Monaco"/>
              </a:rPr>
              <a:t>LinkedHashSet</a:t>
            </a:r>
            <a:r>
              <a:rPr lang="en-US" altLang="en-US" dirty="0">
                <a:latin typeface="Monaco"/>
              </a:rPr>
              <a:t> &lt;</a:t>
            </a:r>
            <a:r>
              <a:rPr lang="en-US" altLang="en-US" dirty="0" err="1">
                <a:solidFill>
                  <a:schemeClr val="accent2"/>
                </a:solidFill>
                <a:latin typeface="Monaco"/>
              </a:rPr>
              <a:t>Kiểu</a:t>
            </a:r>
            <a:r>
              <a:rPr lang="en-US" altLang="en-US" dirty="0">
                <a:solidFill>
                  <a:schemeClr val="accent2"/>
                </a:solidFill>
                <a:latin typeface="Monaco"/>
              </a:rPr>
              <a:t> </a:t>
            </a:r>
            <a:r>
              <a:rPr lang="en-US" altLang="en-US" dirty="0" err="1">
                <a:solidFill>
                  <a:schemeClr val="accent2"/>
                </a:solidFill>
                <a:latin typeface="Monaco"/>
              </a:rPr>
              <a:t>dư</a:t>
            </a:r>
            <a:r>
              <a:rPr lang="en-US" altLang="en-US" dirty="0">
                <a:solidFill>
                  <a:schemeClr val="accent2"/>
                </a:solidFill>
                <a:latin typeface="Monaco"/>
              </a:rPr>
              <a:t>̃ </a:t>
            </a:r>
            <a:r>
              <a:rPr lang="en-US" altLang="en-US" dirty="0" err="1">
                <a:solidFill>
                  <a:schemeClr val="accent2"/>
                </a:solidFill>
                <a:latin typeface="Monaco"/>
              </a:rPr>
              <a:t>liệu</a:t>
            </a:r>
            <a:r>
              <a:rPr lang="en-US" altLang="en-US" dirty="0">
                <a:solidFill>
                  <a:schemeClr val="accent2"/>
                </a:solidFill>
                <a:latin typeface="Monaco"/>
              </a:rPr>
              <a:t> </a:t>
            </a:r>
            <a:r>
              <a:rPr lang="en-US" altLang="en-US" dirty="0">
                <a:latin typeface="Monaco"/>
              </a:rPr>
              <a:t>&gt; </a:t>
            </a:r>
            <a:r>
              <a:rPr lang="en-US" altLang="en-US" dirty="0" smtClean="0">
                <a:latin typeface="Monaco"/>
              </a:rPr>
              <a:t>();</a:t>
            </a:r>
            <a:endParaRPr lang="en-US" altLang="en-US" sz="800" dirty="0">
              <a:solidFill>
                <a:schemeClr val="tx1"/>
              </a:solidFill>
            </a:endParaRPr>
          </a:p>
          <a:p>
            <a:pPr lvl="0" eaLnBrk="0" fontAlgn="base" hangingPunct="0">
              <a:spcBef>
                <a:spcPct val="0"/>
              </a:spcBef>
              <a:spcAft>
                <a:spcPct val="0"/>
              </a:spcAft>
              <a:buClrTx/>
            </a:pPr>
            <a:r>
              <a:rPr lang="en-US" altLang="en-US" b="1" dirty="0">
                <a:solidFill>
                  <a:schemeClr val="bg2"/>
                </a:solidFill>
                <a:latin typeface="Monaco"/>
              </a:rPr>
              <a:t>Set</a:t>
            </a:r>
            <a:r>
              <a:rPr lang="en-US" altLang="en-US" dirty="0">
                <a:latin typeface="Monaco"/>
              </a:rPr>
              <a:t> &lt;</a:t>
            </a:r>
            <a:r>
              <a:rPr lang="en-US" altLang="en-US" dirty="0" err="1">
                <a:solidFill>
                  <a:schemeClr val="accent2"/>
                </a:solidFill>
                <a:latin typeface="Monaco"/>
              </a:rPr>
              <a:t>Kiểu</a:t>
            </a:r>
            <a:r>
              <a:rPr lang="en-US" altLang="en-US" dirty="0">
                <a:solidFill>
                  <a:schemeClr val="accent2"/>
                </a:solidFill>
                <a:latin typeface="Monaco"/>
              </a:rPr>
              <a:t> </a:t>
            </a:r>
            <a:r>
              <a:rPr lang="en-US" altLang="en-US" dirty="0" err="1">
                <a:solidFill>
                  <a:schemeClr val="accent2"/>
                </a:solidFill>
                <a:latin typeface="Monaco"/>
              </a:rPr>
              <a:t>dư</a:t>
            </a:r>
            <a:r>
              <a:rPr lang="en-US" altLang="en-US" dirty="0">
                <a:solidFill>
                  <a:schemeClr val="accent2"/>
                </a:solidFill>
                <a:latin typeface="Monaco"/>
              </a:rPr>
              <a:t>̃ </a:t>
            </a:r>
            <a:r>
              <a:rPr lang="en-US" altLang="en-US" dirty="0" err="1">
                <a:solidFill>
                  <a:schemeClr val="accent2"/>
                </a:solidFill>
                <a:latin typeface="Monaco"/>
              </a:rPr>
              <a:t>liệu</a:t>
            </a:r>
            <a:r>
              <a:rPr lang="en-US" altLang="en-US" dirty="0">
                <a:solidFill>
                  <a:schemeClr val="accent2"/>
                </a:solidFill>
                <a:latin typeface="Monaco"/>
              </a:rPr>
              <a:t> </a:t>
            </a:r>
            <a:r>
              <a:rPr lang="en-US" altLang="en-US" dirty="0">
                <a:latin typeface="Monaco"/>
              </a:rPr>
              <a:t>&gt; </a:t>
            </a:r>
            <a:r>
              <a:rPr lang="en-US" altLang="en-US" dirty="0" smtClean="0">
                <a:latin typeface="Monaco"/>
              </a:rPr>
              <a:t>set_3 </a:t>
            </a:r>
            <a:r>
              <a:rPr lang="en-US" altLang="en-US" dirty="0">
                <a:latin typeface="Monaco"/>
              </a:rPr>
              <a:t>= </a:t>
            </a:r>
            <a:r>
              <a:rPr lang="en-US" altLang="en-US" b="1" dirty="0">
                <a:solidFill>
                  <a:srgbClr val="006699"/>
                </a:solidFill>
                <a:latin typeface="Monaco"/>
              </a:rPr>
              <a:t>new</a:t>
            </a:r>
            <a:r>
              <a:rPr lang="en-US" altLang="en-US" sz="2000" dirty="0">
                <a:solidFill>
                  <a:srgbClr val="333333"/>
                </a:solidFill>
                <a:latin typeface="Monaco"/>
              </a:rPr>
              <a:t> </a:t>
            </a:r>
            <a:r>
              <a:rPr lang="en-US" altLang="en-US" dirty="0" err="1" smtClean="0">
                <a:latin typeface="Monaco"/>
              </a:rPr>
              <a:t>TreeSet</a:t>
            </a:r>
            <a:r>
              <a:rPr lang="en-US" altLang="en-US" dirty="0">
                <a:latin typeface="Monaco"/>
              </a:rPr>
              <a:t> &lt;</a:t>
            </a:r>
            <a:r>
              <a:rPr lang="en-US" altLang="en-US" dirty="0" err="1">
                <a:solidFill>
                  <a:schemeClr val="accent2"/>
                </a:solidFill>
                <a:latin typeface="Monaco"/>
              </a:rPr>
              <a:t>Kiểu</a:t>
            </a:r>
            <a:r>
              <a:rPr lang="en-US" altLang="en-US" dirty="0">
                <a:solidFill>
                  <a:schemeClr val="accent2"/>
                </a:solidFill>
                <a:latin typeface="Monaco"/>
              </a:rPr>
              <a:t> </a:t>
            </a:r>
            <a:r>
              <a:rPr lang="en-US" altLang="en-US" dirty="0" err="1">
                <a:solidFill>
                  <a:schemeClr val="accent2"/>
                </a:solidFill>
                <a:latin typeface="Monaco"/>
              </a:rPr>
              <a:t>dư</a:t>
            </a:r>
            <a:r>
              <a:rPr lang="en-US" altLang="en-US" dirty="0">
                <a:solidFill>
                  <a:schemeClr val="accent2"/>
                </a:solidFill>
                <a:latin typeface="Monaco"/>
              </a:rPr>
              <a:t>̃ </a:t>
            </a:r>
            <a:r>
              <a:rPr lang="en-US" altLang="en-US" dirty="0" err="1">
                <a:solidFill>
                  <a:schemeClr val="accent2"/>
                </a:solidFill>
                <a:latin typeface="Monaco"/>
              </a:rPr>
              <a:t>liệu</a:t>
            </a:r>
            <a:r>
              <a:rPr lang="en-US" altLang="en-US" dirty="0">
                <a:solidFill>
                  <a:schemeClr val="accent2"/>
                </a:solidFill>
                <a:latin typeface="Monaco"/>
              </a:rPr>
              <a:t> </a:t>
            </a:r>
            <a:r>
              <a:rPr lang="en-US" altLang="en-US" dirty="0">
                <a:latin typeface="Monaco"/>
              </a:rPr>
              <a:t>&gt; </a:t>
            </a:r>
            <a:r>
              <a:rPr lang="en-US" altLang="en-US" dirty="0" smtClean="0">
                <a:latin typeface="Monaco"/>
              </a:rPr>
              <a:t>();</a:t>
            </a:r>
            <a:endParaRPr lang="en-US" altLang="en-US" sz="3200" dirty="0">
              <a:solidFill>
                <a:schemeClr val="tx1"/>
              </a:solidFill>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3973" y="3422182"/>
            <a:ext cx="3856054" cy="1127858"/>
          </a:xfrm>
          <a:prstGeom prst="rect">
            <a:avLst/>
          </a:prstGeom>
          <a:ln>
            <a:solidFill>
              <a:schemeClr val="accent4"/>
            </a:solidFill>
          </a:ln>
        </p:spPr>
      </p:pic>
    </p:spTree>
    <p:extLst>
      <p:ext uri="{BB962C8B-B14F-4D97-AF65-F5344CB8AC3E}">
        <p14:creationId xmlns:p14="http://schemas.microsoft.com/office/powerpoint/2010/main" val="229094883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3"/>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31" name="Google Shape;131;p3"/>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32" name="Google Shape;132;p3"/>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err="1" smtClean="0">
                <a:solidFill>
                  <a:srgbClr val="FFC000"/>
                </a:solidFill>
                <a:latin typeface="Arial"/>
                <a:ea typeface="Arial"/>
                <a:cs typeface="Arial"/>
                <a:sym typeface="Arial"/>
              </a:rPr>
              <a:t>Phương</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thức</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trong</a:t>
            </a:r>
            <a:r>
              <a:rPr lang="en-US" sz="1600" b="1" smtClean="0">
                <a:solidFill>
                  <a:srgbClr val="FFC000"/>
                </a:solidFill>
                <a:latin typeface="Arial"/>
                <a:ea typeface="Arial"/>
                <a:cs typeface="Arial"/>
                <a:sym typeface="Arial"/>
              </a:rPr>
              <a:t> </a:t>
            </a:r>
            <a:r>
              <a:rPr lang="en-US" sz="1600" b="1" smtClean="0">
                <a:solidFill>
                  <a:srgbClr val="FFC000"/>
                </a:solidFill>
                <a:latin typeface="Arial"/>
                <a:ea typeface="Arial"/>
                <a:cs typeface="Arial"/>
                <a:sym typeface="Arial"/>
              </a:rPr>
              <a:t>Set</a:t>
            </a:r>
            <a:endParaRPr sz="1600" b="1" dirty="0">
              <a:solidFill>
                <a:srgbClr val="FFC000"/>
              </a:solidFill>
              <a:latin typeface="Arial"/>
              <a:ea typeface="Arial"/>
              <a:cs typeface="Arial"/>
              <a:sym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2152409137"/>
              </p:ext>
            </p:extLst>
          </p:nvPr>
        </p:nvGraphicFramePr>
        <p:xfrm>
          <a:off x="171450" y="489004"/>
          <a:ext cx="8907612" cy="4261384"/>
        </p:xfrm>
        <a:graphic>
          <a:graphicData uri="http://schemas.openxmlformats.org/drawingml/2006/table">
            <a:tbl>
              <a:tblPr firstRow="1" bandRow="1">
                <a:tableStyleId>{73111868-53BF-4B9F-A4D8-33EB835EB09D}</a:tableStyleId>
              </a:tblPr>
              <a:tblGrid>
                <a:gridCol w="2010150">
                  <a:extLst>
                    <a:ext uri="{9D8B030D-6E8A-4147-A177-3AD203B41FA5}">
                      <a16:colId xmlns:a16="http://schemas.microsoft.com/office/drawing/2014/main" val="2481832594"/>
                    </a:ext>
                  </a:extLst>
                </a:gridCol>
                <a:gridCol w="6897462">
                  <a:extLst>
                    <a:ext uri="{9D8B030D-6E8A-4147-A177-3AD203B41FA5}">
                      <a16:colId xmlns:a16="http://schemas.microsoft.com/office/drawing/2014/main" val="1412296133"/>
                    </a:ext>
                  </a:extLst>
                </a:gridCol>
              </a:tblGrid>
              <a:tr h="355997">
                <a:tc>
                  <a:txBody>
                    <a:bodyPr/>
                    <a:lstStyle/>
                    <a:p>
                      <a:pPr algn="ctr"/>
                      <a:r>
                        <a:rPr lang="en-US" dirty="0" err="1" smtClean="0">
                          <a:latin typeface="+mn-lt"/>
                        </a:rPr>
                        <a:t>Phương</a:t>
                      </a:r>
                      <a:r>
                        <a:rPr lang="en-US" baseline="0" dirty="0" smtClean="0">
                          <a:latin typeface="+mn-lt"/>
                        </a:rPr>
                        <a:t> </a:t>
                      </a:r>
                      <a:r>
                        <a:rPr lang="en-US" baseline="0" dirty="0" err="1" smtClean="0">
                          <a:latin typeface="+mn-lt"/>
                        </a:rPr>
                        <a:t>thức</a:t>
                      </a:r>
                      <a:endParaRPr lang="en-US" dirty="0">
                        <a:latin typeface="+mn-lt"/>
                      </a:endParaRPr>
                    </a:p>
                  </a:txBody>
                  <a:tcPr/>
                </a:tc>
                <a:tc>
                  <a:txBody>
                    <a:bodyPr/>
                    <a:lstStyle/>
                    <a:p>
                      <a:pPr algn="ctr"/>
                      <a:r>
                        <a:rPr lang="en-US" dirty="0" err="1" smtClean="0">
                          <a:latin typeface="+mn-lt"/>
                        </a:rPr>
                        <a:t>Cách</a:t>
                      </a:r>
                      <a:r>
                        <a:rPr lang="en-US" baseline="0" dirty="0" smtClean="0">
                          <a:latin typeface="+mn-lt"/>
                        </a:rPr>
                        <a:t> </a:t>
                      </a:r>
                      <a:r>
                        <a:rPr lang="en-US" baseline="0" dirty="0" err="1" smtClean="0">
                          <a:latin typeface="+mn-lt"/>
                        </a:rPr>
                        <a:t>dùng</a:t>
                      </a:r>
                      <a:endParaRPr lang="en-US" dirty="0">
                        <a:latin typeface="+mn-lt"/>
                      </a:endParaRPr>
                    </a:p>
                  </a:txBody>
                  <a:tcPr/>
                </a:tc>
                <a:extLst>
                  <a:ext uri="{0D108BD9-81ED-4DB2-BD59-A6C34878D82A}">
                    <a16:rowId xmlns:a16="http://schemas.microsoft.com/office/drawing/2014/main" val="3306864752"/>
                  </a:ext>
                </a:extLst>
              </a:tr>
              <a:tr h="355997">
                <a:tc>
                  <a:txBody>
                    <a:bodyPr/>
                    <a:lstStyle/>
                    <a:p>
                      <a:r>
                        <a:rPr lang="en-US" sz="1400" b="0" i="0" u="none" strike="noStrike" cap="none" dirty="0" smtClean="0">
                          <a:solidFill>
                            <a:schemeClr val="dk1"/>
                          </a:solidFill>
                          <a:effectLst/>
                          <a:latin typeface="+mn-lt"/>
                          <a:ea typeface="Calibri"/>
                          <a:cs typeface="Calibri"/>
                          <a:sym typeface="Arial"/>
                        </a:rPr>
                        <a:t>add(Object o)</a:t>
                      </a:r>
                      <a:endParaRPr lang="en-US" dirty="0">
                        <a:latin typeface="+mn-lt"/>
                      </a:endParaRPr>
                    </a:p>
                  </a:txBody>
                  <a:tcPr/>
                </a:tc>
                <a:tc>
                  <a:txBody>
                    <a:bodyPr/>
                    <a:lstStyle/>
                    <a:p>
                      <a:r>
                        <a:rPr lang="en-US" sz="1400" b="0" i="0" u="none" strike="noStrike" cap="none" dirty="0" smtClean="0">
                          <a:solidFill>
                            <a:schemeClr val="dk1"/>
                          </a:solidFill>
                          <a:effectLst/>
                          <a:latin typeface="+mn-lt"/>
                          <a:ea typeface="Calibri"/>
                          <a:cs typeface="Calibri"/>
                          <a:sym typeface="Arial"/>
                        </a:rPr>
                        <a:t>N</a:t>
                      </a:r>
                      <a:r>
                        <a:rPr lang="vi-VN" sz="1400" b="0" i="0" u="none" strike="noStrike" cap="none" dirty="0" smtClean="0">
                          <a:solidFill>
                            <a:schemeClr val="dk1"/>
                          </a:solidFill>
                          <a:effectLst/>
                          <a:latin typeface="+mn-lt"/>
                          <a:ea typeface="Calibri"/>
                          <a:cs typeface="Calibri"/>
                          <a:sym typeface="Arial"/>
                        </a:rPr>
                        <a:t>ối thêm phần tử được chỉ định vào cuối một </a:t>
                      </a:r>
                      <a:r>
                        <a:rPr lang="en-US" sz="1400" b="0" i="0" u="none" strike="noStrike" cap="none" dirty="0" smtClean="0">
                          <a:solidFill>
                            <a:schemeClr val="dk1"/>
                          </a:solidFill>
                          <a:effectLst/>
                          <a:latin typeface="+mn-lt"/>
                          <a:ea typeface="Calibri"/>
                          <a:cs typeface="Calibri"/>
                          <a:sym typeface="Arial"/>
                        </a:rPr>
                        <a:t>set</a:t>
                      </a:r>
                      <a:r>
                        <a:rPr lang="vi-VN" sz="1400" b="0" i="0" u="none" strike="noStrike" cap="none" dirty="0" smtClean="0">
                          <a:solidFill>
                            <a:schemeClr val="dk1"/>
                          </a:solidFill>
                          <a:effectLst/>
                          <a:latin typeface="+mn-lt"/>
                          <a:ea typeface="Calibri"/>
                          <a:cs typeface="Calibri"/>
                          <a:sym typeface="Arial"/>
                        </a:rPr>
                        <a:t>.</a:t>
                      </a:r>
                      <a:endParaRPr lang="en-US" dirty="0">
                        <a:latin typeface="+mn-lt"/>
                      </a:endParaRPr>
                    </a:p>
                  </a:txBody>
                  <a:tcPr/>
                </a:tc>
                <a:extLst>
                  <a:ext uri="{0D108BD9-81ED-4DB2-BD59-A6C34878D82A}">
                    <a16:rowId xmlns:a16="http://schemas.microsoft.com/office/drawing/2014/main" val="3708205067"/>
                  </a:ext>
                </a:extLst>
              </a:tr>
              <a:tr h="375802">
                <a:tc>
                  <a:txBody>
                    <a:bodyPr/>
                    <a:lstStyle/>
                    <a:p>
                      <a:r>
                        <a:rPr lang="en-US" sz="1400" b="0" i="0" u="none" strike="noStrike" cap="none" dirty="0" err="1" smtClean="0">
                          <a:solidFill>
                            <a:schemeClr val="dk1"/>
                          </a:solidFill>
                          <a:effectLst/>
                          <a:latin typeface="+mn-lt"/>
                          <a:ea typeface="Calibri"/>
                          <a:cs typeface="Calibri"/>
                          <a:sym typeface="Arial"/>
                        </a:rPr>
                        <a:t>addAll</a:t>
                      </a:r>
                      <a:r>
                        <a:rPr lang="en-US" sz="1400" b="0" i="0" u="none" strike="noStrike" cap="none" dirty="0" smtClean="0">
                          <a:solidFill>
                            <a:schemeClr val="dk1"/>
                          </a:solidFill>
                          <a:effectLst/>
                          <a:latin typeface="+mn-lt"/>
                          <a:ea typeface="Calibri"/>
                          <a:cs typeface="Calibri"/>
                          <a:sym typeface="Arial"/>
                        </a:rPr>
                        <a:t>(Collection</a:t>
                      </a:r>
                      <a:r>
                        <a:rPr lang="en-US" sz="1400" b="0" i="0" u="none" strike="noStrike" cap="none" baseline="0" dirty="0" smtClean="0">
                          <a:solidFill>
                            <a:schemeClr val="dk1"/>
                          </a:solidFill>
                          <a:effectLst/>
                          <a:latin typeface="+mn-lt"/>
                          <a:ea typeface="Calibri"/>
                          <a:cs typeface="Calibri"/>
                          <a:sym typeface="Arial"/>
                        </a:rPr>
                        <a:t> c)</a:t>
                      </a:r>
                      <a:endParaRPr lang="en-US" dirty="0">
                        <a:latin typeface="+mn-lt"/>
                      </a:endParaRPr>
                    </a:p>
                  </a:txBody>
                  <a:tcPr/>
                </a:tc>
                <a:tc>
                  <a:txBody>
                    <a:bodyPr/>
                    <a:lstStyle/>
                    <a:p>
                      <a:r>
                        <a:rPr lang="vi-VN" sz="1400" b="0" i="0" u="none" strike="noStrike" cap="none" dirty="0" smtClean="0">
                          <a:solidFill>
                            <a:schemeClr val="dk1"/>
                          </a:solidFill>
                          <a:effectLst/>
                          <a:latin typeface="+mn-lt"/>
                          <a:ea typeface="Calibri"/>
                          <a:cs typeface="Calibri"/>
                          <a:sym typeface="Arial"/>
                        </a:rPr>
                        <a:t>Nó được sử dụng để chèn tất cả các phần tử của c vào set</a:t>
                      </a:r>
                      <a:endParaRPr lang="en-US" dirty="0">
                        <a:latin typeface="+mn-lt"/>
                      </a:endParaRPr>
                    </a:p>
                  </a:txBody>
                  <a:tcPr/>
                </a:tc>
                <a:extLst>
                  <a:ext uri="{0D108BD9-81ED-4DB2-BD59-A6C34878D82A}">
                    <a16:rowId xmlns:a16="http://schemas.microsoft.com/office/drawing/2014/main" val="317101867"/>
                  </a:ext>
                </a:extLst>
              </a:tr>
              <a:tr h="367200">
                <a:tc>
                  <a:txBody>
                    <a:bodyPr/>
                    <a:lstStyle/>
                    <a:p>
                      <a:r>
                        <a:rPr lang="en-US" b="0" i="0" smtClean="0">
                          <a:solidFill>
                            <a:srgbClr val="333333"/>
                          </a:solidFill>
                          <a:effectLst/>
                          <a:latin typeface="+mn-lt"/>
                        </a:rPr>
                        <a:t>clear()</a:t>
                      </a:r>
                      <a:endParaRPr lang="en-US" dirty="0">
                        <a:latin typeface="+mn-lt"/>
                      </a:endParaRPr>
                    </a:p>
                  </a:txBody>
                  <a:tcPr/>
                </a:tc>
                <a:tc>
                  <a:txBody>
                    <a:bodyPr/>
                    <a:lstStyle/>
                    <a:p>
                      <a:pPr algn="l" fontAlgn="t"/>
                      <a:r>
                        <a:rPr lang="en-US" dirty="0" smtClean="0">
                          <a:effectLst/>
                          <a:latin typeface="+mn-lt"/>
                        </a:rPr>
                        <a:t> </a:t>
                      </a:r>
                      <a:r>
                        <a:rPr lang="en-US" dirty="0" err="1" smtClean="0">
                          <a:effectLst/>
                          <a:latin typeface="+mn-lt"/>
                        </a:rPr>
                        <a:t>Xóa</a:t>
                      </a:r>
                      <a:r>
                        <a:rPr lang="en-US" dirty="0" smtClean="0">
                          <a:effectLst/>
                          <a:latin typeface="+mn-lt"/>
                        </a:rPr>
                        <a:t> </a:t>
                      </a:r>
                      <a:r>
                        <a:rPr lang="en-US" dirty="0" err="1">
                          <a:effectLst/>
                          <a:latin typeface="+mn-lt"/>
                        </a:rPr>
                        <a:t>tất</a:t>
                      </a:r>
                      <a:r>
                        <a:rPr lang="en-US" dirty="0">
                          <a:effectLst/>
                          <a:latin typeface="+mn-lt"/>
                        </a:rPr>
                        <a:t> </a:t>
                      </a:r>
                      <a:r>
                        <a:rPr lang="en-US" dirty="0" err="1">
                          <a:effectLst/>
                          <a:latin typeface="+mn-lt"/>
                        </a:rPr>
                        <a:t>cả</a:t>
                      </a:r>
                      <a:r>
                        <a:rPr lang="en-US" dirty="0">
                          <a:effectLst/>
                          <a:latin typeface="+mn-lt"/>
                        </a:rPr>
                        <a:t> </a:t>
                      </a:r>
                      <a:r>
                        <a:rPr lang="en-US" dirty="0" err="1">
                          <a:effectLst/>
                          <a:latin typeface="+mn-lt"/>
                        </a:rPr>
                        <a:t>các</a:t>
                      </a:r>
                      <a:r>
                        <a:rPr lang="en-US" dirty="0">
                          <a:effectLst/>
                          <a:latin typeface="+mn-lt"/>
                        </a:rPr>
                        <a:t> </a:t>
                      </a:r>
                      <a:r>
                        <a:rPr lang="en-US" dirty="0" err="1">
                          <a:effectLst/>
                          <a:latin typeface="+mn-lt"/>
                        </a:rPr>
                        <a:t>phần</a:t>
                      </a:r>
                      <a:r>
                        <a:rPr lang="en-US" dirty="0">
                          <a:effectLst/>
                          <a:latin typeface="+mn-lt"/>
                        </a:rPr>
                        <a:t> </a:t>
                      </a:r>
                      <a:r>
                        <a:rPr lang="en-US" dirty="0" err="1">
                          <a:effectLst/>
                          <a:latin typeface="+mn-lt"/>
                        </a:rPr>
                        <a:t>tử</a:t>
                      </a:r>
                      <a:r>
                        <a:rPr lang="en-US" dirty="0">
                          <a:effectLst/>
                          <a:latin typeface="+mn-lt"/>
                        </a:rPr>
                        <a:t> </a:t>
                      </a:r>
                      <a:r>
                        <a:rPr lang="en-US" dirty="0" err="1">
                          <a:effectLst/>
                          <a:latin typeface="+mn-lt"/>
                        </a:rPr>
                        <a:t>khỏi</a:t>
                      </a:r>
                      <a:r>
                        <a:rPr lang="en-US" dirty="0">
                          <a:effectLst/>
                          <a:latin typeface="+mn-lt"/>
                        </a:rPr>
                        <a:t> set</a:t>
                      </a:r>
                    </a:p>
                  </a:txBody>
                  <a:tcPr marL="38100" marR="38100" marT="38100" marB="38100"/>
                </a:tc>
                <a:extLst>
                  <a:ext uri="{0D108BD9-81ED-4DB2-BD59-A6C34878D82A}">
                    <a16:rowId xmlns:a16="http://schemas.microsoft.com/office/drawing/2014/main" val="883318624"/>
                  </a:ext>
                </a:extLst>
              </a:tr>
              <a:tr h="355997">
                <a:tc>
                  <a:txBody>
                    <a:bodyPr/>
                    <a:lstStyle/>
                    <a:p>
                      <a:r>
                        <a:rPr lang="en-US" sz="1400" b="0" i="0" u="none" strike="noStrike" cap="none" dirty="0" smtClean="0">
                          <a:solidFill>
                            <a:schemeClr val="dk1"/>
                          </a:solidFill>
                          <a:effectLst/>
                          <a:latin typeface="+mn-lt"/>
                          <a:ea typeface="Calibri"/>
                          <a:cs typeface="Calibri"/>
                          <a:sym typeface="Arial"/>
                        </a:rPr>
                        <a:t>equals(Object o)</a:t>
                      </a:r>
                      <a:endParaRPr lang="en-US" dirty="0">
                        <a:latin typeface="+mn-lt"/>
                      </a:endParaRPr>
                    </a:p>
                  </a:txBody>
                  <a:tcPr/>
                </a:tc>
                <a:tc>
                  <a:txBody>
                    <a:bodyPr/>
                    <a:lstStyle/>
                    <a:p>
                      <a:r>
                        <a:rPr lang="vi-VN" sz="1400" b="0" i="0" u="none" strike="noStrike" cap="none" dirty="0" smtClean="0">
                          <a:solidFill>
                            <a:schemeClr val="dk1"/>
                          </a:solidFill>
                          <a:effectLst/>
                          <a:latin typeface="+mn-lt"/>
                          <a:ea typeface="Calibri"/>
                          <a:cs typeface="Calibri"/>
                          <a:sym typeface="Arial"/>
                        </a:rPr>
                        <a:t>So sánh các đối tượng được chỉ định với set</a:t>
                      </a:r>
                      <a:endParaRPr lang="en-US" dirty="0">
                        <a:latin typeface="+mn-lt"/>
                      </a:endParaRPr>
                    </a:p>
                  </a:txBody>
                  <a:tcPr/>
                </a:tc>
                <a:extLst>
                  <a:ext uri="{0D108BD9-81ED-4DB2-BD59-A6C34878D82A}">
                    <a16:rowId xmlns:a16="http://schemas.microsoft.com/office/drawing/2014/main" val="2852730108"/>
                  </a:ext>
                </a:extLst>
              </a:tr>
              <a:tr h="355997">
                <a:tc>
                  <a:txBody>
                    <a:bodyPr/>
                    <a:lstStyle/>
                    <a:p>
                      <a:r>
                        <a:rPr lang="en-US" sz="1400" b="0" i="0" u="none" strike="noStrike" cap="none" dirty="0" smtClean="0">
                          <a:solidFill>
                            <a:schemeClr val="dk1"/>
                          </a:solidFill>
                          <a:effectLst/>
                          <a:latin typeface="+mn-lt"/>
                          <a:ea typeface="Calibri"/>
                          <a:cs typeface="Calibri"/>
                          <a:sym typeface="Arial"/>
                        </a:rPr>
                        <a:t>remove(Object o)</a:t>
                      </a:r>
                      <a:endParaRPr lang="en-US" dirty="0">
                        <a:latin typeface="+mn-lt"/>
                      </a:endParaRPr>
                    </a:p>
                  </a:txBody>
                  <a:tcPr/>
                </a:tc>
                <a:tc>
                  <a:txBody>
                    <a:bodyPr/>
                    <a:lstStyle/>
                    <a:p>
                      <a:pPr algn="l" fontAlgn="t"/>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Xóa</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phần</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tử</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đã</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chỉ</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định</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khỏi</a:t>
                      </a:r>
                      <a:r>
                        <a:rPr lang="en-US" sz="1400" b="0" i="0" u="none" strike="noStrike" cap="none" dirty="0" smtClean="0">
                          <a:solidFill>
                            <a:schemeClr val="dk1"/>
                          </a:solidFill>
                          <a:effectLst/>
                          <a:latin typeface="+mn-lt"/>
                          <a:ea typeface="Calibri"/>
                          <a:cs typeface="Calibri"/>
                          <a:sym typeface="Arial"/>
                        </a:rPr>
                        <a:t> set.</a:t>
                      </a:r>
                      <a:endParaRPr lang="vi-VN" dirty="0">
                        <a:effectLst/>
                        <a:latin typeface="+mn-lt"/>
                      </a:endParaRPr>
                    </a:p>
                  </a:txBody>
                  <a:tcPr marL="38100" marR="38100" marT="38100" marB="38100"/>
                </a:tc>
                <a:extLst>
                  <a:ext uri="{0D108BD9-81ED-4DB2-BD59-A6C34878D82A}">
                    <a16:rowId xmlns:a16="http://schemas.microsoft.com/office/drawing/2014/main" val="3074614299"/>
                  </a:ext>
                </a:extLst>
              </a:tr>
              <a:tr h="346406">
                <a:tc>
                  <a:txBody>
                    <a:bodyPr/>
                    <a:lstStyle/>
                    <a:p>
                      <a:r>
                        <a:rPr lang="en-US" sz="1400" b="0" i="0" u="none" strike="noStrike" cap="none" dirty="0" err="1" smtClean="0">
                          <a:solidFill>
                            <a:schemeClr val="dk1"/>
                          </a:solidFill>
                          <a:effectLst/>
                          <a:latin typeface="+mn-lt"/>
                          <a:ea typeface="Calibri"/>
                          <a:cs typeface="Calibri"/>
                          <a:sym typeface="Arial"/>
                        </a:rPr>
                        <a:t>removeAll</a:t>
                      </a:r>
                      <a:r>
                        <a:rPr lang="en-US" sz="1400" b="0" i="0" u="none" strike="noStrike" cap="none" dirty="0" smtClean="0">
                          <a:solidFill>
                            <a:schemeClr val="dk1"/>
                          </a:solidFill>
                          <a:effectLst/>
                          <a:latin typeface="+mn-lt"/>
                          <a:ea typeface="Calibri"/>
                          <a:cs typeface="Calibri"/>
                          <a:sym typeface="Arial"/>
                        </a:rPr>
                        <a:t>(Collection c)</a:t>
                      </a:r>
                      <a:endParaRPr lang="en-US" dirty="0">
                        <a:latin typeface="+mn-lt"/>
                      </a:endParaRPr>
                    </a:p>
                  </a:txBody>
                  <a:tcPr/>
                </a:tc>
                <a:tc>
                  <a:txBody>
                    <a:bodyPr/>
                    <a:lstStyle/>
                    <a:p>
                      <a:r>
                        <a:rPr lang="vi-VN" sz="1400" b="0" i="0" u="none" strike="noStrike" cap="none" dirty="0" smtClean="0">
                          <a:solidFill>
                            <a:schemeClr val="dk1"/>
                          </a:solidFill>
                          <a:effectLst/>
                          <a:latin typeface="+mn-lt"/>
                          <a:ea typeface="Calibri"/>
                          <a:cs typeface="Calibri"/>
                          <a:sym typeface="Arial"/>
                        </a:rPr>
                        <a:t>Xóa khỏi set tất cả các phần tử của nó được chứa trong collection c đã chỉ định.</a:t>
                      </a:r>
                      <a:endParaRPr lang="en-US" dirty="0">
                        <a:latin typeface="+mn-lt"/>
                      </a:endParaRPr>
                    </a:p>
                  </a:txBody>
                  <a:tcPr/>
                </a:tc>
                <a:extLst>
                  <a:ext uri="{0D108BD9-81ED-4DB2-BD59-A6C34878D82A}">
                    <a16:rowId xmlns:a16="http://schemas.microsoft.com/office/drawing/2014/main" val="989816156"/>
                  </a:ext>
                </a:extLst>
              </a:tr>
              <a:tr h="324000">
                <a:tc>
                  <a:txBody>
                    <a:bodyPr/>
                    <a:lstStyle/>
                    <a:p>
                      <a:r>
                        <a:rPr lang="en-US" sz="1400" b="0" i="0" u="none" strike="noStrike" cap="none" dirty="0" err="1" smtClean="0">
                          <a:solidFill>
                            <a:schemeClr val="dk1"/>
                          </a:solidFill>
                          <a:effectLst/>
                          <a:latin typeface="+mn-lt"/>
                          <a:ea typeface="Calibri"/>
                          <a:cs typeface="Calibri"/>
                          <a:sym typeface="Arial"/>
                        </a:rPr>
                        <a:t>retainAll</a:t>
                      </a:r>
                      <a:r>
                        <a:rPr lang="en-US" sz="1400" b="0" i="0" u="none" strike="noStrike" cap="none" dirty="0" smtClean="0">
                          <a:solidFill>
                            <a:schemeClr val="dk1"/>
                          </a:solidFill>
                          <a:effectLst/>
                          <a:latin typeface="+mn-lt"/>
                          <a:ea typeface="Calibri"/>
                          <a:cs typeface="Calibri"/>
                          <a:sym typeface="Arial"/>
                        </a:rPr>
                        <a:t>(Collection c)</a:t>
                      </a:r>
                      <a:endParaRPr lang="en-US" dirty="0">
                        <a:latin typeface="+mn-lt"/>
                      </a:endParaRPr>
                    </a:p>
                  </a:txBody>
                  <a:tcPr/>
                </a:tc>
                <a:tc>
                  <a:txBody>
                    <a:bodyPr/>
                    <a:lstStyle/>
                    <a:p>
                      <a:r>
                        <a:rPr lang="vi-VN" sz="1400" b="0" i="0" u="none" strike="noStrike" cap="none" dirty="0" smtClean="0">
                          <a:solidFill>
                            <a:schemeClr val="dk1"/>
                          </a:solidFill>
                          <a:effectLst/>
                          <a:latin typeface="+mn-lt"/>
                          <a:ea typeface="Calibri"/>
                          <a:cs typeface="Calibri"/>
                          <a:sym typeface="Arial"/>
                        </a:rPr>
                        <a:t>Chỉ giữ lại các phần tử trong set được chứa trong collection c đã chỉ định.</a:t>
                      </a:r>
                      <a:endParaRPr lang="en-US" dirty="0">
                        <a:latin typeface="+mn-lt"/>
                      </a:endParaRPr>
                    </a:p>
                  </a:txBody>
                  <a:tcPr/>
                </a:tc>
                <a:extLst>
                  <a:ext uri="{0D108BD9-81ED-4DB2-BD59-A6C34878D82A}">
                    <a16:rowId xmlns:a16="http://schemas.microsoft.com/office/drawing/2014/main" val="3717628703"/>
                  </a:ext>
                </a:extLst>
              </a:tr>
              <a:tr h="355997">
                <a:tc>
                  <a:txBody>
                    <a:bodyPr/>
                    <a:lstStyle/>
                    <a:p>
                      <a:r>
                        <a:rPr lang="en-US" sz="1400" b="0" i="0" u="none" strike="noStrike" cap="none" dirty="0" smtClean="0">
                          <a:solidFill>
                            <a:schemeClr val="dk1"/>
                          </a:solidFill>
                          <a:effectLst/>
                          <a:latin typeface="+mn-lt"/>
                          <a:ea typeface="Calibri"/>
                          <a:cs typeface="Calibri"/>
                          <a:sym typeface="Arial"/>
                        </a:rPr>
                        <a:t>contains(element)</a:t>
                      </a:r>
                      <a:endParaRPr lang="en-US" dirty="0">
                        <a:latin typeface="+mn-lt"/>
                      </a:endParaRPr>
                    </a:p>
                  </a:txBody>
                  <a:tcPr/>
                </a:tc>
                <a:tc>
                  <a:txBody>
                    <a:bodyPr/>
                    <a:lstStyle/>
                    <a:p>
                      <a:r>
                        <a:rPr lang="en-US" sz="1400" b="0" i="0" u="none" strike="noStrike" cap="none" dirty="0" smtClean="0">
                          <a:solidFill>
                            <a:schemeClr val="dk1"/>
                          </a:solidFill>
                          <a:effectLst/>
                          <a:latin typeface="+mn-lt"/>
                          <a:ea typeface="Calibri"/>
                          <a:cs typeface="Calibri"/>
                          <a:sym typeface="Arial"/>
                        </a:rPr>
                        <a:t>T</a:t>
                      </a:r>
                      <a:r>
                        <a:rPr lang="vi-VN" sz="1400" b="0" i="0" u="none" strike="noStrike" cap="none" dirty="0" smtClean="0">
                          <a:solidFill>
                            <a:schemeClr val="dk1"/>
                          </a:solidFill>
                          <a:effectLst/>
                          <a:latin typeface="+mn-lt"/>
                          <a:ea typeface="Calibri"/>
                          <a:cs typeface="Calibri"/>
                          <a:sym typeface="Arial"/>
                        </a:rPr>
                        <a:t>rả về là true nếu tìm thấy element trong </a:t>
                      </a:r>
                      <a:r>
                        <a:rPr lang="en-US" sz="1400" b="0" i="0" u="none" strike="noStrike" cap="none" dirty="0" smtClean="0">
                          <a:solidFill>
                            <a:schemeClr val="dk1"/>
                          </a:solidFill>
                          <a:effectLst/>
                          <a:latin typeface="+mn-lt"/>
                          <a:ea typeface="Calibri"/>
                          <a:cs typeface="Calibri"/>
                          <a:sym typeface="Arial"/>
                        </a:rPr>
                        <a:t>set</a:t>
                      </a:r>
                      <a:r>
                        <a:rPr lang="vi-VN" sz="1400" b="0" i="0" u="none" strike="noStrike" cap="none" dirty="0" smtClean="0">
                          <a:solidFill>
                            <a:schemeClr val="dk1"/>
                          </a:solidFill>
                          <a:effectLst/>
                          <a:latin typeface="+mn-lt"/>
                          <a:ea typeface="Calibri"/>
                          <a:cs typeface="Calibri"/>
                          <a:sym typeface="Arial"/>
                        </a:rPr>
                        <a:t>, ngược lại trả về false.</a:t>
                      </a:r>
                      <a:endParaRPr lang="en-US" dirty="0">
                        <a:latin typeface="+mn-lt"/>
                      </a:endParaRPr>
                    </a:p>
                  </a:txBody>
                  <a:tcPr/>
                </a:tc>
                <a:extLst>
                  <a:ext uri="{0D108BD9-81ED-4DB2-BD59-A6C34878D82A}">
                    <a16:rowId xmlns:a16="http://schemas.microsoft.com/office/drawing/2014/main" val="2154607029"/>
                  </a:ext>
                </a:extLst>
              </a:tr>
              <a:tr h="355997">
                <a:tc>
                  <a:txBody>
                    <a:bodyPr/>
                    <a:lstStyle/>
                    <a:p>
                      <a:r>
                        <a:rPr lang="en-US" sz="1400" b="0" i="0" u="none" strike="noStrike" cap="none" dirty="0" smtClean="0">
                          <a:solidFill>
                            <a:schemeClr val="dk1"/>
                          </a:solidFill>
                          <a:effectLst/>
                          <a:latin typeface="+mn-lt"/>
                          <a:ea typeface="Calibri"/>
                          <a:cs typeface="Calibri"/>
                          <a:sym typeface="Arial"/>
                        </a:rPr>
                        <a:t>Object[] </a:t>
                      </a:r>
                      <a:r>
                        <a:rPr lang="en-US" sz="1400" b="0" i="0" u="none" strike="noStrike" cap="none" dirty="0" err="1" smtClean="0">
                          <a:solidFill>
                            <a:schemeClr val="dk1"/>
                          </a:solidFill>
                          <a:effectLst/>
                          <a:latin typeface="+mn-lt"/>
                          <a:ea typeface="Calibri"/>
                          <a:cs typeface="Calibri"/>
                          <a:sym typeface="Arial"/>
                        </a:rPr>
                        <a:t>toArray</a:t>
                      </a:r>
                      <a:r>
                        <a:rPr lang="en-US" sz="1400" b="0" i="0" u="none" strike="noStrike" cap="none" dirty="0" smtClean="0">
                          <a:solidFill>
                            <a:schemeClr val="dk1"/>
                          </a:solidFill>
                          <a:effectLst/>
                          <a:latin typeface="+mn-lt"/>
                          <a:ea typeface="Calibri"/>
                          <a:cs typeface="Calibri"/>
                          <a:sym typeface="Arial"/>
                        </a:rPr>
                        <a:t>()</a:t>
                      </a:r>
                      <a:endParaRPr lang="en-US" dirty="0">
                        <a:latin typeface="+mn-lt"/>
                      </a:endParaRPr>
                    </a:p>
                  </a:txBody>
                  <a:tcPr/>
                </a:tc>
                <a:tc>
                  <a:txBody>
                    <a:bodyPr/>
                    <a:lstStyle/>
                    <a:p>
                      <a:r>
                        <a:rPr lang="en-US" sz="1400" b="0" i="0" u="none" strike="noStrike" cap="none" dirty="0" err="1" smtClean="0">
                          <a:solidFill>
                            <a:schemeClr val="dk1"/>
                          </a:solidFill>
                          <a:effectLst/>
                          <a:latin typeface="+mn-lt"/>
                          <a:ea typeface="Calibri"/>
                          <a:cs typeface="Calibri"/>
                          <a:sym typeface="Arial"/>
                        </a:rPr>
                        <a:t>Trả</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về</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một</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mảng</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chứa</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tất</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cả</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các</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phần</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tử</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trong</a:t>
                      </a:r>
                      <a:r>
                        <a:rPr lang="en-US" sz="1400" b="0" i="0" u="none" strike="noStrike" cap="none" dirty="0" smtClean="0">
                          <a:solidFill>
                            <a:schemeClr val="dk1"/>
                          </a:solidFill>
                          <a:effectLst/>
                          <a:latin typeface="+mn-lt"/>
                          <a:ea typeface="Calibri"/>
                          <a:cs typeface="Calibri"/>
                          <a:sym typeface="Arial"/>
                        </a:rPr>
                        <a:t> set.</a:t>
                      </a:r>
                      <a:endParaRPr lang="en-US" dirty="0">
                        <a:latin typeface="+mn-lt"/>
                      </a:endParaRPr>
                    </a:p>
                  </a:txBody>
                  <a:tcPr/>
                </a:tc>
                <a:extLst>
                  <a:ext uri="{0D108BD9-81ED-4DB2-BD59-A6C34878D82A}">
                    <a16:rowId xmlns:a16="http://schemas.microsoft.com/office/drawing/2014/main" val="867035593"/>
                  </a:ext>
                </a:extLst>
              </a:tr>
              <a:tr h="355997">
                <a:tc>
                  <a:txBody>
                    <a:bodyPr/>
                    <a:lstStyle/>
                    <a:p>
                      <a:r>
                        <a:rPr lang="en-US" sz="1400" b="0" i="0" u="none" strike="noStrike" cap="none" dirty="0" smtClean="0">
                          <a:solidFill>
                            <a:schemeClr val="dk1"/>
                          </a:solidFill>
                          <a:effectLst/>
                          <a:latin typeface="+mn-lt"/>
                          <a:ea typeface="Calibri"/>
                          <a:cs typeface="Calibri"/>
                          <a:sym typeface="Arial"/>
                        </a:rPr>
                        <a:t>size()</a:t>
                      </a:r>
                      <a:endParaRPr lang="en-US" dirty="0">
                        <a:latin typeface="+mn-lt"/>
                      </a:endParaRPr>
                    </a:p>
                  </a:txBody>
                  <a:tcPr/>
                </a:tc>
                <a:tc>
                  <a:txBody>
                    <a:bodyPr/>
                    <a:lstStyle/>
                    <a:p>
                      <a:r>
                        <a:rPr lang="vi-VN" sz="1400" b="0" i="0" u="none" strike="noStrike" cap="none" dirty="0" smtClean="0">
                          <a:solidFill>
                            <a:schemeClr val="dk1"/>
                          </a:solidFill>
                          <a:effectLst/>
                          <a:latin typeface="+mn-lt"/>
                          <a:ea typeface="Calibri"/>
                          <a:cs typeface="Calibri"/>
                          <a:sym typeface="Arial"/>
                        </a:rPr>
                        <a:t>Nó được sử dụng để trả lại số lượng các phần tử trong một danh sách</a:t>
                      </a:r>
                      <a:endParaRPr lang="en-US" dirty="0">
                        <a:latin typeface="+mn-lt"/>
                      </a:endParaRPr>
                    </a:p>
                  </a:txBody>
                  <a:tcPr/>
                </a:tc>
                <a:extLst>
                  <a:ext uri="{0D108BD9-81ED-4DB2-BD59-A6C34878D82A}">
                    <a16:rowId xmlns:a16="http://schemas.microsoft.com/office/drawing/2014/main" val="132412826"/>
                  </a:ext>
                </a:extLst>
              </a:tr>
              <a:tr h="355997">
                <a:tc>
                  <a:txBody>
                    <a:bodyPr/>
                    <a:lstStyle/>
                    <a:p>
                      <a:r>
                        <a:rPr lang="en-US" sz="1400" b="0" i="0" u="none" strike="noStrike" cap="none" dirty="0" err="1" smtClean="0">
                          <a:solidFill>
                            <a:schemeClr val="dk1"/>
                          </a:solidFill>
                          <a:effectLst/>
                          <a:latin typeface="+mn-lt"/>
                          <a:ea typeface="Calibri"/>
                          <a:cs typeface="Calibri"/>
                          <a:sym typeface="Arial"/>
                        </a:rPr>
                        <a:t>isEmpty</a:t>
                      </a:r>
                      <a:r>
                        <a:rPr lang="en-US" sz="1400" b="0" i="0" u="none" strike="noStrike" cap="none" dirty="0" smtClean="0">
                          <a:solidFill>
                            <a:schemeClr val="dk1"/>
                          </a:solidFill>
                          <a:effectLst/>
                          <a:latin typeface="+mn-lt"/>
                          <a:ea typeface="Calibri"/>
                          <a:cs typeface="Calibri"/>
                          <a:sym typeface="Arial"/>
                        </a:rPr>
                        <a:t>()</a:t>
                      </a:r>
                      <a:endParaRPr lang="en-US" dirty="0">
                        <a:latin typeface="+mn-lt"/>
                      </a:endParaRPr>
                    </a:p>
                  </a:txBody>
                  <a:tcPr/>
                </a:tc>
                <a:tc>
                  <a:txBody>
                    <a:bodyPr/>
                    <a:lstStyle/>
                    <a:p>
                      <a:r>
                        <a:rPr lang="en-US" sz="1400" b="0" i="0" u="none" strike="noStrike" cap="none" dirty="0" err="1" smtClean="0">
                          <a:solidFill>
                            <a:schemeClr val="dk1"/>
                          </a:solidFill>
                          <a:effectLst/>
                          <a:latin typeface="+mn-lt"/>
                          <a:ea typeface="Calibri"/>
                          <a:cs typeface="Calibri"/>
                          <a:sym typeface="Arial"/>
                        </a:rPr>
                        <a:t>Trả</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về</a:t>
                      </a:r>
                      <a:r>
                        <a:rPr lang="en-US" sz="1400" b="0" i="0" u="none" strike="noStrike" cap="none" dirty="0" smtClean="0">
                          <a:solidFill>
                            <a:schemeClr val="dk1"/>
                          </a:solidFill>
                          <a:effectLst/>
                          <a:latin typeface="+mn-lt"/>
                          <a:ea typeface="Calibri"/>
                          <a:cs typeface="Calibri"/>
                          <a:sym typeface="Arial"/>
                        </a:rPr>
                        <a:t> true </a:t>
                      </a:r>
                      <a:r>
                        <a:rPr lang="en-US" sz="1400" b="0" i="0" u="none" strike="noStrike" cap="none" dirty="0" err="1" smtClean="0">
                          <a:solidFill>
                            <a:schemeClr val="dk1"/>
                          </a:solidFill>
                          <a:effectLst/>
                          <a:latin typeface="+mn-lt"/>
                          <a:ea typeface="Calibri"/>
                          <a:cs typeface="Calibri"/>
                          <a:sym typeface="Arial"/>
                        </a:rPr>
                        <a:t>nếu</a:t>
                      </a:r>
                      <a:r>
                        <a:rPr lang="en-US" sz="1400" b="0" i="0" u="none" strike="noStrike" cap="none" dirty="0" smtClean="0">
                          <a:solidFill>
                            <a:schemeClr val="dk1"/>
                          </a:solidFill>
                          <a:effectLst/>
                          <a:latin typeface="+mn-lt"/>
                          <a:ea typeface="Calibri"/>
                          <a:cs typeface="Calibri"/>
                          <a:sym typeface="Arial"/>
                        </a:rPr>
                        <a:t> set </a:t>
                      </a:r>
                      <a:r>
                        <a:rPr lang="en-US" sz="1400" b="0" i="0" u="none" strike="noStrike" cap="none" dirty="0" err="1" smtClean="0">
                          <a:solidFill>
                            <a:schemeClr val="dk1"/>
                          </a:solidFill>
                          <a:effectLst/>
                          <a:latin typeface="+mn-lt"/>
                          <a:ea typeface="Calibri"/>
                          <a:cs typeface="Calibri"/>
                          <a:sym typeface="Arial"/>
                        </a:rPr>
                        <a:t>không</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chứa</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bất</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ki</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phần</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tư</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nào</a:t>
                      </a:r>
                      <a:r>
                        <a:rPr lang="en-US" sz="1400" b="0" i="0" u="none" strike="noStrike" cap="none" dirty="0" smtClean="0">
                          <a:solidFill>
                            <a:schemeClr val="dk1"/>
                          </a:solidFill>
                          <a:effectLst/>
                          <a:latin typeface="+mn-lt"/>
                          <a:ea typeface="Calibri"/>
                          <a:cs typeface="Calibri"/>
                          <a:sym typeface="Arial"/>
                        </a:rPr>
                        <a:t>. </a:t>
                      </a:r>
                      <a:r>
                        <a:rPr lang="en-US" sz="1400" b="0" i="0" u="none" strike="noStrike" cap="none" dirty="0" err="1" smtClean="0">
                          <a:solidFill>
                            <a:schemeClr val="dk1"/>
                          </a:solidFill>
                          <a:effectLst/>
                          <a:latin typeface="+mn-lt"/>
                          <a:ea typeface="Calibri"/>
                          <a:cs typeface="Calibri"/>
                          <a:sym typeface="Arial"/>
                        </a:rPr>
                        <a:t>Ngược</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lại</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tra</a:t>
                      </a:r>
                      <a:r>
                        <a:rPr lang="en-US" sz="1400" b="0" i="0" u="none" strike="noStrike" cap="none" baseline="0" dirty="0" smtClean="0">
                          <a:solidFill>
                            <a:schemeClr val="dk1"/>
                          </a:solidFill>
                          <a:effectLst/>
                          <a:latin typeface="+mn-lt"/>
                          <a:ea typeface="Calibri"/>
                          <a:cs typeface="Calibri"/>
                          <a:sym typeface="Arial"/>
                        </a:rPr>
                        <a:t>̉ </a:t>
                      </a:r>
                      <a:r>
                        <a:rPr lang="en-US" sz="1400" b="0" i="0" u="none" strike="noStrike" cap="none" baseline="0" dirty="0" err="1" smtClean="0">
                          <a:solidFill>
                            <a:schemeClr val="dk1"/>
                          </a:solidFill>
                          <a:effectLst/>
                          <a:latin typeface="+mn-lt"/>
                          <a:ea typeface="Calibri"/>
                          <a:cs typeface="Calibri"/>
                          <a:sym typeface="Arial"/>
                        </a:rPr>
                        <a:t>vê</a:t>
                      </a:r>
                      <a:r>
                        <a:rPr lang="en-US" sz="1400" b="0" i="0" u="none" strike="noStrike" cap="none" baseline="0" dirty="0" smtClean="0">
                          <a:solidFill>
                            <a:schemeClr val="dk1"/>
                          </a:solidFill>
                          <a:effectLst/>
                          <a:latin typeface="+mn-lt"/>
                          <a:ea typeface="Calibri"/>
                          <a:cs typeface="Calibri"/>
                          <a:sym typeface="Arial"/>
                        </a:rPr>
                        <a:t>̀ false</a:t>
                      </a:r>
                      <a:endParaRPr lang="en-US" dirty="0">
                        <a:latin typeface="+mn-lt"/>
                      </a:endParaRPr>
                    </a:p>
                  </a:txBody>
                  <a:tcPr/>
                </a:tc>
                <a:extLst>
                  <a:ext uri="{0D108BD9-81ED-4DB2-BD59-A6C34878D82A}">
                    <a16:rowId xmlns:a16="http://schemas.microsoft.com/office/drawing/2014/main" val="3295743223"/>
                  </a:ext>
                </a:extLst>
              </a:tr>
            </a:tbl>
          </a:graphicData>
        </a:graphic>
      </p:graphicFrame>
    </p:spTree>
    <p:extLst>
      <p:ext uri="{BB962C8B-B14F-4D97-AF65-F5344CB8AC3E}">
        <p14:creationId xmlns:p14="http://schemas.microsoft.com/office/powerpoint/2010/main" val="3937890960"/>
      </p:ext>
    </p:extLst>
  </p:cSld>
  <p:clrMapOvr>
    <a:masterClrMapping/>
  </p:clrMapOvr>
  <p:transition spd="med">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cxnSp>
        <p:nvCxnSpPr>
          <p:cNvPr id="142" name="Google Shape;142;p4"/>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43" name="Google Shape;143;p4"/>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44" name="Google Shape;144;p4"/>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err="1" smtClean="0">
                <a:solidFill>
                  <a:srgbClr val="FFC000"/>
                </a:solidFill>
                <a:latin typeface="Arial"/>
                <a:ea typeface="Arial"/>
                <a:cs typeface="Arial"/>
                <a:sym typeface="Arial"/>
              </a:rPr>
              <a:t>Kết</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luận</a:t>
            </a:r>
            <a:endParaRPr sz="1600" b="1" dirty="0">
              <a:solidFill>
                <a:srgbClr val="FFC000"/>
              </a:solidFill>
              <a:latin typeface="Arial"/>
              <a:ea typeface="Arial"/>
              <a:cs typeface="Arial"/>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3225809908"/>
              </p:ext>
            </p:extLst>
          </p:nvPr>
        </p:nvGraphicFramePr>
        <p:xfrm>
          <a:off x="518400" y="904939"/>
          <a:ext cx="8294400" cy="3404299"/>
        </p:xfrm>
        <a:graphic>
          <a:graphicData uri="http://schemas.openxmlformats.org/drawingml/2006/table">
            <a:tbl>
              <a:tblPr firstRow="1" bandRow="1">
                <a:tableStyleId>{73111868-53BF-4B9F-A4D8-33EB835EB09D}</a:tableStyleId>
              </a:tblPr>
              <a:tblGrid>
                <a:gridCol w="2764800">
                  <a:extLst>
                    <a:ext uri="{9D8B030D-6E8A-4147-A177-3AD203B41FA5}">
                      <a16:colId xmlns:a16="http://schemas.microsoft.com/office/drawing/2014/main" val="1210064290"/>
                    </a:ext>
                  </a:extLst>
                </a:gridCol>
                <a:gridCol w="2764800">
                  <a:extLst>
                    <a:ext uri="{9D8B030D-6E8A-4147-A177-3AD203B41FA5}">
                      <a16:colId xmlns:a16="http://schemas.microsoft.com/office/drawing/2014/main" val="2735028545"/>
                    </a:ext>
                  </a:extLst>
                </a:gridCol>
                <a:gridCol w="2764800">
                  <a:extLst>
                    <a:ext uri="{9D8B030D-6E8A-4147-A177-3AD203B41FA5}">
                      <a16:colId xmlns:a16="http://schemas.microsoft.com/office/drawing/2014/main" val="3000915620"/>
                    </a:ext>
                  </a:extLst>
                </a:gridCol>
              </a:tblGrid>
              <a:tr h="393269">
                <a:tc>
                  <a:txBody>
                    <a:bodyPr/>
                    <a:lstStyle/>
                    <a:p>
                      <a:pPr algn="ctr"/>
                      <a:r>
                        <a:rPr lang="en-US" dirty="0" smtClean="0">
                          <a:latin typeface="+mj-lt"/>
                        </a:rPr>
                        <a:t>Array</a:t>
                      </a:r>
                      <a:endParaRPr lang="en-US" dirty="0">
                        <a:latin typeface="+mj-lt"/>
                      </a:endParaRPr>
                    </a:p>
                  </a:txBody>
                  <a:tcPr>
                    <a:lnB w="38100" cap="flat" cmpd="sng">
                      <a:noFill/>
                      <a:prstDash val="solid"/>
                      <a:round/>
                      <a:headEnd type="none" w="sm" len="sm"/>
                      <a:tailEnd type="none" w="sm" len="sm"/>
                    </a:lnB>
                  </a:tcPr>
                </a:tc>
                <a:tc>
                  <a:txBody>
                    <a:bodyPr/>
                    <a:lstStyle/>
                    <a:p>
                      <a:pPr algn="ctr"/>
                      <a:r>
                        <a:rPr lang="en-US" dirty="0" smtClean="0">
                          <a:latin typeface="+mj-lt"/>
                        </a:rPr>
                        <a:t>List</a:t>
                      </a:r>
                      <a:endParaRPr lang="en-US" dirty="0">
                        <a:latin typeface="+mj-lt"/>
                      </a:endParaRPr>
                    </a:p>
                  </a:txBody>
                  <a:tcPr>
                    <a:lnB w="38100" cap="flat" cmpd="sng">
                      <a:noFill/>
                      <a:prstDash val="solid"/>
                      <a:round/>
                      <a:headEnd type="none" w="sm" len="sm"/>
                      <a:tailEnd type="none" w="sm" len="sm"/>
                    </a:lnB>
                  </a:tcPr>
                </a:tc>
                <a:tc>
                  <a:txBody>
                    <a:bodyPr/>
                    <a:lstStyle/>
                    <a:p>
                      <a:pPr algn="ctr"/>
                      <a:r>
                        <a:rPr lang="en-US" dirty="0" smtClean="0">
                          <a:latin typeface="+mj-lt"/>
                        </a:rPr>
                        <a:t>Set</a:t>
                      </a:r>
                    </a:p>
                  </a:txBody>
                  <a:tcPr>
                    <a:lnB w="38100" cap="flat" cmpd="sng">
                      <a:noFill/>
                      <a:prstDash val="solid"/>
                      <a:round/>
                      <a:headEnd type="none" w="sm" len="sm"/>
                      <a:tailEnd type="none" w="sm" len="sm"/>
                    </a:lnB>
                  </a:tcPr>
                </a:tc>
                <a:extLst>
                  <a:ext uri="{0D108BD9-81ED-4DB2-BD59-A6C34878D82A}">
                    <a16:rowId xmlns:a16="http://schemas.microsoft.com/office/drawing/2014/main" val="2408550155"/>
                  </a:ext>
                </a:extLst>
              </a:tr>
              <a:tr h="753792">
                <a:tc>
                  <a:txBody>
                    <a:bodyPr/>
                    <a:lstStyle/>
                    <a:p>
                      <a:r>
                        <a:rPr lang="en-US" dirty="0" err="1" smtClean="0">
                          <a:latin typeface="+mn-lt"/>
                        </a:rPr>
                        <a:t>Kích</a:t>
                      </a:r>
                      <a:r>
                        <a:rPr lang="en-US" baseline="0" dirty="0" smtClean="0">
                          <a:latin typeface="+mn-lt"/>
                        </a:rPr>
                        <a:t> </a:t>
                      </a:r>
                      <a:r>
                        <a:rPr lang="en-US" baseline="0" dirty="0" err="1" smtClean="0">
                          <a:latin typeface="+mn-lt"/>
                        </a:rPr>
                        <a:t>thước</a:t>
                      </a:r>
                      <a:r>
                        <a:rPr lang="en-US" baseline="0" dirty="0" smtClean="0">
                          <a:latin typeface="+mn-lt"/>
                        </a:rPr>
                        <a:t> </a:t>
                      </a:r>
                      <a:r>
                        <a:rPr lang="en-US" b="1" baseline="0" dirty="0" err="1" smtClean="0">
                          <a:latin typeface="+mn-lt"/>
                        </a:rPr>
                        <a:t>cô</a:t>
                      </a:r>
                      <a:r>
                        <a:rPr lang="en-US" b="1" baseline="0" dirty="0" smtClean="0">
                          <a:latin typeface="+mn-lt"/>
                        </a:rPr>
                        <a:t>́ </a:t>
                      </a:r>
                      <a:r>
                        <a:rPr lang="en-US" b="1" baseline="0" dirty="0" err="1" smtClean="0">
                          <a:latin typeface="+mn-lt"/>
                        </a:rPr>
                        <a:t>định</a:t>
                      </a:r>
                      <a:r>
                        <a:rPr lang="en-US" baseline="0" dirty="0" smtClean="0">
                          <a:latin typeface="+mn-lt"/>
                        </a:rPr>
                        <a:t>, </a:t>
                      </a:r>
                      <a:r>
                        <a:rPr lang="en-US" baseline="0" dirty="0" err="1" smtClean="0">
                          <a:latin typeface="+mn-lt"/>
                        </a:rPr>
                        <a:t>không</a:t>
                      </a:r>
                      <a:r>
                        <a:rPr lang="en-US" baseline="0" dirty="0" smtClean="0">
                          <a:latin typeface="+mn-lt"/>
                        </a:rPr>
                        <a:t> </a:t>
                      </a:r>
                      <a:r>
                        <a:rPr lang="en-US" baseline="0" dirty="0" err="1" smtClean="0">
                          <a:latin typeface="+mn-lt"/>
                        </a:rPr>
                        <a:t>thê</a:t>
                      </a:r>
                      <a:r>
                        <a:rPr lang="en-US" baseline="0" dirty="0" smtClean="0">
                          <a:latin typeface="+mn-lt"/>
                        </a:rPr>
                        <a:t>̉ </a:t>
                      </a:r>
                      <a:r>
                        <a:rPr lang="en-US" baseline="0" dirty="0" err="1" smtClean="0">
                          <a:latin typeface="+mn-lt"/>
                        </a:rPr>
                        <a:t>thay</a:t>
                      </a:r>
                      <a:r>
                        <a:rPr lang="en-US" baseline="0" dirty="0" smtClean="0">
                          <a:latin typeface="+mn-lt"/>
                        </a:rPr>
                        <a:t> </a:t>
                      </a:r>
                      <a:r>
                        <a:rPr lang="en-US" baseline="0" dirty="0" err="1" smtClean="0">
                          <a:latin typeface="+mn-lt"/>
                        </a:rPr>
                        <a:t>đổi</a:t>
                      </a:r>
                      <a:r>
                        <a:rPr lang="en-US" baseline="0" dirty="0" smtClean="0">
                          <a:latin typeface="+mn-lt"/>
                        </a:rPr>
                        <a:t> </a:t>
                      </a:r>
                      <a:r>
                        <a:rPr lang="en-US" baseline="0" dirty="0" err="1" smtClean="0">
                          <a:latin typeface="+mn-lt"/>
                        </a:rPr>
                        <a:t>được</a:t>
                      </a:r>
                      <a:endParaRPr lang="en-US" dirty="0">
                        <a:latin typeface="+mn-lt"/>
                      </a:endParaRPr>
                    </a:p>
                  </a:txBody>
                  <a:tcPr>
                    <a:lnL w="12700" cap="flat" cmpd="sng">
                      <a:noFill/>
                      <a:prstDash val="solid"/>
                      <a:round/>
                      <a:headEnd type="none" w="sm" len="sm"/>
                      <a:tailEnd type="none" w="sm" len="sm"/>
                    </a:lnL>
                    <a:lnR w="12700" cap="flat" cmpd="sng">
                      <a:noFill/>
                      <a:prstDash val="solid"/>
                      <a:round/>
                      <a:headEnd type="none" w="sm" len="sm"/>
                      <a:tailEnd type="none" w="sm" len="sm"/>
                    </a:lnR>
                    <a:lnT w="381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err="1" smtClean="0">
                          <a:latin typeface="+mn-lt"/>
                        </a:rPr>
                        <a:t>Kích</a:t>
                      </a:r>
                      <a:r>
                        <a:rPr lang="en-US" baseline="0" dirty="0" smtClean="0">
                          <a:latin typeface="+mn-lt"/>
                        </a:rPr>
                        <a:t> </a:t>
                      </a:r>
                      <a:r>
                        <a:rPr lang="en-US" baseline="0" dirty="0" err="1" smtClean="0">
                          <a:latin typeface="+mn-lt"/>
                        </a:rPr>
                        <a:t>thước</a:t>
                      </a:r>
                      <a:r>
                        <a:rPr lang="en-US" baseline="0" dirty="0" smtClean="0">
                          <a:latin typeface="+mn-lt"/>
                        </a:rPr>
                        <a:t> </a:t>
                      </a:r>
                      <a:r>
                        <a:rPr lang="en-US" b="1" baseline="0" dirty="0" err="1" smtClean="0">
                          <a:latin typeface="+mn-lt"/>
                        </a:rPr>
                        <a:t>không</a:t>
                      </a:r>
                      <a:r>
                        <a:rPr lang="en-US" b="1" baseline="0" dirty="0" smtClean="0">
                          <a:latin typeface="+mn-lt"/>
                        </a:rPr>
                        <a:t> </a:t>
                      </a:r>
                      <a:r>
                        <a:rPr lang="en-US" b="1" baseline="0" dirty="0" err="1" smtClean="0">
                          <a:latin typeface="+mn-lt"/>
                        </a:rPr>
                        <a:t>cô</a:t>
                      </a:r>
                      <a:r>
                        <a:rPr lang="en-US" b="1" baseline="0" dirty="0" smtClean="0">
                          <a:latin typeface="+mn-lt"/>
                        </a:rPr>
                        <a:t>́ </a:t>
                      </a:r>
                      <a:r>
                        <a:rPr lang="en-US" b="1" baseline="0" dirty="0" err="1" smtClean="0">
                          <a:latin typeface="+mn-lt"/>
                        </a:rPr>
                        <a:t>định</a:t>
                      </a:r>
                      <a:r>
                        <a:rPr lang="en-US" baseline="0" dirty="0" smtClean="0">
                          <a:latin typeface="+mn-lt"/>
                        </a:rPr>
                        <a:t>, có </a:t>
                      </a:r>
                      <a:r>
                        <a:rPr lang="en-US" baseline="0" dirty="0" err="1" smtClean="0">
                          <a:latin typeface="+mn-lt"/>
                        </a:rPr>
                        <a:t>thê</a:t>
                      </a:r>
                      <a:r>
                        <a:rPr lang="en-US" baseline="0" dirty="0" smtClean="0">
                          <a:latin typeface="+mn-lt"/>
                        </a:rPr>
                        <a:t>̉ </a:t>
                      </a:r>
                      <a:r>
                        <a:rPr lang="en-US" baseline="0" dirty="0" err="1" smtClean="0">
                          <a:latin typeface="+mn-lt"/>
                        </a:rPr>
                        <a:t>thay</a:t>
                      </a:r>
                      <a:r>
                        <a:rPr lang="en-US" baseline="0" dirty="0" smtClean="0">
                          <a:latin typeface="+mn-lt"/>
                        </a:rPr>
                        <a:t> </a:t>
                      </a:r>
                      <a:r>
                        <a:rPr lang="en-US" baseline="0" dirty="0" err="1" smtClean="0">
                          <a:latin typeface="+mn-lt"/>
                        </a:rPr>
                        <a:t>đổi</a:t>
                      </a:r>
                      <a:r>
                        <a:rPr lang="en-US" baseline="0" dirty="0" smtClean="0">
                          <a:latin typeface="+mn-lt"/>
                        </a:rPr>
                        <a:t> </a:t>
                      </a:r>
                      <a:r>
                        <a:rPr lang="en-US" baseline="0" dirty="0" err="1" smtClean="0">
                          <a:latin typeface="+mn-lt"/>
                        </a:rPr>
                        <a:t>được</a:t>
                      </a:r>
                      <a:endParaRPr lang="en-US" dirty="0">
                        <a:latin typeface="+mn-lt"/>
                      </a:endParaRPr>
                    </a:p>
                  </a:txBody>
                  <a:tcPr>
                    <a:lnL w="12700" cap="flat" cmpd="sng">
                      <a:noFill/>
                      <a:prstDash val="solid"/>
                      <a:round/>
                      <a:headEnd type="none" w="sm" len="sm"/>
                      <a:tailEnd type="none" w="sm" len="sm"/>
                    </a:lnL>
                    <a:lnR w="12700" cap="flat" cmpd="sng">
                      <a:noFill/>
                      <a:prstDash val="solid"/>
                      <a:round/>
                      <a:headEnd type="none" w="sm" len="sm"/>
                      <a:tailEnd type="none" w="sm" len="sm"/>
                    </a:lnR>
                    <a:lnT w="381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smtClean="0">
                          <a:latin typeface="+mn-lt"/>
                        </a:rPr>
                        <a:t>Kích</a:t>
                      </a:r>
                      <a:r>
                        <a:rPr lang="en-US" baseline="0" dirty="0" smtClean="0">
                          <a:latin typeface="+mn-lt"/>
                        </a:rPr>
                        <a:t> </a:t>
                      </a:r>
                      <a:r>
                        <a:rPr lang="en-US" baseline="0" dirty="0" err="1" smtClean="0">
                          <a:latin typeface="+mn-lt"/>
                        </a:rPr>
                        <a:t>thước</a:t>
                      </a:r>
                      <a:r>
                        <a:rPr lang="en-US" baseline="0" dirty="0" smtClean="0">
                          <a:latin typeface="+mn-lt"/>
                        </a:rPr>
                        <a:t> </a:t>
                      </a:r>
                      <a:r>
                        <a:rPr lang="en-US" b="1" baseline="0" dirty="0" err="1" smtClean="0">
                          <a:latin typeface="+mn-lt"/>
                        </a:rPr>
                        <a:t>không</a:t>
                      </a:r>
                      <a:r>
                        <a:rPr lang="en-US" b="1" baseline="0" dirty="0" smtClean="0">
                          <a:latin typeface="+mn-lt"/>
                        </a:rPr>
                        <a:t> </a:t>
                      </a:r>
                      <a:r>
                        <a:rPr lang="en-US" b="1" baseline="0" dirty="0" err="1" smtClean="0">
                          <a:latin typeface="+mn-lt"/>
                        </a:rPr>
                        <a:t>cô</a:t>
                      </a:r>
                      <a:r>
                        <a:rPr lang="en-US" b="1" baseline="0" dirty="0" smtClean="0">
                          <a:latin typeface="+mn-lt"/>
                        </a:rPr>
                        <a:t>́ </a:t>
                      </a:r>
                      <a:r>
                        <a:rPr lang="en-US" b="1" baseline="0" dirty="0" err="1" smtClean="0">
                          <a:latin typeface="+mn-lt"/>
                        </a:rPr>
                        <a:t>định</a:t>
                      </a:r>
                      <a:r>
                        <a:rPr lang="en-US" baseline="0" dirty="0" smtClean="0">
                          <a:latin typeface="+mn-lt"/>
                        </a:rPr>
                        <a:t>, có </a:t>
                      </a:r>
                      <a:r>
                        <a:rPr lang="en-US" baseline="0" dirty="0" err="1" smtClean="0">
                          <a:latin typeface="+mn-lt"/>
                        </a:rPr>
                        <a:t>thê</a:t>
                      </a:r>
                      <a:r>
                        <a:rPr lang="en-US" baseline="0" dirty="0" smtClean="0">
                          <a:latin typeface="+mn-lt"/>
                        </a:rPr>
                        <a:t>̉ </a:t>
                      </a:r>
                      <a:r>
                        <a:rPr lang="en-US" baseline="0" dirty="0" err="1" smtClean="0">
                          <a:latin typeface="+mn-lt"/>
                        </a:rPr>
                        <a:t>thay</a:t>
                      </a:r>
                      <a:r>
                        <a:rPr lang="en-US" baseline="0" dirty="0" smtClean="0">
                          <a:latin typeface="+mn-lt"/>
                        </a:rPr>
                        <a:t> </a:t>
                      </a:r>
                      <a:r>
                        <a:rPr lang="en-US" baseline="0" dirty="0" err="1" smtClean="0">
                          <a:latin typeface="+mn-lt"/>
                        </a:rPr>
                        <a:t>đổi</a:t>
                      </a:r>
                      <a:r>
                        <a:rPr lang="en-US" baseline="0" dirty="0" smtClean="0">
                          <a:latin typeface="+mn-lt"/>
                        </a:rPr>
                        <a:t> </a:t>
                      </a:r>
                      <a:r>
                        <a:rPr lang="en-US" baseline="0" dirty="0" err="1" smtClean="0">
                          <a:latin typeface="+mn-lt"/>
                        </a:rPr>
                        <a:t>được</a:t>
                      </a:r>
                      <a:endParaRPr lang="en-US" dirty="0" smtClean="0">
                        <a:latin typeface="+mn-lt"/>
                      </a:endParaRPr>
                    </a:p>
                    <a:p>
                      <a:endParaRPr lang="en-US" dirty="0">
                        <a:latin typeface="+mn-lt"/>
                      </a:endParaRPr>
                    </a:p>
                  </a:txBody>
                  <a:tcPr>
                    <a:lnL w="12700" cap="flat" cmpd="sng">
                      <a:noFill/>
                      <a:prstDash val="solid"/>
                      <a:round/>
                      <a:headEnd type="none" w="sm" len="sm"/>
                      <a:tailEnd type="none" w="sm" len="sm"/>
                    </a:lnL>
                    <a:lnR w="12700" cap="flat" cmpd="sng">
                      <a:noFill/>
                      <a:prstDash val="solid"/>
                      <a:round/>
                      <a:headEnd type="none" w="sm" len="sm"/>
                      <a:tailEnd type="none" w="sm" len="sm"/>
                    </a:lnR>
                    <a:lnT w="381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179343141"/>
                  </a:ext>
                </a:extLst>
              </a:tr>
              <a:tr h="1090964">
                <a:tc>
                  <a:txBody>
                    <a:bodyPr/>
                    <a:lstStyle/>
                    <a:p>
                      <a:r>
                        <a:rPr lang="vi-VN" sz="1400" b="0" i="0" u="none" strike="noStrike" cap="none" dirty="0" smtClean="0">
                          <a:solidFill>
                            <a:schemeClr val="dk1"/>
                          </a:solidFill>
                          <a:effectLst/>
                          <a:latin typeface="+mn-lt"/>
                          <a:ea typeface="Calibri"/>
                          <a:cs typeface="Calibri"/>
                          <a:sym typeface="Arial"/>
                        </a:rPr>
                        <a:t>Có thể lưu trữ dữ liệu kiểu </a:t>
                      </a:r>
                      <a:r>
                        <a:rPr lang="vi-VN" sz="1400" b="1" i="0" u="none" strike="noStrike" cap="none" dirty="0" smtClean="0">
                          <a:solidFill>
                            <a:schemeClr val="dk1"/>
                          </a:solidFill>
                          <a:effectLst/>
                          <a:latin typeface="+mn-lt"/>
                          <a:ea typeface="Calibri"/>
                          <a:cs typeface="Calibri"/>
                          <a:sym typeface="Arial"/>
                        </a:rPr>
                        <a:t>nguyên thủy</a:t>
                      </a:r>
                      <a:r>
                        <a:rPr lang="vi-VN" sz="1400" b="0" i="0" u="none" strike="noStrike" cap="none" dirty="0" smtClean="0">
                          <a:solidFill>
                            <a:schemeClr val="dk1"/>
                          </a:solidFill>
                          <a:effectLst/>
                          <a:latin typeface="+mn-lt"/>
                          <a:ea typeface="Calibri"/>
                          <a:cs typeface="Calibri"/>
                          <a:sym typeface="Arial"/>
                        </a:rPr>
                        <a:t> và </a:t>
                      </a:r>
                      <a:r>
                        <a:rPr lang="vi-VN" sz="1400" b="1" i="0" u="none" strike="noStrike" cap="none" dirty="0" smtClean="0">
                          <a:solidFill>
                            <a:schemeClr val="dk1"/>
                          </a:solidFill>
                          <a:effectLst/>
                          <a:latin typeface="+mn-lt"/>
                          <a:ea typeface="Calibri"/>
                          <a:cs typeface="Calibri"/>
                          <a:sym typeface="Arial"/>
                        </a:rPr>
                        <a:t>đối tượng</a:t>
                      </a:r>
                      <a:r>
                        <a:rPr lang="vi-VN" sz="1400" b="0" i="0" u="none" strike="noStrike" cap="none" dirty="0" smtClean="0">
                          <a:solidFill>
                            <a:schemeClr val="dk1"/>
                          </a:solidFill>
                          <a:effectLst/>
                          <a:latin typeface="+mn-lt"/>
                          <a:ea typeface="Calibri"/>
                          <a:cs typeface="Calibri"/>
                          <a:sym typeface="Arial"/>
                        </a:rPr>
                        <a:t>.</a:t>
                      </a:r>
                      <a:endParaRPr lang="en-US" dirty="0">
                        <a:latin typeface="+mn-lt"/>
                      </a:endParaRPr>
                    </a:p>
                  </a:txBody>
                  <a:tcPr>
                    <a:lnT w="12700" cap="flat" cmpd="sng">
                      <a:noFill/>
                      <a:prstDash val="solid"/>
                      <a:round/>
                      <a:headEnd type="none" w="sm" len="sm"/>
                      <a:tailEnd type="none" w="sm" len="sm"/>
                    </a:lnT>
                  </a:tcPr>
                </a:tc>
                <a:tc>
                  <a:txBody>
                    <a:bodyPr/>
                    <a:lstStyle/>
                    <a:p>
                      <a:r>
                        <a:rPr lang="vi-VN" sz="1400" b="0" i="0" u="none" strike="noStrike" cap="none" dirty="0" smtClean="0">
                          <a:solidFill>
                            <a:schemeClr val="dk1"/>
                          </a:solidFill>
                          <a:effectLst/>
                          <a:latin typeface="+mn-lt"/>
                          <a:ea typeface="Calibri"/>
                          <a:cs typeface="Calibri"/>
                          <a:sym typeface="Arial"/>
                        </a:rPr>
                        <a:t>Chỉ có thể lưu trữ dữ liệu kiểu </a:t>
                      </a:r>
                      <a:r>
                        <a:rPr lang="vi-VN" sz="1400" b="1" i="0" u="none" strike="noStrike" cap="none" dirty="0" smtClean="0">
                          <a:solidFill>
                            <a:schemeClr val="dk1"/>
                          </a:solidFill>
                          <a:effectLst/>
                          <a:latin typeface="+mn-lt"/>
                          <a:ea typeface="Calibri"/>
                          <a:cs typeface="Calibri"/>
                          <a:sym typeface="Arial"/>
                        </a:rPr>
                        <a:t>đối tượng</a:t>
                      </a:r>
                      <a:r>
                        <a:rPr lang="en-US" sz="1400" b="1" i="0" u="none" strike="noStrike" cap="none" dirty="0" smtClean="0">
                          <a:solidFill>
                            <a:schemeClr val="dk1"/>
                          </a:solidFill>
                          <a:effectLst/>
                          <a:latin typeface="+mn-lt"/>
                          <a:ea typeface="Calibri"/>
                          <a:cs typeface="Calibri"/>
                          <a:sym typeface="Arial"/>
                        </a:rPr>
                        <a:t>. </a:t>
                      </a:r>
                      <a:r>
                        <a:rPr lang="en-US" sz="1400" b="0" i="0" u="none" strike="noStrike" cap="none" dirty="0" smtClean="0">
                          <a:solidFill>
                            <a:schemeClr val="dk1"/>
                          </a:solidFill>
                          <a:effectLst/>
                          <a:latin typeface="+mn-lt"/>
                          <a:ea typeface="Calibri"/>
                          <a:cs typeface="Calibri"/>
                          <a:sym typeface="Arial"/>
                        </a:rPr>
                        <a:t>K</a:t>
                      </a:r>
                      <a:r>
                        <a:rPr lang="vi-VN" sz="1400" b="0" i="0" u="none" strike="noStrike" cap="none" dirty="0" smtClean="0">
                          <a:solidFill>
                            <a:schemeClr val="dk1"/>
                          </a:solidFill>
                          <a:effectLst/>
                          <a:latin typeface="+mn-lt"/>
                          <a:ea typeface="Calibri"/>
                          <a:cs typeface="Calibri"/>
                          <a:sym typeface="Arial"/>
                        </a:rPr>
                        <a:t>iểu nguyên thủy được tự động chuyển đổi trong các đối tượng được gọi là </a:t>
                      </a:r>
                      <a:r>
                        <a:rPr lang="vi-VN" sz="1400" b="1" i="0" u="none" strike="noStrike" cap="none" dirty="0" smtClean="0">
                          <a:solidFill>
                            <a:schemeClr val="dk1"/>
                          </a:solidFill>
                          <a:effectLst/>
                          <a:latin typeface="+mn-lt"/>
                          <a:ea typeface="Calibri"/>
                          <a:cs typeface="Calibri"/>
                          <a:sym typeface="Arial"/>
                        </a:rPr>
                        <a:t>auto-boxing</a:t>
                      </a:r>
                      <a:r>
                        <a:rPr lang="vi-VN" sz="1400" b="0" i="0" u="none" strike="noStrike" cap="none" dirty="0" smtClean="0">
                          <a:solidFill>
                            <a:schemeClr val="dk1"/>
                          </a:solidFill>
                          <a:effectLst/>
                          <a:latin typeface="+mn-lt"/>
                          <a:ea typeface="Calibri"/>
                          <a:cs typeface="Calibri"/>
                          <a:sym typeface="Arial"/>
                        </a:rPr>
                        <a:t>.</a:t>
                      </a:r>
                      <a:endParaRPr lang="en-US" dirty="0">
                        <a:latin typeface="+mn-lt"/>
                      </a:endParaRPr>
                    </a:p>
                  </a:txBody>
                  <a:tcPr>
                    <a:lnT w="12700" cap="flat" cmpd="sng">
                      <a:noFill/>
                      <a:prstDash val="solid"/>
                      <a:round/>
                      <a:headEnd type="none" w="sm" len="sm"/>
                      <a:tailEnd type="none" w="sm" len="sm"/>
                    </a:lnT>
                  </a:tcPr>
                </a:tc>
                <a:tc>
                  <a:txBody>
                    <a:bodyPr/>
                    <a:lstStyle/>
                    <a:p>
                      <a:r>
                        <a:rPr lang="vi-VN" sz="1400" b="0" i="0" u="none" strike="noStrike" cap="none" dirty="0" smtClean="0">
                          <a:solidFill>
                            <a:schemeClr val="dk1"/>
                          </a:solidFill>
                          <a:effectLst/>
                          <a:latin typeface="+mn-lt"/>
                          <a:ea typeface="Calibri"/>
                          <a:cs typeface="Calibri"/>
                          <a:sym typeface="Arial"/>
                        </a:rPr>
                        <a:t>Chỉ có thể lưu trữ dữ liệu kiểu </a:t>
                      </a:r>
                      <a:r>
                        <a:rPr lang="vi-VN" sz="1400" b="1" i="0" u="none" strike="noStrike" cap="none" dirty="0" smtClean="0">
                          <a:solidFill>
                            <a:schemeClr val="dk1"/>
                          </a:solidFill>
                          <a:effectLst/>
                          <a:latin typeface="+mn-lt"/>
                          <a:ea typeface="Calibri"/>
                          <a:cs typeface="Calibri"/>
                          <a:sym typeface="Arial"/>
                        </a:rPr>
                        <a:t>đối tượng</a:t>
                      </a:r>
                      <a:endParaRPr lang="en-US" dirty="0">
                        <a:latin typeface="+mn-lt"/>
                      </a:endParaRPr>
                    </a:p>
                  </a:txBody>
                  <a:tcPr>
                    <a:lnT w="12700" cap="flat" cmpd="sng">
                      <a:noFill/>
                      <a:prstDash val="solid"/>
                      <a:round/>
                      <a:headEnd type="none" w="sm" len="sm"/>
                      <a:tailEnd type="none" w="sm" len="sm"/>
                    </a:lnT>
                  </a:tcPr>
                </a:tc>
                <a:extLst>
                  <a:ext uri="{0D108BD9-81ED-4DB2-BD59-A6C34878D82A}">
                    <a16:rowId xmlns:a16="http://schemas.microsoft.com/office/drawing/2014/main" val="854157826"/>
                  </a:ext>
                </a:extLst>
              </a:tr>
              <a:tr h="549499">
                <a:tc>
                  <a:txBody>
                    <a:bodyPr/>
                    <a:lstStyle/>
                    <a:p>
                      <a:r>
                        <a:rPr lang="vi-VN" sz="1400" b="0" i="0" u="none" strike="noStrike" cap="none" dirty="0" smtClean="0">
                          <a:solidFill>
                            <a:schemeClr val="dk1"/>
                          </a:solidFill>
                          <a:effectLst/>
                          <a:latin typeface="+mn-lt"/>
                          <a:ea typeface="Calibri"/>
                          <a:cs typeface="Calibri"/>
                          <a:sym typeface="Arial"/>
                        </a:rPr>
                        <a:t>Tốc độ lưu trữ và thao tác </a:t>
                      </a:r>
                      <a:r>
                        <a:rPr lang="vi-VN" sz="1400" b="1" i="0" u="none" strike="noStrike" cap="none" dirty="0" smtClean="0">
                          <a:solidFill>
                            <a:schemeClr val="dk1"/>
                          </a:solidFill>
                          <a:effectLst/>
                          <a:latin typeface="+mn-lt"/>
                          <a:ea typeface="Calibri"/>
                          <a:cs typeface="Calibri"/>
                          <a:sym typeface="Arial"/>
                        </a:rPr>
                        <a:t>nhanh</a:t>
                      </a:r>
                      <a:r>
                        <a:rPr lang="vi-VN" sz="1400" b="0" i="0" u="none" strike="noStrike" cap="none" dirty="0" smtClean="0">
                          <a:solidFill>
                            <a:schemeClr val="dk1"/>
                          </a:solidFill>
                          <a:effectLst/>
                          <a:latin typeface="+mn-lt"/>
                          <a:ea typeface="Calibri"/>
                          <a:cs typeface="Calibri"/>
                          <a:sym typeface="Arial"/>
                        </a:rPr>
                        <a:t>.</a:t>
                      </a:r>
                      <a:endParaRPr lang="en-US" dirty="0">
                        <a:latin typeface="+mn-lt"/>
                      </a:endParaRPr>
                    </a:p>
                  </a:txBody>
                  <a:tcPr/>
                </a:tc>
                <a:tc>
                  <a:txBody>
                    <a:bodyPr/>
                    <a:lstStyle/>
                    <a:p>
                      <a:r>
                        <a:rPr lang="vi-VN" sz="1400" b="0" i="0" u="none" strike="noStrike" cap="none" dirty="0" smtClean="0">
                          <a:solidFill>
                            <a:schemeClr val="dk1"/>
                          </a:solidFill>
                          <a:effectLst/>
                          <a:latin typeface="+mn-lt"/>
                          <a:ea typeface="Calibri"/>
                          <a:cs typeface="Calibri"/>
                          <a:sym typeface="Arial"/>
                        </a:rPr>
                        <a:t>Tốc độ lưu trữ vào thao tác </a:t>
                      </a:r>
                      <a:r>
                        <a:rPr lang="vi-VN" sz="1400" b="1" i="0" u="none" strike="noStrike" cap="none" dirty="0" smtClean="0">
                          <a:solidFill>
                            <a:schemeClr val="dk1"/>
                          </a:solidFill>
                          <a:effectLst/>
                          <a:latin typeface="+mn-lt"/>
                          <a:ea typeface="Calibri"/>
                          <a:cs typeface="Calibri"/>
                          <a:sym typeface="Arial"/>
                        </a:rPr>
                        <a:t>chậm hơn</a:t>
                      </a:r>
                      <a:r>
                        <a:rPr lang="en-US" sz="1400" b="1" i="0" u="none" strike="noStrike" cap="none" dirty="0" smtClean="0">
                          <a:solidFill>
                            <a:schemeClr val="dk1"/>
                          </a:solidFill>
                          <a:effectLst/>
                          <a:latin typeface="+mn-lt"/>
                          <a:ea typeface="Calibri"/>
                          <a:cs typeface="Calibri"/>
                          <a:sym typeface="Arial"/>
                        </a:rPr>
                        <a:t> Array</a:t>
                      </a:r>
                      <a:r>
                        <a:rPr lang="vi-VN" sz="1400" b="0" i="0" u="none" strike="noStrike" cap="none" dirty="0" smtClean="0">
                          <a:solidFill>
                            <a:schemeClr val="dk1"/>
                          </a:solidFill>
                          <a:effectLst/>
                          <a:latin typeface="+mn-lt"/>
                          <a:ea typeface="Calibri"/>
                          <a:cs typeface="Calibri"/>
                          <a:sym typeface="Arial"/>
                        </a:rPr>
                        <a:t>.</a:t>
                      </a:r>
                      <a:endParaRPr lang="en-US" dirty="0">
                        <a:latin typeface="+mn-lt"/>
                      </a:endParaRPr>
                    </a:p>
                  </a:txBody>
                  <a:tcPr/>
                </a:tc>
                <a:tc>
                  <a:txBody>
                    <a:bodyPr/>
                    <a:lstStyle/>
                    <a:p>
                      <a:r>
                        <a:rPr lang="vi-VN" sz="1400" b="0" i="0" u="none" strike="noStrike" cap="none" dirty="0" smtClean="0">
                          <a:solidFill>
                            <a:schemeClr val="dk1"/>
                          </a:solidFill>
                          <a:effectLst/>
                          <a:latin typeface="+mn-lt"/>
                          <a:ea typeface="Calibri"/>
                          <a:cs typeface="Calibri"/>
                          <a:sym typeface="Arial"/>
                        </a:rPr>
                        <a:t>Tốc độ lưu trữ vào thao tác </a:t>
                      </a:r>
                      <a:r>
                        <a:rPr lang="vi-VN" sz="1400" b="1" i="0" u="none" strike="noStrike" cap="none" dirty="0" smtClean="0">
                          <a:solidFill>
                            <a:schemeClr val="dk1"/>
                          </a:solidFill>
                          <a:effectLst/>
                          <a:latin typeface="+mn-lt"/>
                          <a:ea typeface="Calibri"/>
                          <a:cs typeface="Calibri"/>
                          <a:sym typeface="Arial"/>
                        </a:rPr>
                        <a:t>chậm hơn</a:t>
                      </a:r>
                      <a:r>
                        <a:rPr lang="en-US" sz="1400" b="1" i="0" u="none" strike="noStrike" cap="none" dirty="0" smtClean="0">
                          <a:solidFill>
                            <a:schemeClr val="dk1"/>
                          </a:solidFill>
                          <a:effectLst/>
                          <a:latin typeface="+mn-lt"/>
                          <a:ea typeface="Calibri"/>
                          <a:cs typeface="Calibri"/>
                          <a:sym typeface="Arial"/>
                        </a:rPr>
                        <a:t> Array</a:t>
                      </a:r>
                      <a:r>
                        <a:rPr lang="vi-VN" sz="1400" b="0" i="0" u="none" strike="noStrike" cap="none" dirty="0" smtClean="0">
                          <a:solidFill>
                            <a:schemeClr val="dk1"/>
                          </a:solidFill>
                          <a:effectLst/>
                          <a:latin typeface="+mn-lt"/>
                          <a:ea typeface="Calibri"/>
                          <a:cs typeface="Calibri"/>
                          <a:sym typeface="Arial"/>
                        </a:rPr>
                        <a:t>.</a:t>
                      </a:r>
                      <a:endParaRPr lang="en-US" dirty="0">
                        <a:latin typeface="+mn-lt"/>
                      </a:endParaRPr>
                    </a:p>
                  </a:txBody>
                  <a:tcPr/>
                </a:tc>
                <a:extLst>
                  <a:ext uri="{0D108BD9-81ED-4DB2-BD59-A6C34878D82A}">
                    <a16:rowId xmlns:a16="http://schemas.microsoft.com/office/drawing/2014/main" val="3184677607"/>
                  </a:ext>
                </a:extLst>
              </a:tr>
              <a:tr h="549499">
                <a:tc>
                  <a:txBody>
                    <a:bodyPr/>
                    <a:lstStyle/>
                    <a:p>
                      <a:r>
                        <a:rPr lang="en-US" b="0" dirty="0" smtClean="0">
                          <a:latin typeface="+mn-lt"/>
                        </a:rPr>
                        <a:t>Có</a:t>
                      </a:r>
                      <a:r>
                        <a:rPr lang="en-US" b="0" baseline="0" dirty="0" smtClean="0">
                          <a:latin typeface="+mn-lt"/>
                        </a:rPr>
                        <a:t> </a:t>
                      </a:r>
                      <a:r>
                        <a:rPr lang="en-US" b="0" baseline="0" dirty="0" err="1" smtClean="0">
                          <a:latin typeface="+mn-lt"/>
                        </a:rPr>
                        <a:t>thê</a:t>
                      </a:r>
                      <a:r>
                        <a:rPr lang="en-US" b="0" baseline="0" dirty="0" smtClean="0">
                          <a:latin typeface="+mn-lt"/>
                        </a:rPr>
                        <a:t>̉ </a:t>
                      </a:r>
                      <a:r>
                        <a:rPr lang="en-US" baseline="0" dirty="0" err="1" smtClean="0">
                          <a:latin typeface="+mn-lt"/>
                        </a:rPr>
                        <a:t>lưu</a:t>
                      </a:r>
                      <a:r>
                        <a:rPr lang="en-US" baseline="0" dirty="0" smtClean="0">
                          <a:latin typeface="+mn-lt"/>
                        </a:rPr>
                        <a:t> </a:t>
                      </a:r>
                      <a:r>
                        <a:rPr lang="en-US" baseline="0" dirty="0" err="1" smtClean="0">
                          <a:latin typeface="+mn-lt"/>
                        </a:rPr>
                        <a:t>trư</a:t>
                      </a:r>
                      <a:r>
                        <a:rPr lang="en-US" baseline="0" dirty="0" smtClean="0">
                          <a:latin typeface="+mn-lt"/>
                        </a:rPr>
                        <a:t>̃ </a:t>
                      </a:r>
                      <a:r>
                        <a:rPr lang="en-US" baseline="0" dirty="0" err="1" smtClean="0">
                          <a:latin typeface="+mn-lt"/>
                        </a:rPr>
                        <a:t>các</a:t>
                      </a:r>
                      <a:r>
                        <a:rPr lang="en-US" baseline="0" dirty="0" smtClean="0">
                          <a:latin typeface="+mn-lt"/>
                        </a:rPr>
                        <a:t> </a:t>
                      </a:r>
                      <a:r>
                        <a:rPr lang="en-US" baseline="0" dirty="0" err="1" smtClean="0">
                          <a:latin typeface="+mn-lt"/>
                        </a:rPr>
                        <a:t>phần</a:t>
                      </a:r>
                      <a:r>
                        <a:rPr lang="en-US" baseline="0" dirty="0" smtClean="0">
                          <a:latin typeface="+mn-lt"/>
                        </a:rPr>
                        <a:t> </a:t>
                      </a:r>
                      <a:r>
                        <a:rPr lang="en-US" baseline="0" dirty="0" err="1" smtClean="0">
                          <a:latin typeface="+mn-lt"/>
                        </a:rPr>
                        <a:t>tư</a:t>
                      </a:r>
                      <a:r>
                        <a:rPr lang="en-US" baseline="0" dirty="0" smtClean="0">
                          <a:latin typeface="+mn-lt"/>
                        </a:rPr>
                        <a:t>̉ </a:t>
                      </a:r>
                      <a:r>
                        <a:rPr lang="en-US" baseline="0" dirty="0" err="1" smtClean="0">
                          <a:latin typeface="+mn-lt"/>
                        </a:rPr>
                        <a:t>trùng</a:t>
                      </a:r>
                      <a:r>
                        <a:rPr lang="en-US" baseline="0" dirty="0" smtClean="0">
                          <a:latin typeface="+mn-lt"/>
                        </a:rPr>
                        <a:t> </a:t>
                      </a:r>
                      <a:r>
                        <a:rPr lang="en-US" baseline="0" dirty="0" err="1" smtClean="0">
                          <a:latin typeface="+mn-lt"/>
                        </a:rPr>
                        <a:t>lặp</a:t>
                      </a:r>
                      <a:endParaRPr lang="en-US" dirty="0">
                        <a:latin typeface="+mn-lt"/>
                      </a:endParaRPr>
                    </a:p>
                  </a:txBody>
                  <a:tcPr/>
                </a:tc>
                <a:tc>
                  <a:txBody>
                    <a:bodyPr/>
                    <a:lstStyle/>
                    <a:p>
                      <a:r>
                        <a:rPr lang="en-US" dirty="0" smtClean="0">
                          <a:latin typeface="+mn-lt"/>
                        </a:rPr>
                        <a:t>Có</a:t>
                      </a:r>
                      <a:r>
                        <a:rPr lang="en-US" baseline="0" dirty="0" smtClean="0">
                          <a:latin typeface="+mn-lt"/>
                        </a:rPr>
                        <a:t> </a:t>
                      </a:r>
                      <a:r>
                        <a:rPr lang="en-US" baseline="0" dirty="0" err="1" smtClean="0">
                          <a:latin typeface="+mn-lt"/>
                        </a:rPr>
                        <a:t>thê</a:t>
                      </a:r>
                      <a:r>
                        <a:rPr lang="en-US" baseline="0" dirty="0" smtClean="0">
                          <a:latin typeface="+mn-lt"/>
                        </a:rPr>
                        <a:t>̉ </a:t>
                      </a:r>
                      <a:r>
                        <a:rPr lang="en-US" baseline="0" dirty="0" err="1" smtClean="0">
                          <a:latin typeface="+mn-lt"/>
                        </a:rPr>
                        <a:t>lưu</a:t>
                      </a:r>
                      <a:r>
                        <a:rPr lang="en-US" baseline="0" dirty="0" smtClean="0">
                          <a:latin typeface="+mn-lt"/>
                        </a:rPr>
                        <a:t> </a:t>
                      </a:r>
                      <a:r>
                        <a:rPr lang="en-US" baseline="0" dirty="0" err="1" smtClean="0">
                          <a:latin typeface="+mn-lt"/>
                        </a:rPr>
                        <a:t>trư</a:t>
                      </a:r>
                      <a:r>
                        <a:rPr lang="en-US" baseline="0" dirty="0" smtClean="0">
                          <a:latin typeface="+mn-lt"/>
                        </a:rPr>
                        <a:t>̃ </a:t>
                      </a:r>
                      <a:r>
                        <a:rPr lang="en-US" baseline="0" dirty="0" err="1" smtClean="0">
                          <a:latin typeface="+mn-lt"/>
                        </a:rPr>
                        <a:t>các</a:t>
                      </a:r>
                      <a:r>
                        <a:rPr lang="en-US" baseline="0" dirty="0" smtClean="0">
                          <a:latin typeface="+mn-lt"/>
                        </a:rPr>
                        <a:t> </a:t>
                      </a:r>
                      <a:r>
                        <a:rPr lang="en-US" baseline="0" dirty="0" err="1" smtClean="0">
                          <a:latin typeface="+mn-lt"/>
                        </a:rPr>
                        <a:t>phần</a:t>
                      </a:r>
                      <a:r>
                        <a:rPr lang="en-US" baseline="0" dirty="0" smtClean="0">
                          <a:latin typeface="+mn-lt"/>
                        </a:rPr>
                        <a:t> </a:t>
                      </a:r>
                      <a:r>
                        <a:rPr lang="en-US" baseline="0" dirty="0" err="1" smtClean="0">
                          <a:latin typeface="+mn-lt"/>
                        </a:rPr>
                        <a:t>tư</a:t>
                      </a:r>
                      <a:r>
                        <a:rPr lang="en-US" baseline="0" dirty="0" smtClean="0">
                          <a:latin typeface="+mn-lt"/>
                        </a:rPr>
                        <a:t>̉ </a:t>
                      </a:r>
                      <a:r>
                        <a:rPr lang="en-US" baseline="0" dirty="0" err="1" smtClean="0">
                          <a:latin typeface="+mn-lt"/>
                        </a:rPr>
                        <a:t>trùng</a:t>
                      </a:r>
                      <a:r>
                        <a:rPr lang="en-US" baseline="0" dirty="0" smtClean="0">
                          <a:latin typeface="+mn-lt"/>
                        </a:rPr>
                        <a:t> </a:t>
                      </a:r>
                      <a:r>
                        <a:rPr lang="en-US" baseline="0" dirty="0" err="1" smtClean="0">
                          <a:latin typeface="+mn-lt"/>
                        </a:rPr>
                        <a:t>lặp</a:t>
                      </a:r>
                      <a:endParaRPr lang="en-US" dirty="0">
                        <a:latin typeface="+mn-lt"/>
                      </a:endParaRPr>
                    </a:p>
                  </a:txBody>
                  <a:tcPr/>
                </a:tc>
                <a:tc>
                  <a:txBody>
                    <a:bodyPr/>
                    <a:lstStyle/>
                    <a:p>
                      <a:r>
                        <a:rPr lang="en-US" dirty="0" err="1" smtClean="0">
                          <a:latin typeface="+mn-lt"/>
                        </a:rPr>
                        <a:t>Không</a:t>
                      </a:r>
                      <a:r>
                        <a:rPr lang="en-US" baseline="0" dirty="0" smtClean="0">
                          <a:latin typeface="+mn-lt"/>
                        </a:rPr>
                        <a:t> </a:t>
                      </a:r>
                      <a:r>
                        <a:rPr lang="en-US" baseline="0" dirty="0" err="1" smtClean="0">
                          <a:latin typeface="+mn-lt"/>
                        </a:rPr>
                        <a:t>thê</a:t>
                      </a:r>
                      <a:r>
                        <a:rPr lang="en-US" baseline="0" dirty="0" smtClean="0">
                          <a:latin typeface="+mn-lt"/>
                        </a:rPr>
                        <a:t>̉ </a:t>
                      </a:r>
                      <a:r>
                        <a:rPr lang="en-US" baseline="0" dirty="0" err="1" smtClean="0">
                          <a:latin typeface="+mn-lt"/>
                        </a:rPr>
                        <a:t>lưu</a:t>
                      </a:r>
                      <a:r>
                        <a:rPr lang="en-US" baseline="0" dirty="0" smtClean="0">
                          <a:latin typeface="+mn-lt"/>
                        </a:rPr>
                        <a:t> </a:t>
                      </a:r>
                      <a:r>
                        <a:rPr lang="en-US" baseline="0" dirty="0" err="1" smtClean="0">
                          <a:latin typeface="+mn-lt"/>
                        </a:rPr>
                        <a:t>trư</a:t>
                      </a:r>
                      <a:r>
                        <a:rPr lang="en-US" baseline="0" dirty="0" smtClean="0">
                          <a:latin typeface="+mn-lt"/>
                        </a:rPr>
                        <a:t>̃ </a:t>
                      </a:r>
                      <a:r>
                        <a:rPr lang="en-US" baseline="0" dirty="0" err="1" smtClean="0">
                          <a:latin typeface="+mn-lt"/>
                        </a:rPr>
                        <a:t>các</a:t>
                      </a:r>
                      <a:r>
                        <a:rPr lang="en-US" baseline="0" dirty="0" smtClean="0">
                          <a:latin typeface="+mn-lt"/>
                        </a:rPr>
                        <a:t> </a:t>
                      </a:r>
                      <a:r>
                        <a:rPr lang="en-US" baseline="0" dirty="0" err="1" smtClean="0">
                          <a:latin typeface="+mn-lt"/>
                        </a:rPr>
                        <a:t>phần</a:t>
                      </a:r>
                      <a:r>
                        <a:rPr lang="en-US" baseline="0" dirty="0" smtClean="0">
                          <a:latin typeface="+mn-lt"/>
                        </a:rPr>
                        <a:t> </a:t>
                      </a:r>
                      <a:r>
                        <a:rPr lang="en-US" baseline="0" dirty="0" err="1" smtClean="0">
                          <a:latin typeface="+mn-lt"/>
                        </a:rPr>
                        <a:t>tư</a:t>
                      </a:r>
                      <a:r>
                        <a:rPr lang="en-US" baseline="0" dirty="0" smtClean="0">
                          <a:latin typeface="+mn-lt"/>
                        </a:rPr>
                        <a:t>̉ </a:t>
                      </a:r>
                      <a:r>
                        <a:rPr lang="en-US" baseline="0" dirty="0" err="1" smtClean="0">
                          <a:latin typeface="+mn-lt"/>
                        </a:rPr>
                        <a:t>trùng</a:t>
                      </a:r>
                      <a:r>
                        <a:rPr lang="en-US" baseline="0" dirty="0" smtClean="0">
                          <a:latin typeface="+mn-lt"/>
                        </a:rPr>
                        <a:t> </a:t>
                      </a:r>
                      <a:r>
                        <a:rPr lang="en-US" baseline="0" dirty="0" err="1" smtClean="0">
                          <a:latin typeface="+mn-lt"/>
                        </a:rPr>
                        <a:t>lặp</a:t>
                      </a:r>
                      <a:endParaRPr lang="en-US" dirty="0">
                        <a:latin typeface="+mn-lt"/>
                      </a:endParaRPr>
                    </a:p>
                  </a:txBody>
                  <a:tcPr/>
                </a:tc>
                <a:extLst>
                  <a:ext uri="{0D108BD9-81ED-4DB2-BD59-A6C34878D82A}">
                    <a16:rowId xmlns:a16="http://schemas.microsoft.com/office/drawing/2014/main" val="2674851010"/>
                  </a:ext>
                </a:extLst>
              </a:tr>
            </a:tbl>
          </a:graphicData>
        </a:graphic>
      </p:graphicFrame>
    </p:spTree>
  </p:cSld>
  <p:clrMapOvr>
    <a:masterClrMapping/>
  </p:clrMapOvr>
  <p:transition spd="med">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pSp>
        <p:nvGrpSpPr>
          <p:cNvPr id="151" name="Google Shape;151;p5"/>
          <p:cNvGrpSpPr/>
          <p:nvPr/>
        </p:nvGrpSpPr>
        <p:grpSpPr>
          <a:xfrm>
            <a:off x="-5715" y="548164"/>
            <a:ext cx="9152572" cy="4391025"/>
            <a:chOff x="-12" y="1319"/>
            <a:chExt cx="19218" cy="9220"/>
          </a:xfrm>
        </p:grpSpPr>
        <p:sp>
          <p:nvSpPr>
            <p:cNvPr id="152" name="Google Shape;152;p5"/>
            <p:cNvSpPr/>
            <p:nvPr/>
          </p:nvSpPr>
          <p:spPr>
            <a:xfrm>
              <a:off x="14361" y="1319"/>
              <a:ext cx="4845" cy="469"/>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5"/>
            <p:cNvSpPr/>
            <p:nvPr/>
          </p:nvSpPr>
          <p:spPr>
            <a:xfrm>
              <a:off x="6871" y="1319"/>
              <a:ext cx="8037" cy="9220"/>
            </a:xfrm>
            <a:prstGeom prst="parallelogram">
              <a:avLst>
                <a:gd name="adj" fmla="val 91801"/>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5"/>
            <p:cNvSpPr/>
            <p:nvPr/>
          </p:nvSpPr>
          <p:spPr>
            <a:xfrm>
              <a:off x="-12" y="10070"/>
              <a:ext cx="7438" cy="469"/>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55" name="Google Shape;155;p5"/>
          <p:cNvGrpSpPr/>
          <p:nvPr/>
        </p:nvGrpSpPr>
        <p:grpSpPr>
          <a:xfrm>
            <a:off x="4461510" y="959644"/>
            <a:ext cx="4685824" cy="3644741"/>
            <a:chOff x="9368" y="2015"/>
            <a:chExt cx="9839" cy="7653"/>
          </a:xfrm>
        </p:grpSpPr>
        <p:sp>
          <p:nvSpPr>
            <p:cNvPr id="156" name="Google Shape;156;p5"/>
            <p:cNvSpPr/>
            <p:nvPr/>
          </p:nvSpPr>
          <p:spPr>
            <a:xfrm>
              <a:off x="15468" y="2015"/>
              <a:ext cx="3739" cy="7653"/>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5"/>
            <p:cNvSpPr/>
            <p:nvPr/>
          </p:nvSpPr>
          <p:spPr>
            <a:xfrm flipH="1">
              <a:off x="9368" y="2015"/>
              <a:ext cx="6100" cy="7653"/>
            </a:xfrm>
            <a:prstGeom prst="rtTriangl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58" name="Google Shape;158;p5"/>
          <p:cNvGrpSpPr/>
          <p:nvPr/>
        </p:nvGrpSpPr>
        <p:grpSpPr>
          <a:xfrm>
            <a:off x="-5715" y="213360"/>
            <a:ext cx="9153049" cy="4391025"/>
            <a:chOff x="-12" y="616"/>
            <a:chExt cx="19219" cy="9220"/>
          </a:xfrm>
        </p:grpSpPr>
        <p:sp>
          <p:nvSpPr>
            <p:cNvPr id="159" name="Google Shape;159;p5"/>
            <p:cNvSpPr/>
            <p:nvPr/>
          </p:nvSpPr>
          <p:spPr>
            <a:xfrm>
              <a:off x="8712" y="616"/>
              <a:ext cx="8037" cy="9220"/>
            </a:xfrm>
            <a:prstGeom prst="parallelogram">
              <a:avLst>
                <a:gd name="adj" fmla="val 91801"/>
              </a:avLst>
            </a:prstGeom>
            <a:solidFill>
              <a:srgbClr val="F8C0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5"/>
            <p:cNvSpPr/>
            <p:nvPr/>
          </p:nvSpPr>
          <p:spPr>
            <a:xfrm>
              <a:off x="16134" y="616"/>
              <a:ext cx="3073" cy="469"/>
            </a:xfrm>
            <a:prstGeom prst="rect">
              <a:avLst/>
            </a:prstGeom>
            <a:solidFill>
              <a:srgbClr val="F8C0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5"/>
            <p:cNvSpPr/>
            <p:nvPr/>
          </p:nvSpPr>
          <p:spPr>
            <a:xfrm>
              <a:off x="-12" y="9367"/>
              <a:ext cx="9381" cy="469"/>
            </a:xfrm>
            <a:prstGeom prst="rect">
              <a:avLst/>
            </a:prstGeom>
            <a:solidFill>
              <a:srgbClr val="F8C0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2" name="Google Shape;162;p5"/>
          <p:cNvSpPr txBox="1"/>
          <p:nvPr/>
        </p:nvSpPr>
        <p:spPr>
          <a:xfrm>
            <a:off x="-523334" y="866106"/>
            <a:ext cx="5693157" cy="154657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sz="4800" b="1">
                <a:solidFill>
                  <a:srgbClr val="F8C002"/>
                </a:solidFill>
                <a:latin typeface="Arial"/>
                <a:ea typeface="Arial"/>
                <a:cs typeface="Arial"/>
                <a:sym typeface="Arial"/>
              </a:rPr>
              <a:t>TRÂN TRỌNG </a:t>
            </a:r>
            <a:endParaRPr/>
          </a:p>
          <a:p>
            <a:pPr marL="0" marR="0" lvl="0" indent="0" algn="ctr" rtl="0">
              <a:spcBef>
                <a:spcPts val="0"/>
              </a:spcBef>
              <a:spcAft>
                <a:spcPts val="0"/>
              </a:spcAft>
              <a:buNone/>
            </a:pPr>
            <a:r>
              <a:rPr lang="en-US" sz="4800" b="1">
                <a:solidFill>
                  <a:srgbClr val="262626"/>
                </a:solidFill>
                <a:latin typeface="Arial"/>
                <a:ea typeface="Arial"/>
                <a:cs typeface="Arial"/>
                <a:sym typeface="Arial"/>
              </a:rPr>
              <a:t>CẢM ƠN</a:t>
            </a:r>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5"/>
                                        </p:tgtEl>
                                        <p:attrNameLst>
                                          <p:attrName>style.visibility</p:attrName>
                                        </p:attrNameLst>
                                      </p:cBhvr>
                                      <p:to>
                                        <p:strVal val="visible"/>
                                      </p:to>
                                    </p:set>
                                    <p:anim calcmode="lin" valueType="num">
                                      <p:cBhvr additive="base">
                                        <p:cTn id="7" dur="500"/>
                                        <p:tgtEl>
                                          <p:spTgt spid="155"/>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8"/>
                                        </p:tgtEl>
                                        <p:attrNameLst>
                                          <p:attrName>style.visibility</p:attrName>
                                        </p:attrNameLst>
                                      </p:cBhvr>
                                      <p:to>
                                        <p:strVal val="visible"/>
                                      </p:to>
                                    </p:set>
                                    <p:animEffect transition="in" filter="fade">
                                      <p:cBhvr>
                                        <p:cTn id="11" dur="500"/>
                                        <p:tgtEl>
                                          <p:spTgt spid="15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1"/>
                                        </p:tgtEl>
                                        <p:attrNameLst>
                                          <p:attrName>style.visibility</p:attrName>
                                        </p:attrNameLst>
                                      </p:cBhvr>
                                      <p:to>
                                        <p:strVal val="visible"/>
                                      </p:to>
                                    </p:set>
                                    <p:animEffect transition="in" filter="fade">
                                      <p:cBhvr>
                                        <p:cTn id="15" dur="500"/>
                                        <p:tgtEl>
                                          <p:spTgt spid="15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2"/>
                                        </p:tgtEl>
                                        <p:attrNameLst>
                                          <p:attrName>style.visibility</p:attrName>
                                        </p:attrNameLst>
                                      </p:cBhvr>
                                      <p:to>
                                        <p:strVal val="visible"/>
                                      </p:to>
                                    </p:set>
                                    <p:animEffect transition="in" filter="fade">
                                      <p:cBhvr>
                                        <p:cTn id="19"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p:nvPr/>
        </p:nvSpPr>
        <p:spPr>
          <a:xfrm>
            <a:off x="1746414" y="235830"/>
            <a:ext cx="5658213" cy="609398"/>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None/>
            </a:pPr>
            <a:r>
              <a:rPr lang="en-US" sz="2800" b="0" i="0" u="none" strike="noStrike" cap="none">
                <a:solidFill>
                  <a:srgbClr val="262626"/>
                </a:solidFill>
                <a:latin typeface="Arial"/>
                <a:ea typeface="Arial"/>
                <a:cs typeface="Arial"/>
                <a:sym typeface="Arial"/>
              </a:rPr>
              <a:t>NỘI DUNG CHÍNH</a:t>
            </a:r>
            <a:endParaRPr/>
          </a:p>
        </p:txBody>
      </p:sp>
      <p:sp>
        <p:nvSpPr>
          <p:cNvPr id="112" name="Google Shape;112;p2"/>
          <p:cNvSpPr/>
          <p:nvPr/>
        </p:nvSpPr>
        <p:spPr>
          <a:xfrm>
            <a:off x="212409" y="227171"/>
            <a:ext cx="8719661" cy="4689158"/>
          </a:xfrm>
          <a:prstGeom prst="rect">
            <a:avLst/>
          </a:prstGeom>
          <a:noFill/>
          <a:ln w="31750" cap="flat" cmpd="sng">
            <a:solidFill>
              <a:srgbClr val="F8C0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3" name="Google Shape;113;p2"/>
          <p:cNvGrpSpPr/>
          <p:nvPr/>
        </p:nvGrpSpPr>
        <p:grpSpPr>
          <a:xfrm>
            <a:off x="4881992" y="1934656"/>
            <a:ext cx="681514" cy="714493"/>
            <a:chOff x="4196780" y="2834333"/>
            <a:chExt cx="1458180" cy="1663040"/>
          </a:xfrm>
        </p:grpSpPr>
        <p:sp>
          <p:nvSpPr>
            <p:cNvPr id="114" name="Google Shape;114;p2"/>
            <p:cNvSpPr/>
            <p:nvPr/>
          </p:nvSpPr>
          <p:spPr>
            <a:xfrm>
              <a:off x="4196780" y="2834333"/>
              <a:ext cx="1458180" cy="1663040"/>
            </a:xfrm>
            <a:custGeom>
              <a:avLst/>
              <a:gdLst/>
              <a:ahLst/>
              <a:cxnLst/>
              <a:rect l="l" t="t" r="r" b="b"/>
              <a:pathLst>
                <a:path w="1146" h="1307" extrusionOk="0">
                  <a:moveTo>
                    <a:pt x="573" y="0"/>
                  </a:moveTo>
                  <a:lnTo>
                    <a:pt x="1146" y="287"/>
                  </a:lnTo>
                  <a:lnTo>
                    <a:pt x="1146" y="1021"/>
                  </a:lnTo>
                  <a:lnTo>
                    <a:pt x="573" y="1307"/>
                  </a:lnTo>
                  <a:lnTo>
                    <a:pt x="0" y="1021"/>
                  </a:lnTo>
                  <a:lnTo>
                    <a:pt x="0" y="287"/>
                  </a:lnTo>
                  <a:lnTo>
                    <a:pt x="573" y="0"/>
                  </a:lnTo>
                  <a:close/>
                </a:path>
              </a:pathLst>
            </a:custGeom>
            <a:noFill/>
            <a:ln w="28575" cap="flat" cmpd="sng">
              <a:solidFill>
                <a:srgbClr val="F8C0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5" name="Google Shape;115;p2"/>
            <p:cNvSpPr/>
            <p:nvPr/>
          </p:nvSpPr>
          <p:spPr>
            <a:xfrm>
              <a:off x="4660320" y="3439028"/>
              <a:ext cx="531100" cy="453650"/>
            </a:xfrm>
            <a:custGeom>
              <a:avLst/>
              <a:gdLst/>
              <a:ahLst/>
              <a:cxnLst/>
              <a:rect l="l" t="t" r="r" b="b"/>
              <a:pathLst>
                <a:path w="48" h="41" extrusionOk="0">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rgbClr val="F8C0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116" name="Google Shape;116;p2"/>
          <p:cNvSpPr txBox="1"/>
          <p:nvPr/>
        </p:nvSpPr>
        <p:spPr>
          <a:xfrm>
            <a:off x="362465" y="2688230"/>
            <a:ext cx="318215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1" dirty="0" err="1" smtClean="0">
                <a:solidFill>
                  <a:srgbClr val="262626"/>
                </a:solidFill>
              </a:rPr>
              <a:t>Giới</a:t>
            </a:r>
            <a:r>
              <a:rPr lang="en-US" b="1" dirty="0" smtClean="0">
                <a:solidFill>
                  <a:srgbClr val="262626"/>
                </a:solidFill>
              </a:rPr>
              <a:t> </a:t>
            </a:r>
            <a:r>
              <a:rPr lang="en-US" b="1" dirty="0" err="1" smtClean="0">
                <a:solidFill>
                  <a:srgbClr val="262626"/>
                </a:solidFill>
              </a:rPr>
              <a:t>thiệu</a:t>
            </a:r>
            <a:endParaRPr sz="1400" b="1" i="0" u="none" strike="noStrike" cap="none" dirty="0">
              <a:solidFill>
                <a:srgbClr val="262626"/>
              </a:solidFill>
              <a:latin typeface="Arial"/>
              <a:ea typeface="Arial"/>
              <a:cs typeface="Arial"/>
              <a:sym typeface="Arial"/>
            </a:endParaRPr>
          </a:p>
        </p:txBody>
      </p:sp>
      <p:sp>
        <p:nvSpPr>
          <p:cNvPr id="117" name="Google Shape;117;p2"/>
          <p:cNvSpPr txBox="1"/>
          <p:nvPr/>
        </p:nvSpPr>
        <p:spPr>
          <a:xfrm>
            <a:off x="4672798" y="2688230"/>
            <a:ext cx="109990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err="1" smtClean="0">
                <a:solidFill>
                  <a:srgbClr val="262626"/>
                </a:solidFill>
                <a:latin typeface="Arial"/>
                <a:ea typeface="Arial"/>
                <a:cs typeface="Arial"/>
                <a:sym typeface="Arial"/>
              </a:rPr>
              <a:t>LinkedList</a:t>
            </a:r>
            <a:endParaRPr sz="1400" b="1" i="0" u="none" strike="noStrike" cap="none" dirty="0">
              <a:solidFill>
                <a:srgbClr val="262626"/>
              </a:solidFill>
              <a:latin typeface="Arial"/>
              <a:ea typeface="Arial"/>
              <a:cs typeface="Arial"/>
              <a:sym typeface="Arial"/>
            </a:endParaRPr>
          </a:p>
        </p:txBody>
      </p:sp>
      <p:sp>
        <p:nvSpPr>
          <p:cNvPr id="118" name="Google Shape;118;p2"/>
          <p:cNvSpPr txBox="1"/>
          <p:nvPr/>
        </p:nvSpPr>
        <p:spPr>
          <a:xfrm>
            <a:off x="3034856" y="2681401"/>
            <a:ext cx="1133944"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1" dirty="0" err="1" smtClean="0">
                <a:solidFill>
                  <a:srgbClr val="262626"/>
                </a:solidFill>
              </a:rPr>
              <a:t>ArrayList</a:t>
            </a:r>
            <a:endParaRPr sz="1400" b="1" i="0" u="none" strike="noStrike" cap="none" dirty="0">
              <a:solidFill>
                <a:srgbClr val="262626"/>
              </a:solidFill>
              <a:latin typeface="Arial"/>
              <a:ea typeface="Arial"/>
              <a:cs typeface="Arial"/>
              <a:sym typeface="Arial"/>
            </a:endParaRPr>
          </a:p>
        </p:txBody>
      </p:sp>
      <p:grpSp>
        <p:nvGrpSpPr>
          <p:cNvPr id="119" name="Google Shape;119;p2"/>
          <p:cNvGrpSpPr/>
          <p:nvPr/>
        </p:nvGrpSpPr>
        <p:grpSpPr>
          <a:xfrm>
            <a:off x="1613056" y="1922903"/>
            <a:ext cx="681514" cy="714493"/>
            <a:chOff x="1885950" y="2309572"/>
            <a:chExt cx="1313180" cy="1497965"/>
          </a:xfrm>
        </p:grpSpPr>
        <p:sp>
          <p:nvSpPr>
            <p:cNvPr id="120" name="Google Shape;120;p2"/>
            <p:cNvSpPr/>
            <p:nvPr/>
          </p:nvSpPr>
          <p:spPr>
            <a:xfrm>
              <a:off x="1885950" y="2309572"/>
              <a:ext cx="1313180" cy="1497965"/>
            </a:xfrm>
            <a:custGeom>
              <a:avLst/>
              <a:gdLst/>
              <a:ahLst/>
              <a:cxnLst/>
              <a:rect l="l" t="t" r="r" b="b"/>
              <a:pathLst>
                <a:path w="1146" h="1307" extrusionOk="0">
                  <a:moveTo>
                    <a:pt x="573" y="0"/>
                  </a:moveTo>
                  <a:lnTo>
                    <a:pt x="1146" y="287"/>
                  </a:lnTo>
                  <a:lnTo>
                    <a:pt x="1146" y="1021"/>
                  </a:lnTo>
                  <a:lnTo>
                    <a:pt x="573" y="1307"/>
                  </a:lnTo>
                  <a:lnTo>
                    <a:pt x="0" y="1021"/>
                  </a:lnTo>
                  <a:lnTo>
                    <a:pt x="0" y="287"/>
                  </a:lnTo>
                  <a:lnTo>
                    <a:pt x="573" y="0"/>
                  </a:lnTo>
                  <a:close/>
                </a:path>
              </a:pathLst>
            </a:custGeom>
            <a:noFill/>
            <a:ln w="28575" cap="flat" cmpd="sng">
              <a:solidFill>
                <a:srgbClr val="F8C0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2"/>
            <p:cNvSpPr/>
            <p:nvPr/>
          </p:nvSpPr>
          <p:spPr>
            <a:xfrm>
              <a:off x="2276192" y="2812664"/>
              <a:ext cx="531661" cy="512257"/>
            </a:xfrm>
            <a:custGeom>
              <a:avLst/>
              <a:gdLst/>
              <a:ahLst/>
              <a:cxnLst/>
              <a:rect l="l" t="t" r="r" b="b"/>
              <a:pathLst>
                <a:path w="258" h="248" extrusionOk="0">
                  <a:moveTo>
                    <a:pt x="139" y="8"/>
                  </a:moveTo>
                  <a:cubicBezTo>
                    <a:pt x="165" y="88"/>
                    <a:pt x="165" y="88"/>
                    <a:pt x="165" y="88"/>
                  </a:cubicBezTo>
                  <a:cubicBezTo>
                    <a:pt x="248" y="88"/>
                    <a:pt x="248" y="88"/>
                    <a:pt x="248" y="88"/>
                  </a:cubicBezTo>
                  <a:cubicBezTo>
                    <a:pt x="254" y="88"/>
                    <a:pt x="258" y="92"/>
                    <a:pt x="258" y="97"/>
                  </a:cubicBezTo>
                  <a:cubicBezTo>
                    <a:pt x="258" y="101"/>
                    <a:pt x="256" y="104"/>
                    <a:pt x="254" y="105"/>
                  </a:cubicBezTo>
                  <a:cubicBezTo>
                    <a:pt x="254" y="105"/>
                    <a:pt x="254" y="105"/>
                    <a:pt x="254" y="105"/>
                  </a:cubicBezTo>
                  <a:cubicBezTo>
                    <a:pt x="186" y="154"/>
                    <a:pt x="186" y="154"/>
                    <a:pt x="186" y="154"/>
                  </a:cubicBezTo>
                  <a:cubicBezTo>
                    <a:pt x="212" y="234"/>
                    <a:pt x="212" y="234"/>
                    <a:pt x="212" y="234"/>
                  </a:cubicBezTo>
                  <a:cubicBezTo>
                    <a:pt x="214" y="239"/>
                    <a:pt x="211" y="245"/>
                    <a:pt x="206" y="246"/>
                  </a:cubicBezTo>
                  <a:cubicBezTo>
                    <a:pt x="203" y="247"/>
                    <a:pt x="199" y="247"/>
                    <a:pt x="197" y="245"/>
                  </a:cubicBezTo>
                  <a:cubicBezTo>
                    <a:pt x="129" y="196"/>
                    <a:pt x="129" y="196"/>
                    <a:pt x="129" y="196"/>
                  </a:cubicBezTo>
                  <a:cubicBezTo>
                    <a:pt x="62" y="245"/>
                    <a:pt x="62" y="245"/>
                    <a:pt x="62" y="245"/>
                  </a:cubicBezTo>
                  <a:cubicBezTo>
                    <a:pt x="57" y="248"/>
                    <a:pt x="51" y="247"/>
                    <a:pt x="48" y="243"/>
                  </a:cubicBezTo>
                  <a:cubicBezTo>
                    <a:pt x="46" y="240"/>
                    <a:pt x="46" y="236"/>
                    <a:pt x="47" y="233"/>
                  </a:cubicBezTo>
                  <a:cubicBezTo>
                    <a:pt x="73" y="154"/>
                    <a:pt x="73" y="154"/>
                    <a:pt x="73" y="154"/>
                  </a:cubicBezTo>
                  <a:cubicBezTo>
                    <a:pt x="5" y="105"/>
                    <a:pt x="5" y="105"/>
                    <a:pt x="5" y="105"/>
                  </a:cubicBezTo>
                  <a:cubicBezTo>
                    <a:pt x="1" y="102"/>
                    <a:pt x="0" y="96"/>
                    <a:pt x="3" y="92"/>
                  </a:cubicBezTo>
                  <a:cubicBezTo>
                    <a:pt x="5" y="89"/>
                    <a:pt x="8" y="88"/>
                    <a:pt x="11" y="88"/>
                  </a:cubicBezTo>
                  <a:cubicBezTo>
                    <a:pt x="94" y="88"/>
                    <a:pt x="94" y="88"/>
                    <a:pt x="94" y="88"/>
                  </a:cubicBezTo>
                  <a:cubicBezTo>
                    <a:pt x="120" y="8"/>
                    <a:pt x="120" y="8"/>
                    <a:pt x="120" y="8"/>
                  </a:cubicBezTo>
                  <a:cubicBezTo>
                    <a:pt x="122" y="3"/>
                    <a:pt x="127" y="0"/>
                    <a:pt x="132" y="2"/>
                  </a:cubicBezTo>
                  <a:cubicBezTo>
                    <a:pt x="136" y="3"/>
                    <a:pt x="138" y="5"/>
                    <a:pt x="139" y="8"/>
                  </a:cubicBezTo>
                  <a:cubicBezTo>
                    <a:pt x="139" y="8"/>
                    <a:pt x="139" y="8"/>
                    <a:pt x="139" y="8"/>
                  </a:cubicBezTo>
                  <a:close/>
                  <a:moveTo>
                    <a:pt x="148" y="101"/>
                  </a:moveTo>
                  <a:cubicBezTo>
                    <a:pt x="148" y="101"/>
                    <a:pt x="148" y="101"/>
                    <a:pt x="148" y="101"/>
                  </a:cubicBezTo>
                  <a:cubicBezTo>
                    <a:pt x="129" y="43"/>
                    <a:pt x="129" y="43"/>
                    <a:pt x="129" y="43"/>
                  </a:cubicBezTo>
                  <a:cubicBezTo>
                    <a:pt x="111" y="100"/>
                    <a:pt x="111" y="100"/>
                    <a:pt x="111" y="100"/>
                  </a:cubicBezTo>
                  <a:cubicBezTo>
                    <a:pt x="110" y="104"/>
                    <a:pt x="106" y="107"/>
                    <a:pt x="102" y="107"/>
                  </a:cubicBezTo>
                  <a:cubicBezTo>
                    <a:pt x="41" y="107"/>
                    <a:pt x="41" y="107"/>
                    <a:pt x="41" y="107"/>
                  </a:cubicBezTo>
                  <a:cubicBezTo>
                    <a:pt x="90" y="143"/>
                    <a:pt x="90" y="143"/>
                    <a:pt x="90" y="143"/>
                  </a:cubicBezTo>
                  <a:cubicBezTo>
                    <a:pt x="93" y="145"/>
                    <a:pt x="95" y="149"/>
                    <a:pt x="94" y="154"/>
                  </a:cubicBezTo>
                  <a:cubicBezTo>
                    <a:pt x="75" y="211"/>
                    <a:pt x="75" y="211"/>
                    <a:pt x="75" y="211"/>
                  </a:cubicBezTo>
                  <a:cubicBezTo>
                    <a:pt x="123" y="176"/>
                    <a:pt x="123" y="176"/>
                    <a:pt x="123" y="176"/>
                  </a:cubicBezTo>
                  <a:cubicBezTo>
                    <a:pt x="127" y="173"/>
                    <a:pt x="132" y="173"/>
                    <a:pt x="135" y="175"/>
                  </a:cubicBezTo>
                  <a:cubicBezTo>
                    <a:pt x="184" y="211"/>
                    <a:pt x="184" y="211"/>
                    <a:pt x="184" y="211"/>
                  </a:cubicBezTo>
                  <a:cubicBezTo>
                    <a:pt x="165" y="154"/>
                    <a:pt x="165" y="154"/>
                    <a:pt x="165" y="154"/>
                  </a:cubicBezTo>
                  <a:cubicBezTo>
                    <a:pt x="164" y="150"/>
                    <a:pt x="165" y="145"/>
                    <a:pt x="169" y="143"/>
                  </a:cubicBezTo>
                  <a:cubicBezTo>
                    <a:pt x="217" y="107"/>
                    <a:pt x="217" y="107"/>
                    <a:pt x="217" y="107"/>
                  </a:cubicBezTo>
                  <a:cubicBezTo>
                    <a:pt x="158" y="107"/>
                    <a:pt x="158" y="107"/>
                    <a:pt x="158" y="107"/>
                  </a:cubicBezTo>
                  <a:cubicBezTo>
                    <a:pt x="154" y="108"/>
                    <a:pt x="149" y="105"/>
                    <a:pt x="148" y="101"/>
                  </a:cubicBezTo>
                  <a:close/>
                </a:path>
              </a:pathLst>
            </a:custGeom>
            <a:solidFill>
              <a:srgbClr val="F8C00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262626"/>
                </a:solidFill>
                <a:latin typeface="Calibri"/>
                <a:ea typeface="Calibri"/>
                <a:cs typeface="Calibri"/>
                <a:sym typeface="Calibri"/>
              </a:endParaRPr>
            </a:p>
          </p:txBody>
        </p:sp>
      </p:grpSp>
      <p:grpSp>
        <p:nvGrpSpPr>
          <p:cNvPr id="122" name="Google Shape;122;p2"/>
          <p:cNvGrpSpPr/>
          <p:nvPr/>
        </p:nvGrpSpPr>
        <p:grpSpPr>
          <a:xfrm>
            <a:off x="3272151" y="1917418"/>
            <a:ext cx="681514" cy="714493"/>
            <a:chOff x="6609715" y="2310207"/>
            <a:chExt cx="1313180" cy="1497965"/>
          </a:xfrm>
        </p:grpSpPr>
        <p:sp>
          <p:nvSpPr>
            <p:cNvPr id="123" name="Google Shape;123;p2"/>
            <p:cNvSpPr/>
            <p:nvPr/>
          </p:nvSpPr>
          <p:spPr>
            <a:xfrm>
              <a:off x="6609715" y="2310207"/>
              <a:ext cx="1313180" cy="1497965"/>
            </a:xfrm>
            <a:custGeom>
              <a:avLst/>
              <a:gdLst/>
              <a:ahLst/>
              <a:cxnLst/>
              <a:rect l="l" t="t" r="r" b="b"/>
              <a:pathLst>
                <a:path w="1146" h="1307" extrusionOk="0">
                  <a:moveTo>
                    <a:pt x="573" y="0"/>
                  </a:moveTo>
                  <a:lnTo>
                    <a:pt x="1146" y="287"/>
                  </a:lnTo>
                  <a:lnTo>
                    <a:pt x="1146" y="1021"/>
                  </a:lnTo>
                  <a:lnTo>
                    <a:pt x="573" y="1307"/>
                  </a:lnTo>
                  <a:lnTo>
                    <a:pt x="0" y="1021"/>
                  </a:lnTo>
                  <a:lnTo>
                    <a:pt x="0" y="287"/>
                  </a:lnTo>
                  <a:lnTo>
                    <a:pt x="573" y="0"/>
                  </a:lnTo>
                  <a:close/>
                </a:path>
              </a:pathLst>
            </a:custGeom>
            <a:noFill/>
            <a:ln w="28575" cap="flat" cmpd="sng">
              <a:solidFill>
                <a:srgbClr val="F8C0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2"/>
            <p:cNvSpPr/>
            <p:nvPr/>
          </p:nvSpPr>
          <p:spPr>
            <a:xfrm>
              <a:off x="7045614" y="2794192"/>
              <a:ext cx="472786" cy="541878"/>
            </a:xfrm>
            <a:custGeom>
              <a:avLst/>
              <a:gdLst/>
              <a:ahLst/>
              <a:cxnLst/>
              <a:rect l="l" t="t" r="r" b="b"/>
              <a:pathLst>
                <a:path w="225" h="257" extrusionOk="0">
                  <a:moveTo>
                    <a:pt x="170" y="185"/>
                  </a:moveTo>
                  <a:cubicBezTo>
                    <a:pt x="55" y="185"/>
                    <a:pt x="55" y="185"/>
                    <a:pt x="55" y="185"/>
                  </a:cubicBezTo>
                  <a:cubicBezTo>
                    <a:pt x="51" y="185"/>
                    <a:pt x="49" y="187"/>
                    <a:pt x="49" y="190"/>
                  </a:cubicBezTo>
                  <a:cubicBezTo>
                    <a:pt x="49" y="194"/>
                    <a:pt x="51" y="197"/>
                    <a:pt x="55" y="197"/>
                  </a:cubicBezTo>
                  <a:cubicBezTo>
                    <a:pt x="170" y="197"/>
                    <a:pt x="170" y="197"/>
                    <a:pt x="170" y="197"/>
                  </a:cubicBezTo>
                  <a:cubicBezTo>
                    <a:pt x="173" y="197"/>
                    <a:pt x="175" y="194"/>
                    <a:pt x="175" y="190"/>
                  </a:cubicBezTo>
                  <a:cubicBezTo>
                    <a:pt x="175" y="187"/>
                    <a:pt x="173" y="185"/>
                    <a:pt x="170" y="185"/>
                  </a:cubicBezTo>
                  <a:close/>
                  <a:moveTo>
                    <a:pt x="222" y="74"/>
                  </a:moveTo>
                  <a:cubicBezTo>
                    <a:pt x="222" y="74"/>
                    <a:pt x="222" y="74"/>
                    <a:pt x="222" y="74"/>
                  </a:cubicBezTo>
                  <a:cubicBezTo>
                    <a:pt x="150" y="3"/>
                    <a:pt x="150" y="3"/>
                    <a:pt x="150" y="3"/>
                  </a:cubicBezTo>
                  <a:cubicBezTo>
                    <a:pt x="148" y="1"/>
                    <a:pt x="146" y="0"/>
                    <a:pt x="143" y="0"/>
                  </a:cubicBezTo>
                  <a:cubicBezTo>
                    <a:pt x="26" y="0"/>
                    <a:pt x="26" y="0"/>
                    <a:pt x="26" y="0"/>
                  </a:cubicBezTo>
                  <a:cubicBezTo>
                    <a:pt x="19" y="0"/>
                    <a:pt x="12" y="3"/>
                    <a:pt x="7" y="7"/>
                  </a:cubicBezTo>
                  <a:cubicBezTo>
                    <a:pt x="2" y="12"/>
                    <a:pt x="0" y="19"/>
                    <a:pt x="0" y="26"/>
                  </a:cubicBezTo>
                  <a:cubicBezTo>
                    <a:pt x="0" y="230"/>
                    <a:pt x="0" y="230"/>
                    <a:pt x="0" y="230"/>
                  </a:cubicBezTo>
                  <a:cubicBezTo>
                    <a:pt x="0" y="238"/>
                    <a:pt x="2" y="244"/>
                    <a:pt x="7" y="249"/>
                  </a:cubicBezTo>
                  <a:cubicBezTo>
                    <a:pt x="7" y="249"/>
                    <a:pt x="7" y="249"/>
                    <a:pt x="7" y="249"/>
                  </a:cubicBezTo>
                  <a:cubicBezTo>
                    <a:pt x="12" y="254"/>
                    <a:pt x="19" y="257"/>
                    <a:pt x="26" y="257"/>
                  </a:cubicBezTo>
                  <a:cubicBezTo>
                    <a:pt x="198" y="257"/>
                    <a:pt x="198" y="257"/>
                    <a:pt x="198" y="257"/>
                  </a:cubicBezTo>
                  <a:cubicBezTo>
                    <a:pt x="205" y="257"/>
                    <a:pt x="212" y="254"/>
                    <a:pt x="217" y="249"/>
                  </a:cubicBezTo>
                  <a:cubicBezTo>
                    <a:pt x="217" y="249"/>
                    <a:pt x="217" y="249"/>
                    <a:pt x="217" y="249"/>
                  </a:cubicBezTo>
                  <a:cubicBezTo>
                    <a:pt x="217" y="249"/>
                    <a:pt x="217" y="249"/>
                    <a:pt x="217" y="249"/>
                  </a:cubicBezTo>
                  <a:cubicBezTo>
                    <a:pt x="222" y="244"/>
                    <a:pt x="225" y="238"/>
                    <a:pt x="225" y="230"/>
                  </a:cubicBezTo>
                  <a:cubicBezTo>
                    <a:pt x="225" y="81"/>
                    <a:pt x="225" y="81"/>
                    <a:pt x="225" y="81"/>
                  </a:cubicBezTo>
                  <a:cubicBezTo>
                    <a:pt x="225" y="79"/>
                    <a:pt x="224" y="76"/>
                    <a:pt x="222" y="74"/>
                  </a:cubicBezTo>
                  <a:close/>
                  <a:moveTo>
                    <a:pt x="149" y="29"/>
                  </a:moveTo>
                  <a:cubicBezTo>
                    <a:pt x="149" y="29"/>
                    <a:pt x="149" y="29"/>
                    <a:pt x="149" y="29"/>
                  </a:cubicBezTo>
                  <a:cubicBezTo>
                    <a:pt x="195" y="75"/>
                    <a:pt x="195" y="75"/>
                    <a:pt x="195" y="75"/>
                  </a:cubicBezTo>
                  <a:cubicBezTo>
                    <a:pt x="160" y="75"/>
                    <a:pt x="160" y="75"/>
                    <a:pt x="160" y="75"/>
                  </a:cubicBezTo>
                  <a:cubicBezTo>
                    <a:pt x="157" y="75"/>
                    <a:pt x="154" y="74"/>
                    <a:pt x="152" y="72"/>
                  </a:cubicBezTo>
                  <a:cubicBezTo>
                    <a:pt x="152" y="72"/>
                    <a:pt x="152" y="72"/>
                    <a:pt x="152" y="72"/>
                  </a:cubicBezTo>
                  <a:cubicBezTo>
                    <a:pt x="150" y="70"/>
                    <a:pt x="149" y="67"/>
                    <a:pt x="149" y="64"/>
                  </a:cubicBezTo>
                  <a:cubicBezTo>
                    <a:pt x="149" y="29"/>
                    <a:pt x="149" y="29"/>
                    <a:pt x="149" y="29"/>
                  </a:cubicBezTo>
                  <a:close/>
                  <a:moveTo>
                    <a:pt x="205" y="230"/>
                  </a:moveTo>
                  <a:cubicBezTo>
                    <a:pt x="205" y="230"/>
                    <a:pt x="205" y="230"/>
                    <a:pt x="205" y="230"/>
                  </a:cubicBezTo>
                  <a:cubicBezTo>
                    <a:pt x="205" y="232"/>
                    <a:pt x="204" y="234"/>
                    <a:pt x="203" y="235"/>
                  </a:cubicBezTo>
                  <a:cubicBezTo>
                    <a:pt x="203" y="235"/>
                    <a:pt x="203" y="235"/>
                    <a:pt x="203" y="235"/>
                  </a:cubicBezTo>
                  <a:cubicBezTo>
                    <a:pt x="202" y="236"/>
                    <a:pt x="200" y="237"/>
                    <a:pt x="198" y="237"/>
                  </a:cubicBezTo>
                  <a:cubicBezTo>
                    <a:pt x="26" y="237"/>
                    <a:pt x="26" y="237"/>
                    <a:pt x="26" y="237"/>
                  </a:cubicBezTo>
                  <a:cubicBezTo>
                    <a:pt x="24" y="237"/>
                    <a:pt x="22" y="236"/>
                    <a:pt x="21" y="235"/>
                  </a:cubicBezTo>
                  <a:cubicBezTo>
                    <a:pt x="20" y="234"/>
                    <a:pt x="19" y="232"/>
                    <a:pt x="19" y="230"/>
                  </a:cubicBezTo>
                  <a:cubicBezTo>
                    <a:pt x="19" y="26"/>
                    <a:pt x="19" y="26"/>
                    <a:pt x="19" y="26"/>
                  </a:cubicBezTo>
                  <a:cubicBezTo>
                    <a:pt x="19" y="24"/>
                    <a:pt x="20" y="23"/>
                    <a:pt x="21" y="21"/>
                  </a:cubicBezTo>
                  <a:cubicBezTo>
                    <a:pt x="22" y="20"/>
                    <a:pt x="24" y="20"/>
                    <a:pt x="26" y="20"/>
                  </a:cubicBezTo>
                  <a:cubicBezTo>
                    <a:pt x="137" y="20"/>
                    <a:pt x="137" y="20"/>
                    <a:pt x="137" y="20"/>
                  </a:cubicBezTo>
                  <a:cubicBezTo>
                    <a:pt x="137" y="64"/>
                    <a:pt x="137" y="64"/>
                    <a:pt x="137" y="64"/>
                  </a:cubicBezTo>
                  <a:cubicBezTo>
                    <a:pt x="137" y="71"/>
                    <a:pt x="140" y="76"/>
                    <a:pt x="143" y="80"/>
                  </a:cubicBezTo>
                  <a:cubicBezTo>
                    <a:pt x="144" y="80"/>
                    <a:pt x="144" y="80"/>
                    <a:pt x="144" y="80"/>
                  </a:cubicBezTo>
                  <a:cubicBezTo>
                    <a:pt x="148" y="84"/>
                    <a:pt x="153" y="87"/>
                    <a:pt x="160" y="87"/>
                  </a:cubicBezTo>
                  <a:cubicBezTo>
                    <a:pt x="205" y="87"/>
                    <a:pt x="205" y="87"/>
                    <a:pt x="205" y="87"/>
                  </a:cubicBezTo>
                  <a:cubicBezTo>
                    <a:pt x="205" y="230"/>
                    <a:pt x="205" y="230"/>
                    <a:pt x="205" y="230"/>
                  </a:cubicBezTo>
                  <a:close/>
                  <a:moveTo>
                    <a:pt x="49" y="107"/>
                  </a:moveTo>
                  <a:cubicBezTo>
                    <a:pt x="49" y="107"/>
                    <a:pt x="49" y="107"/>
                    <a:pt x="49" y="107"/>
                  </a:cubicBezTo>
                  <a:cubicBezTo>
                    <a:pt x="49" y="110"/>
                    <a:pt x="51" y="113"/>
                    <a:pt x="55" y="113"/>
                  </a:cubicBezTo>
                  <a:cubicBezTo>
                    <a:pt x="170" y="113"/>
                    <a:pt x="170" y="113"/>
                    <a:pt x="170" y="113"/>
                  </a:cubicBezTo>
                  <a:cubicBezTo>
                    <a:pt x="173" y="113"/>
                    <a:pt x="175" y="110"/>
                    <a:pt x="175" y="107"/>
                  </a:cubicBezTo>
                  <a:cubicBezTo>
                    <a:pt x="175" y="104"/>
                    <a:pt x="173" y="101"/>
                    <a:pt x="170" y="101"/>
                  </a:cubicBezTo>
                  <a:cubicBezTo>
                    <a:pt x="55" y="101"/>
                    <a:pt x="55" y="101"/>
                    <a:pt x="55" y="101"/>
                  </a:cubicBezTo>
                  <a:cubicBezTo>
                    <a:pt x="51" y="101"/>
                    <a:pt x="49" y="104"/>
                    <a:pt x="49" y="107"/>
                  </a:cubicBezTo>
                  <a:close/>
                  <a:moveTo>
                    <a:pt x="170" y="143"/>
                  </a:moveTo>
                  <a:cubicBezTo>
                    <a:pt x="170" y="143"/>
                    <a:pt x="170" y="143"/>
                    <a:pt x="170" y="143"/>
                  </a:cubicBezTo>
                  <a:cubicBezTo>
                    <a:pt x="55" y="143"/>
                    <a:pt x="55" y="143"/>
                    <a:pt x="55" y="143"/>
                  </a:cubicBezTo>
                  <a:cubicBezTo>
                    <a:pt x="51" y="143"/>
                    <a:pt x="49" y="146"/>
                    <a:pt x="49" y="149"/>
                  </a:cubicBezTo>
                  <a:cubicBezTo>
                    <a:pt x="49" y="152"/>
                    <a:pt x="51" y="155"/>
                    <a:pt x="55" y="155"/>
                  </a:cubicBezTo>
                  <a:cubicBezTo>
                    <a:pt x="170" y="155"/>
                    <a:pt x="170" y="155"/>
                    <a:pt x="170" y="155"/>
                  </a:cubicBezTo>
                  <a:cubicBezTo>
                    <a:pt x="173" y="155"/>
                    <a:pt x="175" y="152"/>
                    <a:pt x="175" y="149"/>
                  </a:cubicBezTo>
                  <a:cubicBezTo>
                    <a:pt x="175" y="146"/>
                    <a:pt x="173" y="143"/>
                    <a:pt x="170" y="143"/>
                  </a:cubicBezTo>
                  <a:close/>
                </a:path>
              </a:pathLst>
            </a:custGeom>
            <a:solidFill>
              <a:srgbClr val="F8C00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262626"/>
                </a:solidFill>
                <a:latin typeface="Calibri"/>
                <a:ea typeface="Calibri"/>
                <a:cs typeface="Calibri"/>
                <a:sym typeface="Calibri"/>
              </a:endParaRPr>
            </a:p>
          </p:txBody>
        </p:sp>
      </p:grpSp>
      <p:sp>
        <p:nvSpPr>
          <p:cNvPr id="16" name="Google Shape;118;p2"/>
          <p:cNvSpPr txBox="1"/>
          <p:nvPr/>
        </p:nvSpPr>
        <p:spPr>
          <a:xfrm>
            <a:off x="6094598" y="2681360"/>
            <a:ext cx="1133944"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1" dirty="0" smtClean="0">
                <a:solidFill>
                  <a:srgbClr val="262626"/>
                </a:solidFill>
              </a:rPr>
              <a:t>Set</a:t>
            </a:r>
            <a:endParaRPr sz="1400" b="1" i="0" u="none" strike="noStrike" cap="none" dirty="0">
              <a:solidFill>
                <a:srgbClr val="262626"/>
              </a:solidFill>
              <a:latin typeface="Arial"/>
              <a:ea typeface="Arial"/>
              <a:cs typeface="Arial"/>
              <a:sym typeface="Arial"/>
            </a:endParaRPr>
          </a:p>
        </p:txBody>
      </p:sp>
      <p:grpSp>
        <p:nvGrpSpPr>
          <p:cNvPr id="17" name="Google Shape;122;p2"/>
          <p:cNvGrpSpPr/>
          <p:nvPr/>
        </p:nvGrpSpPr>
        <p:grpSpPr>
          <a:xfrm>
            <a:off x="6331893" y="1917377"/>
            <a:ext cx="681514" cy="714493"/>
            <a:chOff x="6609715" y="2310207"/>
            <a:chExt cx="1313180" cy="1497965"/>
          </a:xfrm>
        </p:grpSpPr>
        <p:sp>
          <p:nvSpPr>
            <p:cNvPr id="18" name="Google Shape;123;p2"/>
            <p:cNvSpPr/>
            <p:nvPr/>
          </p:nvSpPr>
          <p:spPr>
            <a:xfrm>
              <a:off x="6609715" y="2310207"/>
              <a:ext cx="1313180" cy="1497965"/>
            </a:xfrm>
            <a:custGeom>
              <a:avLst/>
              <a:gdLst/>
              <a:ahLst/>
              <a:cxnLst/>
              <a:rect l="l" t="t" r="r" b="b"/>
              <a:pathLst>
                <a:path w="1146" h="1307" extrusionOk="0">
                  <a:moveTo>
                    <a:pt x="573" y="0"/>
                  </a:moveTo>
                  <a:lnTo>
                    <a:pt x="1146" y="287"/>
                  </a:lnTo>
                  <a:lnTo>
                    <a:pt x="1146" y="1021"/>
                  </a:lnTo>
                  <a:lnTo>
                    <a:pt x="573" y="1307"/>
                  </a:lnTo>
                  <a:lnTo>
                    <a:pt x="0" y="1021"/>
                  </a:lnTo>
                  <a:lnTo>
                    <a:pt x="0" y="287"/>
                  </a:lnTo>
                  <a:lnTo>
                    <a:pt x="573" y="0"/>
                  </a:lnTo>
                  <a:close/>
                </a:path>
              </a:pathLst>
            </a:custGeom>
            <a:noFill/>
            <a:ln w="28575" cap="flat" cmpd="sng">
              <a:solidFill>
                <a:srgbClr val="F8C00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24;p2"/>
            <p:cNvSpPr/>
            <p:nvPr/>
          </p:nvSpPr>
          <p:spPr>
            <a:xfrm>
              <a:off x="7045614" y="2794192"/>
              <a:ext cx="472786" cy="541878"/>
            </a:xfrm>
            <a:custGeom>
              <a:avLst/>
              <a:gdLst/>
              <a:ahLst/>
              <a:cxnLst/>
              <a:rect l="l" t="t" r="r" b="b"/>
              <a:pathLst>
                <a:path w="225" h="257" extrusionOk="0">
                  <a:moveTo>
                    <a:pt x="170" y="185"/>
                  </a:moveTo>
                  <a:cubicBezTo>
                    <a:pt x="55" y="185"/>
                    <a:pt x="55" y="185"/>
                    <a:pt x="55" y="185"/>
                  </a:cubicBezTo>
                  <a:cubicBezTo>
                    <a:pt x="51" y="185"/>
                    <a:pt x="49" y="187"/>
                    <a:pt x="49" y="190"/>
                  </a:cubicBezTo>
                  <a:cubicBezTo>
                    <a:pt x="49" y="194"/>
                    <a:pt x="51" y="197"/>
                    <a:pt x="55" y="197"/>
                  </a:cubicBezTo>
                  <a:cubicBezTo>
                    <a:pt x="170" y="197"/>
                    <a:pt x="170" y="197"/>
                    <a:pt x="170" y="197"/>
                  </a:cubicBezTo>
                  <a:cubicBezTo>
                    <a:pt x="173" y="197"/>
                    <a:pt x="175" y="194"/>
                    <a:pt x="175" y="190"/>
                  </a:cubicBezTo>
                  <a:cubicBezTo>
                    <a:pt x="175" y="187"/>
                    <a:pt x="173" y="185"/>
                    <a:pt x="170" y="185"/>
                  </a:cubicBezTo>
                  <a:close/>
                  <a:moveTo>
                    <a:pt x="222" y="74"/>
                  </a:moveTo>
                  <a:cubicBezTo>
                    <a:pt x="222" y="74"/>
                    <a:pt x="222" y="74"/>
                    <a:pt x="222" y="74"/>
                  </a:cubicBezTo>
                  <a:cubicBezTo>
                    <a:pt x="150" y="3"/>
                    <a:pt x="150" y="3"/>
                    <a:pt x="150" y="3"/>
                  </a:cubicBezTo>
                  <a:cubicBezTo>
                    <a:pt x="148" y="1"/>
                    <a:pt x="146" y="0"/>
                    <a:pt x="143" y="0"/>
                  </a:cubicBezTo>
                  <a:cubicBezTo>
                    <a:pt x="26" y="0"/>
                    <a:pt x="26" y="0"/>
                    <a:pt x="26" y="0"/>
                  </a:cubicBezTo>
                  <a:cubicBezTo>
                    <a:pt x="19" y="0"/>
                    <a:pt x="12" y="3"/>
                    <a:pt x="7" y="7"/>
                  </a:cubicBezTo>
                  <a:cubicBezTo>
                    <a:pt x="2" y="12"/>
                    <a:pt x="0" y="19"/>
                    <a:pt x="0" y="26"/>
                  </a:cubicBezTo>
                  <a:cubicBezTo>
                    <a:pt x="0" y="230"/>
                    <a:pt x="0" y="230"/>
                    <a:pt x="0" y="230"/>
                  </a:cubicBezTo>
                  <a:cubicBezTo>
                    <a:pt x="0" y="238"/>
                    <a:pt x="2" y="244"/>
                    <a:pt x="7" y="249"/>
                  </a:cubicBezTo>
                  <a:cubicBezTo>
                    <a:pt x="7" y="249"/>
                    <a:pt x="7" y="249"/>
                    <a:pt x="7" y="249"/>
                  </a:cubicBezTo>
                  <a:cubicBezTo>
                    <a:pt x="12" y="254"/>
                    <a:pt x="19" y="257"/>
                    <a:pt x="26" y="257"/>
                  </a:cubicBezTo>
                  <a:cubicBezTo>
                    <a:pt x="198" y="257"/>
                    <a:pt x="198" y="257"/>
                    <a:pt x="198" y="257"/>
                  </a:cubicBezTo>
                  <a:cubicBezTo>
                    <a:pt x="205" y="257"/>
                    <a:pt x="212" y="254"/>
                    <a:pt x="217" y="249"/>
                  </a:cubicBezTo>
                  <a:cubicBezTo>
                    <a:pt x="217" y="249"/>
                    <a:pt x="217" y="249"/>
                    <a:pt x="217" y="249"/>
                  </a:cubicBezTo>
                  <a:cubicBezTo>
                    <a:pt x="217" y="249"/>
                    <a:pt x="217" y="249"/>
                    <a:pt x="217" y="249"/>
                  </a:cubicBezTo>
                  <a:cubicBezTo>
                    <a:pt x="222" y="244"/>
                    <a:pt x="225" y="238"/>
                    <a:pt x="225" y="230"/>
                  </a:cubicBezTo>
                  <a:cubicBezTo>
                    <a:pt x="225" y="81"/>
                    <a:pt x="225" y="81"/>
                    <a:pt x="225" y="81"/>
                  </a:cubicBezTo>
                  <a:cubicBezTo>
                    <a:pt x="225" y="79"/>
                    <a:pt x="224" y="76"/>
                    <a:pt x="222" y="74"/>
                  </a:cubicBezTo>
                  <a:close/>
                  <a:moveTo>
                    <a:pt x="149" y="29"/>
                  </a:moveTo>
                  <a:cubicBezTo>
                    <a:pt x="149" y="29"/>
                    <a:pt x="149" y="29"/>
                    <a:pt x="149" y="29"/>
                  </a:cubicBezTo>
                  <a:cubicBezTo>
                    <a:pt x="195" y="75"/>
                    <a:pt x="195" y="75"/>
                    <a:pt x="195" y="75"/>
                  </a:cubicBezTo>
                  <a:cubicBezTo>
                    <a:pt x="160" y="75"/>
                    <a:pt x="160" y="75"/>
                    <a:pt x="160" y="75"/>
                  </a:cubicBezTo>
                  <a:cubicBezTo>
                    <a:pt x="157" y="75"/>
                    <a:pt x="154" y="74"/>
                    <a:pt x="152" y="72"/>
                  </a:cubicBezTo>
                  <a:cubicBezTo>
                    <a:pt x="152" y="72"/>
                    <a:pt x="152" y="72"/>
                    <a:pt x="152" y="72"/>
                  </a:cubicBezTo>
                  <a:cubicBezTo>
                    <a:pt x="150" y="70"/>
                    <a:pt x="149" y="67"/>
                    <a:pt x="149" y="64"/>
                  </a:cubicBezTo>
                  <a:cubicBezTo>
                    <a:pt x="149" y="29"/>
                    <a:pt x="149" y="29"/>
                    <a:pt x="149" y="29"/>
                  </a:cubicBezTo>
                  <a:close/>
                  <a:moveTo>
                    <a:pt x="205" y="230"/>
                  </a:moveTo>
                  <a:cubicBezTo>
                    <a:pt x="205" y="230"/>
                    <a:pt x="205" y="230"/>
                    <a:pt x="205" y="230"/>
                  </a:cubicBezTo>
                  <a:cubicBezTo>
                    <a:pt x="205" y="232"/>
                    <a:pt x="204" y="234"/>
                    <a:pt x="203" y="235"/>
                  </a:cubicBezTo>
                  <a:cubicBezTo>
                    <a:pt x="203" y="235"/>
                    <a:pt x="203" y="235"/>
                    <a:pt x="203" y="235"/>
                  </a:cubicBezTo>
                  <a:cubicBezTo>
                    <a:pt x="202" y="236"/>
                    <a:pt x="200" y="237"/>
                    <a:pt x="198" y="237"/>
                  </a:cubicBezTo>
                  <a:cubicBezTo>
                    <a:pt x="26" y="237"/>
                    <a:pt x="26" y="237"/>
                    <a:pt x="26" y="237"/>
                  </a:cubicBezTo>
                  <a:cubicBezTo>
                    <a:pt x="24" y="237"/>
                    <a:pt x="22" y="236"/>
                    <a:pt x="21" y="235"/>
                  </a:cubicBezTo>
                  <a:cubicBezTo>
                    <a:pt x="20" y="234"/>
                    <a:pt x="19" y="232"/>
                    <a:pt x="19" y="230"/>
                  </a:cubicBezTo>
                  <a:cubicBezTo>
                    <a:pt x="19" y="26"/>
                    <a:pt x="19" y="26"/>
                    <a:pt x="19" y="26"/>
                  </a:cubicBezTo>
                  <a:cubicBezTo>
                    <a:pt x="19" y="24"/>
                    <a:pt x="20" y="23"/>
                    <a:pt x="21" y="21"/>
                  </a:cubicBezTo>
                  <a:cubicBezTo>
                    <a:pt x="22" y="20"/>
                    <a:pt x="24" y="20"/>
                    <a:pt x="26" y="20"/>
                  </a:cubicBezTo>
                  <a:cubicBezTo>
                    <a:pt x="137" y="20"/>
                    <a:pt x="137" y="20"/>
                    <a:pt x="137" y="20"/>
                  </a:cubicBezTo>
                  <a:cubicBezTo>
                    <a:pt x="137" y="64"/>
                    <a:pt x="137" y="64"/>
                    <a:pt x="137" y="64"/>
                  </a:cubicBezTo>
                  <a:cubicBezTo>
                    <a:pt x="137" y="71"/>
                    <a:pt x="140" y="76"/>
                    <a:pt x="143" y="80"/>
                  </a:cubicBezTo>
                  <a:cubicBezTo>
                    <a:pt x="144" y="80"/>
                    <a:pt x="144" y="80"/>
                    <a:pt x="144" y="80"/>
                  </a:cubicBezTo>
                  <a:cubicBezTo>
                    <a:pt x="148" y="84"/>
                    <a:pt x="153" y="87"/>
                    <a:pt x="160" y="87"/>
                  </a:cubicBezTo>
                  <a:cubicBezTo>
                    <a:pt x="205" y="87"/>
                    <a:pt x="205" y="87"/>
                    <a:pt x="205" y="87"/>
                  </a:cubicBezTo>
                  <a:cubicBezTo>
                    <a:pt x="205" y="230"/>
                    <a:pt x="205" y="230"/>
                    <a:pt x="205" y="230"/>
                  </a:cubicBezTo>
                  <a:close/>
                  <a:moveTo>
                    <a:pt x="49" y="107"/>
                  </a:moveTo>
                  <a:cubicBezTo>
                    <a:pt x="49" y="107"/>
                    <a:pt x="49" y="107"/>
                    <a:pt x="49" y="107"/>
                  </a:cubicBezTo>
                  <a:cubicBezTo>
                    <a:pt x="49" y="110"/>
                    <a:pt x="51" y="113"/>
                    <a:pt x="55" y="113"/>
                  </a:cubicBezTo>
                  <a:cubicBezTo>
                    <a:pt x="170" y="113"/>
                    <a:pt x="170" y="113"/>
                    <a:pt x="170" y="113"/>
                  </a:cubicBezTo>
                  <a:cubicBezTo>
                    <a:pt x="173" y="113"/>
                    <a:pt x="175" y="110"/>
                    <a:pt x="175" y="107"/>
                  </a:cubicBezTo>
                  <a:cubicBezTo>
                    <a:pt x="175" y="104"/>
                    <a:pt x="173" y="101"/>
                    <a:pt x="170" y="101"/>
                  </a:cubicBezTo>
                  <a:cubicBezTo>
                    <a:pt x="55" y="101"/>
                    <a:pt x="55" y="101"/>
                    <a:pt x="55" y="101"/>
                  </a:cubicBezTo>
                  <a:cubicBezTo>
                    <a:pt x="51" y="101"/>
                    <a:pt x="49" y="104"/>
                    <a:pt x="49" y="107"/>
                  </a:cubicBezTo>
                  <a:close/>
                  <a:moveTo>
                    <a:pt x="170" y="143"/>
                  </a:moveTo>
                  <a:cubicBezTo>
                    <a:pt x="170" y="143"/>
                    <a:pt x="170" y="143"/>
                    <a:pt x="170" y="143"/>
                  </a:cubicBezTo>
                  <a:cubicBezTo>
                    <a:pt x="55" y="143"/>
                    <a:pt x="55" y="143"/>
                    <a:pt x="55" y="143"/>
                  </a:cubicBezTo>
                  <a:cubicBezTo>
                    <a:pt x="51" y="143"/>
                    <a:pt x="49" y="146"/>
                    <a:pt x="49" y="149"/>
                  </a:cubicBezTo>
                  <a:cubicBezTo>
                    <a:pt x="49" y="152"/>
                    <a:pt x="51" y="155"/>
                    <a:pt x="55" y="155"/>
                  </a:cubicBezTo>
                  <a:cubicBezTo>
                    <a:pt x="170" y="155"/>
                    <a:pt x="170" y="155"/>
                    <a:pt x="170" y="155"/>
                  </a:cubicBezTo>
                  <a:cubicBezTo>
                    <a:pt x="173" y="155"/>
                    <a:pt x="175" y="152"/>
                    <a:pt x="175" y="149"/>
                  </a:cubicBezTo>
                  <a:cubicBezTo>
                    <a:pt x="175" y="146"/>
                    <a:pt x="173" y="143"/>
                    <a:pt x="170" y="143"/>
                  </a:cubicBezTo>
                  <a:close/>
                </a:path>
              </a:pathLst>
            </a:custGeom>
            <a:solidFill>
              <a:srgbClr val="F8C00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262626"/>
                </a:solidFill>
                <a:latin typeface="Calibri"/>
                <a:ea typeface="Calibri"/>
                <a:cs typeface="Calibri"/>
                <a:sym typeface="Calibri"/>
              </a:endParaRPr>
            </a:p>
          </p:txBody>
        </p:sp>
      </p:grpSp>
    </p:spTree>
  </p:cSld>
  <p:clrMapOvr>
    <a:masterClrMapping/>
  </p:clrMapOvr>
  <p:transition spd="med">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 y="961073"/>
            <a:ext cx="4576286" cy="2478405"/>
          </a:xfrm>
          <a:prstGeom prst="rect">
            <a:avLst/>
          </a:prstGeom>
          <a:blipFill rotWithShape="1">
            <a:blip r:embed="rId3"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 name="矩形 2"/>
          <p:cNvSpPr/>
          <p:nvPr/>
        </p:nvSpPr>
        <p:spPr>
          <a:xfrm>
            <a:off x="4564857" y="961073"/>
            <a:ext cx="4576286" cy="2478405"/>
          </a:xfrm>
          <a:prstGeom prst="rect">
            <a:avLst/>
          </a:prstGeom>
          <a:blipFill rotWithShape="1">
            <a:blip r:embed="rId4"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4" name="矩形 3"/>
          <p:cNvSpPr/>
          <p:nvPr/>
        </p:nvSpPr>
        <p:spPr>
          <a:xfrm>
            <a:off x="880586" y="961072"/>
            <a:ext cx="2457450" cy="4195763"/>
          </a:xfrm>
          <a:prstGeom prst="rect">
            <a:avLst/>
          </a:prstGeom>
          <a:solidFill>
            <a:srgbClr val="F8C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 name="文本框 7"/>
          <p:cNvSpPr txBox="1"/>
          <p:nvPr/>
        </p:nvSpPr>
        <p:spPr>
          <a:xfrm>
            <a:off x="1036970" y="1123950"/>
            <a:ext cx="1914525" cy="646331"/>
          </a:xfrm>
          <a:prstGeom prst="rect">
            <a:avLst/>
          </a:prstGeom>
          <a:noFill/>
        </p:spPr>
        <p:txBody>
          <a:bodyPr wrap="square" rtlCol="0">
            <a:spAutoFit/>
          </a:bodyPr>
          <a:lstStyle/>
          <a:p>
            <a:pPr algn="l"/>
            <a:r>
              <a:rPr lang="en-US" altLang="zh-CN" sz="36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Phần</a:t>
            </a:r>
            <a:r>
              <a:rPr lang="en-US" altLang="zh-CN" sz="36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1</a:t>
            </a:r>
            <a:endParaRPr lang="en-US" altLang="zh-CN" sz="3600" b="1" dirty="0">
              <a:solidFill>
                <a:schemeClr val="bg1"/>
              </a:solidFill>
              <a:latin typeface="Arial" panose="020B0604020202020204" pitchFamily="34" charset="0"/>
              <a:cs typeface="Arial" panose="020B0604020202020204" pitchFamily="34" charset="0"/>
            </a:endParaRPr>
          </a:p>
        </p:txBody>
      </p:sp>
      <p:sp>
        <p:nvSpPr>
          <p:cNvPr id="28" name="文本框 27"/>
          <p:cNvSpPr txBox="1"/>
          <p:nvPr/>
        </p:nvSpPr>
        <p:spPr>
          <a:xfrm>
            <a:off x="880586" y="1885950"/>
            <a:ext cx="2624614" cy="830997"/>
          </a:xfrm>
          <a:prstGeom prst="rect">
            <a:avLst/>
          </a:prstGeom>
          <a:noFill/>
        </p:spPr>
        <p:txBody>
          <a:bodyPr wrap="square" rtlCol="0">
            <a:spAutoFit/>
          </a:bodyPr>
          <a:lstStyle/>
          <a:p>
            <a:pPr algn="l"/>
            <a:r>
              <a:rPr lang="en-US" altLang="zh-CN" sz="24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Giới</a:t>
            </a:r>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a:t>
            </a:r>
            <a:r>
              <a:rPr lang="en-US" altLang="zh-CN" sz="24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thiệu</a:t>
            </a:r>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a:t>
            </a:r>
            <a:r>
              <a:rPr lang="en-US" altLang="zh-CN" sz="24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vê</a:t>
            </a:r>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a:t>
            </a:r>
            <a:r>
              <a:rPr lang="en-US" altLang="zh-CN" sz="24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danh</a:t>
            </a:r>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a:t>
            </a:r>
            <a:r>
              <a:rPr lang="en-US" altLang="zh-CN" sz="24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sách</a:t>
            </a:r>
            <a:endParaRPr lang="zh-CN" altLang="en-US" sz="2400" b="1"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9683710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 calcmode="lin" valueType="num">
                                      <p:cBhvr>
                                        <p:cTn id="29" dur="500" fill="hold"/>
                                        <p:tgtEl>
                                          <p:spTgt spid="28"/>
                                        </p:tgtEl>
                                        <p:attrNameLst>
                                          <p:attrName>style.rotation</p:attrName>
                                        </p:attrNameLst>
                                      </p:cBhvr>
                                      <p:tavLst>
                                        <p:tav tm="0">
                                          <p:val>
                                            <p:fltVal val="360"/>
                                          </p:val>
                                        </p:tav>
                                        <p:tav tm="100000">
                                          <p:val>
                                            <p:fltVal val="0"/>
                                          </p:val>
                                        </p:tav>
                                      </p:tavLst>
                                    </p:anim>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ldLvl="0" animBg="1"/>
      <p:bldP spid="8"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3"/>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31" name="Google Shape;131;p3"/>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32" name="Google Shape;132;p3"/>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err="1" smtClean="0">
                <a:solidFill>
                  <a:srgbClr val="FFC000"/>
                </a:solidFill>
                <a:latin typeface="Arial"/>
                <a:ea typeface="Arial"/>
                <a:cs typeface="Arial"/>
                <a:sym typeface="Arial"/>
              </a:rPr>
              <a:t>Giới</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thiệu</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về</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danh</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sách</a:t>
            </a:r>
            <a:endParaRPr sz="1600" b="1" dirty="0">
              <a:solidFill>
                <a:srgbClr val="FFC000"/>
              </a:solidFill>
              <a:latin typeface="Arial"/>
              <a:ea typeface="Arial"/>
              <a:cs typeface="Arial"/>
              <a:sym typeface="Arial"/>
            </a:endParaRPr>
          </a:p>
        </p:txBody>
      </p:sp>
      <p:sp>
        <p:nvSpPr>
          <p:cNvPr id="2" name="TextBox 1"/>
          <p:cNvSpPr txBox="1"/>
          <p:nvPr/>
        </p:nvSpPr>
        <p:spPr>
          <a:xfrm>
            <a:off x="311727" y="928254"/>
            <a:ext cx="2395473" cy="30777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smtClean="0">
                <a:solidFill>
                  <a:schemeClr val="bg2"/>
                </a:solidFill>
              </a:rPr>
              <a:t>List (</a:t>
            </a:r>
            <a:r>
              <a:rPr lang="en-US" b="1" dirty="0" err="1">
                <a:solidFill>
                  <a:schemeClr val="bg2"/>
                </a:solidFill>
              </a:rPr>
              <a:t>d</a:t>
            </a:r>
            <a:r>
              <a:rPr lang="en-US" b="1" dirty="0" err="1" smtClean="0">
                <a:solidFill>
                  <a:schemeClr val="bg2"/>
                </a:solidFill>
              </a:rPr>
              <a:t>anh</a:t>
            </a:r>
            <a:r>
              <a:rPr lang="en-US" b="1" dirty="0" smtClean="0">
                <a:solidFill>
                  <a:schemeClr val="bg2"/>
                </a:solidFill>
              </a:rPr>
              <a:t> </a:t>
            </a:r>
            <a:r>
              <a:rPr lang="en-US" b="1" dirty="0" err="1" smtClean="0">
                <a:solidFill>
                  <a:schemeClr val="bg2"/>
                </a:solidFill>
              </a:rPr>
              <a:t>sách</a:t>
            </a:r>
            <a:r>
              <a:rPr lang="en-US" b="1" dirty="0" smtClean="0">
                <a:solidFill>
                  <a:schemeClr val="bg2"/>
                </a:solidFill>
              </a:rPr>
              <a:t>) </a:t>
            </a:r>
            <a:r>
              <a:rPr lang="en-US" b="1" dirty="0" err="1" smtClean="0">
                <a:solidFill>
                  <a:schemeClr val="bg2"/>
                </a:solidFill>
              </a:rPr>
              <a:t>là</a:t>
            </a:r>
            <a:r>
              <a:rPr lang="en-US" b="1" dirty="0" smtClean="0">
                <a:solidFill>
                  <a:schemeClr val="bg2"/>
                </a:solidFill>
              </a:rPr>
              <a:t> </a:t>
            </a:r>
            <a:r>
              <a:rPr lang="en-US" b="1" dirty="0" err="1" smtClean="0">
                <a:solidFill>
                  <a:schemeClr val="bg2"/>
                </a:solidFill>
              </a:rPr>
              <a:t>gì</a:t>
            </a:r>
            <a:r>
              <a:rPr lang="en-US" b="1" dirty="0" smtClean="0">
                <a:solidFill>
                  <a:schemeClr val="bg2"/>
                </a:solidFill>
              </a:rPr>
              <a:t>?</a:t>
            </a:r>
            <a:endParaRPr lang="en-US" b="1" dirty="0">
              <a:solidFill>
                <a:schemeClr val="bg2"/>
              </a:solidFill>
            </a:endParaRPr>
          </a:p>
        </p:txBody>
      </p:sp>
      <p:sp>
        <p:nvSpPr>
          <p:cNvPr id="3" name="TextBox 2"/>
          <p:cNvSpPr txBox="1"/>
          <p:nvPr/>
        </p:nvSpPr>
        <p:spPr>
          <a:xfrm>
            <a:off x="295103" y="1412226"/>
            <a:ext cx="8848897" cy="954107"/>
          </a:xfrm>
          <a:prstGeom prst="rect">
            <a:avLst/>
          </a:prstGeom>
          <a:noFill/>
        </p:spPr>
        <p:txBody>
          <a:bodyPr wrap="none" rtlCol="0">
            <a:spAutoFit/>
          </a:bodyPr>
          <a:lstStyle/>
          <a:p>
            <a:r>
              <a:rPr lang="vi-VN" b="1" dirty="0"/>
              <a:t>List</a:t>
            </a:r>
            <a:r>
              <a:rPr lang="vi-VN" dirty="0"/>
              <a:t> là một interface trong java. Nó chứa các phương thức để chèn và xóa các phần tử dựa trên chỉ số index</a:t>
            </a:r>
            <a:r>
              <a:rPr lang="vi-VN" dirty="0" smtClean="0"/>
              <a:t>.</a:t>
            </a:r>
            <a:endParaRPr lang="en-US" dirty="0" smtClean="0"/>
          </a:p>
          <a:p>
            <a:endParaRPr lang="en-US" dirty="0" smtClean="0"/>
          </a:p>
          <a:p>
            <a:pPr lvl="0"/>
            <a:r>
              <a:rPr lang="en-US" altLang="en-US" b="1" dirty="0" smtClean="0">
                <a:solidFill>
                  <a:srgbClr val="006699"/>
                </a:solidFill>
                <a:latin typeface="Monaco"/>
              </a:rPr>
              <a:t>		public</a:t>
            </a:r>
            <a:r>
              <a:rPr lang="en-US" altLang="en-US" dirty="0" smtClean="0">
                <a:solidFill>
                  <a:srgbClr val="333333"/>
                </a:solidFill>
                <a:latin typeface="Monaco"/>
              </a:rPr>
              <a:t> </a:t>
            </a:r>
            <a:r>
              <a:rPr lang="en-US" altLang="en-US" b="1" dirty="0">
                <a:solidFill>
                  <a:srgbClr val="006699"/>
                </a:solidFill>
                <a:latin typeface="Monaco"/>
              </a:rPr>
              <a:t>interface</a:t>
            </a:r>
            <a:r>
              <a:rPr lang="en-US" altLang="en-US" dirty="0">
                <a:solidFill>
                  <a:srgbClr val="333333"/>
                </a:solidFill>
                <a:latin typeface="Monaco"/>
              </a:rPr>
              <a:t> </a:t>
            </a:r>
            <a:r>
              <a:rPr lang="en-US" altLang="en-US" dirty="0">
                <a:latin typeface="Monaco"/>
              </a:rPr>
              <a:t>List&lt;E&gt; </a:t>
            </a:r>
            <a:r>
              <a:rPr lang="en-US" altLang="en-US" b="1" dirty="0">
                <a:solidFill>
                  <a:srgbClr val="006699"/>
                </a:solidFill>
                <a:latin typeface="Monaco"/>
              </a:rPr>
              <a:t>extends</a:t>
            </a:r>
            <a:r>
              <a:rPr lang="en-US" altLang="en-US" dirty="0">
                <a:solidFill>
                  <a:srgbClr val="333333"/>
                </a:solidFill>
                <a:latin typeface="Monaco"/>
              </a:rPr>
              <a:t> </a:t>
            </a:r>
            <a:r>
              <a:rPr lang="en-US" altLang="en-US" dirty="0">
                <a:latin typeface="Monaco"/>
              </a:rPr>
              <a:t>Collection&lt;E&gt;</a:t>
            </a:r>
            <a:r>
              <a:rPr lang="en-US" altLang="en-US" sz="700" dirty="0">
                <a:solidFill>
                  <a:schemeClr val="tx1"/>
                </a:solidFill>
              </a:rPr>
              <a:t> </a:t>
            </a:r>
            <a:endParaRPr lang="en-US" altLang="en-US" sz="2000" dirty="0">
              <a:solidFill>
                <a:schemeClr val="tx1"/>
              </a:solidFill>
              <a:latin typeface="Arial" panose="020B0604020202020204" pitchFamily="34" charset="0"/>
            </a:endParaRPr>
          </a:p>
          <a:p>
            <a:endParaRPr lang="en-US" dirty="0"/>
          </a:p>
        </p:txBody>
      </p:sp>
      <p:sp>
        <p:nvSpPr>
          <p:cNvPr id="18" name="TextBox 17"/>
          <p:cNvSpPr txBox="1"/>
          <p:nvPr/>
        </p:nvSpPr>
        <p:spPr>
          <a:xfrm>
            <a:off x="295103" y="2292497"/>
            <a:ext cx="1893697" cy="30777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err="1" smtClean="0">
                <a:solidFill>
                  <a:schemeClr val="bg2"/>
                </a:solidFill>
              </a:rPr>
              <a:t>Danh</a:t>
            </a:r>
            <a:r>
              <a:rPr lang="en-US" b="1" dirty="0" smtClean="0">
                <a:solidFill>
                  <a:schemeClr val="bg2"/>
                </a:solidFill>
              </a:rPr>
              <a:t> </a:t>
            </a:r>
            <a:r>
              <a:rPr lang="en-US" b="1" dirty="0" err="1" smtClean="0">
                <a:solidFill>
                  <a:schemeClr val="bg2"/>
                </a:solidFill>
              </a:rPr>
              <a:t>sách</a:t>
            </a:r>
            <a:r>
              <a:rPr lang="en-US" b="1" dirty="0" smtClean="0">
                <a:solidFill>
                  <a:schemeClr val="bg2"/>
                </a:solidFill>
              </a:rPr>
              <a:t> </a:t>
            </a:r>
            <a:r>
              <a:rPr lang="en-US" b="1" dirty="0" err="1" smtClean="0">
                <a:solidFill>
                  <a:schemeClr val="bg2"/>
                </a:solidFill>
              </a:rPr>
              <a:t>và</a:t>
            </a:r>
            <a:r>
              <a:rPr lang="en-US" b="1" dirty="0" smtClean="0">
                <a:solidFill>
                  <a:schemeClr val="bg2"/>
                </a:solidFill>
              </a:rPr>
              <a:t> </a:t>
            </a:r>
            <a:r>
              <a:rPr lang="en-US" b="1" dirty="0" err="1" smtClean="0">
                <a:solidFill>
                  <a:schemeClr val="bg2"/>
                </a:solidFill>
              </a:rPr>
              <a:t>mảng</a:t>
            </a:r>
            <a:endParaRPr lang="en-US" b="1" dirty="0">
              <a:solidFill>
                <a:schemeClr val="bg2"/>
              </a:solidFill>
            </a:endParaRPr>
          </a:p>
        </p:txBody>
      </p:sp>
      <p:sp>
        <p:nvSpPr>
          <p:cNvPr id="7" name="TextBox 6"/>
          <p:cNvSpPr txBox="1"/>
          <p:nvPr/>
        </p:nvSpPr>
        <p:spPr>
          <a:xfrm>
            <a:off x="295103" y="2801433"/>
            <a:ext cx="8655433" cy="1815882"/>
          </a:xfrm>
          <a:prstGeom prst="rect">
            <a:avLst/>
          </a:prstGeom>
          <a:noFill/>
        </p:spPr>
        <p:txBody>
          <a:bodyPr wrap="square" rtlCol="0">
            <a:spAutoFit/>
          </a:bodyPr>
          <a:lstStyle/>
          <a:p>
            <a:r>
              <a:rPr lang="vi-VN" b="1" dirty="0"/>
              <a:t>Mảng (Array)</a:t>
            </a:r>
            <a:r>
              <a:rPr lang="vi-VN" dirty="0"/>
              <a:t> là một cấu trúc dữ liệu có kích thước cố định, trong khi </a:t>
            </a:r>
            <a:r>
              <a:rPr lang="vi-VN" b="1" dirty="0" smtClean="0"/>
              <a:t>List</a:t>
            </a:r>
            <a:r>
              <a:rPr lang="vi-VN" dirty="0"/>
              <a:t> là một lớp Collection có thể thay đổi được kích thước. Nghĩa là chúng ta không thể thay đổi kích thước của mảng khi đã tạo, nhưng ArrayList có thể được thay đổi</a:t>
            </a:r>
            <a:r>
              <a:rPr lang="vi-VN" dirty="0" smtClean="0"/>
              <a:t>.</a:t>
            </a:r>
            <a:endParaRPr lang="en-US" dirty="0" smtClean="0"/>
          </a:p>
          <a:p>
            <a:endParaRPr lang="vi-VN" dirty="0"/>
          </a:p>
          <a:p>
            <a:r>
              <a:rPr lang="en-US" b="1" dirty="0" smtClean="0"/>
              <a:t>List</a:t>
            </a:r>
            <a:r>
              <a:rPr lang="en-US" dirty="0" smtClean="0"/>
              <a:t> </a:t>
            </a:r>
            <a:r>
              <a:rPr lang="vi-VN" dirty="0" smtClean="0"/>
              <a:t>không </a:t>
            </a:r>
            <a:r>
              <a:rPr lang="vi-VN" dirty="0"/>
              <a:t>thể lưu giữ dữ liệu nguyên </a:t>
            </a:r>
            <a:r>
              <a:rPr lang="vi-VN" dirty="0" smtClean="0"/>
              <a:t>thủy, </a:t>
            </a:r>
            <a:r>
              <a:rPr lang="vi-VN" dirty="0"/>
              <a:t>nó chỉ có thể chứa các đối tượng. Nhưng </a:t>
            </a:r>
            <a:r>
              <a:rPr lang="en-US" b="1" dirty="0" smtClean="0"/>
              <a:t>Array</a:t>
            </a:r>
            <a:r>
              <a:rPr lang="vi-VN" dirty="0" smtClean="0"/>
              <a:t> </a:t>
            </a:r>
            <a:r>
              <a:rPr lang="vi-VN" dirty="0"/>
              <a:t>có thể chứa </a:t>
            </a:r>
            <a:r>
              <a:rPr lang="vi-VN" i="1" dirty="0"/>
              <a:t>cả hai</a:t>
            </a:r>
            <a:r>
              <a:rPr lang="vi-VN" dirty="0"/>
              <a:t> kiểu dữ liệu nguyên thủy và các đối tượng trong Java. Kể từ Java 5, kiểu nguyên thủy được tự động chuyển đổi trong các đối tượng được gọi là auto-boxing.</a:t>
            </a:r>
          </a:p>
          <a:p>
            <a:endParaRPr lang="en-US" dirty="0"/>
          </a:p>
        </p:txBody>
      </p:sp>
    </p:spTree>
    <p:extLst>
      <p:ext uri="{BB962C8B-B14F-4D97-AF65-F5344CB8AC3E}">
        <p14:creationId xmlns:p14="http://schemas.microsoft.com/office/powerpoint/2010/main" val="285075473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8"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 y="961073"/>
            <a:ext cx="4576286" cy="2478405"/>
          </a:xfrm>
          <a:prstGeom prst="rect">
            <a:avLst/>
          </a:prstGeom>
          <a:blipFill rotWithShape="1">
            <a:blip r:embed="rId3"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 name="矩形 2"/>
          <p:cNvSpPr/>
          <p:nvPr/>
        </p:nvSpPr>
        <p:spPr>
          <a:xfrm>
            <a:off x="4564857" y="961073"/>
            <a:ext cx="4576286" cy="2478405"/>
          </a:xfrm>
          <a:prstGeom prst="rect">
            <a:avLst/>
          </a:prstGeom>
          <a:blipFill rotWithShape="1">
            <a:blip r:embed="rId4"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4" name="矩形 3"/>
          <p:cNvSpPr/>
          <p:nvPr/>
        </p:nvSpPr>
        <p:spPr>
          <a:xfrm>
            <a:off x="880586" y="961072"/>
            <a:ext cx="2457450" cy="4195763"/>
          </a:xfrm>
          <a:prstGeom prst="rect">
            <a:avLst/>
          </a:prstGeom>
          <a:solidFill>
            <a:srgbClr val="F8C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 name="文本框 7"/>
          <p:cNvSpPr txBox="1"/>
          <p:nvPr/>
        </p:nvSpPr>
        <p:spPr>
          <a:xfrm>
            <a:off x="1036970" y="1123950"/>
            <a:ext cx="1914525" cy="646331"/>
          </a:xfrm>
          <a:prstGeom prst="rect">
            <a:avLst/>
          </a:prstGeom>
          <a:noFill/>
        </p:spPr>
        <p:txBody>
          <a:bodyPr wrap="square" rtlCol="0">
            <a:spAutoFit/>
          </a:bodyPr>
          <a:lstStyle/>
          <a:p>
            <a:pPr algn="l"/>
            <a:r>
              <a:rPr lang="en-US" altLang="zh-CN" sz="36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Phần</a:t>
            </a:r>
            <a:r>
              <a:rPr lang="en-US" altLang="zh-CN" sz="36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2</a:t>
            </a:r>
            <a:endParaRPr lang="en-US" altLang="zh-CN" sz="3600" b="1" dirty="0">
              <a:solidFill>
                <a:schemeClr val="bg1"/>
              </a:solidFill>
              <a:latin typeface="Arial" panose="020B0604020202020204" pitchFamily="34" charset="0"/>
              <a:cs typeface="Arial" panose="020B0604020202020204" pitchFamily="34" charset="0"/>
            </a:endParaRPr>
          </a:p>
        </p:txBody>
      </p:sp>
      <p:sp>
        <p:nvSpPr>
          <p:cNvPr id="28" name="文本框 27"/>
          <p:cNvSpPr txBox="1"/>
          <p:nvPr/>
        </p:nvSpPr>
        <p:spPr>
          <a:xfrm>
            <a:off x="880586" y="1885950"/>
            <a:ext cx="2624614" cy="830997"/>
          </a:xfrm>
          <a:prstGeom prst="rect">
            <a:avLst/>
          </a:prstGeom>
          <a:noFill/>
        </p:spPr>
        <p:txBody>
          <a:bodyPr wrap="square" rtlCol="0">
            <a:spAutoFit/>
          </a:bodyPr>
          <a:lstStyle/>
          <a:p>
            <a:pPr algn="l"/>
            <a:r>
              <a:rPr lang="en-US" altLang="zh-CN" sz="24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ArrayList</a:t>
            </a:r>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a:t>
            </a:r>
            <a:r>
              <a:rPr lang="en-US" altLang="zh-CN" sz="24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trong</a:t>
            </a:r>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a:t>
            </a:r>
          </a:p>
          <a:p>
            <a:pPr algn="l"/>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Java</a:t>
            </a:r>
            <a:endParaRPr lang="zh-CN" altLang="en-US" sz="2400" b="1"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Tree>
    <p:extLst>
      <p:ext uri="{BB962C8B-B14F-4D97-AF65-F5344CB8AC3E}">
        <p14:creationId xmlns:p14="http://schemas.microsoft.com/office/powerpoint/2010/main" val="76732869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 calcmode="lin" valueType="num">
                                      <p:cBhvr>
                                        <p:cTn id="29" dur="500" fill="hold"/>
                                        <p:tgtEl>
                                          <p:spTgt spid="28"/>
                                        </p:tgtEl>
                                        <p:attrNameLst>
                                          <p:attrName>style.rotation</p:attrName>
                                        </p:attrNameLst>
                                      </p:cBhvr>
                                      <p:tavLst>
                                        <p:tav tm="0">
                                          <p:val>
                                            <p:fltVal val="360"/>
                                          </p:val>
                                        </p:tav>
                                        <p:tav tm="100000">
                                          <p:val>
                                            <p:fltVal val="0"/>
                                          </p:val>
                                        </p:tav>
                                      </p:tavLst>
                                    </p:anim>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ldLvl="0" animBg="1"/>
      <p:bldP spid="8"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3"/>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31" name="Google Shape;131;p3"/>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32" name="Google Shape;132;p3"/>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err="1" smtClean="0">
                <a:solidFill>
                  <a:srgbClr val="FFC000"/>
                </a:solidFill>
              </a:rPr>
              <a:t>ArrayList</a:t>
            </a:r>
            <a:r>
              <a:rPr lang="en-US" sz="1600" b="1" dirty="0" smtClean="0">
                <a:solidFill>
                  <a:srgbClr val="FFC000"/>
                </a:solidFill>
              </a:rPr>
              <a:t> </a:t>
            </a:r>
            <a:r>
              <a:rPr lang="en-US" sz="1600" b="1" dirty="0" err="1" smtClean="0">
                <a:solidFill>
                  <a:srgbClr val="FFC000"/>
                </a:solidFill>
              </a:rPr>
              <a:t>trong</a:t>
            </a:r>
            <a:r>
              <a:rPr lang="en-US" sz="1600" b="1" dirty="0" smtClean="0">
                <a:solidFill>
                  <a:srgbClr val="FFC000"/>
                </a:solidFill>
              </a:rPr>
              <a:t> Java</a:t>
            </a:r>
            <a:endParaRPr sz="1600" b="1" dirty="0">
              <a:solidFill>
                <a:srgbClr val="FFC000"/>
              </a:solidFill>
              <a:latin typeface="Arial"/>
              <a:ea typeface="Arial"/>
              <a:cs typeface="Arial"/>
              <a:sym typeface="Arial"/>
            </a:endParaRPr>
          </a:p>
        </p:txBody>
      </p:sp>
      <p:sp>
        <p:nvSpPr>
          <p:cNvPr id="2" name="TextBox 1"/>
          <p:cNvSpPr txBox="1"/>
          <p:nvPr/>
        </p:nvSpPr>
        <p:spPr>
          <a:xfrm>
            <a:off x="598498" y="466139"/>
            <a:ext cx="1933543"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b="1" dirty="0" err="1" smtClean="0">
                <a:solidFill>
                  <a:schemeClr val="bg2"/>
                </a:solidFill>
              </a:rPr>
              <a:t>Lớp</a:t>
            </a:r>
            <a:r>
              <a:rPr lang="en-US" b="1" dirty="0" smtClean="0">
                <a:solidFill>
                  <a:schemeClr val="bg2"/>
                </a:solidFill>
              </a:rPr>
              <a:t> </a:t>
            </a:r>
            <a:r>
              <a:rPr lang="en-US" b="1" dirty="0" err="1" smtClean="0">
                <a:solidFill>
                  <a:schemeClr val="bg2"/>
                </a:solidFill>
              </a:rPr>
              <a:t>ArrayList</a:t>
            </a:r>
            <a:r>
              <a:rPr lang="en-US" b="1" dirty="0" smtClean="0">
                <a:solidFill>
                  <a:schemeClr val="bg2"/>
                </a:solidFill>
              </a:rPr>
              <a:t> </a:t>
            </a:r>
            <a:r>
              <a:rPr lang="en-US" b="1" dirty="0" err="1" smtClean="0">
                <a:solidFill>
                  <a:schemeClr val="bg2"/>
                </a:solidFill>
              </a:rPr>
              <a:t>là</a:t>
            </a:r>
            <a:r>
              <a:rPr lang="en-US" b="1" dirty="0" smtClean="0">
                <a:solidFill>
                  <a:schemeClr val="bg2"/>
                </a:solidFill>
              </a:rPr>
              <a:t> </a:t>
            </a:r>
            <a:r>
              <a:rPr lang="en-US" b="1" dirty="0" err="1" smtClean="0">
                <a:solidFill>
                  <a:schemeClr val="bg2"/>
                </a:solidFill>
              </a:rPr>
              <a:t>gì</a:t>
            </a:r>
            <a:r>
              <a:rPr lang="en-US" b="1" dirty="0" smtClean="0">
                <a:solidFill>
                  <a:schemeClr val="bg2"/>
                </a:solidFill>
              </a:rPr>
              <a:t>? </a:t>
            </a:r>
            <a:endParaRPr lang="en-US" b="1" dirty="0">
              <a:solidFill>
                <a:schemeClr val="bg2"/>
              </a:solidFill>
            </a:endParaRPr>
          </a:p>
        </p:txBody>
      </p:sp>
      <p:sp>
        <p:nvSpPr>
          <p:cNvPr id="3" name="TextBox 2"/>
          <p:cNvSpPr txBox="1"/>
          <p:nvPr/>
        </p:nvSpPr>
        <p:spPr>
          <a:xfrm>
            <a:off x="630382" y="977253"/>
            <a:ext cx="8052818" cy="738664"/>
          </a:xfrm>
          <a:prstGeom prst="rect">
            <a:avLst/>
          </a:prstGeom>
          <a:noFill/>
        </p:spPr>
        <p:txBody>
          <a:bodyPr wrap="square" rtlCol="0">
            <a:spAutoFit/>
          </a:bodyPr>
          <a:lstStyle/>
          <a:p>
            <a:r>
              <a:rPr lang="vi-VN" b="1" dirty="0"/>
              <a:t>Lớp ArrayList trong java</a:t>
            </a:r>
            <a:r>
              <a:rPr lang="vi-VN" dirty="0"/>
              <a:t> là một lớp kế thừa lớp </a:t>
            </a:r>
            <a:r>
              <a:rPr lang="vi-VN" i="1" dirty="0"/>
              <a:t>AbstractList</a:t>
            </a:r>
            <a:r>
              <a:rPr lang="vi-VN" dirty="0"/>
              <a:t> và triển khai của </a:t>
            </a:r>
            <a:r>
              <a:rPr lang="vi-VN" i="1" dirty="0"/>
              <a:t>List Interface </a:t>
            </a:r>
            <a:r>
              <a:rPr lang="vi-VN" dirty="0"/>
              <a:t>trong Collections Framework nên nó sẽ có một vài đặc điểm và phương thức tương đồng với List. </a:t>
            </a:r>
            <a:endParaRPr lang="en-US" dirty="0" smtClean="0"/>
          </a:p>
          <a:p>
            <a:r>
              <a:rPr lang="vi-VN" b="1" dirty="0" smtClean="0"/>
              <a:t>ArrayList </a:t>
            </a:r>
            <a:r>
              <a:rPr lang="vi-VN" b="1" dirty="0"/>
              <a:t>được sử dụng như một mảng động để lưu trữ các phần tử</a:t>
            </a:r>
            <a:r>
              <a:rPr lang="vi-VN" dirty="0"/>
              <a:t>.</a:t>
            </a:r>
            <a:endParaRPr lang="en-US" dirty="0"/>
          </a:p>
        </p:txBody>
      </p:sp>
      <p:sp>
        <p:nvSpPr>
          <p:cNvPr id="9" name="TextBox 8"/>
          <p:cNvSpPr txBox="1"/>
          <p:nvPr/>
        </p:nvSpPr>
        <p:spPr>
          <a:xfrm>
            <a:off x="630382" y="1894064"/>
            <a:ext cx="2571538"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b="1" dirty="0" err="1" smtClean="0">
                <a:solidFill>
                  <a:schemeClr val="bg2"/>
                </a:solidFill>
              </a:rPr>
              <a:t>Đặc</a:t>
            </a:r>
            <a:r>
              <a:rPr lang="en-US" b="1" dirty="0" smtClean="0">
                <a:solidFill>
                  <a:schemeClr val="bg2"/>
                </a:solidFill>
              </a:rPr>
              <a:t> </a:t>
            </a:r>
            <a:r>
              <a:rPr lang="en-US" b="1" dirty="0" err="1" smtClean="0">
                <a:solidFill>
                  <a:schemeClr val="bg2"/>
                </a:solidFill>
              </a:rPr>
              <a:t>điểm</a:t>
            </a:r>
            <a:r>
              <a:rPr lang="en-US" b="1" dirty="0" smtClean="0">
                <a:solidFill>
                  <a:schemeClr val="bg2"/>
                </a:solidFill>
              </a:rPr>
              <a:t> </a:t>
            </a:r>
            <a:r>
              <a:rPr lang="en-US" b="1" dirty="0" err="1" smtClean="0">
                <a:solidFill>
                  <a:schemeClr val="bg2"/>
                </a:solidFill>
              </a:rPr>
              <a:t>của</a:t>
            </a:r>
            <a:r>
              <a:rPr lang="en-US" b="1" dirty="0" smtClean="0">
                <a:solidFill>
                  <a:schemeClr val="bg2"/>
                </a:solidFill>
              </a:rPr>
              <a:t> </a:t>
            </a:r>
            <a:r>
              <a:rPr lang="en-US" b="1" dirty="0" err="1" smtClean="0">
                <a:solidFill>
                  <a:schemeClr val="bg2"/>
                </a:solidFill>
              </a:rPr>
              <a:t>Lớp</a:t>
            </a:r>
            <a:r>
              <a:rPr lang="en-US" b="1" dirty="0" smtClean="0">
                <a:solidFill>
                  <a:schemeClr val="bg2"/>
                </a:solidFill>
              </a:rPr>
              <a:t> </a:t>
            </a:r>
            <a:r>
              <a:rPr lang="en-US" b="1" dirty="0" err="1" smtClean="0">
                <a:solidFill>
                  <a:schemeClr val="bg2"/>
                </a:solidFill>
              </a:rPr>
              <a:t>ArrayList</a:t>
            </a:r>
            <a:endParaRPr lang="en-US" b="1" dirty="0">
              <a:solidFill>
                <a:schemeClr val="bg2"/>
              </a:solidFill>
            </a:endParaRPr>
          </a:p>
        </p:txBody>
      </p:sp>
      <p:sp>
        <p:nvSpPr>
          <p:cNvPr id="5" name="TextBox 4"/>
          <p:cNvSpPr txBox="1"/>
          <p:nvPr/>
        </p:nvSpPr>
        <p:spPr>
          <a:xfrm>
            <a:off x="720436" y="2466109"/>
            <a:ext cx="7647709" cy="2246769"/>
          </a:xfrm>
          <a:prstGeom prst="rect">
            <a:avLst/>
          </a:prstGeom>
          <a:noFill/>
        </p:spPr>
        <p:txBody>
          <a:bodyPr wrap="square" rtlCol="0">
            <a:spAutoFit/>
          </a:bodyPr>
          <a:lstStyle/>
          <a:p>
            <a:pPr marL="285750" indent="-285750">
              <a:buFont typeface="Arial" panose="020B0604020202020204" pitchFamily="34" charset="0"/>
              <a:buChar char="•"/>
            </a:pPr>
            <a:r>
              <a:rPr lang="vi-VN" dirty="0"/>
              <a:t>Lớp ArrayList trong java có thể chứa các phần tử trùng lặp</a:t>
            </a:r>
            <a:r>
              <a:rPr lang="vi-VN" dirty="0" smtClean="0"/>
              <a:t>.</a:t>
            </a:r>
            <a:endParaRPr lang="en-US" dirty="0" smtClean="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Lớp ArrayList duy trì thứ tự của phần tử được thêm vào</a:t>
            </a:r>
            <a:r>
              <a:rPr lang="vi-VN" dirty="0" smtClean="0"/>
              <a:t>.</a:t>
            </a:r>
            <a:endParaRPr lang="en-US" dirty="0" smtClean="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Lớp ArrayList là không đồng bộ (non-synchronized</a:t>
            </a:r>
            <a:r>
              <a:rPr lang="vi-VN" dirty="0" smtClean="0"/>
              <a:t>).</a:t>
            </a:r>
            <a:endParaRPr lang="en-US" dirty="0" smtClean="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Lớp ArrayList cho phép truy cập ngẫu nhiên vì nó lưu dữ liệu theo chỉ mục</a:t>
            </a:r>
            <a:r>
              <a:rPr lang="vi-VN" dirty="0" smtClean="0"/>
              <a:t>.</a:t>
            </a:r>
            <a:endParaRPr lang="en-US" dirty="0" smtClean="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Lớp ArrayList trong java, thao tác chậm vì cần nhiều sự dịch chuyển nếu bất kỳ phần tử nào bị xoá khỏi danh sách.</a:t>
            </a: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3"/>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31" name="Google Shape;131;p3"/>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32" name="Google Shape;132;p3"/>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err="1" smtClean="0">
                <a:solidFill>
                  <a:srgbClr val="FFC000"/>
                </a:solidFill>
              </a:rPr>
              <a:t>Khởi</a:t>
            </a:r>
            <a:r>
              <a:rPr lang="en-US" sz="1600" b="1" dirty="0" smtClean="0">
                <a:solidFill>
                  <a:srgbClr val="FFC000"/>
                </a:solidFill>
              </a:rPr>
              <a:t> </a:t>
            </a:r>
            <a:r>
              <a:rPr lang="en-US" sz="1600" b="1" dirty="0" err="1" smtClean="0">
                <a:solidFill>
                  <a:srgbClr val="FFC000"/>
                </a:solidFill>
              </a:rPr>
              <a:t>tạo</a:t>
            </a:r>
            <a:r>
              <a:rPr lang="en-US" sz="1600" b="1" dirty="0" smtClean="0">
                <a:solidFill>
                  <a:srgbClr val="FFC000"/>
                </a:solidFill>
              </a:rPr>
              <a:t> </a:t>
            </a:r>
            <a:r>
              <a:rPr lang="en-US" sz="1600" b="1" dirty="0" err="1" smtClean="0">
                <a:solidFill>
                  <a:srgbClr val="FFC000"/>
                </a:solidFill>
              </a:rPr>
              <a:t>ArrayList</a:t>
            </a:r>
            <a:endParaRPr sz="1600" b="1" dirty="0">
              <a:solidFill>
                <a:srgbClr val="FFC000"/>
              </a:solidFill>
              <a:latin typeface="Arial"/>
              <a:ea typeface="Arial"/>
              <a:cs typeface="Arial"/>
              <a:sym typeface="Arial"/>
            </a:endParaRPr>
          </a:p>
        </p:txBody>
      </p:sp>
      <p:graphicFrame>
        <p:nvGraphicFramePr>
          <p:cNvPr id="3" name="Table 2"/>
          <p:cNvGraphicFramePr>
            <a:graphicFrameLocks noGrp="1"/>
          </p:cNvGraphicFramePr>
          <p:nvPr>
            <p:extLst>
              <p:ext uri="{D42A27DB-BD31-4B8C-83A1-F6EECF244321}">
                <p14:modId xmlns:p14="http://schemas.microsoft.com/office/powerpoint/2010/main" val="2428172951"/>
              </p:ext>
            </p:extLst>
          </p:nvPr>
        </p:nvGraphicFramePr>
        <p:xfrm>
          <a:off x="2372690" y="829548"/>
          <a:ext cx="6577846" cy="1532777"/>
        </p:xfrm>
        <a:graphic>
          <a:graphicData uri="http://schemas.openxmlformats.org/drawingml/2006/table">
            <a:tbl>
              <a:tblPr/>
              <a:tblGrid>
                <a:gridCol w="2098511">
                  <a:extLst>
                    <a:ext uri="{9D8B030D-6E8A-4147-A177-3AD203B41FA5}">
                      <a16:colId xmlns:a16="http://schemas.microsoft.com/office/drawing/2014/main" val="3649304342"/>
                    </a:ext>
                  </a:extLst>
                </a:gridCol>
                <a:gridCol w="4479335">
                  <a:extLst>
                    <a:ext uri="{9D8B030D-6E8A-4147-A177-3AD203B41FA5}">
                      <a16:colId xmlns:a16="http://schemas.microsoft.com/office/drawing/2014/main" val="2492451982"/>
                    </a:ext>
                  </a:extLst>
                </a:gridCol>
              </a:tblGrid>
              <a:tr h="526937">
                <a:tc>
                  <a:txBody>
                    <a:bodyPr/>
                    <a:lstStyle/>
                    <a:p>
                      <a:pPr algn="l" fontAlgn="t"/>
                      <a:r>
                        <a:rPr lang="en-US" dirty="0" err="1">
                          <a:effectLst/>
                        </a:rPr>
                        <a:t>ArrayList</a:t>
                      </a:r>
                      <a:r>
                        <a:rPr lang="en-US" dirty="0">
                          <a:effectLst/>
                        </a:rPr>
                        <a:t>()</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algn="l" fontAlgn="t"/>
                      <a:r>
                        <a:rPr lang="vi-VN">
                          <a:effectLst/>
                        </a:rPr>
                        <a:t>Nó được sử dụng để khởi tạo một danh sách mảng trống.</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266946576"/>
                  </a:ext>
                </a:extLst>
              </a:tr>
              <a:tr h="0">
                <a:tc>
                  <a:txBody>
                    <a:bodyPr/>
                    <a:lstStyle/>
                    <a:p>
                      <a:pPr algn="l" fontAlgn="t"/>
                      <a:r>
                        <a:rPr lang="en-US" dirty="0" err="1">
                          <a:effectLst/>
                        </a:rPr>
                        <a:t>ArrayList</a:t>
                      </a:r>
                      <a:r>
                        <a:rPr lang="en-US" dirty="0">
                          <a:effectLst/>
                        </a:rPr>
                        <a:t>(Collection c)</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algn="l" fontAlgn="t"/>
                      <a:r>
                        <a:rPr lang="vi-VN" dirty="0">
                          <a:effectLst/>
                        </a:rPr>
                        <a:t>Nó được sử dụng để xây dựng một danh sách mảng được khởi tạo với các phần tử của collection c.</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540460637"/>
                  </a:ext>
                </a:extLst>
              </a:tr>
              <a:tr h="0">
                <a:tc>
                  <a:txBody>
                    <a:bodyPr/>
                    <a:lstStyle/>
                    <a:p>
                      <a:pPr algn="l" fontAlgn="t"/>
                      <a:r>
                        <a:rPr lang="en-US" dirty="0" err="1">
                          <a:effectLst/>
                        </a:rPr>
                        <a:t>ArrayList</a:t>
                      </a:r>
                      <a:r>
                        <a:rPr lang="en-US" dirty="0">
                          <a:effectLst/>
                        </a:rPr>
                        <a:t>(</a:t>
                      </a:r>
                      <a:r>
                        <a:rPr lang="en-US" dirty="0" err="1">
                          <a:effectLst/>
                        </a:rPr>
                        <a:t>int</a:t>
                      </a:r>
                      <a:r>
                        <a:rPr lang="en-US" dirty="0">
                          <a:effectLst/>
                        </a:rPr>
                        <a:t> capacity)</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algn="l" fontAlgn="t"/>
                      <a:r>
                        <a:rPr lang="vi-VN" dirty="0">
                          <a:effectLst/>
                        </a:rPr>
                        <a:t>Nó được sử dụng để xây dựng một danh sách mảng mà có dung lượng ban đầu được chỉ định.</a:t>
                      </a:r>
                    </a:p>
                  </a:txBody>
                  <a:tcPr marL="38100" marR="38100" marT="38100" marB="3810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280305566"/>
                  </a:ext>
                </a:extLst>
              </a:tr>
            </a:tbl>
          </a:graphicData>
        </a:graphic>
      </p:graphicFrame>
      <p:sp>
        <p:nvSpPr>
          <p:cNvPr id="4" name="TextBox 3"/>
          <p:cNvSpPr txBox="1"/>
          <p:nvPr/>
        </p:nvSpPr>
        <p:spPr>
          <a:xfrm>
            <a:off x="504014" y="829548"/>
            <a:ext cx="1306768" cy="307777"/>
          </a:xfrm>
          <a:prstGeom prst="rect">
            <a:avLst/>
          </a:prstGeom>
          <a:solidFill>
            <a:schemeClr val="bg1"/>
          </a:solidFill>
          <a:ln>
            <a:solidFill>
              <a:schemeClr val="bg2"/>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smtClean="0"/>
              <a:t>Hàm</a:t>
            </a:r>
            <a:r>
              <a:rPr lang="en-US" dirty="0" smtClean="0"/>
              <a:t> </a:t>
            </a:r>
            <a:r>
              <a:rPr lang="en-US" dirty="0" err="1" smtClean="0"/>
              <a:t>khởi</a:t>
            </a:r>
            <a:r>
              <a:rPr lang="en-US" dirty="0" smtClean="0"/>
              <a:t> </a:t>
            </a:r>
            <a:r>
              <a:rPr lang="en-US" dirty="0" err="1" smtClean="0"/>
              <a:t>tạo</a:t>
            </a:r>
            <a:r>
              <a:rPr lang="en-US" dirty="0" smtClean="0"/>
              <a:t> </a:t>
            </a:r>
            <a:endParaRPr lang="en-US" dirty="0"/>
          </a:p>
        </p:txBody>
      </p:sp>
      <p:sp>
        <p:nvSpPr>
          <p:cNvPr id="5" name="TextBox 4"/>
          <p:cNvSpPr txBox="1"/>
          <p:nvPr/>
        </p:nvSpPr>
        <p:spPr>
          <a:xfrm>
            <a:off x="504014" y="3986111"/>
            <a:ext cx="534121" cy="307777"/>
          </a:xfrm>
          <a:prstGeom prst="rect">
            <a:avLst/>
          </a:prstGeom>
          <a:noFill/>
          <a:ln w="28575">
            <a:solidFill>
              <a:schemeClr val="bg2"/>
            </a:solidFill>
          </a:ln>
        </p:spPr>
        <p:txBody>
          <a:bodyPr wrap="none" rtlCol="0">
            <a:spAutoFit/>
          </a:bodyPr>
          <a:lstStyle/>
          <a:p>
            <a:r>
              <a:rPr lang="en-US" dirty="0" smtClean="0"/>
              <a:t>VD: </a:t>
            </a:r>
            <a:endParaRPr lang="en-US" dirty="0"/>
          </a:p>
        </p:txBody>
      </p:sp>
      <p:sp>
        <p:nvSpPr>
          <p:cNvPr id="6" name="TextBox 5"/>
          <p:cNvSpPr txBox="1"/>
          <p:nvPr/>
        </p:nvSpPr>
        <p:spPr>
          <a:xfrm>
            <a:off x="504014" y="2642606"/>
            <a:ext cx="861133" cy="307777"/>
          </a:xfrm>
          <a:prstGeom prst="rect">
            <a:avLst/>
          </a:prstGeom>
          <a:noFill/>
          <a:ln w="28575">
            <a:solidFill>
              <a:schemeClr val="bg2"/>
            </a:solidFill>
          </a:ln>
        </p:spPr>
        <p:txBody>
          <a:bodyPr wrap="none" rtlCol="0">
            <a:spAutoFit/>
          </a:bodyPr>
          <a:lstStyle/>
          <a:p>
            <a:r>
              <a:rPr lang="en-US" dirty="0" smtClean="0"/>
              <a:t>Cú </a:t>
            </a:r>
            <a:r>
              <a:rPr lang="en-US" dirty="0" err="1" smtClean="0"/>
              <a:t>pháp</a:t>
            </a:r>
            <a:endParaRPr lang="en-US" dirty="0"/>
          </a:p>
        </p:txBody>
      </p:sp>
      <p:sp>
        <p:nvSpPr>
          <p:cNvPr id="7" name="TextBox 6"/>
          <p:cNvSpPr txBox="1"/>
          <p:nvPr/>
        </p:nvSpPr>
        <p:spPr>
          <a:xfrm>
            <a:off x="2293490" y="2648189"/>
            <a:ext cx="7603199" cy="307777"/>
          </a:xfrm>
          <a:prstGeom prst="rect">
            <a:avLst/>
          </a:prstGeom>
          <a:noFill/>
        </p:spPr>
        <p:txBody>
          <a:bodyPr wrap="square" rtlCol="0">
            <a:spAutoFit/>
          </a:bodyPr>
          <a:lstStyle/>
          <a:p>
            <a:r>
              <a:rPr lang="en-US" b="1" dirty="0" err="1" smtClean="0">
                <a:solidFill>
                  <a:schemeClr val="bg2"/>
                </a:solidFill>
              </a:rPr>
              <a:t>ArrayList</a:t>
            </a:r>
            <a:r>
              <a:rPr lang="en-US" b="1" dirty="0" smtClean="0">
                <a:solidFill>
                  <a:schemeClr val="bg2"/>
                </a:solidFill>
              </a:rPr>
              <a:t> &lt;</a:t>
            </a:r>
            <a:r>
              <a:rPr lang="en-US" b="1" dirty="0" err="1" smtClean="0">
                <a:solidFill>
                  <a:schemeClr val="bg2"/>
                </a:solidFill>
              </a:rPr>
              <a:t>Kiểu</a:t>
            </a:r>
            <a:r>
              <a:rPr lang="en-US" b="1" dirty="0" smtClean="0">
                <a:solidFill>
                  <a:schemeClr val="bg2"/>
                </a:solidFill>
              </a:rPr>
              <a:t> </a:t>
            </a:r>
            <a:r>
              <a:rPr lang="en-US" b="1" dirty="0" err="1" smtClean="0">
                <a:solidFill>
                  <a:schemeClr val="bg2"/>
                </a:solidFill>
              </a:rPr>
              <a:t>Dư</a:t>
            </a:r>
            <a:r>
              <a:rPr lang="en-US" b="1" dirty="0" smtClean="0">
                <a:solidFill>
                  <a:schemeClr val="bg2"/>
                </a:solidFill>
              </a:rPr>
              <a:t>̃ </a:t>
            </a:r>
            <a:r>
              <a:rPr lang="en-US" b="1" dirty="0" err="1" smtClean="0">
                <a:solidFill>
                  <a:schemeClr val="bg2"/>
                </a:solidFill>
              </a:rPr>
              <a:t>Liệu</a:t>
            </a:r>
            <a:r>
              <a:rPr lang="en-US" b="1" dirty="0" smtClean="0">
                <a:solidFill>
                  <a:schemeClr val="bg2"/>
                </a:solidFill>
              </a:rPr>
              <a:t>&gt;</a:t>
            </a:r>
            <a:r>
              <a:rPr lang="en-US" dirty="0" smtClean="0"/>
              <a:t>   </a:t>
            </a:r>
            <a:r>
              <a:rPr lang="en-US" dirty="0" err="1" smtClean="0">
                <a:solidFill>
                  <a:schemeClr val="accent6">
                    <a:lumMod val="75000"/>
                  </a:schemeClr>
                </a:solidFill>
              </a:rPr>
              <a:t>ten_danh_sach</a:t>
            </a:r>
            <a:r>
              <a:rPr lang="en-US" dirty="0" smtClean="0"/>
              <a:t>  =  </a:t>
            </a:r>
            <a:r>
              <a:rPr lang="en-US" dirty="0" smtClean="0">
                <a:solidFill>
                  <a:schemeClr val="tx1"/>
                </a:solidFill>
              </a:rPr>
              <a:t>new</a:t>
            </a:r>
            <a:r>
              <a:rPr lang="en-US" dirty="0" smtClean="0"/>
              <a:t> </a:t>
            </a:r>
            <a:r>
              <a:rPr lang="en-US" b="1" dirty="0" err="1" smtClean="0">
                <a:solidFill>
                  <a:schemeClr val="bg2"/>
                </a:solidFill>
              </a:rPr>
              <a:t>ArrayList</a:t>
            </a:r>
            <a:r>
              <a:rPr lang="en-US" b="1" dirty="0" smtClean="0">
                <a:solidFill>
                  <a:schemeClr val="bg2"/>
                </a:solidFill>
              </a:rPr>
              <a:t>&lt;</a:t>
            </a:r>
            <a:r>
              <a:rPr lang="en-US" b="1" dirty="0" err="1" smtClean="0">
                <a:solidFill>
                  <a:schemeClr val="bg2"/>
                </a:solidFill>
              </a:rPr>
              <a:t>Kiểu</a:t>
            </a:r>
            <a:r>
              <a:rPr lang="en-US" b="1" dirty="0" smtClean="0">
                <a:solidFill>
                  <a:schemeClr val="bg2"/>
                </a:solidFill>
              </a:rPr>
              <a:t> </a:t>
            </a:r>
            <a:r>
              <a:rPr lang="en-US" b="1" dirty="0" err="1" smtClean="0">
                <a:solidFill>
                  <a:schemeClr val="bg2"/>
                </a:solidFill>
              </a:rPr>
              <a:t>Dư</a:t>
            </a:r>
            <a:r>
              <a:rPr lang="en-US" b="1" dirty="0" smtClean="0">
                <a:solidFill>
                  <a:schemeClr val="bg2"/>
                </a:solidFill>
              </a:rPr>
              <a:t>̃ </a:t>
            </a:r>
            <a:r>
              <a:rPr lang="en-US" b="1" dirty="0" err="1" smtClean="0">
                <a:solidFill>
                  <a:schemeClr val="bg2"/>
                </a:solidFill>
              </a:rPr>
              <a:t>Liệu</a:t>
            </a:r>
            <a:r>
              <a:rPr lang="en-US" b="1" dirty="0" smtClean="0">
                <a:solidFill>
                  <a:schemeClr val="bg2"/>
                </a:solidFill>
              </a:rPr>
              <a:t>&gt;()</a:t>
            </a:r>
            <a:r>
              <a:rPr lang="en-US" dirty="0" smtClean="0"/>
              <a: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490" y="3446519"/>
            <a:ext cx="4427604" cy="1386960"/>
          </a:xfrm>
          <a:prstGeom prst="rect">
            <a:avLst/>
          </a:prstGeom>
        </p:spPr>
      </p:pic>
    </p:spTree>
    <p:extLst>
      <p:ext uri="{BB962C8B-B14F-4D97-AF65-F5344CB8AC3E}">
        <p14:creationId xmlns:p14="http://schemas.microsoft.com/office/powerpoint/2010/main" val="141416162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par>
                                <p:cTn id="30" presetID="16" presetClass="entr" presetSubtype="21"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cxnSp>
        <p:nvCxnSpPr>
          <p:cNvPr id="130" name="Google Shape;130;p3"/>
          <p:cNvCxnSpPr/>
          <p:nvPr/>
        </p:nvCxnSpPr>
        <p:spPr>
          <a:xfrm>
            <a:off x="171450" y="355759"/>
            <a:ext cx="2700000" cy="0"/>
          </a:xfrm>
          <a:prstGeom prst="straightConnector1">
            <a:avLst/>
          </a:prstGeom>
          <a:noFill/>
          <a:ln w="19050" cap="flat" cmpd="sng">
            <a:solidFill>
              <a:srgbClr val="F8C002"/>
            </a:solidFill>
            <a:prstDash val="solid"/>
            <a:round/>
            <a:headEnd type="none" w="sm" len="sm"/>
            <a:tailEnd type="none" w="sm" len="sm"/>
          </a:ln>
        </p:spPr>
      </p:cxnSp>
      <p:cxnSp>
        <p:nvCxnSpPr>
          <p:cNvPr id="131" name="Google Shape;131;p3"/>
          <p:cNvCxnSpPr/>
          <p:nvPr/>
        </p:nvCxnSpPr>
        <p:spPr>
          <a:xfrm>
            <a:off x="6250536" y="355759"/>
            <a:ext cx="2700000" cy="0"/>
          </a:xfrm>
          <a:prstGeom prst="straightConnector1">
            <a:avLst/>
          </a:prstGeom>
          <a:noFill/>
          <a:ln w="19050" cap="flat" cmpd="sng">
            <a:solidFill>
              <a:srgbClr val="F8C002"/>
            </a:solidFill>
            <a:prstDash val="solid"/>
            <a:round/>
            <a:headEnd type="none" w="sm" len="sm"/>
            <a:tailEnd type="none" w="sm" len="sm"/>
          </a:ln>
        </p:spPr>
      </p:cxnSp>
      <p:sp>
        <p:nvSpPr>
          <p:cNvPr id="132" name="Google Shape;132;p3"/>
          <p:cNvSpPr/>
          <p:nvPr/>
        </p:nvSpPr>
        <p:spPr>
          <a:xfrm>
            <a:off x="2811612" y="147102"/>
            <a:ext cx="3520776" cy="29718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US" sz="1600" b="1" dirty="0" err="1" smtClean="0">
                <a:solidFill>
                  <a:srgbClr val="FFC000"/>
                </a:solidFill>
                <a:latin typeface="Arial"/>
                <a:ea typeface="Arial"/>
                <a:cs typeface="Arial"/>
                <a:sym typeface="Arial"/>
              </a:rPr>
              <a:t>Phương</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thức</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trong</a:t>
            </a:r>
            <a:r>
              <a:rPr lang="en-US" sz="1600" b="1" dirty="0" smtClean="0">
                <a:solidFill>
                  <a:srgbClr val="FFC000"/>
                </a:solidFill>
                <a:latin typeface="Arial"/>
                <a:ea typeface="Arial"/>
                <a:cs typeface="Arial"/>
                <a:sym typeface="Arial"/>
              </a:rPr>
              <a:t> </a:t>
            </a:r>
            <a:r>
              <a:rPr lang="en-US" sz="1600" b="1" dirty="0" err="1" smtClean="0">
                <a:solidFill>
                  <a:srgbClr val="FFC000"/>
                </a:solidFill>
                <a:latin typeface="Arial"/>
                <a:ea typeface="Arial"/>
                <a:cs typeface="Arial"/>
                <a:sym typeface="Arial"/>
              </a:rPr>
              <a:t>ArrayList</a:t>
            </a:r>
            <a:endParaRPr sz="1600" b="1" dirty="0">
              <a:solidFill>
                <a:srgbClr val="FFC000"/>
              </a:solidFill>
              <a:latin typeface="Arial"/>
              <a:ea typeface="Arial"/>
              <a:cs typeface="Arial"/>
              <a:sym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1345855198"/>
              </p:ext>
            </p:extLst>
          </p:nvPr>
        </p:nvGraphicFramePr>
        <p:xfrm>
          <a:off x="236388" y="508939"/>
          <a:ext cx="8714148" cy="4521200"/>
        </p:xfrm>
        <a:graphic>
          <a:graphicData uri="http://schemas.openxmlformats.org/drawingml/2006/table">
            <a:tbl>
              <a:tblPr firstRow="1" bandRow="1">
                <a:tableStyleId>{73111868-53BF-4B9F-A4D8-33EB835EB09D}</a:tableStyleId>
              </a:tblPr>
              <a:tblGrid>
                <a:gridCol w="1873212">
                  <a:extLst>
                    <a:ext uri="{9D8B030D-6E8A-4147-A177-3AD203B41FA5}">
                      <a16:colId xmlns:a16="http://schemas.microsoft.com/office/drawing/2014/main" val="2481832594"/>
                    </a:ext>
                  </a:extLst>
                </a:gridCol>
                <a:gridCol w="6840936">
                  <a:extLst>
                    <a:ext uri="{9D8B030D-6E8A-4147-A177-3AD203B41FA5}">
                      <a16:colId xmlns:a16="http://schemas.microsoft.com/office/drawing/2014/main" val="1412296133"/>
                    </a:ext>
                  </a:extLst>
                </a:gridCol>
              </a:tblGrid>
              <a:tr h="370840">
                <a:tc>
                  <a:txBody>
                    <a:bodyPr/>
                    <a:lstStyle/>
                    <a:p>
                      <a:pPr algn="ctr"/>
                      <a:r>
                        <a:rPr lang="en-US" dirty="0" err="1" smtClean="0"/>
                        <a:t>Phương</a:t>
                      </a:r>
                      <a:r>
                        <a:rPr lang="en-US" baseline="0" dirty="0" smtClean="0"/>
                        <a:t> </a:t>
                      </a:r>
                      <a:r>
                        <a:rPr lang="en-US" baseline="0" dirty="0" err="1" smtClean="0"/>
                        <a:t>thức</a:t>
                      </a:r>
                      <a:endParaRPr lang="en-US" dirty="0"/>
                    </a:p>
                  </a:txBody>
                  <a:tcPr/>
                </a:tc>
                <a:tc>
                  <a:txBody>
                    <a:bodyPr/>
                    <a:lstStyle/>
                    <a:p>
                      <a:pPr algn="ctr"/>
                      <a:r>
                        <a:rPr lang="en-US" dirty="0" err="1" smtClean="0"/>
                        <a:t>Cách</a:t>
                      </a:r>
                      <a:r>
                        <a:rPr lang="en-US" baseline="0" dirty="0" smtClean="0"/>
                        <a:t> </a:t>
                      </a:r>
                      <a:r>
                        <a:rPr lang="en-US" baseline="0" dirty="0" err="1" smtClean="0"/>
                        <a:t>dùng</a:t>
                      </a:r>
                      <a:endParaRPr lang="en-US" dirty="0"/>
                    </a:p>
                  </a:txBody>
                  <a:tcPr/>
                </a:tc>
                <a:extLst>
                  <a:ext uri="{0D108BD9-81ED-4DB2-BD59-A6C34878D82A}">
                    <a16:rowId xmlns:a16="http://schemas.microsoft.com/office/drawing/2014/main" val="3306864752"/>
                  </a:ext>
                </a:extLst>
              </a:tr>
              <a:tr h="370840">
                <a:tc>
                  <a:txBody>
                    <a:bodyPr/>
                    <a:lstStyle/>
                    <a:p>
                      <a:r>
                        <a:rPr lang="en-US" sz="1400" b="0" i="0" u="none" strike="noStrike" cap="none" dirty="0" smtClean="0">
                          <a:solidFill>
                            <a:schemeClr val="dk1"/>
                          </a:solidFill>
                          <a:effectLst/>
                          <a:latin typeface="Calibri"/>
                          <a:ea typeface="Calibri"/>
                          <a:cs typeface="Calibri"/>
                          <a:sym typeface="Arial"/>
                        </a:rPr>
                        <a:t>add(Object o)</a:t>
                      </a:r>
                      <a:endParaRPr lang="en-US" dirty="0"/>
                    </a:p>
                  </a:txBody>
                  <a:tcPr/>
                </a:tc>
                <a:tc>
                  <a:txBody>
                    <a:bodyPr/>
                    <a:lstStyle/>
                    <a:p>
                      <a:r>
                        <a:rPr lang="en-US" sz="1400" b="0" i="0" u="none" strike="noStrike" cap="none" dirty="0" smtClean="0">
                          <a:solidFill>
                            <a:schemeClr val="dk1"/>
                          </a:solidFill>
                          <a:effectLst/>
                          <a:latin typeface="Calibri"/>
                          <a:ea typeface="Calibri"/>
                          <a:cs typeface="Calibri"/>
                          <a:sym typeface="Arial"/>
                        </a:rPr>
                        <a:t>N</a:t>
                      </a:r>
                      <a:r>
                        <a:rPr lang="vi-VN" sz="1400" b="0" i="0" u="none" strike="noStrike" cap="none" dirty="0" smtClean="0">
                          <a:solidFill>
                            <a:schemeClr val="dk1"/>
                          </a:solidFill>
                          <a:effectLst/>
                          <a:latin typeface="Calibri"/>
                          <a:ea typeface="Calibri"/>
                          <a:cs typeface="Calibri"/>
                          <a:sym typeface="Arial"/>
                        </a:rPr>
                        <a:t>ối thêm phần tử được chỉ định vào cuối một danh sách.</a:t>
                      </a:r>
                      <a:endParaRPr lang="en-US" dirty="0"/>
                    </a:p>
                  </a:txBody>
                  <a:tcPr/>
                </a:tc>
                <a:extLst>
                  <a:ext uri="{0D108BD9-81ED-4DB2-BD59-A6C34878D82A}">
                    <a16:rowId xmlns:a16="http://schemas.microsoft.com/office/drawing/2014/main" val="3708205067"/>
                  </a:ext>
                </a:extLst>
              </a:tr>
              <a:tr h="370840">
                <a:tc>
                  <a:txBody>
                    <a:bodyPr/>
                    <a:lstStyle/>
                    <a:p>
                      <a:r>
                        <a:rPr lang="en-US" sz="1400" b="0" i="0" u="none" strike="noStrike" cap="none" dirty="0" smtClean="0">
                          <a:solidFill>
                            <a:schemeClr val="dk1"/>
                          </a:solidFill>
                          <a:effectLst/>
                          <a:latin typeface="Calibri"/>
                          <a:ea typeface="Calibri"/>
                          <a:cs typeface="Calibri"/>
                          <a:sym typeface="Arial"/>
                        </a:rPr>
                        <a:t>add(</a:t>
                      </a:r>
                      <a:r>
                        <a:rPr lang="en-US" sz="1400" b="0" i="0" u="none" strike="noStrike" cap="none" dirty="0" err="1" smtClean="0">
                          <a:solidFill>
                            <a:schemeClr val="dk1"/>
                          </a:solidFill>
                          <a:effectLst/>
                          <a:latin typeface="Calibri"/>
                          <a:ea typeface="Calibri"/>
                          <a:cs typeface="Calibri"/>
                          <a:sym typeface="Arial"/>
                        </a:rPr>
                        <a:t>int</a:t>
                      </a:r>
                      <a:r>
                        <a:rPr lang="en-US" sz="1400" b="0" i="0" u="none" strike="noStrike" cap="none" dirty="0" smtClean="0">
                          <a:solidFill>
                            <a:schemeClr val="dk1"/>
                          </a:solidFill>
                          <a:effectLst/>
                          <a:latin typeface="Calibri"/>
                          <a:ea typeface="Calibri"/>
                          <a:cs typeface="Calibri"/>
                          <a:sym typeface="Arial"/>
                        </a:rPr>
                        <a:t> index, Object element)</a:t>
                      </a:r>
                      <a:endParaRPr lang="en-US" dirty="0"/>
                    </a:p>
                  </a:txBody>
                  <a:tcPr/>
                </a:tc>
                <a:tc>
                  <a:txBody>
                    <a:bodyPr/>
                    <a:lstStyle/>
                    <a:p>
                      <a:r>
                        <a:rPr lang="en-US" sz="1400" b="0" i="0" u="none" strike="noStrike" cap="none" dirty="0" err="1" smtClean="0">
                          <a:solidFill>
                            <a:schemeClr val="dk1"/>
                          </a:solidFill>
                          <a:effectLst/>
                          <a:latin typeface="Calibri"/>
                          <a:ea typeface="Calibri"/>
                          <a:cs typeface="Calibri"/>
                          <a:sym typeface="Arial"/>
                        </a:rPr>
                        <a:t>Chèn</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phần</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tử</a:t>
                      </a:r>
                      <a:r>
                        <a:rPr lang="en-US" sz="1400" b="0" i="0" u="none" strike="noStrike" cap="none" dirty="0" smtClean="0">
                          <a:solidFill>
                            <a:schemeClr val="dk1"/>
                          </a:solidFill>
                          <a:effectLst/>
                          <a:latin typeface="Calibri"/>
                          <a:ea typeface="Calibri"/>
                          <a:cs typeface="Calibri"/>
                          <a:sym typeface="Arial"/>
                        </a:rPr>
                        <a:t> element </a:t>
                      </a:r>
                      <a:r>
                        <a:rPr lang="en-US" sz="1400" b="0" i="0" u="none" strike="noStrike" cap="none" dirty="0" err="1" smtClean="0">
                          <a:solidFill>
                            <a:schemeClr val="dk1"/>
                          </a:solidFill>
                          <a:effectLst/>
                          <a:latin typeface="Calibri"/>
                          <a:ea typeface="Calibri"/>
                          <a:cs typeface="Calibri"/>
                          <a:sym typeface="Arial"/>
                        </a:rPr>
                        <a:t>tại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vị</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trí</a:t>
                      </a:r>
                      <a:r>
                        <a:rPr lang="en-US" sz="1400" b="0" i="0" u="none" strike="noStrike" cap="none" dirty="0" smtClean="0">
                          <a:solidFill>
                            <a:schemeClr val="dk1"/>
                          </a:solidFill>
                          <a:effectLst/>
                          <a:latin typeface="Calibri"/>
                          <a:ea typeface="Calibri"/>
                          <a:cs typeface="Calibri"/>
                          <a:sym typeface="Arial"/>
                        </a:rPr>
                        <a:t> index </a:t>
                      </a:r>
                      <a:r>
                        <a:rPr lang="en-US" sz="1400" b="0" i="0" u="none" strike="noStrike" cap="none" dirty="0" err="1" smtClean="0">
                          <a:solidFill>
                            <a:schemeClr val="dk1"/>
                          </a:solidFill>
                          <a:effectLst/>
                          <a:latin typeface="Calibri"/>
                          <a:ea typeface="Calibri"/>
                          <a:cs typeface="Calibri"/>
                          <a:sym typeface="Arial"/>
                        </a:rPr>
                        <a:t>vào</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danh</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sách</a:t>
                      </a:r>
                      <a:r>
                        <a:rPr lang="en-US" sz="1400" b="0" i="0" u="none" strike="noStrike" cap="none" dirty="0" smtClean="0">
                          <a:solidFill>
                            <a:schemeClr val="dk1"/>
                          </a:solidFill>
                          <a:effectLst/>
                          <a:latin typeface="Calibri"/>
                          <a:ea typeface="Calibri"/>
                          <a:cs typeface="Calibri"/>
                          <a:sym typeface="Arial"/>
                        </a:rPr>
                        <a:t>.</a:t>
                      </a:r>
                      <a:endParaRPr lang="en-US" dirty="0"/>
                    </a:p>
                  </a:txBody>
                  <a:tcPr/>
                </a:tc>
                <a:extLst>
                  <a:ext uri="{0D108BD9-81ED-4DB2-BD59-A6C34878D82A}">
                    <a16:rowId xmlns:a16="http://schemas.microsoft.com/office/drawing/2014/main" val="317101867"/>
                  </a:ext>
                </a:extLst>
              </a:tr>
              <a:tr h="370840">
                <a:tc>
                  <a:txBody>
                    <a:bodyPr/>
                    <a:lstStyle/>
                    <a:p>
                      <a:r>
                        <a:rPr lang="en-US" dirty="0" smtClean="0"/>
                        <a:t>get(</a:t>
                      </a:r>
                      <a:r>
                        <a:rPr lang="en-US" dirty="0" err="1" smtClean="0"/>
                        <a:t>int</a:t>
                      </a:r>
                      <a:r>
                        <a:rPr lang="en-US" dirty="0" smtClean="0"/>
                        <a:t> index)</a:t>
                      </a:r>
                      <a:endParaRPr lang="en-US" dirty="0"/>
                    </a:p>
                  </a:txBody>
                  <a:tcPr/>
                </a:tc>
                <a:tc>
                  <a:txBody>
                    <a:bodyPr/>
                    <a:lstStyle/>
                    <a:p>
                      <a:r>
                        <a:rPr lang="en-US" dirty="0" err="1" smtClean="0"/>
                        <a:t>Lấy</a:t>
                      </a:r>
                      <a:r>
                        <a:rPr lang="en-US" baseline="0" dirty="0" smtClean="0"/>
                        <a:t> </a:t>
                      </a:r>
                      <a:r>
                        <a:rPr lang="en-US" baseline="0" dirty="0" err="1" smtClean="0"/>
                        <a:t>ra</a:t>
                      </a:r>
                      <a:r>
                        <a:rPr lang="en-US" baseline="0" dirty="0" smtClean="0"/>
                        <a:t> </a:t>
                      </a:r>
                      <a:r>
                        <a:rPr lang="en-US" baseline="0" dirty="0" err="1" smtClean="0"/>
                        <a:t>phần</a:t>
                      </a:r>
                      <a:r>
                        <a:rPr lang="en-US" baseline="0" dirty="0" smtClean="0"/>
                        <a:t> </a:t>
                      </a:r>
                      <a:r>
                        <a:rPr lang="en-US" baseline="0" dirty="0" err="1" smtClean="0"/>
                        <a:t>tư</a:t>
                      </a:r>
                      <a:r>
                        <a:rPr lang="en-US" baseline="0" dirty="0" smtClean="0"/>
                        <a:t>̉ ở vị trí </a:t>
                      </a:r>
                      <a:r>
                        <a:rPr lang="en-US" baseline="0" dirty="0" err="1" smtClean="0"/>
                        <a:t>truyền</a:t>
                      </a:r>
                      <a:r>
                        <a:rPr lang="en-US" baseline="0" dirty="0" smtClean="0"/>
                        <a:t> </a:t>
                      </a:r>
                      <a:r>
                        <a:rPr lang="en-US" baseline="0" smtClean="0"/>
                        <a:t>vào</a:t>
                      </a:r>
                      <a:endParaRPr lang="en-US" dirty="0"/>
                    </a:p>
                  </a:txBody>
                  <a:tcPr/>
                </a:tc>
                <a:extLst>
                  <a:ext uri="{0D108BD9-81ED-4DB2-BD59-A6C34878D82A}">
                    <a16:rowId xmlns:a16="http://schemas.microsoft.com/office/drawing/2014/main" val="2852730108"/>
                  </a:ext>
                </a:extLst>
              </a:tr>
              <a:tr h="370840">
                <a:tc>
                  <a:txBody>
                    <a:bodyPr/>
                    <a:lstStyle/>
                    <a:p>
                      <a:r>
                        <a:rPr lang="en-US" sz="1400" b="0" i="0" u="none" strike="noStrike" cap="none" dirty="0" err="1" smtClean="0">
                          <a:solidFill>
                            <a:schemeClr val="dk1"/>
                          </a:solidFill>
                          <a:effectLst/>
                          <a:latin typeface="Calibri"/>
                          <a:ea typeface="Calibri"/>
                          <a:cs typeface="Calibri"/>
                          <a:sym typeface="Arial"/>
                        </a:rPr>
                        <a:t>indexOf</a:t>
                      </a:r>
                      <a:r>
                        <a:rPr lang="en-US" sz="1400" b="0" i="0" u="none" strike="noStrike" cap="none" dirty="0" smtClean="0">
                          <a:solidFill>
                            <a:schemeClr val="dk1"/>
                          </a:solidFill>
                          <a:effectLst/>
                          <a:latin typeface="Calibri"/>
                          <a:ea typeface="Calibri"/>
                          <a:cs typeface="Calibri"/>
                          <a:sym typeface="Arial"/>
                        </a:rPr>
                        <a:t>(Object o)</a:t>
                      </a:r>
                      <a:endParaRPr lang="en-US" dirty="0"/>
                    </a:p>
                  </a:txBody>
                  <a:tcPr/>
                </a:tc>
                <a:tc>
                  <a:txBody>
                    <a:bodyPr/>
                    <a:lstStyle/>
                    <a:p>
                      <a:r>
                        <a:rPr lang="en-US" sz="1400" b="0" i="0" u="none" strike="noStrike" cap="none" dirty="0" smtClean="0">
                          <a:solidFill>
                            <a:schemeClr val="dk1"/>
                          </a:solidFill>
                          <a:effectLst/>
                          <a:latin typeface="Calibri"/>
                          <a:ea typeface="Calibri"/>
                          <a:cs typeface="Calibri"/>
                          <a:sym typeface="Arial"/>
                        </a:rPr>
                        <a:t>T</a:t>
                      </a:r>
                      <a:r>
                        <a:rPr lang="vi-VN" sz="1400" b="0" i="0" u="none" strike="noStrike" cap="none" dirty="0" smtClean="0">
                          <a:solidFill>
                            <a:schemeClr val="dk1"/>
                          </a:solidFill>
                          <a:effectLst/>
                          <a:latin typeface="Calibri"/>
                          <a:ea typeface="Calibri"/>
                          <a:cs typeface="Calibri"/>
                          <a:sym typeface="Arial"/>
                        </a:rPr>
                        <a:t>rả về chỉ mục trong danh sách với sự xuất hiện đầu tiên của phần tử được chỉ định, hoặc -1 nếu danh sách không chứa phần tử này.</a:t>
                      </a:r>
                      <a:endParaRPr lang="en-US" dirty="0"/>
                    </a:p>
                  </a:txBody>
                  <a:tcPr/>
                </a:tc>
                <a:extLst>
                  <a:ext uri="{0D108BD9-81ED-4DB2-BD59-A6C34878D82A}">
                    <a16:rowId xmlns:a16="http://schemas.microsoft.com/office/drawing/2014/main" val="989816156"/>
                  </a:ext>
                </a:extLst>
              </a:tr>
              <a:tr h="370840">
                <a:tc>
                  <a:txBody>
                    <a:bodyPr/>
                    <a:lstStyle/>
                    <a:p>
                      <a:r>
                        <a:rPr lang="en-US" sz="1400" b="0" i="0" u="none" strike="noStrike" cap="none" dirty="0" err="1" smtClean="0">
                          <a:solidFill>
                            <a:schemeClr val="dk1"/>
                          </a:solidFill>
                          <a:effectLst/>
                          <a:latin typeface="Calibri"/>
                          <a:ea typeface="Calibri"/>
                          <a:cs typeface="Calibri"/>
                          <a:sym typeface="Arial"/>
                        </a:rPr>
                        <a:t>lastIndexOf</a:t>
                      </a:r>
                      <a:r>
                        <a:rPr lang="en-US" sz="1400" b="0" i="0" u="none" strike="noStrike" cap="none" dirty="0" smtClean="0">
                          <a:solidFill>
                            <a:schemeClr val="dk1"/>
                          </a:solidFill>
                          <a:effectLst/>
                          <a:latin typeface="Calibri"/>
                          <a:ea typeface="Calibri"/>
                          <a:cs typeface="Calibri"/>
                          <a:sym typeface="Arial"/>
                        </a:rPr>
                        <a:t>(Object o)</a:t>
                      </a:r>
                      <a:endParaRPr lang="en-US" dirty="0"/>
                    </a:p>
                  </a:txBody>
                  <a:tcPr/>
                </a:tc>
                <a:tc>
                  <a:txBody>
                    <a:bodyPr/>
                    <a:lstStyle/>
                    <a:p>
                      <a:r>
                        <a:rPr lang="vi-VN" sz="1400" b="0" i="0" u="none" strike="noStrike" cap="none" dirty="0" smtClean="0">
                          <a:solidFill>
                            <a:schemeClr val="dk1"/>
                          </a:solidFill>
                          <a:effectLst/>
                          <a:latin typeface="Calibri"/>
                          <a:ea typeface="Calibri"/>
                          <a:cs typeface="Calibri"/>
                          <a:sym typeface="Arial"/>
                        </a:rPr>
                        <a:t>Nó được sử dụng để trả về chỉ mục trong danh sách với sự xuất hiện cuối cùng của phần tử được chỉ định, hoặc -1 nếu danh sách không chứa phần tử này.</a:t>
                      </a:r>
                      <a:endParaRPr lang="en-US" dirty="0"/>
                    </a:p>
                  </a:txBody>
                  <a:tcPr/>
                </a:tc>
                <a:extLst>
                  <a:ext uri="{0D108BD9-81ED-4DB2-BD59-A6C34878D82A}">
                    <a16:rowId xmlns:a16="http://schemas.microsoft.com/office/drawing/2014/main" val="3717628703"/>
                  </a:ext>
                </a:extLst>
              </a:tr>
              <a:tr h="370840">
                <a:tc>
                  <a:txBody>
                    <a:bodyPr/>
                    <a:lstStyle/>
                    <a:p>
                      <a:r>
                        <a:rPr lang="en-US" sz="1400" b="0" i="0" u="none" strike="noStrike" cap="none" dirty="0" smtClean="0">
                          <a:solidFill>
                            <a:schemeClr val="dk1"/>
                          </a:solidFill>
                          <a:effectLst/>
                          <a:latin typeface="Calibri"/>
                          <a:ea typeface="Calibri"/>
                          <a:cs typeface="Calibri"/>
                          <a:sym typeface="Arial"/>
                        </a:rPr>
                        <a:t>contains(element)</a:t>
                      </a:r>
                      <a:endParaRPr lang="en-US" dirty="0"/>
                    </a:p>
                  </a:txBody>
                  <a:tcPr/>
                </a:tc>
                <a:tc>
                  <a:txBody>
                    <a:bodyPr/>
                    <a:lstStyle/>
                    <a:p>
                      <a:r>
                        <a:rPr lang="en-US" sz="1400" b="0" i="0" u="none" strike="noStrike" cap="none" dirty="0" smtClean="0">
                          <a:solidFill>
                            <a:schemeClr val="dk1"/>
                          </a:solidFill>
                          <a:effectLst/>
                          <a:latin typeface="Calibri"/>
                          <a:ea typeface="Calibri"/>
                          <a:cs typeface="Calibri"/>
                          <a:sym typeface="Arial"/>
                        </a:rPr>
                        <a:t>T</a:t>
                      </a:r>
                      <a:r>
                        <a:rPr lang="vi-VN" sz="1400" b="0" i="0" u="none" strike="noStrike" cap="none" dirty="0" smtClean="0">
                          <a:solidFill>
                            <a:schemeClr val="dk1"/>
                          </a:solidFill>
                          <a:effectLst/>
                          <a:latin typeface="Calibri"/>
                          <a:ea typeface="Calibri"/>
                          <a:cs typeface="Calibri"/>
                          <a:sym typeface="Arial"/>
                        </a:rPr>
                        <a:t>rả về là true nếu tìm thấy element trong danh sách, ngược lại trả về false.</a:t>
                      </a:r>
                      <a:endParaRPr lang="en-US" dirty="0"/>
                    </a:p>
                  </a:txBody>
                  <a:tcPr/>
                </a:tc>
                <a:extLst>
                  <a:ext uri="{0D108BD9-81ED-4DB2-BD59-A6C34878D82A}">
                    <a16:rowId xmlns:a16="http://schemas.microsoft.com/office/drawing/2014/main" val="2154607029"/>
                  </a:ext>
                </a:extLst>
              </a:tr>
              <a:tr h="370840">
                <a:tc>
                  <a:txBody>
                    <a:bodyPr/>
                    <a:lstStyle/>
                    <a:p>
                      <a:r>
                        <a:rPr lang="en-US" sz="1400" b="0" i="0" u="none" strike="noStrike" cap="none" dirty="0" err="1" smtClean="0">
                          <a:solidFill>
                            <a:schemeClr val="dk1"/>
                          </a:solidFill>
                          <a:effectLst/>
                          <a:latin typeface="Calibri"/>
                          <a:ea typeface="Calibri"/>
                          <a:cs typeface="Calibri"/>
                          <a:sym typeface="Arial"/>
                        </a:rPr>
                        <a:t>retainAll</a:t>
                      </a:r>
                      <a:r>
                        <a:rPr lang="en-US" sz="1400" b="0" i="0" u="none" strike="noStrike" cap="none" dirty="0" smtClean="0">
                          <a:solidFill>
                            <a:schemeClr val="dk1"/>
                          </a:solidFill>
                          <a:effectLst/>
                          <a:latin typeface="Calibri"/>
                          <a:ea typeface="Calibri"/>
                          <a:cs typeface="Calibri"/>
                          <a:sym typeface="Arial"/>
                        </a:rPr>
                        <a:t>(Collection c)</a:t>
                      </a:r>
                      <a:endParaRPr lang="en-US" dirty="0"/>
                    </a:p>
                  </a:txBody>
                  <a:tcPr/>
                </a:tc>
                <a:tc>
                  <a:txBody>
                    <a:bodyPr/>
                    <a:lstStyle/>
                    <a:p>
                      <a:r>
                        <a:rPr lang="en-US" sz="1400" b="0" i="0" u="none" strike="noStrike" cap="none" dirty="0" err="1" smtClean="0">
                          <a:solidFill>
                            <a:schemeClr val="dk1"/>
                          </a:solidFill>
                          <a:effectLst/>
                          <a:latin typeface="Calibri"/>
                          <a:ea typeface="Calibri"/>
                          <a:cs typeface="Calibri"/>
                          <a:sym typeface="Arial"/>
                        </a:rPr>
                        <a:t>Xóa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những</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phần</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tử</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không</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thuộc</a:t>
                      </a:r>
                      <a:r>
                        <a:rPr lang="en-US" sz="1400" b="0" i="0" u="none" strike="noStrike" cap="none" dirty="0" smtClean="0">
                          <a:solidFill>
                            <a:schemeClr val="dk1"/>
                          </a:solidFill>
                          <a:effectLst/>
                          <a:latin typeface="Calibri"/>
                          <a:ea typeface="Calibri"/>
                          <a:cs typeface="Calibri"/>
                          <a:sym typeface="Arial"/>
                        </a:rPr>
                        <a:t> collection c </a:t>
                      </a:r>
                      <a:r>
                        <a:rPr lang="en-US" sz="1400" b="0" i="0" u="none" strike="noStrike" cap="none" dirty="0" err="1" smtClean="0">
                          <a:solidFill>
                            <a:schemeClr val="dk1"/>
                          </a:solidFill>
                          <a:effectLst/>
                          <a:latin typeface="Calibri"/>
                          <a:ea typeface="Calibri"/>
                          <a:cs typeface="Calibri"/>
                          <a:sym typeface="Arial"/>
                        </a:rPr>
                        <a:t>ra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khỏi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danh</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sách</a:t>
                      </a:r>
                      <a:r>
                        <a:rPr lang="en-US" sz="1400" b="0" i="0" u="none" strike="noStrike" cap="none" dirty="0" smtClean="0">
                          <a:solidFill>
                            <a:schemeClr val="dk1"/>
                          </a:solidFill>
                          <a:effectLst/>
                          <a:latin typeface="Calibri"/>
                          <a:ea typeface="Calibri"/>
                          <a:cs typeface="Calibri"/>
                          <a:sym typeface="Arial"/>
                        </a:rPr>
                        <a:t>.</a:t>
                      </a:r>
                      <a:endParaRPr lang="en-US" dirty="0"/>
                    </a:p>
                  </a:txBody>
                  <a:tcPr/>
                </a:tc>
                <a:extLst>
                  <a:ext uri="{0D108BD9-81ED-4DB2-BD59-A6C34878D82A}">
                    <a16:rowId xmlns:a16="http://schemas.microsoft.com/office/drawing/2014/main" val="4026872858"/>
                  </a:ext>
                </a:extLst>
              </a:tr>
              <a:tr h="370840">
                <a:tc>
                  <a:txBody>
                    <a:bodyPr/>
                    <a:lstStyle/>
                    <a:p>
                      <a:r>
                        <a:rPr lang="en-US" sz="1400" b="0" i="0" u="none" strike="noStrike" cap="none" dirty="0" err="1" smtClean="0">
                          <a:solidFill>
                            <a:schemeClr val="dk1"/>
                          </a:solidFill>
                          <a:effectLst/>
                          <a:latin typeface="Calibri"/>
                          <a:ea typeface="Calibri"/>
                          <a:cs typeface="Calibri"/>
                          <a:sym typeface="Arial"/>
                        </a:rPr>
                        <a:t>removeAll</a:t>
                      </a:r>
                      <a:r>
                        <a:rPr lang="en-US" sz="1400" b="0" i="0" u="none" strike="noStrike" cap="none" dirty="0" smtClean="0">
                          <a:solidFill>
                            <a:schemeClr val="dk1"/>
                          </a:solidFill>
                          <a:effectLst/>
                          <a:latin typeface="Calibri"/>
                          <a:ea typeface="Calibri"/>
                          <a:cs typeface="Calibri"/>
                          <a:sym typeface="Arial"/>
                        </a:rPr>
                        <a:t>(Collection c)</a:t>
                      </a:r>
                      <a:endParaRPr lang="en-US" dirty="0"/>
                    </a:p>
                  </a:txBody>
                  <a:tcPr/>
                </a:tc>
                <a:tc>
                  <a:txBody>
                    <a:bodyPr/>
                    <a:lstStyle/>
                    <a:p>
                      <a:r>
                        <a:rPr lang="en-US" sz="1400" b="0" i="0" u="none" strike="noStrike" cap="none" dirty="0" err="1" smtClean="0">
                          <a:solidFill>
                            <a:schemeClr val="dk1"/>
                          </a:solidFill>
                          <a:effectLst/>
                          <a:latin typeface="Calibri"/>
                          <a:ea typeface="Calibri"/>
                          <a:cs typeface="Calibri"/>
                          <a:sym typeface="Arial"/>
                        </a:rPr>
                        <a:t>Xóa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những</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phần</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tử</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thuộc</a:t>
                      </a:r>
                      <a:r>
                        <a:rPr lang="en-US" sz="1400" b="0" i="0" u="none" strike="noStrike" cap="none" dirty="0" smtClean="0">
                          <a:solidFill>
                            <a:schemeClr val="dk1"/>
                          </a:solidFill>
                          <a:effectLst/>
                          <a:latin typeface="Calibri"/>
                          <a:ea typeface="Calibri"/>
                          <a:cs typeface="Calibri"/>
                          <a:sym typeface="Arial"/>
                        </a:rPr>
                        <a:t> collection c </a:t>
                      </a:r>
                      <a:r>
                        <a:rPr lang="en-US" sz="1400" b="0" i="0" u="none" strike="noStrike" cap="none" dirty="0" err="1" smtClean="0">
                          <a:solidFill>
                            <a:schemeClr val="dk1"/>
                          </a:solidFill>
                          <a:effectLst/>
                          <a:latin typeface="Calibri"/>
                          <a:ea typeface="Calibri"/>
                          <a:cs typeface="Calibri"/>
                          <a:sym typeface="Arial"/>
                        </a:rPr>
                        <a:t>ra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khỏi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danh</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sách</a:t>
                      </a:r>
                      <a:r>
                        <a:rPr lang="en-US" sz="1400" b="0" i="0" u="none" strike="noStrike" cap="none" dirty="0" smtClean="0">
                          <a:solidFill>
                            <a:schemeClr val="dk1"/>
                          </a:solidFill>
                          <a:effectLst/>
                          <a:latin typeface="Calibri"/>
                          <a:ea typeface="Calibri"/>
                          <a:cs typeface="Calibri"/>
                          <a:sym typeface="Arial"/>
                        </a:rPr>
                        <a:t>.</a:t>
                      </a:r>
                      <a:endParaRPr lang="en-US" dirty="0"/>
                    </a:p>
                  </a:txBody>
                  <a:tcPr/>
                </a:tc>
                <a:extLst>
                  <a:ext uri="{0D108BD9-81ED-4DB2-BD59-A6C34878D82A}">
                    <a16:rowId xmlns:a16="http://schemas.microsoft.com/office/drawing/2014/main" val="867035593"/>
                  </a:ext>
                </a:extLst>
              </a:tr>
              <a:tr h="370840">
                <a:tc>
                  <a:txBody>
                    <a:bodyPr/>
                    <a:lstStyle/>
                    <a:p>
                      <a:r>
                        <a:rPr lang="en-US" sz="1400" b="0" i="0" u="none" strike="noStrike" cap="none" dirty="0" smtClean="0">
                          <a:solidFill>
                            <a:schemeClr val="dk1"/>
                          </a:solidFill>
                          <a:effectLst/>
                          <a:latin typeface="Calibri"/>
                          <a:ea typeface="Calibri"/>
                          <a:cs typeface="Calibri"/>
                          <a:sym typeface="Arial"/>
                        </a:rPr>
                        <a:t>clone()</a:t>
                      </a:r>
                      <a:endParaRPr lang="en-US" dirty="0"/>
                    </a:p>
                  </a:txBody>
                  <a:tcPr/>
                </a:tc>
                <a:tc>
                  <a:txBody>
                    <a:bodyPr/>
                    <a:lstStyle/>
                    <a:p>
                      <a:r>
                        <a:rPr lang="en-US" sz="1400" b="0" i="0" u="none" strike="noStrike" cap="none" dirty="0" err="1" smtClean="0">
                          <a:solidFill>
                            <a:schemeClr val="dk1"/>
                          </a:solidFill>
                          <a:effectLst/>
                          <a:latin typeface="Calibri"/>
                          <a:ea typeface="Calibri"/>
                          <a:cs typeface="Calibri"/>
                          <a:sym typeface="Arial"/>
                        </a:rPr>
                        <a:t>Tạo</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một</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bản</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sao</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của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ArrayList</a:t>
                      </a:r>
                      <a:r>
                        <a:rPr lang="en-US" sz="1400" b="0" i="0" u="none" strike="noStrike" cap="none" dirty="0" smtClean="0">
                          <a:solidFill>
                            <a:schemeClr val="dk1"/>
                          </a:solidFill>
                          <a:effectLst/>
                          <a:latin typeface="Calibri"/>
                          <a:ea typeface="Calibri"/>
                          <a:cs typeface="Calibri"/>
                          <a:sym typeface="Arial"/>
                        </a:rPr>
                        <a:t>.</a:t>
                      </a:r>
                      <a:endParaRPr lang="en-US" dirty="0"/>
                    </a:p>
                  </a:txBody>
                  <a:tcPr/>
                </a:tc>
                <a:extLst>
                  <a:ext uri="{0D108BD9-81ED-4DB2-BD59-A6C34878D82A}">
                    <a16:rowId xmlns:a16="http://schemas.microsoft.com/office/drawing/2014/main" val="132412826"/>
                  </a:ext>
                </a:extLst>
              </a:tr>
              <a:tr h="370840">
                <a:tc>
                  <a:txBody>
                    <a:bodyPr/>
                    <a:lstStyle/>
                    <a:p>
                      <a:r>
                        <a:rPr lang="en-US" sz="1400" b="0" i="0" u="none" strike="noStrike" cap="none" dirty="0" smtClean="0">
                          <a:solidFill>
                            <a:schemeClr val="dk1"/>
                          </a:solidFill>
                          <a:effectLst/>
                          <a:latin typeface="Calibri"/>
                          <a:ea typeface="Calibri"/>
                          <a:cs typeface="Calibri"/>
                          <a:sym typeface="Arial"/>
                        </a:rPr>
                        <a:t>clear()</a:t>
                      </a:r>
                      <a:endParaRPr lang="en-US" dirty="0"/>
                    </a:p>
                  </a:txBody>
                  <a:tcPr/>
                </a:tc>
                <a:tc>
                  <a:txBody>
                    <a:bodyPr/>
                    <a:lstStyle/>
                    <a:p>
                      <a:pPr algn="l"/>
                      <a:r>
                        <a:rPr lang="en-US" dirty="0" err="1" smtClean="0">
                          <a:effectLst/>
                        </a:rPr>
                        <a:t>Xóa</a:t>
                      </a:r>
                      <a:r>
                        <a:rPr lang="en-US" dirty="0" smtClean="0">
                          <a:effectLst/>
                        </a:rPr>
                        <a:t> </a:t>
                      </a:r>
                      <a:r>
                        <a:rPr lang="en-US" dirty="0" err="1">
                          <a:effectLst/>
                        </a:rPr>
                        <a:t>tất</a:t>
                      </a:r>
                      <a:r>
                        <a:rPr lang="en-US" dirty="0">
                          <a:effectLst/>
                        </a:rPr>
                        <a:t> </a:t>
                      </a:r>
                      <a:r>
                        <a:rPr lang="en-US" dirty="0" err="1">
                          <a:effectLst/>
                        </a:rPr>
                        <a:t>cả</a:t>
                      </a:r>
                      <a:r>
                        <a:rPr lang="en-US" dirty="0">
                          <a:effectLst/>
                        </a:rPr>
                        <a:t> </a:t>
                      </a:r>
                      <a:r>
                        <a:rPr lang="en-US" dirty="0" err="1">
                          <a:effectLst/>
                        </a:rPr>
                        <a:t>các</a:t>
                      </a:r>
                      <a:r>
                        <a:rPr lang="en-US" dirty="0">
                          <a:effectLst/>
                        </a:rPr>
                        <a:t> </a:t>
                      </a:r>
                      <a:r>
                        <a:rPr lang="en-US" dirty="0" err="1">
                          <a:effectLst/>
                        </a:rPr>
                        <a:t>phần</a:t>
                      </a:r>
                      <a:r>
                        <a:rPr lang="en-US" dirty="0">
                          <a:effectLst/>
                        </a:rPr>
                        <a:t> </a:t>
                      </a:r>
                      <a:r>
                        <a:rPr lang="en-US" dirty="0" err="1">
                          <a:effectLst/>
                        </a:rPr>
                        <a:t>tử</a:t>
                      </a:r>
                      <a:r>
                        <a:rPr lang="en-US" dirty="0">
                          <a:effectLst/>
                        </a:rPr>
                        <a:t> </a:t>
                      </a:r>
                      <a:r>
                        <a:rPr lang="en-US" dirty="0" err="1">
                          <a:effectLst/>
                        </a:rPr>
                        <a:t>từ</a:t>
                      </a:r>
                      <a:r>
                        <a:rPr lang="en-US" dirty="0">
                          <a:effectLst/>
                        </a:rPr>
                        <a:t> </a:t>
                      </a:r>
                      <a:r>
                        <a:rPr lang="en-US" dirty="0" err="1">
                          <a:effectLst/>
                        </a:rPr>
                        <a:t>danh</a:t>
                      </a:r>
                      <a:r>
                        <a:rPr lang="en-US" dirty="0">
                          <a:effectLst/>
                        </a:rPr>
                        <a:t> </a:t>
                      </a:r>
                      <a:r>
                        <a:rPr lang="en-US" dirty="0" err="1">
                          <a:effectLst/>
                        </a:rPr>
                        <a:t>sách</a:t>
                      </a:r>
                      <a:r>
                        <a:rPr lang="en-US" dirty="0">
                          <a:effectLst/>
                        </a:rPr>
                        <a:t>.</a:t>
                      </a:r>
                    </a:p>
                  </a:txBody>
                  <a:tcPr anchor="ctr"/>
                </a:tc>
                <a:extLst>
                  <a:ext uri="{0D108BD9-81ED-4DB2-BD59-A6C34878D82A}">
                    <a16:rowId xmlns:a16="http://schemas.microsoft.com/office/drawing/2014/main" val="1700307193"/>
                  </a:ext>
                </a:extLst>
              </a:tr>
            </a:tbl>
          </a:graphicData>
        </a:graphic>
      </p:graphicFrame>
    </p:spTree>
    <p:extLst>
      <p:ext uri="{BB962C8B-B14F-4D97-AF65-F5344CB8AC3E}">
        <p14:creationId xmlns:p14="http://schemas.microsoft.com/office/powerpoint/2010/main" val="1298689546"/>
      </p:ext>
    </p:extLst>
  </p:cSld>
  <p:clrMapOvr>
    <a:masterClrMapping/>
  </p:clrMapOvr>
  <p:transition spd="med">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 y="961073"/>
            <a:ext cx="4576286" cy="2478405"/>
          </a:xfrm>
          <a:prstGeom prst="rect">
            <a:avLst/>
          </a:prstGeom>
          <a:blipFill rotWithShape="1">
            <a:blip r:embed="rId3"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 name="矩形 2"/>
          <p:cNvSpPr/>
          <p:nvPr/>
        </p:nvSpPr>
        <p:spPr>
          <a:xfrm>
            <a:off x="4564857" y="961073"/>
            <a:ext cx="4576286" cy="2478405"/>
          </a:xfrm>
          <a:prstGeom prst="rect">
            <a:avLst/>
          </a:prstGeom>
          <a:blipFill rotWithShape="1">
            <a:blip r:embed="rId4" cstate="screen">
              <a:grayscl/>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4" name="矩形 3"/>
          <p:cNvSpPr/>
          <p:nvPr/>
        </p:nvSpPr>
        <p:spPr>
          <a:xfrm>
            <a:off x="880586" y="961072"/>
            <a:ext cx="2457450" cy="4195763"/>
          </a:xfrm>
          <a:prstGeom prst="rect">
            <a:avLst/>
          </a:prstGeom>
          <a:solidFill>
            <a:srgbClr val="F8C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 name="文本框 7"/>
          <p:cNvSpPr txBox="1"/>
          <p:nvPr/>
        </p:nvSpPr>
        <p:spPr>
          <a:xfrm>
            <a:off x="1036970" y="1123950"/>
            <a:ext cx="1914525" cy="646331"/>
          </a:xfrm>
          <a:prstGeom prst="rect">
            <a:avLst/>
          </a:prstGeom>
          <a:noFill/>
        </p:spPr>
        <p:txBody>
          <a:bodyPr wrap="square" rtlCol="0">
            <a:spAutoFit/>
          </a:bodyPr>
          <a:lstStyle/>
          <a:p>
            <a:pPr algn="l"/>
            <a:r>
              <a:rPr lang="en-US" altLang="zh-CN" sz="36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Phần</a:t>
            </a:r>
            <a:r>
              <a:rPr lang="en-US" altLang="zh-CN" sz="36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3</a:t>
            </a:r>
            <a:endParaRPr lang="en-US" altLang="zh-CN" sz="3600" b="1" dirty="0">
              <a:solidFill>
                <a:schemeClr val="bg1"/>
              </a:solidFill>
              <a:latin typeface="Arial" panose="020B0604020202020204" pitchFamily="34" charset="0"/>
              <a:cs typeface="Arial" panose="020B0604020202020204" pitchFamily="34" charset="0"/>
            </a:endParaRPr>
          </a:p>
        </p:txBody>
      </p:sp>
      <p:sp>
        <p:nvSpPr>
          <p:cNvPr id="28" name="文本框 27"/>
          <p:cNvSpPr txBox="1"/>
          <p:nvPr/>
        </p:nvSpPr>
        <p:spPr>
          <a:xfrm>
            <a:off x="880586" y="1878750"/>
            <a:ext cx="2624614" cy="830997"/>
          </a:xfrm>
          <a:prstGeom prst="rect">
            <a:avLst/>
          </a:prstGeom>
          <a:noFill/>
        </p:spPr>
        <p:txBody>
          <a:bodyPr wrap="square" rtlCol="0">
            <a:spAutoFit/>
          </a:bodyPr>
          <a:lstStyle/>
          <a:p>
            <a:pPr algn="l"/>
            <a:r>
              <a:rPr lang="en-US" altLang="zh-CN" sz="24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LinkedList</a:t>
            </a:r>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a:t>
            </a:r>
            <a:r>
              <a:rPr lang="en-US" altLang="zh-CN" sz="2400" b="1" dirty="0" err="1"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trong</a:t>
            </a:r>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 </a:t>
            </a:r>
          </a:p>
          <a:p>
            <a:pPr algn="l"/>
            <a:r>
              <a:rPr lang="en-US" altLang="zh-CN" sz="24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Java</a:t>
            </a:r>
            <a:endParaRPr lang="zh-CN" altLang="en-US" sz="2400" b="1"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8974797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2000"/>
                            </p:stCondLst>
                            <p:childTnLst>
                              <p:par>
                                <p:cTn id="25" presetID="49" presetClass="entr" presetSubtype="0" decel="10000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500" fill="hold"/>
                                        <p:tgtEl>
                                          <p:spTgt spid="28"/>
                                        </p:tgtEl>
                                        <p:attrNameLst>
                                          <p:attrName>ppt_w</p:attrName>
                                        </p:attrNameLst>
                                      </p:cBhvr>
                                      <p:tavLst>
                                        <p:tav tm="0">
                                          <p:val>
                                            <p:fltVal val="0"/>
                                          </p:val>
                                        </p:tav>
                                        <p:tav tm="100000">
                                          <p:val>
                                            <p:strVal val="#ppt_w"/>
                                          </p:val>
                                        </p:tav>
                                      </p:tavLst>
                                    </p:anim>
                                    <p:anim calcmode="lin" valueType="num">
                                      <p:cBhvr>
                                        <p:cTn id="28" dur="500" fill="hold"/>
                                        <p:tgtEl>
                                          <p:spTgt spid="28"/>
                                        </p:tgtEl>
                                        <p:attrNameLst>
                                          <p:attrName>ppt_h</p:attrName>
                                        </p:attrNameLst>
                                      </p:cBhvr>
                                      <p:tavLst>
                                        <p:tav tm="0">
                                          <p:val>
                                            <p:fltVal val="0"/>
                                          </p:val>
                                        </p:tav>
                                        <p:tav tm="100000">
                                          <p:val>
                                            <p:strVal val="#ppt_h"/>
                                          </p:val>
                                        </p:tav>
                                      </p:tavLst>
                                    </p:anim>
                                    <p:anim calcmode="lin" valueType="num">
                                      <p:cBhvr>
                                        <p:cTn id="29" dur="500" fill="hold"/>
                                        <p:tgtEl>
                                          <p:spTgt spid="28"/>
                                        </p:tgtEl>
                                        <p:attrNameLst>
                                          <p:attrName>style.rotation</p:attrName>
                                        </p:attrNameLst>
                                      </p:cBhvr>
                                      <p:tavLst>
                                        <p:tav tm="0">
                                          <p:val>
                                            <p:fltVal val="360"/>
                                          </p:val>
                                        </p:tav>
                                        <p:tav tm="100000">
                                          <p:val>
                                            <p:fltVal val="0"/>
                                          </p:val>
                                        </p:tav>
                                      </p:tavLst>
                                    </p:anim>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ldLvl="0" animBg="1"/>
      <p:bldP spid="8" grpId="0"/>
      <p:bldP spid="28"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1309</Words>
  <Application>Microsoft Office PowerPoint</Application>
  <PresentationFormat>On-screen Show (16:9)</PresentationFormat>
  <Paragraphs>198</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Microsoft YaHei UI</vt:lpstr>
      <vt:lpstr>宋体</vt:lpstr>
      <vt:lpstr>Arial</vt:lpstr>
      <vt:lpstr>Calibri</vt:lpstr>
      <vt:lpstr>Monaco</vt:lpstr>
      <vt:lpstr>Open Sans</vt:lpstr>
      <vt:lpstr>华文细黑</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KhanhND</dc:creator>
  <cp:lastModifiedBy>nguyễn toàn</cp:lastModifiedBy>
  <cp:revision>67</cp:revision>
  <dcterms:created xsi:type="dcterms:W3CDTF">2020-03-15T07:15:48Z</dcterms:created>
  <dcterms:modified xsi:type="dcterms:W3CDTF">2021-02-26T08:44:16Z</dcterms:modified>
</cp:coreProperties>
</file>