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2/28/2022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3906044_Stock_Market_Predic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scholar.google.com/scholar?hl=en&amp;as_sdt=0,5&amp;q=stock+market+prediction+machine+learning&amp;oq=stoc"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abstract/document/870333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citeseerx.ist.psu.edu/viewdoc/download?doi=10.1.1.278.6139&amp;rep=rep1&amp;type=pd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219972"/>
            <a:ext cx="10823426" cy="3204715"/>
          </a:xfrm>
        </p:spPr>
        <p:txBody>
          <a:bodyPr/>
          <a:lstStyle/>
          <a:p>
            <a:pPr algn="ctr"/>
            <a:r>
              <a:rPr lang="en-US" b="1" u="sng" dirty="0" smtClean="0">
                <a:solidFill>
                  <a:schemeClr val="accent6">
                    <a:lumMod val="75000"/>
                  </a:schemeClr>
                </a:solidFill>
              </a:rPr>
              <a:t>1</a:t>
            </a:r>
            <a:r>
              <a:rPr lang="en-US" b="1" u="sng" baseline="30000" dirty="0" smtClean="0">
                <a:solidFill>
                  <a:schemeClr val="accent6">
                    <a:lumMod val="75000"/>
                  </a:schemeClr>
                </a:solidFill>
              </a:rPr>
              <a:t>st</a:t>
            </a:r>
            <a:r>
              <a:rPr lang="en-US" b="1" u="sng" dirty="0" smtClean="0">
                <a:solidFill>
                  <a:schemeClr val="accent6">
                    <a:lumMod val="75000"/>
                  </a:schemeClr>
                </a:solidFill>
              </a:rPr>
              <a:t> Paper </a:t>
            </a:r>
            <a:r>
              <a:rPr lang="en-US" b="1" u="sng" dirty="0" err="1" smtClean="0">
                <a:solidFill>
                  <a:schemeClr val="accent6">
                    <a:lumMod val="75000"/>
                  </a:schemeClr>
                </a:solidFill>
              </a:rPr>
              <a:t>tiTLE</a:t>
            </a:r>
            <a:r>
              <a:rPr lang="en-US" b="1" u="sng" dirty="0" smtClean="0">
                <a:solidFill>
                  <a:schemeClr val="accent6">
                    <a:lumMod val="75000"/>
                  </a:schemeClr>
                </a:solidFill>
              </a:rPr>
              <a:t/>
            </a:r>
            <a:br>
              <a:rPr lang="en-US" b="1" u="sng" dirty="0" smtClean="0">
                <a:solidFill>
                  <a:schemeClr val="accent6">
                    <a:lumMod val="75000"/>
                  </a:schemeClr>
                </a:solidFill>
              </a:rPr>
            </a:br>
            <a:r>
              <a:rPr lang="en-US" sz="4400" b="1" dirty="0">
                <a:solidFill>
                  <a:schemeClr val="bg1">
                    <a:lumMod val="95000"/>
                    <a:lumOff val="5000"/>
                  </a:schemeClr>
                </a:solidFill>
              </a:rPr>
              <a:t>Stock Market Prediction</a:t>
            </a:r>
            <a:r>
              <a:rPr lang="en-US" b="1" dirty="0" smtClean="0">
                <a:solidFill>
                  <a:schemeClr val="accent6">
                    <a:lumMod val="75000"/>
                  </a:schemeClr>
                </a:solidFill>
              </a:rPr>
              <a:t/>
            </a:r>
            <a:br>
              <a:rPr lang="en-US" b="1" dirty="0" smtClean="0">
                <a:solidFill>
                  <a:schemeClr val="accent6">
                    <a:lumMod val="75000"/>
                  </a:schemeClr>
                </a:solidFill>
              </a:rPr>
            </a:br>
            <a:endParaRPr lang="en-US" b="1" dirty="0">
              <a:solidFill>
                <a:schemeClr val="accent6">
                  <a:lumMod val="75000"/>
                </a:schemeClr>
              </a:solidFill>
            </a:endParaRPr>
          </a:p>
        </p:txBody>
      </p:sp>
      <p:sp>
        <p:nvSpPr>
          <p:cNvPr id="3" name="Subtitle 2"/>
          <p:cNvSpPr>
            <a:spLocks noGrp="1"/>
          </p:cNvSpPr>
          <p:nvPr>
            <p:ph type="subTitle" idx="1"/>
          </p:nvPr>
        </p:nvSpPr>
        <p:spPr>
          <a:xfrm>
            <a:off x="684211" y="3843867"/>
            <a:ext cx="11177110" cy="2694956"/>
          </a:xfrm>
        </p:spPr>
        <p:txBody>
          <a:bodyPr/>
          <a:lstStyle/>
          <a:p>
            <a:r>
              <a:rPr lang="en-US" sz="2800" b="1" dirty="0" smtClean="0">
                <a:solidFill>
                  <a:schemeClr val="accent1">
                    <a:lumMod val="50000"/>
                  </a:schemeClr>
                </a:solidFill>
              </a:rPr>
              <a:t>Writers’ </a:t>
            </a:r>
            <a:r>
              <a:rPr lang="en-US" sz="2800" b="1" dirty="0" smtClean="0">
                <a:solidFill>
                  <a:schemeClr val="accent1">
                    <a:lumMod val="50000"/>
                  </a:schemeClr>
                </a:solidFill>
              </a:rPr>
              <a:t>Name:</a:t>
            </a:r>
            <a:r>
              <a:rPr lang="en-US" dirty="0" smtClean="0">
                <a:solidFill>
                  <a:schemeClr val="bg1"/>
                </a:solidFill>
              </a:rPr>
              <a:t> </a:t>
            </a:r>
            <a:r>
              <a:rPr lang="en-US" sz="2800" dirty="0" err="1" smtClean="0">
                <a:solidFill>
                  <a:schemeClr val="bg1"/>
                </a:solidFill>
              </a:rPr>
              <a:t>Sharanya</a:t>
            </a:r>
            <a:r>
              <a:rPr lang="en-US" sz="2800" dirty="0" smtClean="0">
                <a:solidFill>
                  <a:schemeClr val="bg1"/>
                </a:solidFill>
              </a:rPr>
              <a:t> </a:t>
            </a:r>
            <a:r>
              <a:rPr lang="en-US" sz="2800" dirty="0">
                <a:solidFill>
                  <a:schemeClr val="bg1"/>
                </a:solidFill>
              </a:rPr>
              <a:t>Banerjee, Neha </a:t>
            </a:r>
            <a:r>
              <a:rPr lang="en-US" sz="2800" dirty="0" err="1">
                <a:solidFill>
                  <a:schemeClr val="bg1"/>
                </a:solidFill>
              </a:rPr>
              <a:t>Dabeeru</a:t>
            </a:r>
            <a:r>
              <a:rPr lang="en-US" sz="2800" dirty="0">
                <a:solidFill>
                  <a:schemeClr val="bg1"/>
                </a:solidFill>
              </a:rPr>
              <a:t>, R. </a:t>
            </a:r>
            <a:r>
              <a:rPr lang="en-US" sz="2800" dirty="0" err="1" smtClean="0">
                <a:solidFill>
                  <a:schemeClr val="bg1"/>
                </a:solidFill>
              </a:rPr>
              <a:t>Lavanya</a:t>
            </a:r>
            <a:endParaRPr lang="en-US" sz="2800" dirty="0" smtClean="0">
              <a:solidFill>
                <a:schemeClr val="bg1"/>
              </a:solidFill>
            </a:endParaRPr>
          </a:p>
          <a:p>
            <a:r>
              <a:rPr lang="en-US" sz="2800" b="1" dirty="0" smtClean="0">
                <a:solidFill>
                  <a:schemeClr val="accent1">
                    <a:lumMod val="75000"/>
                  </a:schemeClr>
                </a:solidFill>
              </a:rPr>
              <a:t>Paper Source: </a:t>
            </a:r>
            <a:r>
              <a:rPr lang="en-US" sz="2800" dirty="0" smtClean="0">
                <a:solidFill>
                  <a:schemeClr val="bg1"/>
                </a:solidFill>
                <a:hlinkClick r:id="rId2"/>
              </a:rPr>
              <a:t>Stock Market </a:t>
            </a:r>
            <a:r>
              <a:rPr lang="en-US" sz="2800" dirty="0" err="1" smtClean="0">
                <a:solidFill>
                  <a:schemeClr val="bg1"/>
                </a:solidFill>
                <a:hlinkClick r:id="rId2"/>
              </a:rPr>
              <a:t>Prediction_from</a:t>
            </a:r>
            <a:r>
              <a:rPr lang="en-US" sz="2800" dirty="0" smtClean="0">
                <a:solidFill>
                  <a:schemeClr val="bg1"/>
                </a:solidFill>
                <a:hlinkClick r:id="rId2"/>
              </a:rPr>
              <a:t> </a:t>
            </a:r>
            <a:r>
              <a:rPr lang="en-US" sz="2800" dirty="0" err="1" smtClean="0">
                <a:solidFill>
                  <a:schemeClr val="bg1"/>
                </a:solidFill>
                <a:hlinkClick r:id="rId2"/>
              </a:rPr>
              <a:t>reasearch</a:t>
            </a:r>
            <a:r>
              <a:rPr lang="en-US" sz="2800" dirty="0" smtClean="0">
                <a:solidFill>
                  <a:schemeClr val="bg1"/>
                </a:solidFill>
                <a:hlinkClick r:id="rId2"/>
              </a:rPr>
              <a:t> gate</a:t>
            </a:r>
            <a:endParaRPr lang="en-US" sz="2800" dirty="0">
              <a:solidFill>
                <a:schemeClr val="bg1"/>
              </a:solidFill>
            </a:endParaRPr>
          </a:p>
        </p:txBody>
      </p:sp>
    </p:spTree>
    <p:extLst>
      <p:ext uri="{BB962C8B-B14F-4D97-AF65-F5344CB8AC3E}">
        <p14:creationId xmlns:p14="http://schemas.microsoft.com/office/powerpoint/2010/main" val="3790299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219973"/>
            <a:ext cx="10935570" cy="2014270"/>
          </a:xfrm>
        </p:spPr>
        <p:txBody>
          <a:bodyPr/>
          <a:lstStyle/>
          <a:p>
            <a:pPr algn="ctr"/>
            <a:r>
              <a:rPr lang="en-US" b="1" u="sng" dirty="0" smtClean="0">
                <a:solidFill>
                  <a:schemeClr val="accent6">
                    <a:lumMod val="75000"/>
                  </a:schemeClr>
                </a:solidFill>
              </a:rPr>
              <a:t>SUMMARY</a:t>
            </a:r>
            <a:r>
              <a:rPr lang="en-US" b="1" dirty="0" smtClean="0">
                <a:solidFill>
                  <a:schemeClr val="accent6">
                    <a:lumMod val="75000"/>
                  </a:schemeClr>
                </a:solidFill>
              </a:rPr>
              <a:t/>
            </a:r>
            <a:br>
              <a:rPr lang="en-US" b="1" dirty="0" smtClean="0">
                <a:solidFill>
                  <a:schemeClr val="accent6">
                    <a:lumMod val="75000"/>
                  </a:schemeClr>
                </a:solidFill>
              </a:rPr>
            </a:br>
            <a:endParaRPr lang="en-US" b="1" dirty="0">
              <a:solidFill>
                <a:schemeClr val="accent6">
                  <a:lumMod val="75000"/>
                </a:schemeClr>
              </a:solidFill>
            </a:endParaRPr>
          </a:p>
        </p:txBody>
      </p:sp>
      <p:sp>
        <p:nvSpPr>
          <p:cNvPr id="3" name="Subtitle 2"/>
          <p:cNvSpPr>
            <a:spLocks noGrp="1"/>
          </p:cNvSpPr>
          <p:nvPr>
            <p:ph type="subTitle" idx="1"/>
          </p:nvPr>
        </p:nvSpPr>
        <p:spPr>
          <a:xfrm>
            <a:off x="684211" y="1984075"/>
            <a:ext cx="10935570" cy="5339750"/>
          </a:xfrm>
        </p:spPr>
        <p:txBody>
          <a:bodyPr>
            <a:normAutofit/>
          </a:bodyPr>
          <a:lstStyle/>
          <a:p>
            <a:pPr algn="just"/>
            <a:r>
              <a:rPr lang="en-US" sz="2800" dirty="0" smtClean="0">
                <a:solidFill>
                  <a:schemeClr val="bg1"/>
                </a:solidFill>
              </a:rPr>
              <a:t>This paper aimed at processing large volumes of data and running different regression algorithms on the dataset. In this paper they had applied 10 different techniques to predict the future value of a </a:t>
            </a:r>
            <a:r>
              <a:rPr lang="en-US" sz="2800" dirty="0">
                <a:solidFill>
                  <a:schemeClr val="bg1"/>
                </a:solidFill>
              </a:rPr>
              <a:t>stock . The purpose of this paper is </a:t>
            </a:r>
            <a:r>
              <a:rPr lang="en-US" sz="2800" dirty="0" smtClean="0">
                <a:solidFill>
                  <a:schemeClr val="bg1"/>
                </a:solidFill>
              </a:rPr>
              <a:t>to </a:t>
            </a:r>
            <a:r>
              <a:rPr lang="en-US" sz="2800" dirty="0" err="1" smtClean="0">
                <a:solidFill>
                  <a:schemeClr val="bg1"/>
                </a:solidFill>
              </a:rPr>
              <a:t>analyse</a:t>
            </a:r>
            <a:r>
              <a:rPr lang="en-US" sz="2800" dirty="0" smtClean="0">
                <a:solidFill>
                  <a:schemeClr val="bg1"/>
                </a:solidFill>
              </a:rPr>
              <a:t> </a:t>
            </a:r>
            <a:r>
              <a:rPr lang="en-US" sz="2800" dirty="0">
                <a:solidFill>
                  <a:schemeClr val="bg1"/>
                </a:solidFill>
              </a:rPr>
              <a:t>the shortcomings of the current system and building a time-series prediction model that would mitigate most of them, by implementing more efficient </a:t>
            </a:r>
            <a:r>
              <a:rPr lang="en-US" sz="2800" dirty="0" smtClean="0">
                <a:solidFill>
                  <a:schemeClr val="bg1"/>
                </a:solidFill>
              </a:rPr>
              <a:t>algorithms.</a:t>
            </a:r>
          </a:p>
          <a:p>
            <a:endParaRPr lang="en-US" sz="2800" dirty="0"/>
          </a:p>
        </p:txBody>
      </p:sp>
    </p:spTree>
    <p:extLst>
      <p:ext uri="{BB962C8B-B14F-4D97-AF65-F5344CB8AC3E}">
        <p14:creationId xmlns:p14="http://schemas.microsoft.com/office/powerpoint/2010/main" val="223109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0384"/>
            <a:ext cx="10935570" cy="3096883"/>
          </a:xfrm>
        </p:spPr>
        <p:txBody>
          <a:bodyPr>
            <a:normAutofit fontScale="90000"/>
          </a:bodyPr>
          <a:lstStyle/>
          <a:p>
            <a:pPr algn="ctr"/>
            <a:r>
              <a:rPr lang="en-US" sz="5300" b="1" u="sng" dirty="0" smtClean="0">
                <a:solidFill>
                  <a:schemeClr val="accent6">
                    <a:lumMod val="75000"/>
                  </a:schemeClr>
                </a:solidFill>
              </a:rPr>
              <a:t>2</a:t>
            </a:r>
            <a:r>
              <a:rPr lang="en-US" sz="5300" b="1" u="sng" baseline="30000" dirty="0" smtClean="0">
                <a:solidFill>
                  <a:schemeClr val="accent6">
                    <a:lumMod val="75000"/>
                  </a:schemeClr>
                </a:solidFill>
              </a:rPr>
              <a:t>nd</a:t>
            </a:r>
            <a:r>
              <a:rPr lang="en-US" sz="5300" b="1" u="sng" dirty="0" smtClean="0">
                <a:solidFill>
                  <a:schemeClr val="accent6">
                    <a:lumMod val="75000"/>
                  </a:schemeClr>
                </a:solidFill>
              </a:rPr>
              <a:t> Paper </a:t>
            </a:r>
            <a:r>
              <a:rPr lang="en-US" sz="5300" b="1" u="sng" dirty="0" err="1">
                <a:solidFill>
                  <a:schemeClr val="accent6">
                    <a:lumMod val="75000"/>
                  </a:schemeClr>
                </a:solidFill>
              </a:rPr>
              <a:t>tiTLE</a:t>
            </a:r>
            <a:r>
              <a:rPr lang="en-US" sz="5300" b="1" u="sng" dirty="0">
                <a:solidFill>
                  <a:schemeClr val="accent6">
                    <a:lumMod val="75000"/>
                  </a:schemeClr>
                </a:solidFill>
              </a:rPr>
              <a:t/>
            </a:r>
            <a:br>
              <a:rPr lang="en-US" sz="5300" b="1" u="sng" dirty="0">
                <a:solidFill>
                  <a:schemeClr val="accent6">
                    <a:lumMod val="75000"/>
                  </a:schemeClr>
                </a:solidFill>
              </a:rPr>
            </a:br>
            <a:r>
              <a:rPr lang="en-US" sz="4900" b="1" dirty="0" smtClean="0">
                <a:solidFill>
                  <a:schemeClr val="bg1">
                    <a:lumMod val="95000"/>
                    <a:lumOff val="5000"/>
                  </a:schemeClr>
                </a:solidFill>
              </a:rPr>
              <a:t>a MACHINE LEARNING MODEL FOR Stock </a:t>
            </a:r>
            <a:r>
              <a:rPr lang="en-US" sz="4900" b="1" dirty="0">
                <a:solidFill>
                  <a:schemeClr val="bg1">
                    <a:lumMod val="95000"/>
                    <a:lumOff val="5000"/>
                  </a:schemeClr>
                </a:solidFill>
              </a:rPr>
              <a:t>Market Prediction</a:t>
            </a:r>
            <a:r>
              <a:rPr lang="en-US" b="1" dirty="0">
                <a:solidFill>
                  <a:schemeClr val="accent6">
                    <a:lumMod val="75000"/>
                  </a:schemeClr>
                </a:solidFill>
              </a:rPr>
              <a:t/>
            </a:r>
            <a:br>
              <a:rPr lang="en-US" b="1" dirty="0">
                <a:solidFill>
                  <a:schemeClr val="accent6">
                    <a:lumMod val="75000"/>
                  </a:schemeClr>
                </a:solidFill>
              </a:rPr>
            </a:br>
            <a:endParaRPr lang="en-US" b="1" dirty="0">
              <a:solidFill>
                <a:schemeClr val="accent6">
                  <a:lumMod val="75000"/>
                </a:schemeClr>
              </a:solidFill>
            </a:endParaRPr>
          </a:p>
        </p:txBody>
      </p:sp>
      <p:sp>
        <p:nvSpPr>
          <p:cNvPr id="3" name="Subtitle 2"/>
          <p:cNvSpPr>
            <a:spLocks noGrp="1"/>
          </p:cNvSpPr>
          <p:nvPr>
            <p:ph type="subTitle" idx="1"/>
          </p:nvPr>
        </p:nvSpPr>
        <p:spPr>
          <a:xfrm>
            <a:off x="189781" y="3157266"/>
            <a:ext cx="11852694" cy="4261449"/>
          </a:xfrm>
        </p:spPr>
        <p:txBody>
          <a:bodyPr>
            <a:normAutofit/>
          </a:bodyPr>
          <a:lstStyle/>
          <a:p>
            <a:pPr algn="just"/>
            <a:r>
              <a:rPr lang="en-US" sz="2800" b="1" dirty="0" smtClean="0">
                <a:solidFill>
                  <a:schemeClr val="accent1">
                    <a:lumMod val="50000"/>
                  </a:schemeClr>
                </a:solidFill>
              </a:rPr>
              <a:t>Writers’ </a:t>
            </a:r>
            <a:r>
              <a:rPr lang="en-US" sz="2800" b="1" dirty="0">
                <a:solidFill>
                  <a:schemeClr val="accent1">
                    <a:lumMod val="50000"/>
                  </a:schemeClr>
                </a:solidFill>
              </a:rPr>
              <a:t>Name:</a:t>
            </a:r>
            <a:r>
              <a:rPr lang="en-US" sz="2800" dirty="0">
                <a:solidFill>
                  <a:schemeClr val="bg1"/>
                </a:solidFill>
              </a:rPr>
              <a:t> Osman </a:t>
            </a:r>
            <a:r>
              <a:rPr lang="en-US" sz="2800" dirty="0" err="1" smtClean="0">
                <a:solidFill>
                  <a:schemeClr val="bg1"/>
                </a:solidFill>
              </a:rPr>
              <a:t>Hegazy</a:t>
            </a:r>
            <a:r>
              <a:rPr lang="en-US" sz="2800" dirty="0" smtClean="0">
                <a:solidFill>
                  <a:schemeClr val="bg1"/>
                </a:solidFill>
              </a:rPr>
              <a:t> , Omar </a:t>
            </a:r>
            <a:r>
              <a:rPr lang="en-US" sz="2800" dirty="0">
                <a:solidFill>
                  <a:schemeClr val="bg1"/>
                </a:solidFill>
              </a:rPr>
              <a:t>S. </a:t>
            </a:r>
            <a:r>
              <a:rPr lang="en-US" sz="2800" dirty="0" err="1" smtClean="0">
                <a:solidFill>
                  <a:schemeClr val="bg1"/>
                </a:solidFill>
              </a:rPr>
              <a:t>Soliman</a:t>
            </a:r>
            <a:r>
              <a:rPr lang="en-US" sz="2800" dirty="0" smtClean="0">
                <a:solidFill>
                  <a:schemeClr val="bg1"/>
                </a:solidFill>
              </a:rPr>
              <a:t> , Mustafa</a:t>
            </a:r>
            <a:endParaRPr lang="en-US" sz="2800" dirty="0">
              <a:solidFill>
                <a:schemeClr val="bg1"/>
              </a:solidFill>
            </a:endParaRPr>
          </a:p>
          <a:p>
            <a:pPr algn="just"/>
            <a:r>
              <a:rPr lang="en-US" sz="2800" dirty="0" smtClean="0">
                <a:solidFill>
                  <a:schemeClr val="bg1"/>
                </a:solidFill>
              </a:rPr>
              <a:t>                       Abdul Salam3</a:t>
            </a:r>
          </a:p>
          <a:p>
            <a:r>
              <a:rPr lang="en-US" sz="2800" b="1" dirty="0" smtClean="0">
                <a:solidFill>
                  <a:schemeClr val="accent1">
                    <a:lumMod val="75000"/>
                  </a:schemeClr>
                </a:solidFill>
              </a:rPr>
              <a:t>Paper </a:t>
            </a:r>
            <a:r>
              <a:rPr lang="en-US" sz="2800" b="1" dirty="0" smtClean="0">
                <a:solidFill>
                  <a:schemeClr val="accent1">
                    <a:lumMod val="75000"/>
                  </a:schemeClr>
                </a:solidFill>
              </a:rPr>
              <a:t>Source :</a:t>
            </a:r>
            <a:r>
              <a:rPr lang="en-US" sz="2800" b="1" dirty="0" smtClean="0">
                <a:solidFill>
                  <a:schemeClr val="accent1">
                    <a:lumMod val="75000"/>
                  </a:schemeClr>
                </a:solidFill>
                <a:hlinkClick r:id="rId2"/>
              </a:rPr>
              <a:t>Machine Learning Model for Stock Market Prediction</a:t>
            </a:r>
            <a:endParaRPr lang="en-US" sz="2800" dirty="0"/>
          </a:p>
        </p:txBody>
      </p:sp>
    </p:spTree>
    <p:extLst>
      <p:ext uri="{BB962C8B-B14F-4D97-AF65-F5344CB8AC3E}">
        <p14:creationId xmlns:p14="http://schemas.microsoft.com/office/powerpoint/2010/main" val="2162199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1999" cy="2122098"/>
          </a:xfrm>
        </p:spPr>
        <p:txBody>
          <a:bodyPr>
            <a:normAutofit/>
          </a:bodyPr>
          <a:lstStyle/>
          <a:p>
            <a:pPr algn="ctr"/>
            <a:r>
              <a:rPr lang="en-US" b="1" u="sng" dirty="0">
                <a:solidFill>
                  <a:schemeClr val="accent6">
                    <a:lumMod val="75000"/>
                  </a:schemeClr>
                </a:solidFill>
              </a:rPr>
              <a:t>SUMMARY</a:t>
            </a:r>
            <a:r>
              <a:rPr lang="en-US" b="1" dirty="0">
                <a:solidFill>
                  <a:schemeClr val="accent6">
                    <a:lumMod val="75000"/>
                  </a:schemeClr>
                </a:solidFill>
              </a:rPr>
              <a:t/>
            </a:r>
            <a:br>
              <a:rPr lang="en-US" b="1" dirty="0">
                <a:solidFill>
                  <a:schemeClr val="accent6">
                    <a:lumMod val="75000"/>
                  </a:schemeClr>
                </a:solidFill>
              </a:rPr>
            </a:br>
            <a:endParaRPr lang="en-US" b="1" dirty="0">
              <a:solidFill>
                <a:schemeClr val="accent6">
                  <a:lumMod val="75000"/>
                </a:schemeClr>
              </a:solidFill>
            </a:endParaRPr>
          </a:p>
        </p:txBody>
      </p:sp>
      <p:sp>
        <p:nvSpPr>
          <p:cNvPr id="3" name="Subtitle 2"/>
          <p:cNvSpPr>
            <a:spLocks noGrp="1"/>
          </p:cNvSpPr>
          <p:nvPr>
            <p:ph type="subTitle" idx="1"/>
          </p:nvPr>
        </p:nvSpPr>
        <p:spPr>
          <a:xfrm>
            <a:off x="491705" y="1777043"/>
            <a:ext cx="11395495" cy="5615794"/>
          </a:xfrm>
        </p:spPr>
        <p:txBody>
          <a:bodyPr>
            <a:normAutofit/>
          </a:bodyPr>
          <a:lstStyle/>
          <a:p>
            <a:pPr algn="just"/>
            <a:r>
              <a:rPr lang="en-US" sz="2800" dirty="0" smtClean="0">
                <a:solidFill>
                  <a:schemeClr val="bg1"/>
                </a:solidFill>
              </a:rPr>
              <a:t>In this paper they proposed a model called PSO(</a:t>
            </a:r>
            <a:r>
              <a:rPr lang="en-US" sz="2800" dirty="0" err="1" smtClean="0">
                <a:solidFill>
                  <a:schemeClr val="bg1"/>
                </a:solidFill>
              </a:rPr>
              <a:t>Partical</a:t>
            </a:r>
            <a:r>
              <a:rPr lang="en-US" sz="2800" dirty="0" smtClean="0">
                <a:solidFill>
                  <a:schemeClr val="bg1"/>
                </a:solidFill>
              </a:rPr>
              <a:t> Swarm Optimization) and least square support vector machine. PSO is used to find best LS SVM.</a:t>
            </a:r>
            <a:r>
              <a:rPr lang="en-US" sz="2800" dirty="0">
                <a:solidFill>
                  <a:schemeClr val="bg1"/>
                </a:solidFill>
              </a:rPr>
              <a:t> PSO moves from a set of points to another set of points in a single iteration with likely improvement using a combination of deterministic and probabilistic </a:t>
            </a:r>
            <a:r>
              <a:rPr lang="en-US" sz="2800" dirty="0" smtClean="0">
                <a:solidFill>
                  <a:schemeClr val="bg1"/>
                </a:solidFill>
              </a:rPr>
              <a:t>rules. Proposed </a:t>
            </a:r>
            <a:r>
              <a:rPr lang="en-US" sz="2800" dirty="0">
                <a:solidFill>
                  <a:schemeClr val="bg1"/>
                </a:solidFill>
              </a:rPr>
              <a:t>LS-SVM-PSO model compared with LS-SVM and ANN-BP algorithms at different data set with different sectors of the market. LS-SVM-PSO algorithm is most close to </a:t>
            </a:r>
            <a:r>
              <a:rPr lang="en-US" sz="2800" dirty="0" smtClean="0">
                <a:solidFill>
                  <a:schemeClr val="bg1"/>
                </a:solidFill>
              </a:rPr>
              <a:t>the actual result.</a:t>
            </a:r>
            <a:endParaRPr lang="en-US" sz="2800" dirty="0">
              <a:solidFill>
                <a:schemeClr val="bg1"/>
              </a:solidFill>
            </a:endParaRPr>
          </a:p>
        </p:txBody>
      </p:sp>
    </p:spTree>
    <p:extLst>
      <p:ext uri="{BB962C8B-B14F-4D97-AF65-F5344CB8AC3E}">
        <p14:creationId xmlns:p14="http://schemas.microsoft.com/office/powerpoint/2010/main" val="705824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58791"/>
            <a:ext cx="12191999" cy="2924355"/>
          </a:xfrm>
        </p:spPr>
        <p:txBody>
          <a:bodyPr>
            <a:normAutofit fontScale="90000"/>
          </a:bodyPr>
          <a:lstStyle/>
          <a:p>
            <a:pPr algn="ctr"/>
            <a:r>
              <a:rPr lang="en-US" sz="5300" b="1" u="sng" dirty="0" smtClean="0">
                <a:solidFill>
                  <a:schemeClr val="accent6">
                    <a:lumMod val="75000"/>
                  </a:schemeClr>
                </a:solidFill>
              </a:rPr>
              <a:t>3</a:t>
            </a:r>
            <a:r>
              <a:rPr lang="en-US" sz="5300" b="1" u="sng" baseline="30000" dirty="0" smtClean="0">
                <a:solidFill>
                  <a:schemeClr val="accent6">
                    <a:lumMod val="75000"/>
                  </a:schemeClr>
                </a:solidFill>
              </a:rPr>
              <a:t>rd</a:t>
            </a:r>
            <a:r>
              <a:rPr lang="en-US" sz="5300" b="1" u="sng" dirty="0" smtClean="0">
                <a:solidFill>
                  <a:schemeClr val="accent6">
                    <a:lumMod val="75000"/>
                  </a:schemeClr>
                </a:solidFill>
              </a:rPr>
              <a:t> Paper title</a:t>
            </a:r>
            <a:br>
              <a:rPr lang="en-US" sz="5300" b="1" u="sng" dirty="0" smtClean="0">
                <a:solidFill>
                  <a:schemeClr val="accent6">
                    <a:lumMod val="75000"/>
                  </a:schemeClr>
                </a:solidFill>
              </a:rPr>
            </a:br>
            <a:r>
              <a:rPr lang="en-US" b="1" dirty="0" smtClean="0">
                <a:solidFill>
                  <a:schemeClr val="bg1">
                    <a:lumMod val="95000"/>
                    <a:lumOff val="5000"/>
                  </a:schemeClr>
                </a:solidFill>
              </a:rPr>
              <a:t>Stock market prediction using machine learning</a:t>
            </a:r>
            <a:r>
              <a:rPr lang="en-US" b="1" dirty="0">
                <a:solidFill>
                  <a:schemeClr val="accent6">
                    <a:lumMod val="75000"/>
                  </a:schemeClr>
                </a:solidFill>
              </a:rPr>
              <a:t/>
            </a:r>
            <a:br>
              <a:rPr lang="en-US" b="1" dirty="0">
                <a:solidFill>
                  <a:schemeClr val="accent6">
                    <a:lumMod val="75000"/>
                  </a:schemeClr>
                </a:solidFill>
              </a:rPr>
            </a:br>
            <a:endParaRPr lang="en-US" b="1" dirty="0">
              <a:solidFill>
                <a:schemeClr val="accent6">
                  <a:lumMod val="75000"/>
                </a:schemeClr>
              </a:solidFill>
            </a:endParaRPr>
          </a:p>
        </p:txBody>
      </p:sp>
      <p:sp>
        <p:nvSpPr>
          <p:cNvPr id="3" name="Subtitle 2"/>
          <p:cNvSpPr>
            <a:spLocks noGrp="1"/>
          </p:cNvSpPr>
          <p:nvPr>
            <p:ph type="subTitle" idx="1"/>
          </p:nvPr>
        </p:nvSpPr>
        <p:spPr>
          <a:xfrm>
            <a:off x="327804" y="2941608"/>
            <a:ext cx="11602528" cy="4451228"/>
          </a:xfrm>
        </p:spPr>
        <p:txBody>
          <a:bodyPr>
            <a:normAutofit/>
          </a:bodyPr>
          <a:lstStyle/>
          <a:p>
            <a:pPr algn="just"/>
            <a:r>
              <a:rPr lang="en-US" sz="2800" b="1" dirty="0" smtClean="0">
                <a:solidFill>
                  <a:schemeClr val="bg1"/>
                </a:solidFill>
              </a:rPr>
              <a:t>Writers’ </a:t>
            </a:r>
            <a:r>
              <a:rPr lang="en-US" sz="2800" b="1" dirty="0" err="1" smtClean="0">
                <a:solidFill>
                  <a:schemeClr val="bg1"/>
                </a:solidFill>
              </a:rPr>
              <a:t>Name:</a:t>
            </a:r>
            <a:r>
              <a:rPr lang="en-US" sz="2800" dirty="0" err="1" smtClean="0">
                <a:solidFill>
                  <a:schemeClr val="bg1"/>
                </a:solidFill>
              </a:rPr>
              <a:t>Ishita</a:t>
            </a:r>
            <a:r>
              <a:rPr lang="en-US" sz="2800" dirty="0" smtClean="0">
                <a:solidFill>
                  <a:schemeClr val="bg1"/>
                </a:solidFill>
              </a:rPr>
              <a:t> </a:t>
            </a:r>
            <a:r>
              <a:rPr lang="en-US" sz="2800" dirty="0" err="1" smtClean="0">
                <a:solidFill>
                  <a:schemeClr val="bg1"/>
                </a:solidFill>
              </a:rPr>
              <a:t>Parmar</a:t>
            </a:r>
            <a:r>
              <a:rPr lang="en-US" sz="2800" dirty="0" smtClean="0">
                <a:solidFill>
                  <a:schemeClr val="bg1"/>
                </a:solidFill>
              </a:rPr>
              <a:t> ,</a:t>
            </a:r>
            <a:r>
              <a:rPr lang="en-US" sz="2800" dirty="0" err="1" smtClean="0">
                <a:solidFill>
                  <a:schemeClr val="bg1"/>
                </a:solidFill>
              </a:rPr>
              <a:t>Navanshu</a:t>
            </a:r>
            <a:r>
              <a:rPr lang="en-US" sz="2800" dirty="0" smtClean="0">
                <a:solidFill>
                  <a:schemeClr val="bg1"/>
                </a:solidFill>
              </a:rPr>
              <a:t> </a:t>
            </a:r>
            <a:r>
              <a:rPr lang="en-US" sz="2800" dirty="0" err="1" smtClean="0">
                <a:solidFill>
                  <a:schemeClr val="bg1"/>
                </a:solidFill>
              </a:rPr>
              <a:t>Agarwal,Sheirsh</a:t>
            </a:r>
            <a:r>
              <a:rPr lang="en-US" sz="2800" dirty="0" smtClean="0">
                <a:solidFill>
                  <a:schemeClr val="bg1"/>
                </a:solidFill>
              </a:rPr>
              <a:t> </a:t>
            </a:r>
            <a:r>
              <a:rPr lang="en-US" sz="2800" dirty="0" err="1" smtClean="0">
                <a:solidFill>
                  <a:schemeClr val="bg1"/>
                </a:solidFill>
              </a:rPr>
              <a:t>Saxena,Ridam</a:t>
            </a:r>
            <a:r>
              <a:rPr lang="en-US" sz="2800" dirty="0" smtClean="0">
                <a:solidFill>
                  <a:schemeClr val="bg1"/>
                </a:solidFill>
              </a:rPr>
              <a:t> Arora, </a:t>
            </a:r>
            <a:r>
              <a:rPr lang="en-US" sz="2800" dirty="0" err="1" smtClean="0">
                <a:solidFill>
                  <a:schemeClr val="bg1"/>
                </a:solidFill>
              </a:rPr>
              <a:t>Lokesh</a:t>
            </a:r>
            <a:r>
              <a:rPr lang="en-US" sz="2800" dirty="0" smtClean="0">
                <a:solidFill>
                  <a:schemeClr val="bg1"/>
                </a:solidFill>
              </a:rPr>
              <a:t> Chauhan , </a:t>
            </a:r>
            <a:r>
              <a:rPr lang="en-US" sz="2800" dirty="0" err="1" smtClean="0">
                <a:solidFill>
                  <a:schemeClr val="bg1"/>
                </a:solidFill>
              </a:rPr>
              <a:t>Shikhin</a:t>
            </a:r>
            <a:r>
              <a:rPr lang="en-US" sz="2800" dirty="0" smtClean="0">
                <a:solidFill>
                  <a:schemeClr val="bg1"/>
                </a:solidFill>
              </a:rPr>
              <a:t> Gupta, </a:t>
            </a:r>
            <a:r>
              <a:rPr lang="en-US" sz="2800" dirty="0" err="1" smtClean="0">
                <a:solidFill>
                  <a:schemeClr val="bg1"/>
                </a:solidFill>
              </a:rPr>
              <a:t>Himanshu</a:t>
            </a:r>
            <a:r>
              <a:rPr lang="en-US" sz="2800" dirty="0" smtClean="0">
                <a:solidFill>
                  <a:schemeClr val="bg1"/>
                </a:solidFill>
              </a:rPr>
              <a:t> </a:t>
            </a:r>
            <a:r>
              <a:rPr lang="en-US" sz="2800" dirty="0" err="1" smtClean="0">
                <a:solidFill>
                  <a:schemeClr val="bg1"/>
                </a:solidFill>
              </a:rPr>
              <a:t>Dhiman</a:t>
            </a:r>
            <a:r>
              <a:rPr lang="en-US" sz="2800" dirty="0" smtClean="0">
                <a:solidFill>
                  <a:schemeClr val="bg1"/>
                </a:solidFill>
              </a:rPr>
              <a:t>.</a:t>
            </a:r>
          </a:p>
          <a:p>
            <a:pPr algn="just"/>
            <a:r>
              <a:rPr lang="en-US" sz="2800" b="1" dirty="0" smtClean="0">
                <a:solidFill>
                  <a:schemeClr val="bg1"/>
                </a:solidFill>
              </a:rPr>
              <a:t>Paper Link: </a:t>
            </a:r>
            <a:r>
              <a:rPr lang="en-US" sz="2800" dirty="0" smtClean="0">
                <a:solidFill>
                  <a:schemeClr val="bg1"/>
                </a:solidFill>
                <a:hlinkClick r:id="rId2"/>
              </a:rPr>
              <a:t>stock market </a:t>
            </a:r>
            <a:r>
              <a:rPr lang="en-US" sz="2800" dirty="0" err="1" smtClean="0">
                <a:solidFill>
                  <a:schemeClr val="bg1"/>
                </a:solidFill>
                <a:hlinkClick r:id="rId2"/>
              </a:rPr>
              <a:t>usning</a:t>
            </a:r>
            <a:r>
              <a:rPr lang="en-US" sz="2800" dirty="0" smtClean="0">
                <a:solidFill>
                  <a:schemeClr val="bg1"/>
                </a:solidFill>
                <a:hlinkClick r:id="rId2"/>
              </a:rPr>
              <a:t> machine </a:t>
            </a:r>
            <a:r>
              <a:rPr lang="en-US" sz="2800" dirty="0" err="1" smtClean="0">
                <a:solidFill>
                  <a:schemeClr val="bg1"/>
                </a:solidFill>
                <a:hlinkClick r:id="rId2"/>
              </a:rPr>
              <a:t>leraning</a:t>
            </a:r>
            <a:r>
              <a:rPr lang="en-US" sz="2800" dirty="0" smtClean="0">
                <a:solidFill>
                  <a:schemeClr val="bg1"/>
                </a:solidFill>
                <a:hlinkClick r:id="rId2"/>
              </a:rPr>
              <a:t> </a:t>
            </a:r>
            <a:endParaRPr lang="en-US" sz="2800" dirty="0">
              <a:solidFill>
                <a:schemeClr val="bg1"/>
              </a:solidFill>
            </a:endParaRPr>
          </a:p>
        </p:txBody>
      </p:sp>
    </p:spTree>
    <p:extLst>
      <p:ext uri="{BB962C8B-B14F-4D97-AF65-F5344CB8AC3E}">
        <p14:creationId xmlns:p14="http://schemas.microsoft.com/office/powerpoint/2010/main" val="4101341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1716657"/>
          </a:xfrm>
        </p:spPr>
        <p:txBody>
          <a:bodyPr>
            <a:normAutofit/>
          </a:bodyPr>
          <a:lstStyle/>
          <a:p>
            <a:pPr algn="ctr"/>
            <a:r>
              <a:rPr lang="en-US" b="1" u="sng" dirty="0" smtClean="0">
                <a:solidFill>
                  <a:schemeClr val="accent6">
                    <a:lumMod val="75000"/>
                  </a:schemeClr>
                </a:solidFill>
              </a:rPr>
              <a:t>Summary</a:t>
            </a:r>
            <a:endParaRPr lang="en-US" b="1" u="sng" dirty="0">
              <a:solidFill>
                <a:schemeClr val="accent6">
                  <a:lumMod val="75000"/>
                </a:schemeClr>
              </a:solidFill>
            </a:endParaRPr>
          </a:p>
        </p:txBody>
      </p:sp>
      <p:sp>
        <p:nvSpPr>
          <p:cNvPr id="3" name="Subtitle 2"/>
          <p:cNvSpPr>
            <a:spLocks noGrp="1"/>
          </p:cNvSpPr>
          <p:nvPr>
            <p:ph type="subTitle" idx="1"/>
          </p:nvPr>
        </p:nvSpPr>
        <p:spPr>
          <a:xfrm>
            <a:off x="327804" y="1949570"/>
            <a:ext cx="11602528" cy="5443266"/>
          </a:xfrm>
        </p:spPr>
        <p:txBody>
          <a:bodyPr>
            <a:normAutofit/>
          </a:bodyPr>
          <a:lstStyle/>
          <a:p>
            <a:pPr algn="just"/>
            <a:r>
              <a:rPr lang="en-US" sz="2800" dirty="0" smtClean="0">
                <a:solidFill>
                  <a:schemeClr val="bg1"/>
                </a:solidFill>
              </a:rPr>
              <a:t>In this paper , they have worked with two </a:t>
            </a:r>
            <a:r>
              <a:rPr lang="en-US" sz="2800" dirty="0" err="1" smtClean="0">
                <a:solidFill>
                  <a:schemeClr val="bg1"/>
                </a:solidFill>
              </a:rPr>
              <a:t>models.One</a:t>
            </a:r>
            <a:r>
              <a:rPr lang="en-US" sz="2800" dirty="0" smtClean="0">
                <a:solidFill>
                  <a:schemeClr val="bg1"/>
                </a:solidFill>
              </a:rPr>
              <a:t> is regression model and another is Long short term memory(LSTM) </a:t>
            </a:r>
            <a:r>
              <a:rPr lang="en-US" sz="2800" dirty="0" err="1" smtClean="0">
                <a:solidFill>
                  <a:schemeClr val="bg1"/>
                </a:solidFill>
              </a:rPr>
              <a:t>model.LSTM</a:t>
            </a:r>
            <a:r>
              <a:rPr lang="en-US" sz="2800" dirty="0" smtClean="0">
                <a:solidFill>
                  <a:schemeClr val="bg1"/>
                </a:solidFill>
              </a:rPr>
              <a:t> is advanced version of RNN.</a:t>
            </a:r>
            <a:r>
              <a:rPr lang="en-US" sz="2800" dirty="0"/>
              <a:t> </a:t>
            </a:r>
            <a:r>
              <a:rPr lang="en-US" sz="2800" dirty="0" smtClean="0">
                <a:solidFill>
                  <a:schemeClr val="bg1"/>
                </a:solidFill>
              </a:rPr>
              <a:t>This model  prediction </a:t>
            </a:r>
            <a:r>
              <a:rPr lang="en-US" sz="2800" dirty="0">
                <a:solidFill>
                  <a:schemeClr val="bg1"/>
                </a:solidFill>
              </a:rPr>
              <a:t>depends on </a:t>
            </a:r>
            <a:r>
              <a:rPr lang="en-US" sz="2800" dirty="0" smtClean="0">
                <a:solidFill>
                  <a:schemeClr val="bg1"/>
                </a:solidFill>
              </a:rPr>
              <a:t>large amounts </a:t>
            </a:r>
            <a:r>
              <a:rPr lang="en-US" sz="2800" dirty="0">
                <a:solidFill>
                  <a:schemeClr val="bg1"/>
                </a:solidFill>
              </a:rPr>
              <a:t>of data and </a:t>
            </a:r>
            <a:r>
              <a:rPr lang="en-US" sz="2800" dirty="0" smtClean="0">
                <a:solidFill>
                  <a:schemeClr val="bg1"/>
                </a:solidFill>
              </a:rPr>
              <a:t> </a:t>
            </a:r>
            <a:r>
              <a:rPr lang="en-US" sz="2800" dirty="0">
                <a:solidFill>
                  <a:schemeClr val="bg1"/>
                </a:solidFill>
              </a:rPr>
              <a:t>generally dependent on the </a:t>
            </a:r>
            <a:r>
              <a:rPr lang="en-US" sz="2800" dirty="0" smtClean="0">
                <a:solidFill>
                  <a:schemeClr val="bg1"/>
                </a:solidFill>
              </a:rPr>
              <a:t>long term </a:t>
            </a:r>
            <a:r>
              <a:rPr lang="en-US" sz="2800" dirty="0">
                <a:solidFill>
                  <a:schemeClr val="bg1"/>
                </a:solidFill>
              </a:rPr>
              <a:t>history of the </a:t>
            </a:r>
            <a:r>
              <a:rPr lang="en-US" sz="2800" dirty="0" smtClean="0">
                <a:solidFill>
                  <a:schemeClr val="bg1"/>
                </a:solidFill>
              </a:rPr>
              <a:t>market. Here , regression model’s result is </a:t>
            </a:r>
            <a:r>
              <a:rPr lang="en-US" sz="2800" dirty="0" err="1" smtClean="0">
                <a:solidFill>
                  <a:schemeClr val="bg1"/>
                </a:solidFill>
              </a:rPr>
              <a:t>overfitted</a:t>
            </a:r>
            <a:r>
              <a:rPr lang="en-US" sz="2800" dirty="0" smtClean="0">
                <a:solidFill>
                  <a:schemeClr val="bg1"/>
                </a:solidFill>
              </a:rPr>
              <a:t> but LSTM’s result is not so good. This paper was just an attempt to predict stock price. But this work can be extended further to get the best accuracy rate.</a:t>
            </a:r>
            <a:endParaRPr lang="en-US" sz="2800" dirty="0">
              <a:solidFill>
                <a:schemeClr val="bg1"/>
              </a:solidFill>
            </a:endParaRPr>
          </a:p>
        </p:txBody>
      </p:sp>
    </p:spTree>
    <p:extLst>
      <p:ext uri="{BB962C8B-B14F-4D97-AF65-F5344CB8AC3E}">
        <p14:creationId xmlns:p14="http://schemas.microsoft.com/office/powerpoint/2010/main" val="1662550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55276"/>
            <a:ext cx="12191999" cy="3140015"/>
          </a:xfrm>
        </p:spPr>
        <p:txBody>
          <a:bodyPr>
            <a:normAutofit/>
          </a:bodyPr>
          <a:lstStyle/>
          <a:p>
            <a:pPr algn="ctr"/>
            <a:r>
              <a:rPr lang="en-US" b="1" u="sng" dirty="0" smtClean="0">
                <a:solidFill>
                  <a:schemeClr val="accent6">
                    <a:lumMod val="75000"/>
                  </a:schemeClr>
                </a:solidFill>
              </a:rPr>
              <a:t>4</a:t>
            </a:r>
            <a:r>
              <a:rPr lang="en-US" b="1" u="sng" baseline="30000" dirty="0" smtClean="0">
                <a:solidFill>
                  <a:schemeClr val="accent6">
                    <a:lumMod val="75000"/>
                  </a:schemeClr>
                </a:solidFill>
              </a:rPr>
              <a:t>th</a:t>
            </a:r>
            <a:r>
              <a:rPr lang="en-US" b="1" u="sng" dirty="0" smtClean="0">
                <a:solidFill>
                  <a:schemeClr val="accent6">
                    <a:lumMod val="75000"/>
                  </a:schemeClr>
                </a:solidFill>
              </a:rPr>
              <a:t> Paper Title</a:t>
            </a:r>
            <a:r>
              <a:rPr lang="en-US" b="1" u="sng" dirty="0">
                <a:solidFill>
                  <a:schemeClr val="accent6">
                    <a:lumMod val="75000"/>
                  </a:schemeClr>
                </a:solidFill>
              </a:rPr>
              <a:t/>
            </a:r>
            <a:br>
              <a:rPr lang="en-US" b="1" u="sng" dirty="0">
                <a:solidFill>
                  <a:schemeClr val="accent6">
                    <a:lumMod val="75000"/>
                  </a:schemeClr>
                </a:solidFill>
              </a:rPr>
            </a:br>
            <a:r>
              <a:rPr lang="en-US" b="1" dirty="0" smtClean="0">
                <a:solidFill>
                  <a:schemeClr val="bg1"/>
                </a:solidFill>
              </a:rPr>
              <a:t>Stock </a:t>
            </a:r>
            <a:r>
              <a:rPr lang="en-US" b="1" dirty="0">
                <a:solidFill>
                  <a:schemeClr val="bg1"/>
                </a:solidFill>
              </a:rPr>
              <a:t>Market Forecasting Using Machine Learning Algorithms</a:t>
            </a:r>
            <a:endParaRPr lang="en-US" b="1" u="sng" dirty="0">
              <a:solidFill>
                <a:schemeClr val="bg1"/>
              </a:solidFill>
            </a:endParaRPr>
          </a:p>
        </p:txBody>
      </p:sp>
      <p:sp>
        <p:nvSpPr>
          <p:cNvPr id="3" name="Subtitle 2"/>
          <p:cNvSpPr>
            <a:spLocks noGrp="1"/>
          </p:cNvSpPr>
          <p:nvPr>
            <p:ph type="subTitle" idx="1"/>
          </p:nvPr>
        </p:nvSpPr>
        <p:spPr>
          <a:xfrm>
            <a:off x="327804" y="3200399"/>
            <a:ext cx="11602528" cy="4192435"/>
          </a:xfrm>
        </p:spPr>
        <p:txBody>
          <a:bodyPr>
            <a:normAutofit/>
          </a:bodyPr>
          <a:lstStyle/>
          <a:p>
            <a:r>
              <a:rPr lang="en-US" sz="2800" b="1" dirty="0" smtClean="0">
                <a:solidFill>
                  <a:schemeClr val="bg1"/>
                </a:solidFill>
              </a:rPr>
              <a:t>Writers’ </a:t>
            </a:r>
            <a:r>
              <a:rPr lang="en-US" sz="2800" b="1" dirty="0" err="1" smtClean="0">
                <a:solidFill>
                  <a:schemeClr val="bg1"/>
                </a:solidFill>
              </a:rPr>
              <a:t>Name:</a:t>
            </a:r>
            <a:r>
              <a:rPr lang="en-US" sz="2800" dirty="0" err="1" smtClean="0">
                <a:solidFill>
                  <a:schemeClr val="bg1"/>
                </a:solidFill>
              </a:rPr>
              <a:t>Shunrong</a:t>
            </a:r>
            <a:r>
              <a:rPr lang="en-US" sz="2800" dirty="0" smtClean="0">
                <a:solidFill>
                  <a:schemeClr val="bg1"/>
                </a:solidFill>
              </a:rPr>
              <a:t> </a:t>
            </a:r>
            <a:r>
              <a:rPr lang="en-US" sz="2800" dirty="0">
                <a:solidFill>
                  <a:schemeClr val="bg1"/>
                </a:solidFill>
              </a:rPr>
              <a:t>Shen, </a:t>
            </a:r>
            <a:r>
              <a:rPr lang="en-US" sz="2800" dirty="0" err="1">
                <a:solidFill>
                  <a:schemeClr val="bg1"/>
                </a:solidFill>
              </a:rPr>
              <a:t>Haomiao</a:t>
            </a:r>
            <a:r>
              <a:rPr lang="en-US" sz="2800" dirty="0">
                <a:solidFill>
                  <a:schemeClr val="bg1"/>
                </a:solidFill>
              </a:rPr>
              <a:t> </a:t>
            </a:r>
            <a:r>
              <a:rPr lang="en-US" sz="2800" dirty="0" smtClean="0">
                <a:solidFill>
                  <a:schemeClr val="bg1"/>
                </a:solidFill>
              </a:rPr>
              <a:t>Jiang, </a:t>
            </a:r>
            <a:r>
              <a:rPr lang="en-US" sz="2800" dirty="0" err="1">
                <a:solidFill>
                  <a:schemeClr val="bg1"/>
                </a:solidFill>
              </a:rPr>
              <a:t>Tongda</a:t>
            </a:r>
            <a:r>
              <a:rPr lang="en-US" sz="2800" dirty="0">
                <a:solidFill>
                  <a:schemeClr val="bg1"/>
                </a:solidFill>
              </a:rPr>
              <a:t> </a:t>
            </a:r>
            <a:r>
              <a:rPr lang="en-US" sz="2800" dirty="0" smtClean="0">
                <a:solidFill>
                  <a:schemeClr val="bg1"/>
                </a:solidFill>
              </a:rPr>
              <a:t>Zhang</a:t>
            </a:r>
          </a:p>
          <a:p>
            <a:r>
              <a:rPr lang="en-US" sz="2800" b="1" dirty="0" smtClean="0">
                <a:solidFill>
                  <a:schemeClr val="bg1"/>
                </a:solidFill>
              </a:rPr>
              <a:t>Paper </a:t>
            </a:r>
            <a:r>
              <a:rPr lang="en-US" sz="2800" b="1" dirty="0" err="1" smtClean="0">
                <a:solidFill>
                  <a:schemeClr val="bg1"/>
                </a:solidFill>
              </a:rPr>
              <a:t>Link:</a:t>
            </a:r>
            <a:r>
              <a:rPr lang="en-US" sz="2800" b="1" dirty="0" err="1" smtClean="0">
                <a:solidFill>
                  <a:schemeClr val="bg1"/>
                </a:solidFill>
                <a:hlinkClick r:id="rId2"/>
              </a:rPr>
              <a:t>stock</a:t>
            </a:r>
            <a:r>
              <a:rPr lang="en-US" sz="2800" b="1" dirty="0" smtClean="0">
                <a:solidFill>
                  <a:schemeClr val="bg1"/>
                </a:solidFill>
                <a:hlinkClick r:id="rId2"/>
              </a:rPr>
              <a:t> market forecasting using ml </a:t>
            </a:r>
            <a:r>
              <a:rPr lang="en-US" sz="2800" b="1" dirty="0" err="1" smtClean="0">
                <a:solidFill>
                  <a:schemeClr val="bg1"/>
                </a:solidFill>
                <a:hlinkClick r:id="rId2"/>
              </a:rPr>
              <a:t>algotithm</a:t>
            </a:r>
            <a:endParaRPr lang="en-US" sz="2800" b="1" dirty="0">
              <a:solidFill>
                <a:schemeClr val="bg1"/>
              </a:solidFill>
            </a:endParaRPr>
          </a:p>
        </p:txBody>
      </p:sp>
    </p:spTree>
    <p:extLst>
      <p:ext uri="{BB962C8B-B14F-4D97-AF65-F5344CB8AC3E}">
        <p14:creationId xmlns:p14="http://schemas.microsoft.com/office/powerpoint/2010/main" val="2573627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55275"/>
            <a:ext cx="12191999" cy="1500996"/>
          </a:xfrm>
        </p:spPr>
        <p:txBody>
          <a:bodyPr>
            <a:normAutofit/>
          </a:bodyPr>
          <a:lstStyle/>
          <a:p>
            <a:pPr algn="ctr"/>
            <a:r>
              <a:rPr lang="en-US" b="1" u="sng" dirty="0">
                <a:solidFill>
                  <a:schemeClr val="accent6">
                    <a:lumMod val="75000"/>
                  </a:schemeClr>
                </a:solidFill>
              </a:rPr>
              <a:t>Summary</a:t>
            </a:r>
            <a:endParaRPr lang="en-US" b="1" u="sng" dirty="0">
              <a:solidFill>
                <a:schemeClr val="bg1"/>
              </a:solidFill>
            </a:endParaRPr>
          </a:p>
        </p:txBody>
      </p:sp>
      <p:sp>
        <p:nvSpPr>
          <p:cNvPr id="3" name="Subtitle 2"/>
          <p:cNvSpPr>
            <a:spLocks noGrp="1"/>
          </p:cNvSpPr>
          <p:nvPr>
            <p:ph type="subTitle" idx="1"/>
          </p:nvPr>
        </p:nvSpPr>
        <p:spPr>
          <a:xfrm>
            <a:off x="224287" y="1431985"/>
            <a:ext cx="11792309" cy="5960850"/>
          </a:xfrm>
        </p:spPr>
        <p:txBody>
          <a:bodyPr>
            <a:normAutofit/>
          </a:bodyPr>
          <a:lstStyle/>
          <a:p>
            <a:pPr algn="just"/>
            <a:r>
              <a:rPr lang="en-US" sz="2800" dirty="0" smtClean="0">
                <a:solidFill>
                  <a:schemeClr val="bg1"/>
                </a:solidFill>
              </a:rPr>
              <a:t>In this paper they have used two benchmark model, and one is their proposed(SVM LEARNER) </a:t>
            </a:r>
            <a:r>
              <a:rPr lang="en-US" sz="2800" dirty="0" err="1" smtClean="0">
                <a:solidFill>
                  <a:schemeClr val="bg1"/>
                </a:solidFill>
              </a:rPr>
              <a:t>model.Where</a:t>
            </a:r>
            <a:r>
              <a:rPr lang="en-US" sz="2800" dirty="0" smtClean="0">
                <a:solidFill>
                  <a:schemeClr val="bg1"/>
                </a:solidFill>
              </a:rPr>
              <a:t> they focused on profit. </a:t>
            </a:r>
            <a:r>
              <a:rPr lang="en-US" sz="2800" b="1" dirty="0" smtClean="0">
                <a:solidFill>
                  <a:schemeClr val="bg1"/>
                </a:solidFill>
              </a:rPr>
              <a:t>1</a:t>
            </a:r>
            <a:r>
              <a:rPr lang="en-US" sz="2800" b="1" baseline="30000" dirty="0" smtClean="0">
                <a:solidFill>
                  <a:schemeClr val="bg1"/>
                </a:solidFill>
              </a:rPr>
              <a:t>st</a:t>
            </a:r>
            <a:r>
              <a:rPr lang="en-US" sz="2800" b="1" dirty="0" smtClean="0">
                <a:solidFill>
                  <a:schemeClr val="bg1"/>
                </a:solidFill>
              </a:rPr>
              <a:t> </a:t>
            </a:r>
            <a:r>
              <a:rPr lang="en-US" sz="2800" b="1" dirty="0" err="1" smtClean="0">
                <a:solidFill>
                  <a:schemeClr val="bg1"/>
                </a:solidFill>
              </a:rPr>
              <a:t>benchmark:</a:t>
            </a:r>
            <a:r>
              <a:rPr lang="en-US" sz="2800" dirty="0" err="1" smtClean="0">
                <a:solidFill>
                  <a:schemeClr val="bg1"/>
                </a:solidFill>
              </a:rPr>
              <a:t>They</a:t>
            </a:r>
            <a:r>
              <a:rPr lang="en-US" sz="2800" dirty="0" smtClean="0">
                <a:solidFill>
                  <a:schemeClr val="bg1"/>
                </a:solidFill>
              </a:rPr>
              <a:t> </a:t>
            </a:r>
            <a:r>
              <a:rPr lang="en-US" sz="2800" dirty="0">
                <a:solidFill>
                  <a:schemeClr val="bg1"/>
                </a:solidFill>
              </a:rPr>
              <a:t>use all the money to buy stocks on the first day and sell the stocks at the end. </a:t>
            </a:r>
            <a:r>
              <a:rPr lang="en-US" sz="2800" b="1" dirty="0" smtClean="0">
                <a:solidFill>
                  <a:schemeClr val="bg1"/>
                </a:solidFill>
              </a:rPr>
              <a:t>2</a:t>
            </a:r>
            <a:r>
              <a:rPr lang="en-US" sz="2800" b="1" baseline="30000" dirty="0" smtClean="0">
                <a:solidFill>
                  <a:schemeClr val="bg1"/>
                </a:solidFill>
              </a:rPr>
              <a:t>nd</a:t>
            </a:r>
            <a:r>
              <a:rPr lang="en-US" sz="2800" b="1" dirty="0" smtClean="0">
                <a:solidFill>
                  <a:schemeClr val="bg1"/>
                </a:solidFill>
              </a:rPr>
              <a:t> </a:t>
            </a:r>
            <a:r>
              <a:rPr lang="en-US" sz="2800" b="1" dirty="0" err="1" smtClean="0">
                <a:solidFill>
                  <a:schemeClr val="bg1"/>
                </a:solidFill>
              </a:rPr>
              <a:t>benchmark:</a:t>
            </a:r>
            <a:r>
              <a:rPr lang="en-US" sz="2800" dirty="0" err="1" smtClean="0">
                <a:solidFill>
                  <a:schemeClr val="bg1"/>
                </a:solidFill>
              </a:rPr>
              <a:t>They</a:t>
            </a:r>
            <a:r>
              <a:rPr lang="en-US" sz="2800" dirty="0" smtClean="0">
                <a:solidFill>
                  <a:schemeClr val="bg1"/>
                </a:solidFill>
              </a:rPr>
              <a:t> </a:t>
            </a:r>
            <a:r>
              <a:rPr lang="en-US" sz="2800" dirty="0">
                <a:solidFill>
                  <a:schemeClr val="bg1"/>
                </a:solidFill>
              </a:rPr>
              <a:t>assume that closing stock index of tomorrow is higher than today if today’s index is higher than that of yesterday</a:t>
            </a:r>
            <a:r>
              <a:rPr lang="en-US" sz="2800" dirty="0" smtClean="0">
                <a:solidFill>
                  <a:schemeClr val="bg1"/>
                </a:solidFill>
              </a:rPr>
              <a:t>.</a:t>
            </a:r>
            <a:r>
              <a:rPr lang="en-US" sz="2800" dirty="0">
                <a:solidFill>
                  <a:schemeClr val="bg1"/>
                </a:solidFill>
              </a:rPr>
              <a:t> </a:t>
            </a:r>
            <a:r>
              <a:rPr lang="en-US" sz="2800" b="1" dirty="0" smtClean="0">
                <a:solidFill>
                  <a:schemeClr val="bg1"/>
                </a:solidFill>
              </a:rPr>
              <a:t>SVM </a:t>
            </a:r>
            <a:r>
              <a:rPr lang="en-US" sz="2800" b="1" dirty="0" err="1" smtClean="0">
                <a:solidFill>
                  <a:schemeClr val="bg1"/>
                </a:solidFill>
              </a:rPr>
              <a:t>Learner:</a:t>
            </a:r>
            <a:r>
              <a:rPr lang="en-US" sz="2800" dirty="0" err="1" smtClean="0">
                <a:solidFill>
                  <a:schemeClr val="bg1"/>
                </a:solidFill>
              </a:rPr>
              <a:t>They</a:t>
            </a:r>
            <a:r>
              <a:rPr lang="en-US" sz="2800" dirty="0" smtClean="0">
                <a:solidFill>
                  <a:schemeClr val="bg1"/>
                </a:solidFill>
              </a:rPr>
              <a:t> </a:t>
            </a:r>
            <a:r>
              <a:rPr lang="en-US" sz="2800" dirty="0">
                <a:solidFill>
                  <a:schemeClr val="bg1"/>
                </a:solidFill>
              </a:rPr>
              <a:t>buy stock when prediction is positive and cash all stocks </a:t>
            </a:r>
            <a:r>
              <a:rPr lang="en-US" sz="2800" dirty="0" smtClean="0">
                <a:solidFill>
                  <a:schemeClr val="bg1"/>
                </a:solidFill>
              </a:rPr>
              <a:t>they have </a:t>
            </a:r>
            <a:r>
              <a:rPr lang="en-US" sz="2800" dirty="0">
                <a:solidFill>
                  <a:schemeClr val="bg1"/>
                </a:solidFill>
              </a:rPr>
              <a:t>when prediction is negative. </a:t>
            </a:r>
            <a:r>
              <a:rPr lang="en-US" sz="2800" dirty="0" smtClean="0">
                <a:solidFill>
                  <a:schemeClr val="bg1"/>
                </a:solidFill>
              </a:rPr>
              <a:t>They have classified their model in three classes: </a:t>
            </a:r>
            <a:r>
              <a:rPr lang="en-US" sz="2800" dirty="0" err="1" smtClean="0">
                <a:solidFill>
                  <a:schemeClr val="bg1"/>
                </a:solidFill>
              </a:rPr>
              <a:t>negative,neutral</a:t>
            </a:r>
            <a:r>
              <a:rPr lang="en-US" sz="2800" dirty="0" smtClean="0">
                <a:solidFill>
                  <a:schemeClr val="bg1"/>
                </a:solidFill>
              </a:rPr>
              <a:t> and positive. Where the proposed model shows the best profit .</a:t>
            </a:r>
            <a:endParaRPr lang="en-US" sz="28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160858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346</TotalTime>
  <Words>459</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1st Paper tiTLE Stock Market Prediction </vt:lpstr>
      <vt:lpstr>SUMMARY </vt:lpstr>
      <vt:lpstr>2nd Paper tiTLE a MACHINE LEARNING MODEL FOR Stock Market Prediction </vt:lpstr>
      <vt:lpstr>SUMMARY </vt:lpstr>
      <vt:lpstr>3rd Paper title Stock market prediction using machine learning </vt:lpstr>
      <vt:lpstr>Summary</vt:lpstr>
      <vt:lpstr>4th Paper Title Stock Market Forecasting Using Machine Learning Algorithms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Stock Market Prediction</dc:title>
  <dc:creator>Microsoft account</dc:creator>
  <cp:lastModifiedBy>Microsoft account</cp:lastModifiedBy>
  <cp:revision>25</cp:revision>
  <dcterms:created xsi:type="dcterms:W3CDTF">2022-02-13T15:39:19Z</dcterms:created>
  <dcterms:modified xsi:type="dcterms:W3CDTF">2022-02-28T06:43:50Z</dcterms:modified>
</cp:coreProperties>
</file>