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6000">
              <a:schemeClr val="bg2">
                <a:tint val="97000"/>
                <a:hueMod val="92000"/>
                <a:satMod val="169000"/>
                <a:lumMod val="164000"/>
              </a:schemeClr>
            </a:gs>
            <a:gs pos="8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924" y="241540"/>
            <a:ext cx="11619781" cy="1086928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Stock market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34" y="1639020"/>
            <a:ext cx="11255604" cy="465826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Price of Share: </a:t>
            </a:r>
            <a:r>
              <a:rPr lang="en-US" sz="2800" dirty="0">
                <a:solidFill>
                  <a:schemeClr val="bg1"/>
                </a:solidFill>
              </a:rPr>
              <a:t>It just shows the price per share.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Market Capitalization: </a:t>
            </a:r>
            <a:r>
              <a:rPr lang="en-US" sz="2800" dirty="0">
                <a:solidFill>
                  <a:schemeClr val="bg1"/>
                </a:solidFill>
              </a:rPr>
              <a:t>Market cap or market capitalization refers to the total value of all a company's shares of stock. It is calculated by multiplying the price of a stock by its total number of outstanding shares.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Enterprise Value: </a:t>
            </a:r>
            <a:r>
              <a:rPr lang="en-US" sz="2800" dirty="0">
                <a:solidFill>
                  <a:schemeClr val="bg1"/>
                </a:solidFill>
              </a:rPr>
              <a:t>It includes both the current share price (market capitalization) and the cost to pay off debt (net debt, or debt minus cash).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  Enterprise value is more efficient than market capitalization.</a:t>
            </a:r>
          </a:p>
        </p:txBody>
      </p:sp>
    </p:spTree>
    <p:extLst>
      <p:ext uri="{BB962C8B-B14F-4D97-AF65-F5344CB8AC3E}">
        <p14:creationId xmlns:p14="http://schemas.microsoft.com/office/powerpoint/2010/main" val="31035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6000">
              <a:schemeClr val="bg2">
                <a:tint val="97000"/>
                <a:hueMod val="92000"/>
                <a:satMod val="169000"/>
                <a:lumMod val="164000"/>
              </a:schemeClr>
            </a:gs>
            <a:gs pos="8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34" y="509046"/>
            <a:ext cx="11180189" cy="6642251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Earning Per Share: </a:t>
            </a:r>
            <a:r>
              <a:rPr lang="en-US" sz="2800" dirty="0">
                <a:solidFill>
                  <a:schemeClr val="bg1"/>
                </a:solidFill>
              </a:rPr>
              <a:t>It represents a company's annualized net profit divided by the number of common shares of stock it has outstanding.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P/E Ratio: </a:t>
            </a:r>
            <a:r>
              <a:rPr lang="en-US" sz="2800" dirty="0">
                <a:solidFill>
                  <a:schemeClr val="bg1"/>
                </a:solidFill>
              </a:rPr>
              <a:t>It is the ratio for valuing a company that measures its current share price relative to its earnings per share(EPS).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Book Value: </a:t>
            </a:r>
            <a:r>
              <a:rPr lang="en-US" sz="2800" dirty="0">
                <a:solidFill>
                  <a:schemeClr val="bg1"/>
                </a:solidFill>
              </a:rPr>
              <a:t>This term  is theoretically the amount of money that would be paid to shareholders if the company was liquidated and paid off all of its liabilities. 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P/B Ratio: </a:t>
            </a:r>
            <a:r>
              <a:rPr lang="en-US" sz="2800" dirty="0">
                <a:solidFill>
                  <a:schemeClr val="bg1"/>
                </a:solidFill>
              </a:rPr>
              <a:t>The book value is defined as the difference between the book value of assets and the book value of liabilities.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6000">
              <a:schemeClr val="bg2">
                <a:tint val="97000"/>
                <a:hueMod val="92000"/>
                <a:satMod val="169000"/>
                <a:lumMod val="164000"/>
              </a:schemeClr>
            </a:gs>
            <a:gs pos="8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34" y="678729"/>
            <a:ext cx="11180189" cy="627416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Promoter Holding: </a:t>
            </a:r>
            <a:r>
              <a:rPr lang="en-US" sz="2800" dirty="0">
                <a:solidFill>
                  <a:schemeClr val="bg1"/>
                </a:solidFill>
              </a:rPr>
              <a:t>Promoter holding signifies the percentage of shares that are held by the promoters of a company. When promoter holding is 0% of a company  that’s mean this company is professionally managed.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(DII,FII,PLEDGE) This terms are also included in 							  promoter Holding.			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PAT Margin: </a:t>
            </a:r>
            <a:r>
              <a:rPr lang="en-US" sz="2800" dirty="0">
                <a:solidFill>
                  <a:schemeClr val="bg1"/>
                </a:solidFill>
              </a:rPr>
              <a:t>It is the percentage of revenue remaining after all operating expenses, interest and taxes have been deducted from a company's total revenue.</a:t>
            </a:r>
          </a:p>
        </p:txBody>
      </p:sp>
    </p:spTree>
    <p:extLst>
      <p:ext uri="{BB962C8B-B14F-4D97-AF65-F5344CB8AC3E}">
        <p14:creationId xmlns:p14="http://schemas.microsoft.com/office/powerpoint/2010/main" val="174504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6000">
              <a:schemeClr val="bg2">
                <a:tint val="97000"/>
                <a:hueMod val="92000"/>
                <a:satMod val="169000"/>
                <a:lumMod val="164000"/>
              </a:schemeClr>
            </a:gs>
            <a:gs pos="8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34" y="678729"/>
            <a:ext cx="11332796" cy="6179271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Div. Yield%: </a:t>
            </a:r>
            <a:r>
              <a:rPr lang="en-US" sz="2800" dirty="0">
                <a:solidFill>
                  <a:schemeClr val="bg1"/>
                </a:solidFill>
              </a:rPr>
              <a:t>The dividend yield displayed as a percentage is the amount of money a company pays shareholders for owning a share of its stock divided by its current stock price.</a:t>
            </a:r>
            <a:endParaRPr lang="en-US" sz="2800" b="1" dirty="0">
              <a:solidFill>
                <a:schemeClr val="accent6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ROE%: </a:t>
            </a:r>
            <a:r>
              <a:rPr lang="en-US" sz="2800" dirty="0">
                <a:solidFill>
                  <a:schemeClr val="bg1"/>
                </a:solidFill>
              </a:rPr>
              <a:t>Return on equity (ROE) is the measure of a company's net income divided by its shareholders' </a:t>
            </a:r>
            <a:r>
              <a:rPr lang="en-US" sz="2800" dirty="0" err="1">
                <a:solidFill>
                  <a:schemeClr val="bg1"/>
                </a:solidFill>
              </a:rPr>
              <a:t>equity.ROE</a:t>
            </a:r>
            <a:r>
              <a:rPr lang="en-US" sz="2800" dirty="0">
                <a:solidFill>
                  <a:schemeClr val="bg1"/>
                </a:solidFill>
              </a:rPr>
              <a:t> is a gauge of a corporation's profitability and how efficiently it generates those profits.(above 12-15%)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ASSET TURNOVER%: </a:t>
            </a:r>
            <a:r>
              <a:rPr lang="en-US" sz="2800" dirty="0">
                <a:solidFill>
                  <a:schemeClr val="bg1"/>
                </a:solidFill>
              </a:rPr>
              <a:t>The asset turnover ratio compares a company's total average assets to its total sales. The ratio helps investors determine how efficiently a company is using its assets to generate sales.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Cash Cycle%: </a:t>
            </a:r>
            <a:r>
              <a:rPr lang="en-US" sz="2800" dirty="0">
                <a:solidFill>
                  <a:schemeClr val="bg1"/>
                </a:solidFill>
              </a:rPr>
              <a:t>The cash conversion ratio compares a company's operating cash flows with its profitability.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7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6000">
              <a:schemeClr val="bg2">
                <a:tint val="97000"/>
                <a:hueMod val="92000"/>
                <a:satMod val="169000"/>
                <a:lumMod val="164000"/>
              </a:schemeClr>
            </a:gs>
            <a:gs pos="8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634" y="678729"/>
            <a:ext cx="11180189" cy="6033155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Cash Flow: </a:t>
            </a:r>
            <a:r>
              <a:rPr lang="en-US" sz="2800" dirty="0">
                <a:solidFill>
                  <a:schemeClr val="bg1"/>
                </a:solidFill>
              </a:rPr>
              <a:t>Cash flow from investing (CFI) or investing cash flow reports how much cash has been generated or spent from various investment-related activities in a specific period. If the </a:t>
            </a:r>
            <a:r>
              <a:rPr lang="en-US" sz="2800" dirty="0" err="1">
                <a:solidFill>
                  <a:schemeClr val="bg1"/>
                </a:solidFill>
              </a:rPr>
              <a:t>cashflow</a:t>
            </a:r>
            <a:r>
              <a:rPr lang="en-US" sz="2800" dirty="0">
                <a:solidFill>
                  <a:schemeClr val="bg1"/>
                </a:solidFill>
              </a:rPr>
              <a:t> much lower than net </a:t>
            </a:r>
            <a:r>
              <a:rPr lang="en-US" sz="2800" dirty="0" err="1">
                <a:solidFill>
                  <a:schemeClr val="bg1"/>
                </a:solidFill>
              </a:rPr>
              <a:t>profit,it</a:t>
            </a:r>
            <a:r>
              <a:rPr lang="en-US" sz="2800" dirty="0">
                <a:solidFill>
                  <a:schemeClr val="bg1"/>
                </a:solidFill>
              </a:rPr>
              <a:t> indicates risk to invest.</a:t>
            </a:r>
            <a:endParaRPr lang="en-US" sz="2800" b="1" dirty="0">
              <a:solidFill>
                <a:schemeClr val="accent6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ROA %: </a:t>
            </a:r>
            <a:r>
              <a:rPr lang="en-US" sz="2800" dirty="0">
                <a:solidFill>
                  <a:schemeClr val="bg1"/>
                </a:solidFill>
              </a:rPr>
              <a:t>It also known as return on total assets, is a measure of how much profit a business is generating from its capital.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Advances Growth: </a:t>
            </a:r>
            <a:r>
              <a:rPr lang="en-US" sz="2800" dirty="0">
                <a:solidFill>
                  <a:schemeClr val="bg1"/>
                </a:solidFill>
              </a:rPr>
              <a:t>Growth in advances is an important measure of management performance. If the roe is good in percentage obviously the advances growth of a company will be good.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/>
                </a:solidFill>
              </a:rPr>
              <a:t>Net NPA%: </a:t>
            </a:r>
            <a:r>
              <a:rPr lang="en-US" sz="2800" dirty="0">
                <a:solidFill>
                  <a:schemeClr val="bg1"/>
                </a:solidFill>
              </a:rPr>
              <a:t>A  nonperforming asset(NPA), refers to a classification for loans or advances that are in default or in arrears.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735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281</TotalTime>
  <Words>553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Slice</vt:lpstr>
      <vt:lpstr>Stock market BASICS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BASICS</dc:title>
  <dc:creator>Microsoft account</dc:creator>
  <cp:lastModifiedBy>minhazi uddin</cp:lastModifiedBy>
  <cp:revision>21</cp:revision>
  <dcterms:created xsi:type="dcterms:W3CDTF">2022-03-07T05:09:26Z</dcterms:created>
  <dcterms:modified xsi:type="dcterms:W3CDTF">2022-03-07T16:42:06Z</dcterms:modified>
</cp:coreProperties>
</file>