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97554-62E3-4A2C-9621-1AF8E35202EC}" v="2" dt="2025-02-05T14:20:00.507"/>
  </p1510:revLst>
</p1510:revInfo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inhazul Kabir" userId="64722f06-b595-4504-b072-bc4f1f4ad7a6" providerId="ADAL" clId="{47897554-62E3-4A2C-9621-1AF8E35202EC}"/>
    <pc:docChg chg="modSld">
      <pc:chgData name="Md Minhazul Kabir" userId="64722f06-b595-4504-b072-bc4f1f4ad7a6" providerId="ADAL" clId="{47897554-62E3-4A2C-9621-1AF8E35202EC}" dt="2025-02-05T14:21:41.265" v="31" actId="2711"/>
      <pc:docMkLst>
        <pc:docMk/>
      </pc:docMkLst>
      <pc:sldChg chg="modSp">
        <pc:chgData name="Md Minhazul Kabir" userId="64722f06-b595-4504-b072-bc4f1f4ad7a6" providerId="ADAL" clId="{47897554-62E3-4A2C-9621-1AF8E35202EC}" dt="2025-02-05T14:20:00.507" v="1"/>
        <pc:sldMkLst>
          <pc:docMk/>
          <pc:sldMk cId="0" sldId="257"/>
        </pc:sldMkLst>
        <pc:spChg chg="mod">
          <ac:chgData name="Md Minhazul Kabir" userId="64722f06-b595-4504-b072-bc4f1f4ad7a6" providerId="ADAL" clId="{47897554-62E3-4A2C-9621-1AF8E35202EC}" dt="2025-02-05T14:20:00.507" v="1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Md Minhazul Kabir" userId="64722f06-b595-4504-b072-bc4f1f4ad7a6" providerId="ADAL" clId="{47897554-62E3-4A2C-9621-1AF8E35202EC}" dt="2025-02-05T14:20:00.507" v="1"/>
        <pc:sldMkLst>
          <pc:docMk/>
          <pc:sldMk cId="0" sldId="259"/>
        </pc:sldMkLst>
        <pc:spChg chg="mod">
          <ac:chgData name="Md Minhazul Kabir" userId="64722f06-b595-4504-b072-bc4f1f4ad7a6" providerId="ADAL" clId="{47897554-62E3-4A2C-9621-1AF8E35202EC}" dt="2025-02-05T14:20:00.507" v="1"/>
          <ac:spMkLst>
            <pc:docMk/>
            <pc:sldMk cId="0" sldId="259"/>
            <ac:spMk id="4" creationId="{00000000-0000-0000-0000-000000000000}"/>
          </ac:spMkLst>
        </pc:spChg>
      </pc:sldChg>
      <pc:sldChg chg="modSp">
        <pc:chgData name="Md Minhazul Kabir" userId="64722f06-b595-4504-b072-bc4f1f4ad7a6" providerId="ADAL" clId="{47897554-62E3-4A2C-9621-1AF8E35202EC}" dt="2025-02-05T14:20:00.507" v="1"/>
        <pc:sldMkLst>
          <pc:docMk/>
          <pc:sldMk cId="0" sldId="260"/>
        </pc:sldMkLst>
        <pc:spChg chg="mod">
          <ac:chgData name="Md Minhazul Kabir" userId="64722f06-b595-4504-b072-bc4f1f4ad7a6" providerId="ADAL" clId="{47897554-62E3-4A2C-9621-1AF8E35202EC}" dt="2025-02-05T14:20:00.507" v="1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Md Minhazul Kabir" userId="64722f06-b595-4504-b072-bc4f1f4ad7a6" providerId="ADAL" clId="{47897554-62E3-4A2C-9621-1AF8E35202EC}" dt="2025-02-05T14:20:00.507" v="1"/>
        <pc:sldMkLst>
          <pc:docMk/>
          <pc:sldMk cId="0" sldId="262"/>
        </pc:sldMkLst>
        <pc:spChg chg="mod">
          <ac:chgData name="Md Minhazul Kabir" userId="64722f06-b595-4504-b072-bc4f1f4ad7a6" providerId="ADAL" clId="{47897554-62E3-4A2C-9621-1AF8E35202EC}" dt="2025-02-05T14:20:00.507" v="1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Md Minhazul Kabir" userId="64722f06-b595-4504-b072-bc4f1f4ad7a6" providerId="ADAL" clId="{47897554-62E3-4A2C-9621-1AF8E35202EC}" dt="2025-02-05T14:20:00.507" v="1"/>
        <pc:sldMkLst>
          <pc:docMk/>
          <pc:sldMk cId="0" sldId="263"/>
        </pc:sldMkLst>
        <pc:spChg chg="mod">
          <ac:chgData name="Md Minhazul Kabir" userId="64722f06-b595-4504-b072-bc4f1f4ad7a6" providerId="ADAL" clId="{47897554-62E3-4A2C-9621-1AF8E35202EC}" dt="2025-02-05T14:20:00.507" v="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Md Minhazul Kabir" userId="64722f06-b595-4504-b072-bc4f1f4ad7a6" providerId="ADAL" clId="{47897554-62E3-4A2C-9621-1AF8E35202EC}" dt="2025-02-05T14:20:00.507" v="1"/>
        <pc:sldMkLst>
          <pc:docMk/>
          <pc:sldMk cId="0" sldId="264"/>
        </pc:sldMkLst>
        <pc:spChg chg="mod">
          <ac:chgData name="Md Minhazul Kabir" userId="64722f06-b595-4504-b072-bc4f1f4ad7a6" providerId="ADAL" clId="{47897554-62E3-4A2C-9621-1AF8E35202EC}" dt="2025-02-05T14:20:00.507" v="1"/>
          <ac:spMkLst>
            <pc:docMk/>
            <pc:sldMk cId="0" sldId="264"/>
            <ac:spMk id="2" creationId="{00000000-0000-0000-0000-000000000000}"/>
          </ac:spMkLst>
        </pc:spChg>
      </pc:sldChg>
      <pc:sldChg chg="modSp">
        <pc:chgData name="Md Minhazul Kabir" userId="64722f06-b595-4504-b072-bc4f1f4ad7a6" providerId="ADAL" clId="{47897554-62E3-4A2C-9621-1AF8E35202EC}" dt="2025-02-05T14:20:00.507" v="1"/>
        <pc:sldMkLst>
          <pc:docMk/>
          <pc:sldMk cId="0" sldId="265"/>
        </pc:sldMkLst>
        <pc:spChg chg="mod">
          <ac:chgData name="Md Minhazul Kabir" userId="64722f06-b595-4504-b072-bc4f1f4ad7a6" providerId="ADAL" clId="{47897554-62E3-4A2C-9621-1AF8E35202EC}" dt="2025-02-05T14:20:00.507" v="1"/>
          <ac:spMkLst>
            <pc:docMk/>
            <pc:sldMk cId="0" sldId="265"/>
            <ac:spMk id="2" creationId="{00000000-0000-0000-0000-000000000000}"/>
          </ac:spMkLst>
        </pc:spChg>
      </pc:sldChg>
      <pc:sldChg chg="modSp">
        <pc:chgData name="Md Minhazul Kabir" userId="64722f06-b595-4504-b072-bc4f1f4ad7a6" providerId="ADAL" clId="{47897554-62E3-4A2C-9621-1AF8E35202EC}" dt="2025-02-05T14:20:00.507" v="1"/>
        <pc:sldMkLst>
          <pc:docMk/>
          <pc:sldMk cId="0" sldId="270"/>
        </pc:sldMkLst>
        <pc:spChg chg="mod">
          <ac:chgData name="Md Minhazul Kabir" userId="64722f06-b595-4504-b072-bc4f1f4ad7a6" providerId="ADAL" clId="{47897554-62E3-4A2C-9621-1AF8E35202EC}" dt="2025-02-05T14:20:00.507" v="1"/>
          <ac:spMkLst>
            <pc:docMk/>
            <pc:sldMk cId="0" sldId="270"/>
            <ac:spMk id="2" creationId="{00000000-0000-0000-0000-000000000000}"/>
          </ac:spMkLst>
        </pc:spChg>
      </pc:sldChg>
      <pc:sldChg chg="modSp">
        <pc:chgData name="Md Minhazul Kabir" userId="64722f06-b595-4504-b072-bc4f1f4ad7a6" providerId="ADAL" clId="{47897554-62E3-4A2C-9621-1AF8E35202EC}" dt="2025-02-05T14:20:00.507" v="1"/>
        <pc:sldMkLst>
          <pc:docMk/>
          <pc:sldMk cId="0" sldId="271"/>
        </pc:sldMkLst>
        <pc:spChg chg="mod">
          <ac:chgData name="Md Minhazul Kabir" userId="64722f06-b595-4504-b072-bc4f1f4ad7a6" providerId="ADAL" clId="{47897554-62E3-4A2C-9621-1AF8E35202EC}" dt="2025-02-05T14:20:00.507" v="1"/>
          <ac:spMkLst>
            <pc:docMk/>
            <pc:sldMk cId="0" sldId="271"/>
            <ac:spMk id="2" creationId="{00000000-0000-0000-0000-000000000000}"/>
          </ac:spMkLst>
        </pc:spChg>
      </pc:sldChg>
      <pc:sldChg chg="modSp">
        <pc:chgData name="Md Minhazul Kabir" userId="64722f06-b595-4504-b072-bc4f1f4ad7a6" providerId="ADAL" clId="{47897554-62E3-4A2C-9621-1AF8E35202EC}" dt="2025-02-05T14:20:00.507" v="1"/>
        <pc:sldMkLst>
          <pc:docMk/>
          <pc:sldMk cId="0" sldId="272"/>
        </pc:sldMkLst>
        <pc:spChg chg="mod">
          <ac:chgData name="Md Minhazul Kabir" userId="64722f06-b595-4504-b072-bc4f1f4ad7a6" providerId="ADAL" clId="{47897554-62E3-4A2C-9621-1AF8E35202EC}" dt="2025-02-05T14:20:00.507" v="1"/>
          <ac:spMkLst>
            <pc:docMk/>
            <pc:sldMk cId="0" sldId="272"/>
            <ac:spMk id="8" creationId="{00000000-0000-0000-0000-000000000000}"/>
          </ac:spMkLst>
        </pc:spChg>
      </pc:sldChg>
      <pc:sldChg chg="modSp">
        <pc:chgData name="Md Minhazul Kabir" userId="64722f06-b595-4504-b072-bc4f1f4ad7a6" providerId="ADAL" clId="{47897554-62E3-4A2C-9621-1AF8E35202EC}" dt="2025-02-05T14:20:00.507" v="1"/>
        <pc:sldMkLst>
          <pc:docMk/>
          <pc:sldMk cId="0" sldId="274"/>
        </pc:sldMkLst>
        <pc:spChg chg="mod">
          <ac:chgData name="Md Minhazul Kabir" userId="64722f06-b595-4504-b072-bc4f1f4ad7a6" providerId="ADAL" clId="{47897554-62E3-4A2C-9621-1AF8E35202EC}" dt="2025-02-05T14:20:00.507" v="1"/>
          <ac:spMkLst>
            <pc:docMk/>
            <pc:sldMk cId="0" sldId="274"/>
            <ac:spMk id="5" creationId="{00000000-0000-0000-0000-000000000000}"/>
          </ac:spMkLst>
        </pc:spChg>
      </pc:sldChg>
      <pc:sldChg chg="modSp">
        <pc:chgData name="Md Minhazul Kabir" userId="64722f06-b595-4504-b072-bc4f1f4ad7a6" providerId="ADAL" clId="{47897554-62E3-4A2C-9621-1AF8E35202EC}" dt="2025-02-05T14:20:00.507" v="1"/>
        <pc:sldMkLst>
          <pc:docMk/>
          <pc:sldMk cId="0" sldId="275"/>
        </pc:sldMkLst>
        <pc:spChg chg="mod">
          <ac:chgData name="Md Minhazul Kabir" userId="64722f06-b595-4504-b072-bc4f1f4ad7a6" providerId="ADAL" clId="{47897554-62E3-4A2C-9621-1AF8E35202EC}" dt="2025-02-05T14:20:00.507" v="1"/>
          <ac:spMkLst>
            <pc:docMk/>
            <pc:sldMk cId="0" sldId="275"/>
            <ac:spMk id="5" creationId="{00000000-0000-0000-0000-000000000000}"/>
          </ac:spMkLst>
        </pc:spChg>
      </pc:sldChg>
      <pc:sldChg chg="modSp">
        <pc:chgData name="Md Minhazul Kabir" userId="64722f06-b595-4504-b072-bc4f1f4ad7a6" providerId="ADAL" clId="{47897554-62E3-4A2C-9621-1AF8E35202EC}" dt="2025-02-05T14:20:00.507" v="1"/>
        <pc:sldMkLst>
          <pc:docMk/>
          <pc:sldMk cId="0" sldId="276"/>
        </pc:sldMkLst>
        <pc:spChg chg="mod">
          <ac:chgData name="Md Minhazul Kabir" userId="64722f06-b595-4504-b072-bc4f1f4ad7a6" providerId="ADAL" clId="{47897554-62E3-4A2C-9621-1AF8E35202EC}" dt="2025-02-05T14:20:00.507" v="1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Md Minhazul Kabir" userId="64722f06-b595-4504-b072-bc4f1f4ad7a6" providerId="ADAL" clId="{47897554-62E3-4A2C-9621-1AF8E35202EC}" dt="2025-02-05T14:20:00.507" v="1"/>
        <pc:sldMkLst>
          <pc:docMk/>
          <pc:sldMk cId="0" sldId="277"/>
        </pc:sldMkLst>
        <pc:spChg chg="mod">
          <ac:chgData name="Md Minhazul Kabir" userId="64722f06-b595-4504-b072-bc4f1f4ad7a6" providerId="ADAL" clId="{47897554-62E3-4A2C-9621-1AF8E35202EC}" dt="2025-02-05T14:20:00.507" v="1"/>
          <ac:spMkLst>
            <pc:docMk/>
            <pc:sldMk cId="0" sldId="277"/>
            <ac:spMk id="6" creationId="{00000000-0000-0000-0000-000000000000}"/>
          </ac:spMkLst>
        </pc:spChg>
      </pc:sldChg>
      <pc:sldChg chg="modSp">
        <pc:chgData name="Md Minhazul Kabir" userId="64722f06-b595-4504-b072-bc4f1f4ad7a6" providerId="ADAL" clId="{47897554-62E3-4A2C-9621-1AF8E35202EC}" dt="2025-02-05T14:20:00.507" v="1"/>
        <pc:sldMkLst>
          <pc:docMk/>
          <pc:sldMk cId="0" sldId="279"/>
        </pc:sldMkLst>
        <pc:spChg chg="mod">
          <ac:chgData name="Md Minhazul Kabir" userId="64722f06-b595-4504-b072-bc4f1f4ad7a6" providerId="ADAL" clId="{47897554-62E3-4A2C-9621-1AF8E35202EC}" dt="2025-02-05T14:20:00.507" v="1"/>
          <ac:spMkLst>
            <pc:docMk/>
            <pc:sldMk cId="0" sldId="279"/>
            <ac:spMk id="7" creationId="{00000000-0000-0000-0000-000000000000}"/>
          </ac:spMkLst>
        </pc:spChg>
      </pc:sldChg>
      <pc:sldChg chg="modSp mod">
        <pc:chgData name="Md Minhazul Kabir" userId="64722f06-b595-4504-b072-bc4f1f4ad7a6" providerId="ADAL" clId="{47897554-62E3-4A2C-9621-1AF8E35202EC}" dt="2025-02-05T14:21:41.265" v="31" actId="2711"/>
        <pc:sldMkLst>
          <pc:docMk/>
          <pc:sldMk cId="0" sldId="280"/>
        </pc:sldMkLst>
        <pc:spChg chg="mod">
          <ac:chgData name="Md Minhazul Kabir" userId="64722f06-b595-4504-b072-bc4f1f4ad7a6" providerId="ADAL" clId="{47897554-62E3-4A2C-9621-1AF8E35202EC}" dt="2025-02-05T14:21:41.265" v="31" actId="2711"/>
          <ac:spMkLst>
            <pc:docMk/>
            <pc:sldMk cId="0" sldId="280"/>
            <ac:spMk id="2" creationId="{00000000-0000-0000-0000-000000000000}"/>
          </ac:spMkLst>
        </pc:spChg>
      </pc:sldChg>
      <pc:sldChg chg="modSp mod">
        <pc:chgData name="Md Minhazul Kabir" userId="64722f06-b595-4504-b072-bc4f1f4ad7a6" providerId="ADAL" clId="{47897554-62E3-4A2C-9621-1AF8E35202EC}" dt="2025-02-05T14:20:53.844" v="14" actId="1035"/>
        <pc:sldMkLst>
          <pc:docMk/>
          <pc:sldMk cId="0" sldId="281"/>
        </pc:sldMkLst>
        <pc:spChg chg="mod">
          <ac:chgData name="Md Minhazul Kabir" userId="64722f06-b595-4504-b072-bc4f1f4ad7a6" providerId="ADAL" clId="{47897554-62E3-4A2C-9621-1AF8E35202EC}" dt="2025-02-05T14:20:53.844" v="14" actId="1035"/>
          <ac:spMkLst>
            <pc:docMk/>
            <pc:sldMk cId="0" sldId="281"/>
            <ac:spMk id="5" creationId="{00000000-0000-0000-0000-000000000000}"/>
          </ac:spMkLst>
        </pc:spChg>
      </pc:sldChg>
      <pc:sldChg chg="modSp mod">
        <pc:chgData name="Md Minhazul Kabir" userId="64722f06-b595-4504-b072-bc4f1f4ad7a6" providerId="ADAL" clId="{47897554-62E3-4A2C-9621-1AF8E35202EC}" dt="2025-02-05T14:21:27.658" v="30" actId="1035"/>
        <pc:sldMkLst>
          <pc:docMk/>
          <pc:sldMk cId="0" sldId="282"/>
        </pc:sldMkLst>
        <pc:spChg chg="mod">
          <ac:chgData name="Md Minhazul Kabir" userId="64722f06-b595-4504-b072-bc4f1f4ad7a6" providerId="ADAL" clId="{47897554-62E3-4A2C-9621-1AF8E35202EC}" dt="2025-02-05T14:20:00.507" v="1"/>
          <ac:spMkLst>
            <pc:docMk/>
            <pc:sldMk cId="0" sldId="282"/>
            <ac:spMk id="2" creationId="{00000000-0000-0000-0000-000000000000}"/>
          </ac:spMkLst>
        </pc:spChg>
        <pc:spChg chg="mod">
          <ac:chgData name="Md Minhazul Kabir" userId="64722f06-b595-4504-b072-bc4f1f4ad7a6" providerId="ADAL" clId="{47897554-62E3-4A2C-9621-1AF8E35202EC}" dt="2025-02-05T14:21:27.658" v="30" actId="1035"/>
          <ac:spMkLst>
            <pc:docMk/>
            <pc:sldMk cId="0" sldId="282"/>
            <ac:spMk id="6" creationId="{00000000-0000-0000-0000-000000000000}"/>
          </ac:spMkLst>
        </pc:spChg>
      </pc:sldChg>
      <pc:sldChg chg="modSp mod">
        <pc:chgData name="Md Minhazul Kabir" userId="64722f06-b595-4504-b072-bc4f1f4ad7a6" providerId="ADAL" clId="{47897554-62E3-4A2C-9621-1AF8E35202EC}" dt="2025-02-05T14:21:08.423" v="20" actId="1035"/>
        <pc:sldMkLst>
          <pc:docMk/>
          <pc:sldMk cId="0" sldId="283"/>
        </pc:sldMkLst>
        <pc:spChg chg="mod">
          <ac:chgData name="Md Minhazul Kabir" userId="64722f06-b595-4504-b072-bc4f1f4ad7a6" providerId="ADAL" clId="{47897554-62E3-4A2C-9621-1AF8E35202EC}" dt="2025-02-05T14:21:08.423" v="20" actId="1035"/>
          <ac:spMkLst>
            <pc:docMk/>
            <pc:sldMk cId="0" sldId="283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8FC27C-A34E-8F36-3772-475669CEB6B5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C18CBA-BA35-8BDA-AD21-AB0278C0A7B5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497D50-D09B-DC32-0529-5894D8CE58AF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32FAE9-5AAD-3A15-60A1-771BFE5F27C6}" type="slidenum">
              <a:rPr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62AA85-3FDE-C673-7101-729DFC56497F}" type="slidenum">
              <a:rPr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D9E836-5D9C-06C3-5EDF-0A9BF96B5538}" type="slidenum">
              <a:rPr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7C83DC-CBB0-0D16-214C-6FB31734BF5B}" type="slidenum">
              <a:rPr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A3EF36-95C4-1437-E726-69E7E7E186E7}" type="slidenum">
              <a:rPr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0A0C0E-D960-7844-8645-B8DAD5D6A83E}" type="slidenum">
              <a:rPr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123A5B-7D92-2077-2A1E-3E73867CC38D}" type="slidenum">
              <a:rPr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7338A0-C19A-9574-1DAF-CA31B3387DCE}" type="slidenum">
              <a:rPr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40F143-2D34-65EE-D43B-40F72158F7BC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DC5F90-9CD7-27A0-F6F3-25E5F2F33180}" type="slidenum">
              <a:rPr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83005F-6E85-C289-51A7-58AD1958F5FA}" type="slidenum">
              <a:rPr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1E1FE1-5DD3-BE43-9F9A-62DEA723B284}" type="slidenum">
              <a:rPr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2C3A39-76C9-98C0-AB9B-E312DEAF3E58}" type="slidenum">
              <a:rPr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4C761C-A58E-C052-2964-F299AEDEB7BD}" type="slidenum">
              <a:rPr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4E6D77-0027-8994-4BD2-8DCD8EB6095A}" type="slidenum">
              <a:rPr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567ADC-B9DE-57A1-44F5-3834D8A1E115}" type="slidenum">
              <a:rPr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5A333D-BC4C-4165-C2E6-E6FA20A71AAF}" type="slidenum">
              <a:rPr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F5C59B-499B-51E0-F192-E6D09912CDF9}" type="slidenum">
              <a:rPr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DC2F90-6BD9-EC8B-4F16-EC2FB6BF7AE1}" type="slidenum">
              <a:rPr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506C80-1794-6B9A-CE7D-C698742B5ED8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E48399-95D7-85E5-86FB-E446203FA1BB}" type="slidenum">
              <a:rPr/>
              <a:t>30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0C36CB-0799-0E97-AA67-8BCEA4F27DD8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7EDCFA-9CB0-21EA-E5A5-1CF04EBB4A7B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BB32FD-2E7F-9AEE-E012-89E15B276A95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A602C6-E65A-51E1-416A-EA8217D9145F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37C1BB-29B9-407C-9903-69A8A06EFD36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D7C5CC-AD8A-2292-2686-B1B39E6B0C39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CF9B-6B04-7149-18D9-8F8547C66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068B4-9CAD-6435-5672-D76159F5B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D8D88-11A9-67C4-BF27-3FB989D9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E84241-D031-42DE-84E4-CC10C30232F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63F65-5B04-B882-4DE2-94884D66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2880-EA5F-6366-F7F6-BC992112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4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9EA4-B34B-7A1D-6A68-2F980973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4D9F3-C810-C2F3-9D16-349000BB9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1A4B1-3EF5-7CDD-B62C-015DBAC8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E84241-D031-42DE-84E4-CC10C30232F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F411-0F20-1D47-59B5-C0514B8B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C4F7-665F-6B3A-F977-8C3BF99C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9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8E35E-3C1D-04FF-E22A-C2EB1A634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9266B-163E-B47F-EBF1-2B220B8CC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9767-D3A4-E64F-DCC8-531F54F0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E84241-D031-42DE-84E4-CC10C30232F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D98D-BC5C-B36C-81AE-8CBB9C6D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1525-AE40-7C4D-342A-7E3E9B7E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89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userDrawn="1">
  <p:cSld name="1_Title Slide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en-US"/>
              <a:t>2/5/2025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Образец подзаголовка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t>Образец заголовка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itle and Content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en-US"/>
              <a:t>2/5/2025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Образец заголовка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1_Section Header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t>Образец текста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en-US"/>
              <a:t>2/5/2025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1_Two Content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en-US"/>
              <a:t>2/5/2025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1_Comparison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en-US"/>
              <a:t>2/5/2025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1_Title Only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en-US"/>
              <a:t>2/5/2025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1_Blank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en-US"/>
              <a:t>2/5/2025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1_Content with Caption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22668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en-US"/>
              <a:t>2/5/2025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D009-763E-B9B7-FC00-D030485E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2761-51E7-A105-159C-B4AD14D3A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FB28-6B58-AC47-E4CF-EB908AC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E84241-D031-42DE-84E4-CC10C30232F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24243-7891-6ED9-EC4B-7AA84745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4045A-6569-16A9-47C0-961A56F6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8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1_Picture with Caption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Образец текста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t>Вставка рисунка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en-US"/>
              <a:t>2/5/2025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D864-39A8-599B-5896-E04CD090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A88B7-1442-87A4-8930-4A0B470C2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B4484-5937-6B71-E8E7-346AADDC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E84241-D031-42DE-84E4-CC10C30232F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A4A1-ACD4-88FB-A219-6F63CF80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41CFC-70BE-4DB8-3962-91B43C8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7018-2AA5-C996-6CED-6DA2E2CF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C2E8-A8C3-1824-8FFD-2E854A959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DF8FC-0D3C-42D4-48C2-495CD357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686E5-C8C6-2ED0-5058-04A44118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E84241-D031-42DE-84E4-CC10C30232F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882B5-BFEE-3C30-BBD4-04CA8C5F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823D8-502A-3368-BC8E-B4011229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1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13E6-985D-A2B5-ED58-B9331786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69FB7-FCF7-A2A0-2551-98A31193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66DDD-5116-A875-FA5F-761EF4FC8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B9346-3D32-62DF-6FEE-CE0DB99FD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888C6-AE8A-BBD0-560F-304D3E3C6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29CDE-9748-E3EF-CCCD-0E079707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E84241-D031-42DE-84E4-CC10C30232F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7FF93-86DE-0203-8046-B78B0540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57D7B-1A1A-6D71-2B4D-BE828C6B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0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6C2B-7302-0075-5D21-9044C677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1AB89-6DE1-1422-36A2-8B6104E1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E84241-D031-42DE-84E4-CC10C30232F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6060A-459B-3219-D763-CAC7B378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399F0-FF54-54DB-30D4-F5A7F7B9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93F7D-74D3-4437-B425-F3981FFC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E84241-D031-42DE-84E4-CC10C30232F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1962A-333F-5AE8-6385-F6291057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FB473-27AA-B19C-97C6-DC56B6D9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A3E4-61DA-303B-AA53-E90CA92A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7E14D-8BC3-2DDE-8E84-B440D2C8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87AFC-1B4B-EE64-DF60-72283053E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2E800-DD0D-3141-3F91-149FDFFF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E84241-D031-42DE-84E4-CC10C30232F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FB0FE-088F-1EAF-C097-F0C4453E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A84AA-D6E2-27B0-AD99-970D20DB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954E-8BF6-86AA-D69A-1BE1D1FB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BBED5-A07C-E28D-0DE2-ACDD64B19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9022E-ACB2-0168-7210-FC4538E8F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2FAD6-9011-DEEA-9F51-20AE110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E84241-D031-42DE-84E4-CC10C30232F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9DF97-7F34-8956-7320-B42F9877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44AEB-09DC-E365-A9D7-37AAE944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E6E40-9A3D-74CF-B9E4-85E4A29D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7BCD5-A491-DED0-FF59-8FA984C5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EF0F-6C64-18BD-0D76-8FD21985D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0B18-2058-AF2E-0DEE-476016623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C965-A152-8BDC-0EF4-C21F24385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0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rokell.io/blog/regression-analysis-overview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tech.com/blog/introduction-to-the-fundamentals-of-time-series-data-and-analysi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data-science/machine-learning-engineerin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hyperlink" Target="https://www.springboard.com/blog/data-science/machine-learning-startups-changing-the-world/" TargetMode="External"/><Relationship Id="rId4" Type="http://schemas.openxmlformats.org/officeDocument/2006/relationships/hyperlink" Target="https://www.springboard.com/blog/data-science/beginners-guide-neural-network-in-python-scikit-learn-0-18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jpg"/><Relationship Id="rId12" Type="http://schemas.openxmlformats.org/officeDocument/2006/relationships/image" Target="../media/image4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11" Type="http://schemas.openxmlformats.org/officeDocument/2006/relationships/image" Target="../media/image40.jpg"/><Relationship Id="rId5" Type="http://schemas.openxmlformats.org/officeDocument/2006/relationships/image" Target="../media/image34.jpg"/><Relationship Id="rId10" Type="http://schemas.openxmlformats.org/officeDocument/2006/relationships/image" Target="../media/image39.png"/><Relationship Id="rId4" Type="http://schemas.openxmlformats.org/officeDocument/2006/relationships/image" Target="../media/image33.jpg"/><Relationship Id="rId9" Type="http://schemas.openxmlformats.org/officeDocument/2006/relationships/image" Target="../media/image3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a/algorithm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971548" y="2581097"/>
            <a:ext cx="836231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1440" marR="5080" indent="-1349375">
              <a:lnSpc>
                <a:spcPct val="100000"/>
              </a:lnSpc>
              <a:spcBef>
                <a:spcPts val="100"/>
              </a:spcBef>
              <a:defRPr/>
            </a:pPr>
            <a:r>
              <a:rPr sz="5400">
                <a:solidFill>
                  <a:srgbClr val="00AFEF"/>
                </a:solidFill>
                <a:latin typeface="Roboto"/>
                <a:cs typeface="Roboto"/>
              </a:rPr>
              <a:t>Course</a:t>
            </a:r>
            <a:r>
              <a:rPr sz="5400" spc="-65">
                <a:solidFill>
                  <a:srgbClr val="00AFEF"/>
                </a:solidFill>
                <a:latin typeface="Roboto"/>
                <a:cs typeface="Roboto"/>
              </a:rPr>
              <a:t> </a:t>
            </a:r>
            <a:r>
              <a:rPr sz="5400" spc="-10">
                <a:solidFill>
                  <a:srgbClr val="00AFEF"/>
                </a:solidFill>
                <a:latin typeface="Roboto"/>
                <a:cs typeface="Roboto"/>
              </a:rPr>
              <a:t>Introduction</a:t>
            </a:r>
            <a:r>
              <a:rPr sz="5400" spc="-65">
                <a:solidFill>
                  <a:srgbClr val="00AFEF"/>
                </a:solidFill>
                <a:latin typeface="Roboto"/>
                <a:cs typeface="Roboto"/>
              </a:rPr>
              <a:t> </a:t>
            </a:r>
            <a:r>
              <a:rPr sz="5400">
                <a:solidFill>
                  <a:srgbClr val="00AFEF"/>
                </a:solidFill>
                <a:latin typeface="Roboto"/>
                <a:cs typeface="Roboto"/>
              </a:rPr>
              <a:t>&amp;</a:t>
            </a:r>
            <a:r>
              <a:rPr sz="5400" spc="-85">
                <a:solidFill>
                  <a:srgbClr val="00AFEF"/>
                </a:solidFill>
                <a:latin typeface="Roboto"/>
                <a:cs typeface="Roboto"/>
              </a:rPr>
              <a:t> </a:t>
            </a:r>
            <a:r>
              <a:rPr sz="5400" spc="-20">
                <a:solidFill>
                  <a:srgbClr val="00AFEF"/>
                </a:solidFill>
                <a:latin typeface="Roboto"/>
                <a:cs typeface="Roboto"/>
              </a:rPr>
              <a:t>Data </a:t>
            </a:r>
            <a:r>
              <a:rPr sz="5400">
                <a:solidFill>
                  <a:srgbClr val="00AFEF"/>
                </a:solidFill>
                <a:latin typeface="Roboto"/>
                <a:cs typeface="Roboto"/>
              </a:rPr>
              <a:t>Analysis</a:t>
            </a:r>
            <a:r>
              <a:rPr sz="5400" spc="-5">
                <a:solidFill>
                  <a:srgbClr val="00AFEF"/>
                </a:solidFill>
                <a:latin typeface="Roboto"/>
                <a:cs typeface="Roboto"/>
              </a:rPr>
              <a:t> </a:t>
            </a:r>
            <a:r>
              <a:rPr sz="5400" spc="-10">
                <a:solidFill>
                  <a:srgbClr val="00AFEF"/>
                </a:solidFill>
                <a:latin typeface="Roboto"/>
                <a:cs typeface="Roboto"/>
              </a:rPr>
              <a:t>Overview</a:t>
            </a:r>
            <a:endParaRPr sz="5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3491228" y="4239589"/>
            <a:ext cx="5325829" cy="288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95"/>
              </a:spcBef>
              <a:defRPr/>
            </a:pPr>
            <a:r>
              <a:rPr sz="2800" spc="-285">
                <a:latin typeface="Tahoma"/>
                <a:cs typeface="Tahoma"/>
              </a:rPr>
              <a:t>What</a:t>
            </a:r>
            <a:r>
              <a:rPr sz="2800" spc="-229">
                <a:latin typeface="Tahoma"/>
                <a:cs typeface="Tahoma"/>
              </a:rPr>
              <a:t> </a:t>
            </a:r>
            <a:r>
              <a:rPr sz="2800" spc="-365">
                <a:latin typeface="Tahoma"/>
                <a:cs typeface="Tahoma"/>
              </a:rPr>
              <a:t>Is</a:t>
            </a:r>
            <a:r>
              <a:rPr sz="2800" spc="-235">
                <a:latin typeface="Tahoma"/>
                <a:cs typeface="Tahoma"/>
              </a:rPr>
              <a:t> </a:t>
            </a:r>
            <a:r>
              <a:rPr sz="2800" spc="-195">
                <a:latin typeface="Tahoma"/>
                <a:cs typeface="Tahoma"/>
              </a:rPr>
              <a:t>The</a:t>
            </a:r>
            <a:r>
              <a:rPr sz="2800" spc="-229">
                <a:latin typeface="Tahoma"/>
                <a:cs typeface="Tahoma"/>
              </a:rPr>
              <a:t> </a:t>
            </a:r>
            <a:r>
              <a:rPr sz="2800" spc="-225">
                <a:latin typeface="Tahoma"/>
                <a:cs typeface="Tahoma"/>
              </a:rPr>
              <a:t>Data</a:t>
            </a:r>
            <a:r>
              <a:rPr sz="2800" spc="-210">
                <a:latin typeface="Tahoma"/>
                <a:cs typeface="Tahoma"/>
              </a:rPr>
              <a:t> </a:t>
            </a:r>
            <a:r>
              <a:rPr sz="2800" spc="-195">
                <a:latin typeface="Tahoma"/>
                <a:cs typeface="Tahoma"/>
              </a:rPr>
              <a:t>Analysis</a:t>
            </a:r>
            <a:r>
              <a:rPr sz="2800" spc="-235">
                <a:latin typeface="Tahoma"/>
                <a:cs typeface="Tahoma"/>
              </a:rPr>
              <a:t> </a:t>
            </a:r>
            <a:r>
              <a:rPr sz="2800" spc="-170">
                <a:latin typeface="Tahoma"/>
                <a:cs typeface="Tahoma"/>
              </a:rPr>
              <a:t>Process?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691083" y="1628977"/>
            <a:ext cx="6857724" cy="3031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150"/>
              </a:lnSpc>
              <a:spcBef>
                <a:spcPts val="100"/>
              </a:spcBef>
              <a:defRPr/>
            </a:pPr>
            <a:r>
              <a:rPr sz="1800" b="1">
                <a:latin typeface="Calibri"/>
                <a:cs typeface="Calibri"/>
              </a:rPr>
              <a:t>Sharing</a:t>
            </a:r>
            <a:r>
              <a:rPr sz="1800" b="1" spc="-5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your</a:t>
            </a:r>
            <a:r>
              <a:rPr sz="1800" b="1" spc="-3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results</a:t>
            </a:r>
            <a:r>
              <a:rPr sz="1800" b="1" spc="-10">
                <a:solidFill>
                  <a:srgbClr val="545454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6350" algn="just">
              <a:lnSpc>
                <a:spcPts val="2160"/>
              </a:lnSpc>
              <a:spcBef>
                <a:spcPts val="60"/>
              </a:spcBef>
              <a:defRPr/>
            </a:pPr>
            <a:r>
              <a:rPr sz="1800">
                <a:latin typeface="Calibri"/>
                <a:cs typeface="Calibri"/>
              </a:rPr>
              <a:t>You’ve</a:t>
            </a:r>
            <a:r>
              <a:rPr sz="1800" spc="1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finished</a:t>
            </a:r>
            <a:r>
              <a:rPr sz="1800" spc="1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carrying</a:t>
            </a:r>
            <a:r>
              <a:rPr sz="1800" spc="18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out</a:t>
            </a:r>
            <a:r>
              <a:rPr sz="1800" spc="19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your</a:t>
            </a:r>
            <a:r>
              <a:rPr sz="1800" spc="1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analyses.</a:t>
            </a:r>
            <a:r>
              <a:rPr sz="1800" spc="18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You</a:t>
            </a:r>
            <a:r>
              <a:rPr sz="1800" spc="1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have</a:t>
            </a:r>
            <a:r>
              <a:rPr sz="1800" spc="18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your</a:t>
            </a:r>
            <a:r>
              <a:rPr sz="1800" spc="1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insights.</a:t>
            </a:r>
            <a:r>
              <a:rPr sz="1800" spc="17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The </a:t>
            </a:r>
            <a:r>
              <a:rPr sz="1800">
                <a:latin typeface="Calibri"/>
                <a:cs typeface="Calibri"/>
              </a:rPr>
              <a:t>final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step</a:t>
            </a:r>
            <a:r>
              <a:rPr sz="1800" spc="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data</a:t>
            </a:r>
            <a:r>
              <a:rPr sz="1800" spc="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analytics</a:t>
            </a:r>
            <a:r>
              <a:rPr sz="1800" spc="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process</a:t>
            </a:r>
            <a:r>
              <a:rPr sz="1800" spc="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to</a:t>
            </a:r>
            <a:r>
              <a:rPr sz="1800" spc="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share</a:t>
            </a:r>
            <a:r>
              <a:rPr sz="1800" spc="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these</a:t>
            </a:r>
            <a:r>
              <a:rPr sz="1800" spc="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insights</a:t>
            </a:r>
            <a:r>
              <a:rPr sz="1800" spc="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with</a:t>
            </a:r>
            <a:r>
              <a:rPr sz="1800" spc="3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the </a:t>
            </a:r>
            <a:r>
              <a:rPr sz="1800">
                <a:latin typeface="Calibri"/>
                <a:cs typeface="Calibri"/>
              </a:rPr>
              <a:t>wider</a:t>
            </a:r>
            <a:r>
              <a:rPr sz="1800" spc="2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world</a:t>
            </a:r>
            <a:r>
              <a:rPr sz="1800" spc="2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(or</a:t>
            </a:r>
            <a:r>
              <a:rPr sz="1800" spc="2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at</a:t>
            </a:r>
            <a:r>
              <a:rPr sz="1800" spc="2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least</a:t>
            </a:r>
            <a:r>
              <a:rPr sz="1800" spc="229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with</a:t>
            </a:r>
            <a:r>
              <a:rPr sz="1800" spc="2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your</a:t>
            </a:r>
            <a:r>
              <a:rPr sz="1800" spc="2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organization’s</a:t>
            </a:r>
            <a:r>
              <a:rPr sz="1800" spc="2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stakeholders!)</a:t>
            </a:r>
            <a:r>
              <a:rPr sz="1800" spc="2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This</a:t>
            </a:r>
            <a:r>
              <a:rPr sz="1800" spc="24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is </a:t>
            </a:r>
            <a:r>
              <a:rPr sz="1800">
                <a:latin typeface="Calibri"/>
                <a:cs typeface="Calibri"/>
              </a:rPr>
              <a:t>more</a:t>
            </a:r>
            <a:r>
              <a:rPr sz="1800" spc="458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complex</a:t>
            </a:r>
            <a:r>
              <a:rPr sz="1800" spc="4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than</a:t>
            </a:r>
            <a:r>
              <a:rPr sz="1800" spc="4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simply</a:t>
            </a:r>
            <a:r>
              <a:rPr sz="1800" spc="4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sharing</a:t>
            </a:r>
            <a:r>
              <a:rPr sz="1800" spc="4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4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raw</a:t>
            </a:r>
            <a:r>
              <a:rPr sz="1800" spc="458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results</a:t>
            </a:r>
            <a:r>
              <a:rPr sz="1800" spc="4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4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your</a:t>
            </a:r>
            <a:r>
              <a:rPr sz="1800" spc="458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work—</a:t>
            </a:r>
            <a:r>
              <a:rPr sz="1800" spc="-25">
                <a:latin typeface="Calibri"/>
                <a:cs typeface="Calibri"/>
              </a:rPr>
              <a:t>it </a:t>
            </a:r>
            <a:r>
              <a:rPr sz="1800">
                <a:latin typeface="Calibri"/>
                <a:cs typeface="Calibri"/>
              </a:rPr>
              <a:t>involves</a:t>
            </a:r>
            <a:r>
              <a:rPr sz="1800" spc="2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interpreting</a:t>
            </a:r>
            <a:r>
              <a:rPr sz="1800" spc="2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2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outcomes,</a:t>
            </a:r>
            <a:r>
              <a:rPr sz="1800" spc="2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and</a:t>
            </a:r>
            <a:r>
              <a:rPr sz="1800" spc="2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presenting</a:t>
            </a:r>
            <a:r>
              <a:rPr sz="1800" spc="28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them</a:t>
            </a:r>
            <a:r>
              <a:rPr sz="1800" spc="28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</a:t>
            </a:r>
            <a:r>
              <a:rPr sz="1800" spc="2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29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manner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ts val="2160"/>
              </a:lnSpc>
              <a:spcBef>
                <a:spcPts val="5"/>
              </a:spcBef>
              <a:defRPr/>
            </a:pPr>
            <a:r>
              <a:rPr sz="1800">
                <a:latin typeface="Calibri"/>
                <a:cs typeface="Calibri"/>
              </a:rPr>
              <a:t>that’s</a:t>
            </a:r>
            <a:r>
              <a:rPr sz="1800" spc="3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digestible</a:t>
            </a:r>
            <a:r>
              <a:rPr sz="1800" spc="3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for</a:t>
            </a:r>
            <a:r>
              <a:rPr sz="1800" spc="3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all</a:t>
            </a:r>
            <a:r>
              <a:rPr sz="1800" spc="3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types</a:t>
            </a:r>
            <a:r>
              <a:rPr sz="1800" spc="3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3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audiences.</a:t>
            </a:r>
            <a:r>
              <a:rPr sz="1800" spc="3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Since</a:t>
            </a:r>
            <a:r>
              <a:rPr sz="1800" spc="3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you’ll</a:t>
            </a:r>
            <a:r>
              <a:rPr sz="1800" spc="3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often</a:t>
            </a:r>
            <a:r>
              <a:rPr sz="1800" spc="38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present </a:t>
            </a:r>
            <a:r>
              <a:rPr sz="1800">
                <a:latin typeface="Calibri"/>
                <a:cs typeface="Calibri"/>
              </a:rPr>
              <a:t>information</a:t>
            </a:r>
            <a:r>
              <a:rPr sz="1800" spc="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to</a:t>
            </a:r>
            <a:r>
              <a:rPr sz="1800" spc="9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decision-</a:t>
            </a:r>
            <a:r>
              <a:rPr sz="1800">
                <a:latin typeface="Calibri"/>
                <a:cs typeface="Calibri"/>
              </a:rPr>
              <a:t>makers,</a:t>
            </a:r>
            <a:r>
              <a:rPr sz="1800" spc="9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it’s</a:t>
            </a:r>
            <a:r>
              <a:rPr sz="1800" spc="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very</a:t>
            </a:r>
            <a:r>
              <a:rPr sz="1800" spc="9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important</a:t>
            </a:r>
            <a:r>
              <a:rPr sz="1800" spc="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that</a:t>
            </a:r>
            <a:r>
              <a:rPr sz="1800" spc="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9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insights</a:t>
            </a:r>
            <a:r>
              <a:rPr sz="1800" spc="9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you </a:t>
            </a:r>
            <a:r>
              <a:rPr sz="1800">
                <a:latin typeface="Calibri"/>
                <a:cs typeface="Calibri"/>
              </a:rPr>
              <a:t>present</a:t>
            </a:r>
            <a:r>
              <a:rPr sz="1800" spc="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are</a:t>
            </a:r>
            <a:r>
              <a:rPr sz="1800" spc="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100%</a:t>
            </a:r>
            <a:r>
              <a:rPr sz="1800" spc="8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clear</a:t>
            </a:r>
            <a:r>
              <a:rPr sz="1800" spc="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and</a:t>
            </a:r>
            <a:r>
              <a:rPr sz="1800" spc="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unambiguous.</a:t>
            </a:r>
            <a:r>
              <a:rPr sz="1800" spc="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For</a:t>
            </a:r>
            <a:r>
              <a:rPr sz="1800" spc="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this</a:t>
            </a:r>
            <a:r>
              <a:rPr sz="1800" spc="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reason,</a:t>
            </a:r>
            <a:r>
              <a:rPr sz="1800" spc="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data</a:t>
            </a:r>
            <a:r>
              <a:rPr sz="1800" spc="8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analysts </a:t>
            </a:r>
            <a:r>
              <a:rPr sz="1800">
                <a:latin typeface="Calibri"/>
                <a:cs typeface="Calibri"/>
              </a:rPr>
              <a:t>commonly</a:t>
            </a:r>
            <a:r>
              <a:rPr sz="1800" spc="6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use</a:t>
            </a:r>
            <a:r>
              <a:rPr sz="1800" spc="7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reports,</a:t>
            </a:r>
            <a:r>
              <a:rPr sz="1800" spc="6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dashboards,</a:t>
            </a:r>
            <a:r>
              <a:rPr sz="1800" spc="6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and</a:t>
            </a:r>
            <a:r>
              <a:rPr sz="1800" spc="6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interactive</a:t>
            </a:r>
            <a:r>
              <a:rPr sz="1800" spc="6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visualizations</a:t>
            </a:r>
            <a:r>
              <a:rPr sz="1800" spc="65">
                <a:latin typeface="Calibri"/>
                <a:cs typeface="Calibri"/>
              </a:rPr>
              <a:t>  </a:t>
            </a:r>
            <a:r>
              <a:rPr sz="1800" spc="-25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ts val="2115"/>
              </a:lnSpc>
              <a:defRPr/>
            </a:pPr>
            <a:r>
              <a:rPr sz="1800">
                <a:latin typeface="Calibri"/>
                <a:cs typeface="Calibri"/>
              </a:rPr>
              <a:t>support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their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findings.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/>
          <a:stretch/>
        </p:blipFill>
        <p:spPr bwMode="auto">
          <a:xfrm>
            <a:off x="7680959" y="1763266"/>
            <a:ext cx="4126992" cy="2677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594605" y="227203"/>
            <a:ext cx="347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2800" spc="-195">
                <a:latin typeface="Tahoma"/>
                <a:cs typeface="Tahoma"/>
              </a:rPr>
              <a:t>Types</a:t>
            </a:r>
            <a:r>
              <a:rPr sz="2800" spc="-240">
                <a:latin typeface="Tahoma"/>
                <a:cs typeface="Tahoma"/>
              </a:rPr>
              <a:t> </a:t>
            </a:r>
            <a:r>
              <a:rPr sz="2800" spc="-160">
                <a:latin typeface="Tahoma"/>
                <a:cs typeface="Tahoma"/>
              </a:rPr>
              <a:t>of</a:t>
            </a:r>
            <a:r>
              <a:rPr sz="2800" spc="-240">
                <a:latin typeface="Tahoma"/>
                <a:cs typeface="Tahoma"/>
              </a:rPr>
              <a:t> </a:t>
            </a:r>
            <a:r>
              <a:rPr sz="2800" spc="-180">
                <a:latin typeface="Tahoma"/>
                <a:cs typeface="Tahoma"/>
              </a:rPr>
              <a:t>data</a:t>
            </a:r>
            <a:r>
              <a:rPr sz="2800" spc="-229">
                <a:latin typeface="Tahoma"/>
                <a:cs typeface="Tahoma"/>
              </a:rPr>
              <a:t> </a:t>
            </a:r>
            <a:r>
              <a:rPr sz="2800" spc="-145">
                <a:latin typeface="Tahoma"/>
                <a:cs typeface="Tahoma"/>
              </a:rPr>
              <a:t>analysis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1469515" y="1337817"/>
            <a:ext cx="9597749" cy="41596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  <a:defRPr/>
            </a:pPr>
            <a:r>
              <a:rPr sz="2000" b="1" spc="-120">
                <a:solidFill>
                  <a:srgbClr val="EC7C30"/>
                </a:solidFill>
                <a:latin typeface="Tahoma"/>
                <a:cs typeface="Tahoma"/>
              </a:rPr>
              <a:t>Descriptive</a:t>
            </a:r>
            <a:r>
              <a:rPr sz="2000" b="1" spc="-110">
                <a:solidFill>
                  <a:srgbClr val="EC7C30"/>
                </a:solidFill>
                <a:latin typeface="Tahoma"/>
                <a:cs typeface="Tahoma"/>
              </a:rPr>
              <a:t> </a:t>
            </a:r>
            <a:r>
              <a:rPr sz="2000" b="1" spc="-10">
                <a:solidFill>
                  <a:srgbClr val="EC7C30"/>
                </a:solidFill>
                <a:latin typeface="Tahoma"/>
                <a:cs typeface="Tahoma"/>
              </a:rPr>
              <a:t>analysis:</a:t>
            </a:r>
            <a:endParaRPr sz="20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2165"/>
              </a:spcBef>
              <a:defRPr/>
            </a:pPr>
            <a:r>
              <a:rPr sz="1800" spc="-10">
                <a:solidFill>
                  <a:srgbClr val="1F1F1F"/>
                </a:solidFill>
                <a:latin typeface="Tahoma"/>
                <a:cs typeface="Tahoma"/>
              </a:rPr>
              <a:t>Descriptive</a:t>
            </a:r>
            <a:r>
              <a:rPr sz="1800" spc="3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1F1F1F"/>
                </a:solidFill>
                <a:latin typeface="Tahoma"/>
                <a:cs typeface="Tahoma"/>
              </a:rPr>
              <a:t>analysis</a:t>
            </a:r>
            <a:r>
              <a:rPr sz="1800" spc="3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1F1F1F"/>
                </a:solidFill>
                <a:latin typeface="Tahoma"/>
                <a:cs typeface="Tahoma"/>
              </a:rPr>
              <a:t>tells</a:t>
            </a:r>
            <a:r>
              <a:rPr sz="1800" spc="3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1F1F1F"/>
                </a:solidFill>
                <a:latin typeface="Tahoma"/>
                <a:cs typeface="Tahoma"/>
              </a:rPr>
              <a:t>us</a:t>
            </a:r>
            <a:r>
              <a:rPr sz="1800" spc="2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1F1F1F"/>
                </a:solidFill>
                <a:latin typeface="Tahoma"/>
                <a:cs typeface="Tahoma"/>
              </a:rPr>
              <a:t>what</a:t>
            </a:r>
            <a:r>
              <a:rPr sz="1800" spc="4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10">
                <a:solidFill>
                  <a:srgbClr val="1F1F1F"/>
                </a:solidFill>
                <a:latin typeface="Tahoma"/>
                <a:cs typeface="Tahoma"/>
              </a:rPr>
              <a:t>happened.</a:t>
            </a:r>
            <a:r>
              <a:rPr sz="1800" spc="2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1F1F1F"/>
                </a:solidFill>
                <a:latin typeface="Tahoma"/>
                <a:cs typeface="Tahoma"/>
              </a:rPr>
              <a:t>This</a:t>
            </a:r>
            <a:r>
              <a:rPr sz="1800" spc="3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1F1F1F"/>
                </a:solidFill>
                <a:latin typeface="Tahoma"/>
                <a:cs typeface="Tahoma"/>
              </a:rPr>
              <a:t>type</a:t>
            </a:r>
            <a:r>
              <a:rPr sz="1800" spc="3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1F1F1F"/>
                </a:solidFill>
                <a:latin typeface="Tahoma"/>
                <a:cs typeface="Tahoma"/>
              </a:rPr>
              <a:t>of</a:t>
            </a:r>
            <a:r>
              <a:rPr sz="1800" spc="3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1F1F1F"/>
                </a:solidFill>
                <a:latin typeface="Tahoma"/>
                <a:cs typeface="Tahoma"/>
              </a:rPr>
              <a:t>analysis</a:t>
            </a:r>
            <a:r>
              <a:rPr sz="1800" spc="2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1F1F1F"/>
                </a:solidFill>
                <a:latin typeface="Tahoma"/>
                <a:cs typeface="Tahoma"/>
              </a:rPr>
              <a:t>helps</a:t>
            </a:r>
            <a:r>
              <a:rPr sz="1800" spc="3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1F1F1F"/>
                </a:solidFill>
                <a:latin typeface="Tahoma"/>
                <a:cs typeface="Tahoma"/>
              </a:rPr>
              <a:t>describe</a:t>
            </a:r>
            <a:r>
              <a:rPr sz="1800" spc="2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1F1F1F"/>
                </a:solidFill>
                <a:latin typeface="Tahoma"/>
                <a:cs typeface="Tahoma"/>
              </a:rPr>
              <a:t>or</a:t>
            </a:r>
            <a:r>
              <a:rPr sz="1800" spc="3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10">
                <a:solidFill>
                  <a:srgbClr val="1F1F1F"/>
                </a:solidFill>
                <a:latin typeface="Tahoma"/>
                <a:cs typeface="Tahoma"/>
              </a:rPr>
              <a:t>summarize quantitative</a:t>
            </a:r>
            <a:r>
              <a:rPr sz="1800" spc="-7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1F1F1F"/>
                </a:solidFill>
                <a:latin typeface="Tahoma"/>
                <a:cs typeface="Tahoma"/>
              </a:rPr>
              <a:t>data</a:t>
            </a:r>
            <a:r>
              <a:rPr sz="1800" spc="-7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1F1F1F"/>
                </a:solidFill>
                <a:latin typeface="Tahoma"/>
                <a:cs typeface="Tahoma"/>
              </a:rPr>
              <a:t>by</a:t>
            </a:r>
            <a:r>
              <a:rPr sz="1800" spc="-7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25">
                <a:solidFill>
                  <a:srgbClr val="1F1F1F"/>
                </a:solidFill>
                <a:latin typeface="Tahoma"/>
                <a:cs typeface="Tahoma"/>
              </a:rPr>
              <a:t>presenting</a:t>
            </a:r>
            <a:r>
              <a:rPr sz="1800" spc="-7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20">
                <a:solidFill>
                  <a:srgbClr val="1F1F1F"/>
                </a:solidFill>
                <a:latin typeface="Tahoma"/>
                <a:cs typeface="Tahoma"/>
              </a:rPr>
              <a:t>statistics.</a:t>
            </a:r>
            <a:r>
              <a:rPr sz="1800" spc="-8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1F1F1F"/>
                </a:solidFill>
                <a:latin typeface="Tahoma"/>
                <a:cs typeface="Tahoma"/>
              </a:rPr>
              <a:t>For</a:t>
            </a:r>
            <a:r>
              <a:rPr sz="1800" spc="-7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35">
                <a:solidFill>
                  <a:srgbClr val="1F1F1F"/>
                </a:solidFill>
                <a:latin typeface="Tahoma"/>
                <a:cs typeface="Tahoma"/>
              </a:rPr>
              <a:t>example,</a:t>
            </a:r>
            <a:r>
              <a:rPr sz="1800" spc="-7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10">
                <a:solidFill>
                  <a:srgbClr val="1F1F1F"/>
                </a:solidFill>
                <a:latin typeface="Tahoma"/>
                <a:cs typeface="Tahoma"/>
              </a:rPr>
              <a:t>descriptive</a:t>
            </a:r>
            <a:r>
              <a:rPr sz="1800" spc="-8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1F1F1F"/>
                </a:solidFill>
                <a:latin typeface="Tahoma"/>
                <a:cs typeface="Tahoma"/>
              </a:rPr>
              <a:t>statistical</a:t>
            </a:r>
            <a:r>
              <a:rPr sz="1800" spc="-7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10">
                <a:solidFill>
                  <a:srgbClr val="1F1F1F"/>
                </a:solidFill>
                <a:latin typeface="Tahoma"/>
                <a:cs typeface="Tahoma"/>
              </a:rPr>
              <a:t>analysis</a:t>
            </a:r>
            <a:r>
              <a:rPr sz="1800" spc="-7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1F1F1F"/>
                </a:solidFill>
                <a:latin typeface="Tahoma"/>
                <a:cs typeface="Tahoma"/>
              </a:rPr>
              <a:t>could</a:t>
            </a:r>
            <a:r>
              <a:rPr sz="1800" spc="-7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20">
                <a:solidFill>
                  <a:srgbClr val="1F1F1F"/>
                </a:solidFill>
                <a:latin typeface="Tahoma"/>
                <a:cs typeface="Tahoma"/>
              </a:rPr>
              <a:t>show </a:t>
            </a:r>
            <a:r>
              <a:rPr sz="1800" spc="-35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800" spc="-19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10">
                <a:solidFill>
                  <a:srgbClr val="1F1F1F"/>
                </a:solidFill>
                <a:latin typeface="Tahoma"/>
                <a:cs typeface="Tahoma"/>
              </a:rPr>
              <a:t>distribution</a:t>
            </a:r>
            <a:r>
              <a:rPr sz="1800" spc="-17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40">
                <a:solidFill>
                  <a:srgbClr val="1F1F1F"/>
                </a:solidFill>
                <a:latin typeface="Tahoma"/>
                <a:cs typeface="Tahoma"/>
              </a:rPr>
              <a:t>of</a:t>
            </a:r>
            <a:r>
              <a:rPr sz="1800" spc="-17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40">
                <a:solidFill>
                  <a:srgbClr val="1F1F1F"/>
                </a:solidFill>
                <a:latin typeface="Tahoma"/>
                <a:cs typeface="Tahoma"/>
              </a:rPr>
              <a:t>sales</a:t>
            </a:r>
            <a:r>
              <a:rPr sz="1800" spc="-16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40">
                <a:solidFill>
                  <a:srgbClr val="1F1F1F"/>
                </a:solidFill>
                <a:latin typeface="Tahoma"/>
                <a:cs typeface="Tahoma"/>
              </a:rPr>
              <a:t>across</a:t>
            </a:r>
            <a:r>
              <a:rPr sz="1800" spc="-17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55">
                <a:solidFill>
                  <a:srgbClr val="1F1F1F"/>
                </a:solidFill>
                <a:latin typeface="Tahoma"/>
                <a:cs typeface="Tahoma"/>
              </a:rPr>
              <a:t>a</a:t>
            </a:r>
            <a:r>
              <a:rPr sz="1800" spc="-15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40">
                <a:solidFill>
                  <a:srgbClr val="1F1F1F"/>
                </a:solidFill>
                <a:latin typeface="Tahoma"/>
                <a:cs typeface="Tahoma"/>
              </a:rPr>
              <a:t>group</a:t>
            </a:r>
            <a:r>
              <a:rPr sz="1800" spc="-17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40">
                <a:solidFill>
                  <a:srgbClr val="1F1F1F"/>
                </a:solidFill>
                <a:latin typeface="Tahoma"/>
                <a:cs typeface="Tahoma"/>
              </a:rPr>
              <a:t>of</a:t>
            </a:r>
            <a:r>
              <a:rPr sz="1800" spc="-17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45">
                <a:solidFill>
                  <a:srgbClr val="1F1F1F"/>
                </a:solidFill>
                <a:latin typeface="Tahoma"/>
                <a:cs typeface="Tahoma"/>
              </a:rPr>
              <a:t>employees</a:t>
            </a:r>
            <a:r>
              <a:rPr sz="1800" spc="-15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35">
                <a:solidFill>
                  <a:srgbClr val="1F1F1F"/>
                </a:solidFill>
                <a:latin typeface="Tahoma"/>
                <a:cs typeface="Tahoma"/>
              </a:rPr>
              <a:t>and</a:t>
            </a:r>
            <a:r>
              <a:rPr sz="1800" spc="-17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35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800" spc="-17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65">
                <a:solidFill>
                  <a:srgbClr val="1F1F1F"/>
                </a:solidFill>
                <a:latin typeface="Tahoma"/>
                <a:cs typeface="Tahoma"/>
              </a:rPr>
              <a:t>average</a:t>
            </a:r>
            <a:r>
              <a:rPr sz="1800" spc="-17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40">
                <a:solidFill>
                  <a:srgbClr val="1F1F1F"/>
                </a:solidFill>
                <a:latin typeface="Tahoma"/>
                <a:cs typeface="Tahoma"/>
              </a:rPr>
              <a:t>sales</a:t>
            </a:r>
            <a:r>
              <a:rPr sz="1800" spc="-17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45">
                <a:solidFill>
                  <a:srgbClr val="1F1F1F"/>
                </a:solidFill>
                <a:latin typeface="Tahoma"/>
                <a:cs typeface="Tahoma"/>
              </a:rPr>
              <a:t>figure</a:t>
            </a:r>
            <a:r>
              <a:rPr sz="1800" spc="-18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40">
                <a:solidFill>
                  <a:srgbClr val="1F1F1F"/>
                </a:solidFill>
                <a:latin typeface="Tahoma"/>
                <a:cs typeface="Tahoma"/>
              </a:rPr>
              <a:t>per</a:t>
            </a:r>
            <a:r>
              <a:rPr sz="1800" spc="-17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10">
                <a:solidFill>
                  <a:srgbClr val="1F1F1F"/>
                </a:solidFill>
                <a:latin typeface="Tahoma"/>
                <a:cs typeface="Tahoma"/>
              </a:rPr>
              <a:t>employee.</a:t>
            </a:r>
            <a:endParaRPr sz="18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2165"/>
              </a:spcBef>
              <a:defRPr/>
            </a:pPr>
            <a:r>
              <a:rPr sz="1800" b="1" spc="-120">
                <a:solidFill>
                  <a:srgbClr val="1F1F1F"/>
                </a:solidFill>
                <a:latin typeface="Tahoma"/>
                <a:cs typeface="Tahoma"/>
              </a:rPr>
              <a:t>Descriptive</a:t>
            </a:r>
            <a:r>
              <a:rPr sz="1800" b="1" spc="-8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b="1" spc="-110">
                <a:solidFill>
                  <a:srgbClr val="1F1F1F"/>
                </a:solidFill>
                <a:latin typeface="Tahoma"/>
                <a:cs typeface="Tahoma"/>
              </a:rPr>
              <a:t>analysis</a:t>
            </a:r>
            <a:r>
              <a:rPr sz="1800" b="1" spc="-9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50">
                <a:solidFill>
                  <a:srgbClr val="1F1F1F"/>
                </a:solidFill>
                <a:latin typeface="Tahoma"/>
                <a:cs typeface="Tahoma"/>
              </a:rPr>
              <a:t>answers</a:t>
            </a:r>
            <a:r>
              <a:rPr sz="1800" spc="-16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35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800" spc="-17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30">
                <a:solidFill>
                  <a:srgbClr val="1F1F1F"/>
                </a:solidFill>
                <a:latin typeface="Tahoma"/>
                <a:cs typeface="Tahoma"/>
              </a:rPr>
              <a:t>question,</a:t>
            </a:r>
            <a:r>
              <a:rPr sz="1800" spc="-155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800" spc="-25">
                <a:solidFill>
                  <a:srgbClr val="4471C4"/>
                </a:solidFill>
                <a:latin typeface="Tahoma"/>
                <a:cs typeface="Tahoma"/>
              </a:rPr>
              <a:t>“what</a:t>
            </a:r>
            <a:r>
              <a:rPr sz="1800" spc="-16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1800" spc="-10">
                <a:solidFill>
                  <a:srgbClr val="4471C4"/>
                </a:solidFill>
                <a:latin typeface="Tahoma"/>
                <a:cs typeface="Tahoma"/>
              </a:rPr>
              <a:t>happened?”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55"/>
              </a:lnSpc>
              <a:spcBef>
                <a:spcPts val="2160"/>
              </a:spcBef>
              <a:defRPr/>
            </a:pPr>
            <a:r>
              <a:rPr sz="1800" b="1" spc="-10">
                <a:latin typeface="Tahoma"/>
                <a:cs typeface="Tahoma"/>
              </a:rPr>
              <a:t>Example:</a:t>
            </a:r>
            <a:endParaRPr sz="1800">
              <a:latin typeface="Tahoma"/>
              <a:cs typeface="Tahoma"/>
            </a:endParaRPr>
          </a:p>
          <a:p>
            <a:pPr marL="298450" indent="-285750">
              <a:lnSpc>
                <a:spcPts val="2155"/>
              </a:lnSpc>
              <a:buFont typeface="Wingdings"/>
              <a:buChar char=""/>
              <a:tabLst>
                <a:tab pos="298450" algn="l"/>
              </a:tabLst>
              <a:defRPr/>
            </a:pPr>
            <a:r>
              <a:rPr sz="1800" spc="-25">
                <a:latin typeface="Calibri"/>
                <a:cs typeface="Calibri"/>
              </a:rPr>
              <a:t>Traffic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and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Engagement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Reports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  <a:defRPr/>
            </a:pPr>
            <a:r>
              <a:rPr sz="1800">
                <a:latin typeface="Calibri"/>
                <a:cs typeface="Calibri"/>
              </a:rPr>
              <a:t>Financial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Statement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  <a:defRPr/>
            </a:pPr>
            <a:r>
              <a:rPr sz="1800">
                <a:latin typeface="Calibri"/>
                <a:cs typeface="Calibri"/>
              </a:rPr>
              <a:t>Demand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Trends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  <a:defRPr/>
            </a:pPr>
            <a:r>
              <a:rPr sz="1800" spc="-10">
                <a:latin typeface="Calibri"/>
                <a:cs typeface="Calibri"/>
              </a:rPr>
              <a:t>Aggregated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Survey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8450" algn="l"/>
              </a:tabLst>
              <a:defRPr/>
            </a:pPr>
            <a:r>
              <a:rPr sz="1800" spc="-10">
                <a:latin typeface="Calibri"/>
                <a:cs typeface="Calibri"/>
              </a:rPr>
              <a:t>Progress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to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Goals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594605" y="227203"/>
            <a:ext cx="347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2800" spc="-195">
                <a:latin typeface="Tahoma"/>
                <a:cs typeface="Tahoma"/>
              </a:rPr>
              <a:t>Types</a:t>
            </a:r>
            <a:r>
              <a:rPr sz="2800" spc="-240">
                <a:latin typeface="Tahoma"/>
                <a:cs typeface="Tahoma"/>
              </a:rPr>
              <a:t> </a:t>
            </a:r>
            <a:r>
              <a:rPr sz="2800" spc="-160">
                <a:latin typeface="Tahoma"/>
                <a:cs typeface="Tahoma"/>
              </a:rPr>
              <a:t>of</a:t>
            </a:r>
            <a:r>
              <a:rPr sz="2800" spc="-240">
                <a:latin typeface="Tahoma"/>
                <a:cs typeface="Tahoma"/>
              </a:rPr>
              <a:t> </a:t>
            </a:r>
            <a:r>
              <a:rPr sz="2800" spc="-180">
                <a:latin typeface="Tahoma"/>
                <a:cs typeface="Tahoma"/>
              </a:rPr>
              <a:t>data</a:t>
            </a:r>
            <a:r>
              <a:rPr sz="2800" spc="-229">
                <a:latin typeface="Tahoma"/>
                <a:cs typeface="Tahoma"/>
              </a:rPr>
              <a:t> </a:t>
            </a:r>
            <a:r>
              <a:rPr sz="2800" spc="-145">
                <a:latin typeface="Tahoma"/>
                <a:cs typeface="Tahoma"/>
              </a:rPr>
              <a:t>analysis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1469515" y="1337817"/>
            <a:ext cx="9598384" cy="38852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2000" b="1" spc="-130">
                <a:solidFill>
                  <a:srgbClr val="EC7C30"/>
                </a:solidFill>
                <a:latin typeface="Tahoma"/>
                <a:cs typeface="Tahoma"/>
              </a:rPr>
              <a:t>Diagnostic</a:t>
            </a:r>
            <a:r>
              <a:rPr sz="2000" b="1" spc="-150">
                <a:solidFill>
                  <a:srgbClr val="EC7C30"/>
                </a:solidFill>
                <a:latin typeface="Tahoma"/>
                <a:cs typeface="Tahoma"/>
              </a:rPr>
              <a:t> </a:t>
            </a:r>
            <a:r>
              <a:rPr sz="2000" b="1" spc="-10">
                <a:solidFill>
                  <a:srgbClr val="EC7C30"/>
                </a:solidFill>
                <a:latin typeface="Tahoma"/>
                <a:cs typeface="Tahoma"/>
              </a:rPr>
              <a:t>analysis:</a:t>
            </a:r>
            <a:endParaRPr sz="20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2155"/>
              </a:spcBef>
              <a:defRPr/>
            </a:pPr>
            <a:r>
              <a:rPr sz="1800">
                <a:latin typeface="Calibri"/>
                <a:cs typeface="Calibri"/>
              </a:rPr>
              <a:t>If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descriptive analysis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determines the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“what,”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diagnostic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analysis determines the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“why.”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Let’s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say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0">
                <a:latin typeface="Calibri"/>
                <a:cs typeface="Calibri"/>
              </a:rPr>
              <a:t>a </a:t>
            </a:r>
            <a:r>
              <a:rPr sz="1800">
                <a:latin typeface="Calibri"/>
                <a:cs typeface="Calibri"/>
              </a:rPr>
              <a:t>descriptive</a:t>
            </a:r>
            <a:r>
              <a:rPr sz="1800" spc="254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analysis</a:t>
            </a:r>
            <a:r>
              <a:rPr sz="1800" spc="2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shows</a:t>
            </a:r>
            <a:r>
              <a:rPr sz="1800" spc="2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</a:t>
            </a:r>
            <a:r>
              <a:rPr sz="1800" spc="2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unusual</a:t>
            </a:r>
            <a:r>
              <a:rPr sz="1800" spc="2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influx</a:t>
            </a:r>
            <a:r>
              <a:rPr sz="1800" spc="254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2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patients</a:t>
            </a:r>
            <a:r>
              <a:rPr sz="1800" spc="2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</a:t>
            </a:r>
            <a:r>
              <a:rPr sz="1800" spc="2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254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hospital.</a:t>
            </a:r>
            <a:r>
              <a:rPr sz="1800" spc="2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Drilling</a:t>
            </a:r>
            <a:r>
              <a:rPr sz="1800" spc="2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into</a:t>
            </a:r>
            <a:r>
              <a:rPr sz="1800" spc="2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254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data</a:t>
            </a:r>
            <a:r>
              <a:rPr sz="1800" spc="24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further </a:t>
            </a:r>
            <a:r>
              <a:rPr sz="1800">
                <a:latin typeface="Calibri"/>
                <a:cs typeface="Calibri"/>
              </a:rPr>
              <a:t>might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reveal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that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many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these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patients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shared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symptoms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particular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virus.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This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diagnostic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analysis </a:t>
            </a:r>
            <a:r>
              <a:rPr sz="1800">
                <a:latin typeface="Calibri"/>
                <a:cs typeface="Calibri"/>
              </a:rPr>
              <a:t>can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help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you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determine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that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infectious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agent—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“why”—</a:t>
            </a:r>
            <a:r>
              <a:rPr sz="1800">
                <a:latin typeface="Calibri"/>
                <a:cs typeface="Calibri"/>
              </a:rPr>
              <a:t>led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to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influx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patients.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160"/>
              </a:spcBef>
              <a:defRPr/>
            </a:pPr>
            <a:r>
              <a:rPr sz="1800" b="1">
                <a:latin typeface="Calibri"/>
                <a:cs typeface="Calibri"/>
              </a:rPr>
              <a:t>Diagnostic</a:t>
            </a:r>
            <a:r>
              <a:rPr sz="1800" b="1" spc="-4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analysis</a:t>
            </a:r>
            <a:r>
              <a:rPr sz="1800" b="1" spc="-5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answers</a:t>
            </a:r>
            <a:r>
              <a:rPr sz="1800" spc="-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question,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solidFill>
                  <a:srgbClr val="4471C4"/>
                </a:solidFill>
                <a:latin typeface="Calibri"/>
                <a:cs typeface="Calibri"/>
              </a:rPr>
              <a:t>“why</a:t>
            </a:r>
            <a:r>
              <a:rPr sz="1800" spc="-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4471C4"/>
                </a:solidFill>
                <a:latin typeface="Calibri"/>
                <a:cs typeface="Calibri"/>
              </a:rPr>
              <a:t>did</a:t>
            </a:r>
            <a:r>
              <a:rPr sz="1800" spc="-2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4471C4"/>
                </a:solidFill>
                <a:latin typeface="Calibri"/>
                <a:cs typeface="Calibri"/>
              </a:rPr>
              <a:t>it</a:t>
            </a:r>
            <a:r>
              <a:rPr sz="1800" spc="-2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4471C4"/>
                </a:solidFill>
                <a:latin typeface="Calibri"/>
                <a:cs typeface="Calibri"/>
              </a:rPr>
              <a:t>happen?”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  <a:spcBef>
                <a:spcPts val="2175"/>
              </a:spcBef>
              <a:defRPr/>
            </a:pPr>
            <a:r>
              <a:rPr sz="1800" b="1" spc="-10">
                <a:latin typeface="Tahoma"/>
                <a:cs typeface="Tahoma"/>
              </a:rPr>
              <a:t>Example:</a:t>
            </a:r>
            <a:endParaRPr sz="1800">
              <a:latin typeface="Tahoma"/>
              <a:cs typeface="Tahoma"/>
            </a:endParaRPr>
          </a:p>
          <a:p>
            <a:pPr marL="298450" indent="-285750">
              <a:lnSpc>
                <a:spcPts val="2155"/>
              </a:lnSpc>
              <a:buFont typeface="Wingdings"/>
              <a:buChar char=""/>
              <a:tabLst>
                <a:tab pos="298450" algn="l"/>
              </a:tabLst>
              <a:defRPr/>
            </a:pPr>
            <a:r>
              <a:rPr sz="1800">
                <a:latin typeface="Calibri"/>
                <a:cs typeface="Calibri"/>
              </a:rPr>
              <a:t>Examining</a:t>
            </a:r>
            <a:r>
              <a:rPr sz="1800" spc="-9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Market</a:t>
            </a:r>
            <a:r>
              <a:rPr sz="1800" spc="-1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Demand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  <a:defRPr/>
            </a:pPr>
            <a:r>
              <a:rPr sz="1800">
                <a:latin typeface="Calibri"/>
                <a:cs typeface="Calibri"/>
              </a:rPr>
              <a:t>Explaining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Customer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Behavior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  <a:defRPr/>
            </a:pPr>
            <a:r>
              <a:rPr sz="1800">
                <a:latin typeface="Calibri"/>
                <a:cs typeface="Calibri"/>
              </a:rPr>
              <a:t>Identifying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Technology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Issues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8450" algn="l"/>
              </a:tabLst>
              <a:defRPr/>
            </a:pPr>
            <a:r>
              <a:rPr sz="1800" spc="-10">
                <a:latin typeface="Calibri"/>
                <a:cs typeface="Calibri"/>
              </a:rPr>
              <a:t>Improving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Company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Culture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594605" y="227203"/>
            <a:ext cx="347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2800" spc="-195">
                <a:latin typeface="Tahoma"/>
                <a:cs typeface="Tahoma"/>
              </a:rPr>
              <a:t>Types</a:t>
            </a:r>
            <a:r>
              <a:rPr sz="2800" spc="-240">
                <a:latin typeface="Tahoma"/>
                <a:cs typeface="Tahoma"/>
              </a:rPr>
              <a:t> </a:t>
            </a:r>
            <a:r>
              <a:rPr sz="2800" spc="-160">
                <a:latin typeface="Tahoma"/>
                <a:cs typeface="Tahoma"/>
              </a:rPr>
              <a:t>of</a:t>
            </a:r>
            <a:r>
              <a:rPr sz="2800" spc="-240">
                <a:latin typeface="Tahoma"/>
                <a:cs typeface="Tahoma"/>
              </a:rPr>
              <a:t> </a:t>
            </a:r>
            <a:r>
              <a:rPr sz="2800" spc="-180">
                <a:latin typeface="Tahoma"/>
                <a:cs typeface="Tahoma"/>
              </a:rPr>
              <a:t>data</a:t>
            </a:r>
            <a:r>
              <a:rPr sz="2800" spc="-229">
                <a:latin typeface="Tahoma"/>
                <a:cs typeface="Tahoma"/>
              </a:rPr>
              <a:t> </a:t>
            </a:r>
            <a:r>
              <a:rPr sz="2800" spc="-145">
                <a:latin typeface="Tahoma"/>
                <a:cs typeface="Tahoma"/>
              </a:rPr>
              <a:t>analysis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1469515" y="1337817"/>
            <a:ext cx="9857464" cy="39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2000" b="1" spc="-100">
                <a:solidFill>
                  <a:srgbClr val="EC7C30"/>
                </a:solidFill>
                <a:latin typeface="Tahoma"/>
                <a:cs typeface="Tahoma"/>
              </a:rPr>
              <a:t>Predictive</a:t>
            </a:r>
            <a:r>
              <a:rPr sz="2000" b="1" spc="-204">
                <a:solidFill>
                  <a:srgbClr val="EC7C30"/>
                </a:solidFill>
                <a:latin typeface="Tahoma"/>
                <a:cs typeface="Tahoma"/>
              </a:rPr>
              <a:t> </a:t>
            </a:r>
            <a:r>
              <a:rPr sz="2000" b="1" spc="-10">
                <a:solidFill>
                  <a:srgbClr val="EC7C30"/>
                </a:solidFill>
                <a:latin typeface="Tahoma"/>
                <a:cs typeface="Tahoma"/>
              </a:rPr>
              <a:t>analysis:</a:t>
            </a:r>
            <a:endParaRPr sz="20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2385"/>
              </a:spcBef>
              <a:defRPr/>
            </a:pPr>
            <a:r>
              <a:rPr sz="2000">
                <a:latin typeface="Calibri"/>
                <a:cs typeface="Calibri"/>
              </a:rPr>
              <a:t>So</a:t>
            </a:r>
            <a:r>
              <a:rPr sz="2000" spc="1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far,</a:t>
            </a:r>
            <a:r>
              <a:rPr sz="2000" spc="1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we’ve</a:t>
            </a:r>
            <a:r>
              <a:rPr sz="2000" spc="1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looked</a:t>
            </a:r>
            <a:r>
              <a:rPr sz="2000" spc="1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at</a:t>
            </a:r>
            <a:r>
              <a:rPr sz="2000" spc="1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types</a:t>
            </a:r>
            <a:r>
              <a:rPr sz="2000" spc="1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1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analysis</a:t>
            </a:r>
            <a:r>
              <a:rPr sz="2000" spc="1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that</a:t>
            </a:r>
            <a:r>
              <a:rPr sz="2000" spc="1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examine</a:t>
            </a:r>
            <a:r>
              <a:rPr sz="2000" spc="1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1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draw</a:t>
            </a:r>
            <a:r>
              <a:rPr sz="2000" spc="1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conclusions</a:t>
            </a:r>
            <a:r>
              <a:rPr sz="2000" spc="1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about</a:t>
            </a:r>
            <a:r>
              <a:rPr sz="2000" spc="1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17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past. </a:t>
            </a:r>
            <a:r>
              <a:rPr sz="2000">
                <a:latin typeface="Calibri"/>
                <a:cs typeface="Calibri"/>
              </a:rPr>
              <a:t>Predictive</a:t>
            </a:r>
            <a:r>
              <a:rPr sz="2000" spc="1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analytics</a:t>
            </a:r>
            <a:r>
              <a:rPr sz="2000" spc="1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uses</a:t>
            </a:r>
            <a:r>
              <a:rPr sz="2000" spc="1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data</a:t>
            </a:r>
            <a:r>
              <a:rPr sz="2000" spc="1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form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projections</a:t>
            </a:r>
            <a:r>
              <a:rPr sz="2000" spc="1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about</a:t>
            </a:r>
            <a:r>
              <a:rPr sz="2000" spc="1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1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future.</a:t>
            </a:r>
            <a:r>
              <a:rPr sz="2000" spc="1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Using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predictive</a:t>
            </a:r>
            <a:r>
              <a:rPr sz="2000" spc="1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analysis, </a:t>
            </a:r>
            <a:r>
              <a:rPr sz="2000">
                <a:latin typeface="Calibri"/>
                <a:cs typeface="Calibri"/>
              </a:rPr>
              <a:t>you</a:t>
            </a:r>
            <a:r>
              <a:rPr sz="2000" spc="1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might</a:t>
            </a:r>
            <a:r>
              <a:rPr sz="2000" spc="1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notice</a:t>
            </a:r>
            <a:r>
              <a:rPr sz="2000" spc="1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that</a:t>
            </a:r>
            <a:r>
              <a:rPr sz="2000" spc="1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</a:t>
            </a:r>
            <a:r>
              <a:rPr sz="2000" spc="1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given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product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has</a:t>
            </a:r>
            <a:r>
              <a:rPr sz="2000" spc="1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had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its</a:t>
            </a:r>
            <a:r>
              <a:rPr sz="2000" spc="1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best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sales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during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months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10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September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October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each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30">
                <a:latin typeface="Calibri"/>
                <a:cs typeface="Calibri"/>
              </a:rPr>
              <a:t>year,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leading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predict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similar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high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point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during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upcoming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year.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405"/>
              </a:spcBef>
              <a:defRPr/>
            </a:pPr>
            <a:r>
              <a:rPr sz="2000" b="1">
                <a:latin typeface="Calibri"/>
                <a:cs typeface="Calibri"/>
              </a:rPr>
              <a:t>Predictive</a:t>
            </a:r>
            <a:r>
              <a:rPr sz="2000" b="1" spc="-55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analysis</a:t>
            </a:r>
            <a:r>
              <a:rPr sz="2000" b="1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answers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question,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solidFill>
                  <a:srgbClr val="4471C4"/>
                </a:solidFill>
                <a:latin typeface="Calibri"/>
                <a:cs typeface="Calibri"/>
              </a:rPr>
              <a:t>“what</a:t>
            </a:r>
            <a:r>
              <a:rPr sz="2000" spc="-6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4471C4"/>
                </a:solidFill>
                <a:latin typeface="Calibri"/>
                <a:cs typeface="Calibri"/>
              </a:rPr>
              <a:t>might</a:t>
            </a:r>
            <a:r>
              <a:rPr sz="2000" spc="-4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4471C4"/>
                </a:solidFill>
                <a:latin typeface="Calibri"/>
                <a:cs typeface="Calibri"/>
              </a:rPr>
              <a:t>happen</a:t>
            </a:r>
            <a:r>
              <a:rPr sz="2000" spc="-6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sz="2000" spc="-5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000" spc="-5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4471C4"/>
                </a:solidFill>
                <a:latin typeface="Calibri"/>
                <a:cs typeface="Calibri"/>
              </a:rPr>
              <a:t>future?”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  <a:defRPr/>
            </a:pPr>
            <a:r>
              <a:rPr sz="2000" b="1" spc="-2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  <a:defRPr/>
            </a:pPr>
            <a:r>
              <a:rPr sz="2000">
                <a:latin typeface="Calibri"/>
                <a:cs typeface="Calibri"/>
              </a:rPr>
              <a:t>Finance: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Forecasting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Future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Cash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Flow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  <a:defRPr/>
            </a:pPr>
            <a:r>
              <a:rPr sz="2000">
                <a:latin typeface="Calibri"/>
                <a:cs typeface="Calibri"/>
              </a:rPr>
              <a:t>Health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Care: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Early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Detection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Allergic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Reactions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4965" algn="l"/>
              </a:tabLst>
              <a:defRPr/>
            </a:pPr>
            <a:r>
              <a:rPr sz="2000">
                <a:latin typeface="Calibri"/>
                <a:cs typeface="Calibri"/>
              </a:rPr>
              <a:t>Sales: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Sales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Forecasting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594605" y="227203"/>
            <a:ext cx="347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2800" spc="-195">
                <a:latin typeface="Tahoma"/>
                <a:cs typeface="Tahoma"/>
              </a:rPr>
              <a:t>Types</a:t>
            </a:r>
            <a:r>
              <a:rPr sz="2800" spc="-240">
                <a:latin typeface="Tahoma"/>
                <a:cs typeface="Tahoma"/>
              </a:rPr>
              <a:t> </a:t>
            </a:r>
            <a:r>
              <a:rPr sz="2800" spc="-160">
                <a:latin typeface="Tahoma"/>
                <a:cs typeface="Tahoma"/>
              </a:rPr>
              <a:t>of</a:t>
            </a:r>
            <a:r>
              <a:rPr sz="2800" spc="-240">
                <a:latin typeface="Tahoma"/>
                <a:cs typeface="Tahoma"/>
              </a:rPr>
              <a:t> </a:t>
            </a:r>
            <a:r>
              <a:rPr sz="2800" spc="-180">
                <a:latin typeface="Tahoma"/>
                <a:cs typeface="Tahoma"/>
              </a:rPr>
              <a:t>data</a:t>
            </a:r>
            <a:r>
              <a:rPr sz="2800" spc="-229">
                <a:latin typeface="Tahoma"/>
                <a:cs typeface="Tahoma"/>
              </a:rPr>
              <a:t> </a:t>
            </a:r>
            <a:r>
              <a:rPr sz="2800" spc="-145">
                <a:latin typeface="Tahoma"/>
                <a:cs typeface="Tahoma"/>
              </a:rPr>
              <a:t>analysis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1469515" y="1337817"/>
            <a:ext cx="9860004" cy="308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  <a:defRPr/>
            </a:pPr>
            <a:r>
              <a:rPr sz="2000" b="1" spc="-110">
                <a:solidFill>
                  <a:srgbClr val="EC7C30"/>
                </a:solidFill>
                <a:latin typeface="Tahoma"/>
                <a:cs typeface="Tahoma"/>
              </a:rPr>
              <a:t>Prescriptive</a:t>
            </a:r>
            <a:r>
              <a:rPr sz="2000" b="1" spc="-100">
                <a:solidFill>
                  <a:srgbClr val="EC7C30"/>
                </a:solidFill>
                <a:latin typeface="Tahoma"/>
                <a:cs typeface="Tahoma"/>
              </a:rPr>
              <a:t> </a:t>
            </a:r>
            <a:r>
              <a:rPr sz="2000" b="1" spc="-10">
                <a:solidFill>
                  <a:srgbClr val="EC7C30"/>
                </a:solidFill>
                <a:latin typeface="Tahoma"/>
                <a:cs typeface="Tahoma"/>
              </a:rPr>
              <a:t>analysis:</a:t>
            </a:r>
            <a:endParaRPr sz="20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2385"/>
              </a:spcBef>
              <a:defRPr/>
            </a:pPr>
            <a:r>
              <a:rPr sz="2000">
                <a:latin typeface="Calibri"/>
                <a:cs typeface="Calibri"/>
              </a:rPr>
              <a:t>Prescriptive</a:t>
            </a:r>
            <a:r>
              <a:rPr sz="2000" spc="1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analysis</a:t>
            </a:r>
            <a:r>
              <a:rPr sz="2000" spc="1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takes</a:t>
            </a:r>
            <a:r>
              <a:rPr sz="2000" spc="1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all</a:t>
            </a:r>
            <a:r>
              <a:rPr sz="2000" spc="1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1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insights</a:t>
            </a:r>
            <a:r>
              <a:rPr sz="2000" spc="1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gathered</a:t>
            </a:r>
            <a:r>
              <a:rPr sz="2000" spc="1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from</a:t>
            </a:r>
            <a:r>
              <a:rPr sz="2000" spc="1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1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first</a:t>
            </a:r>
            <a:r>
              <a:rPr sz="2000" spc="1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three</a:t>
            </a:r>
            <a:r>
              <a:rPr sz="2000" spc="1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types</a:t>
            </a:r>
            <a:r>
              <a:rPr sz="2000" spc="1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1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analysis</a:t>
            </a:r>
            <a:r>
              <a:rPr sz="2000" spc="16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and </a:t>
            </a:r>
            <a:r>
              <a:rPr sz="2000">
                <a:latin typeface="Calibri"/>
                <a:cs typeface="Calibri"/>
              </a:rPr>
              <a:t>uses</a:t>
            </a:r>
            <a:r>
              <a:rPr sz="2000" spc="4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them</a:t>
            </a:r>
            <a:r>
              <a:rPr sz="2000" spc="4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4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form</a:t>
            </a:r>
            <a:r>
              <a:rPr sz="2000" spc="4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recommendations</a:t>
            </a:r>
            <a:r>
              <a:rPr sz="2000" spc="4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for</a:t>
            </a:r>
            <a:r>
              <a:rPr sz="2000" spc="4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how</a:t>
            </a:r>
            <a:r>
              <a:rPr sz="2000" spc="4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</a:t>
            </a:r>
            <a:r>
              <a:rPr sz="2000" spc="4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company</a:t>
            </a:r>
            <a:r>
              <a:rPr sz="2000" spc="4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should</a:t>
            </a:r>
            <a:r>
              <a:rPr sz="2000" spc="4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act.</a:t>
            </a:r>
            <a:r>
              <a:rPr sz="2000" spc="4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Using</a:t>
            </a:r>
            <a:r>
              <a:rPr sz="2000" spc="4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our</a:t>
            </a:r>
            <a:r>
              <a:rPr sz="2000" spc="40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previous </a:t>
            </a:r>
            <a:r>
              <a:rPr sz="2000">
                <a:latin typeface="Calibri"/>
                <a:cs typeface="Calibri"/>
              </a:rPr>
              <a:t>example,</a:t>
            </a:r>
            <a:r>
              <a:rPr sz="2000" spc="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this</a:t>
            </a:r>
            <a:r>
              <a:rPr sz="2000" spc="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type</a:t>
            </a:r>
            <a:r>
              <a:rPr sz="2000" spc="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analysis</a:t>
            </a:r>
            <a:r>
              <a:rPr sz="2000" spc="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might</a:t>
            </a:r>
            <a:r>
              <a:rPr sz="2000" spc="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suggest</a:t>
            </a:r>
            <a:r>
              <a:rPr sz="2000" spc="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</a:t>
            </a:r>
            <a:r>
              <a:rPr sz="2000" spc="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market</a:t>
            </a:r>
            <a:r>
              <a:rPr sz="2000" spc="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plan</a:t>
            </a:r>
            <a:r>
              <a:rPr sz="2000" spc="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build</a:t>
            </a:r>
            <a:r>
              <a:rPr sz="2000" spc="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on</a:t>
            </a:r>
            <a:r>
              <a:rPr sz="2000" spc="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success</a:t>
            </a:r>
            <a:r>
              <a:rPr sz="2000" spc="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7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high </a:t>
            </a:r>
            <a:r>
              <a:rPr sz="2000">
                <a:latin typeface="Calibri"/>
                <a:cs typeface="Calibri"/>
              </a:rPr>
              <a:t>sales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months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harness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new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growth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opportunities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in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slower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months.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  <a:defRPr/>
            </a:pPr>
            <a:r>
              <a:rPr sz="2000" b="1" spc="-10">
                <a:latin typeface="Calibri"/>
                <a:cs typeface="Calibri"/>
              </a:rPr>
              <a:t>Prescriptive</a:t>
            </a:r>
            <a:r>
              <a:rPr sz="2000" b="1" spc="-35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analysis</a:t>
            </a:r>
            <a:r>
              <a:rPr sz="2000" b="1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answers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question,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solidFill>
                  <a:srgbClr val="4471C4"/>
                </a:solidFill>
                <a:latin typeface="Calibri"/>
                <a:cs typeface="Calibri"/>
              </a:rPr>
              <a:t>“what</a:t>
            </a:r>
            <a:r>
              <a:rPr sz="2000" spc="-4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4471C4"/>
                </a:solidFill>
                <a:latin typeface="Calibri"/>
                <a:cs typeface="Calibri"/>
              </a:rPr>
              <a:t>should</a:t>
            </a:r>
            <a:r>
              <a:rPr sz="2000" spc="-3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4471C4"/>
                </a:solidFill>
                <a:latin typeface="Calibri"/>
                <a:cs typeface="Calibri"/>
              </a:rPr>
              <a:t>we</a:t>
            </a:r>
            <a:r>
              <a:rPr sz="2000" spc="-4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4471C4"/>
                </a:solidFill>
                <a:latin typeface="Calibri"/>
                <a:cs typeface="Calibri"/>
              </a:rPr>
              <a:t>do</a:t>
            </a:r>
            <a:r>
              <a:rPr sz="2000" spc="-4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4471C4"/>
                </a:solidFill>
                <a:latin typeface="Calibri"/>
                <a:cs typeface="Calibri"/>
              </a:rPr>
              <a:t>about</a:t>
            </a:r>
            <a:r>
              <a:rPr sz="2000" spc="-4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4471C4"/>
                </a:solidFill>
                <a:latin typeface="Calibri"/>
                <a:cs typeface="Calibri"/>
              </a:rPr>
              <a:t>it?”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defRPr/>
            </a:pPr>
            <a:endParaRPr sz="2000">
              <a:latin typeface="Calibri"/>
              <a:cs typeface="Calibri"/>
            </a:endParaRPr>
          </a:p>
          <a:p>
            <a:pPr marL="417830" indent="-342900">
              <a:lnSpc>
                <a:spcPct val="100000"/>
              </a:lnSpc>
              <a:buFont typeface="Wingdings"/>
              <a:buChar char=""/>
              <a:tabLst>
                <a:tab pos="417830" algn="l"/>
              </a:tabLst>
              <a:defRPr/>
            </a:pPr>
            <a:r>
              <a:rPr sz="1800">
                <a:latin typeface="Calibri"/>
                <a:cs typeface="Calibri"/>
              </a:rPr>
              <a:t>Banking: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Fraud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Detection</a:t>
            </a:r>
            <a:endParaRPr sz="1800">
              <a:latin typeface="Calibri"/>
              <a:cs typeface="Calibri"/>
            </a:endParaRPr>
          </a:p>
          <a:p>
            <a:pPr marL="417830" indent="-342900">
              <a:lnSpc>
                <a:spcPct val="100000"/>
              </a:lnSpc>
              <a:buFont typeface="Wingdings"/>
              <a:buChar char=""/>
              <a:tabLst>
                <a:tab pos="417830" algn="l"/>
              </a:tabLst>
              <a:defRPr/>
            </a:pPr>
            <a:r>
              <a:rPr sz="1800">
                <a:latin typeface="Calibri"/>
                <a:cs typeface="Calibri"/>
              </a:rPr>
              <a:t>Product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Management: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Development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and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Improvement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993300"/>
                </a:solidFill>
              </a:rPr>
              <a:t>Mathematical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60">
                <a:solidFill>
                  <a:srgbClr val="993300"/>
                </a:solidFill>
              </a:rPr>
              <a:t>and</a:t>
            </a:r>
            <a:r>
              <a:rPr sz="1800" spc="75">
                <a:solidFill>
                  <a:srgbClr val="993300"/>
                </a:solidFill>
              </a:rPr>
              <a:t> </a:t>
            </a:r>
            <a:r>
              <a:rPr sz="1800">
                <a:solidFill>
                  <a:srgbClr val="993300"/>
                </a:solidFill>
              </a:rPr>
              <a:t>Statistical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70">
                <a:solidFill>
                  <a:srgbClr val="993300"/>
                </a:solidFill>
              </a:rPr>
              <a:t>Methods</a:t>
            </a:r>
            <a:r>
              <a:rPr sz="1800" spc="30">
                <a:solidFill>
                  <a:srgbClr val="993300"/>
                </a:solidFill>
              </a:rPr>
              <a:t> </a:t>
            </a:r>
            <a:r>
              <a:rPr sz="1800" spc="-10">
                <a:solidFill>
                  <a:srgbClr val="993300"/>
                </a:solidFill>
              </a:rPr>
              <a:t>for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50">
                <a:solidFill>
                  <a:srgbClr val="993300"/>
                </a:solidFill>
              </a:rPr>
              <a:t>Data</a:t>
            </a:r>
            <a:r>
              <a:rPr sz="1800" spc="65">
                <a:solidFill>
                  <a:srgbClr val="993300"/>
                </a:solidFill>
              </a:rPr>
              <a:t> </a:t>
            </a:r>
            <a:r>
              <a:rPr sz="1800" spc="-10">
                <a:solidFill>
                  <a:srgbClr val="993300"/>
                </a:solidFill>
              </a:rPr>
              <a:t>Analysis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 bwMode="auto">
          <a:xfrm>
            <a:off x="963268" y="1165300"/>
            <a:ext cx="7887059" cy="1088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2000" b="1">
                <a:latin typeface="Calibri"/>
                <a:cs typeface="Calibri"/>
              </a:rPr>
              <a:t>Descriptive</a:t>
            </a:r>
            <a:r>
              <a:rPr sz="2000" b="1" spc="-90">
                <a:latin typeface="Calibri"/>
                <a:cs typeface="Calibri"/>
              </a:rPr>
              <a:t> </a:t>
            </a:r>
            <a:r>
              <a:rPr sz="2000" b="1" spc="-10">
                <a:latin typeface="Calibri"/>
                <a:cs typeface="Calibri"/>
              </a:rPr>
              <a:t>Analysis</a:t>
            </a:r>
            <a:r>
              <a:rPr sz="2000" b="1" spc="-10">
                <a:solidFill>
                  <a:srgbClr val="212121"/>
                </a:solidFill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  <a:defRPr/>
            </a:pPr>
            <a:r>
              <a:rPr sz="1400" b="1">
                <a:solidFill>
                  <a:srgbClr val="202429"/>
                </a:solidFill>
                <a:latin typeface="Arial"/>
                <a:cs typeface="Arial"/>
              </a:rPr>
              <a:t>The</a:t>
            </a:r>
            <a:r>
              <a:rPr sz="1400" b="1" spc="-4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202429"/>
                </a:solidFill>
                <a:latin typeface="Arial"/>
                <a:cs typeface="Arial"/>
              </a:rPr>
              <a:t>Distribution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defRPr/>
            </a:pP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-3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distribution</a:t>
            </a:r>
            <a:r>
              <a:rPr sz="1400" spc="-5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r>
              <a:rPr sz="1400" spc="-1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400" spc="-2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summary</a:t>
            </a:r>
            <a:r>
              <a:rPr sz="1400" spc="-4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-2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-3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frequency</a:t>
            </a:r>
            <a:r>
              <a:rPr sz="1400" spc="-4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-2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individual</a:t>
            </a:r>
            <a:r>
              <a:rPr sz="1400" spc="-2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values</a:t>
            </a:r>
            <a:r>
              <a:rPr sz="1400" spc="-2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or</a:t>
            </a:r>
            <a:r>
              <a:rPr sz="1400" spc="-2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ranges</a:t>
            </a:r>
            <a:r>
              <a:rPr sz="1400" spc="-4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-2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values</a:t>
            </a:r>
            <a:r>
              <a:rPr sz="1400" spc="-1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for</a:t>
            </a:r>
            <a:r>
              <a:rPr sz="1400" spc="-3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400" spc="-1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202429"/>
                </a:solidFill>
                <a:latin typeface="Arial MT"/>
                <a:cs typeface="Arial MT"/>
              </a:rPr>
              <a:t>variable.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/>
          <a:stretch/>
        </p:blipFill>
        <p:spPr bwMode="auto">
          <a:xfrm>
            <a:off x="1002791" y="2389632"/>
            <a:ext cx="2638044" cy="20467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 bwMode="auto">
          <a:xfrm>
            <a:off x="1167484" y="4596764"/>
            <a:ext cx="9889849" cy="1293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202429"/>
                </a:solidFill>
                <a:latin typeface="Arial"/>
                <a:cs typeface="Arial"/>
              </a:rPr>
              <a:t>Central</a:t>
            </a:r>
            <a:r>
              <a:rPr sz="1400" b="1" spc="-5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202429"/>
                </a:solidFill>
                <a:latin typeface="Arial"/>
                <a:cs typeface="Arial"/>
              </a:rPr>
              <a:t>Tendency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defRPr/>
            </a:pP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2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central</a:t>
            </a:r>
            <a:r>
              <a:rPr sz="1400" spc="2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tendency</a:t>
            </a:r>
            <a:r>
              <a:rPr sz="1400" spc="2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3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400" spc="2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distribution</a:t>
            </a:r>
            <a:r>
              <a:rPr sz="1400" spc="3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r>
              <a:rPr sz="1400" spc="3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an</a:t>
            </a:r>
            <a:r>
              <a:rPr sz="1400" spc="2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estimate</a:t>
            </a:r>
            <a:r>
              <a:rPr sz="1400" spc="2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3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3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“center”</a:t>
            </a:r>
            <a:r>
              <a:rPr sz="1400" spc="3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4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400" spc="2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distribution</a:t>
            </a:r>
            <a:r>
              <a:rPr sz="1400" spc="2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4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values.</a:t>
            </a:r>
            <a:r>
              <a:rPr sz="1400" spc="4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There</a:t>
            </a:r>
            <a:r>
              <a:rPr sz="1400" spc="2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are</a:t>
            </a:r>
            <a:r>
              <a:rPr sz="1400" spc="2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three</a:t>
            </a:r>
            <a:r>
              <a:rPr sz="1400" spc="3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major</a:t>
            </a:r>
            <a:r>
              <a:rPr sz="1400" spc="2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types</a:t>
            </a:r>
            <a:r>
              <a:rPr sz="1400" spc="2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25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defRPr/>
            </a:pP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estimates</a:t>
            </a:r>
            <a:r>
              <a:rPr sz="1400" spc="-6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-25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202429"/>
                </a:solidFill>
                <a:latin typeface="Arial MT"/>
                <a:cs typeface="Arial MT"/>
              </a:rPr>
              <a:t>central</a:t>
            </a:r>
            <a:r>
              <a:rPr sz="1400" spc="-4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202429"/>
                </a:solidFill>
                <a:latin typeface="Arial MT"/>
                <a:cs typeface="Arial MT"/>
              </a:rPr>
              <a:t>tendency:</a:t>
            </a:r>
            <a:endParaRPr sz="1400">
              <a:latin typeface="Arial MT"/>
              <a:cs typeface="Arial MT"/>
            </a:endParaRPr>
          </a:p>
          <a:p>
            <a:pPr marL="74930" indent="-69850">
              <a:lnSpc>
                <a:spcPct val="100000"/>
              </a:lnSpc>
              <a:spcBef>
                <a:spcPts val="5"/>
              </a:spcBef>
              <a:buSzPct val="92857"/>
              <a:buChar char="•"/>
              <a:tabLst>
                <a:tab pos="74930" algn="l"/>
              </a:tabLst>
              <a:defRPr/>
            </a:pPr>
            <a:r>
              <a:rPr sz="1400" spc="-20">
                <a:solidFill>
                  <a:srgbClr val="202429"/>
                </a:solidFill>
                <a:latin typeface="Arial MT"/>
                <a:cs typeface="Arial MT"/>
              </a:rPr>
              <a:t>Mean</a:t>
            </a:r>
            <a:endParaRPr sz="1400">
              <a:latin typeface="Arial MT"/>
              <a:cs typeface="Arial MT"/>
            </a:endParaRPr>
          </a:p>
          <a:p>
            <a:pPr marL="74930" indent="-69850">
              <a:lnSpc>
                <a:spcPct val="100000"/>
              </a:lnSpc>
              <a:buSzPct val="92857"/>
              <a:buChar char="•"/>
              <a:tabLst>
                <a:tab pos="74930" algn="l"/>
              </a:tabLst>
              <a:defRPr/>
            </a:pPr>
            <a:r>
              <a:rPr sz="1400" spc="-10">
                <a:solidFill>
                  <a:srgbClr val="202429"/>
                </a:solidFill>
                <a:latin typeface="Arial MT"/>
                <a:cs typeface="Arial MT"/>
              </a:rPr>
              <a:t>Median</a:t>
            </a:r>
            <a:endParaRPr sz="1400">
              <a:latin typeface="Arial MT"/>
              <a:cs typeface="Arial MT"/>
            </a:endParaRPr>
          </a:p>
          <a:p>
            <a:pPr marL="74930" indent="-69850">
              <a:lnSpc>
                <a:spcPct val="100000"/>
              </a:lnSpc>
              <a:buSzPct val="92857"/>
              <a:buChar char="•"/>
              <a:tabLst>
                <a:tab pos="74930" algn="l"/>
              </a:tabLst>
              <a:defRPr/>
            </a:pPr>
            <a:r>
              <a:rPr sz="1400" spc="-20">
                <a:solidFill>
                  <a:srgbClr val="202429"/>
                </a:solidFill>
                <a:latin typeface="Arial MT"/>
                <a:cs typeface="Arial MT"/>
              </a:rPr>
              <a:t>Mode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993300"/>
                </a:solidFill>
              </a:rPr>
              <a:t>Mathematical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60">
                <a:solidFill>
                  <a:srgbClr val="993300"/>
                </a:solidFill>
              </a:rPr>
              <a:t>and</a:t>
            </a:r>
            <a:r>
              <a:rPr sz="1800" spc="75">
                <a:solidFill>
                  <a:srgbClr val="993300"/>
                </a:solidFill>
              </a:rPr>
              <a:t> </a:t>
            </a:r>
            <a:r>
              <a:rPr sz="1800">
                <a:solidFill>
                  <a:srgbClr val="993300"/>
                </a:solidFill>
              </a:rPr>
              <a:t>Statistical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70">
                <a:solidFill>
                  <a:srgbClr val="993300"/>
                </a:solidFill>
              </a:rPr>
              <a:t>Methods</a:t>
            </a:r>
            <a:r>
              <a:rPr sz="1800" spc="30">
                <a:solidFill>
                  <a:srgbClr val="993300"/>
                </a:solidFill>
              </a:rPr>
              <a:t> </a:t>
            </a:r>
            <a:r>
              <a:rPr sz="1800" spc="-10">
                <a:solidFill>
                  <a:srgbClr val="993300"/>
                </a:solidFill>
              </a:rPr>
              <a:t>for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50">
                <a:solidFill>
                  <a:srgbClr val="993300"/>
                </a:solidFill>
              </a:rPr>
              <a:t>Data</a:t>
            </a:r>
            <a:r>
              <a:rPr sz="1800" spc="65">
                <a:solidFill>
                  <a:srgbClr val="993300"/>
                </a:solidFill>
              </a:rPr>
              <a:t> </a:t>
            </a:r>
            <a:r>
              <a:rPr sz="1800" spc="-10">
                <a:solidFill>
                  <a:srgbClr val="993300"/>
                </a:solidFill>
              </a:rPr>
              <a:t>Analysis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 bwMode="auto">
          <a:xfrm>
            <a:off x="963268" y="1040904"/>
            <a:ext cx="10207984" cy="371787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defRPr/>
            </a:pPr>
            <a:r>
              <a:rPr sz="2000" b="1">
                <a:latin typeface="Calibri"/>
                <a:cs typeface="Calibri"/>
              </a:rPr>
              <a:t>Descriptive</a:t>
            </a:r>
            <a:r>
              <a:rPr sz="2000" b="1" spc="-90">
                <a:latin typeface="Calibri"/>
                <a:cs typeface="Calibri"/>
              </a:rPr>
              <a:t> </a:t>
            </a:r>
            <a:r>
              <a:rPr sz="2000" b="1" spc="-10">
                <a:latin typeface="Calibri"/>
                <a:cs typeface="Calibri"/>
              </a:rPr>
              <a:t>Analysis</a:t>
            </a:r>
            <a:r>
              <a:rPr sz="2000" b="1" spc="-10">
                <a:solidFill>
                  <a:srgbClr val="212121"/>
                </a:solidFill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defRPr/>
            </a:pPr>
            <a:r>
              <a:rPr sz="1600" b="1">
                <a:latin typeface="Calibri"/>
                <a:cs typeface="Calibri"/>
              </a:rPr>
              <a:t>Graphs</a:t>
            </a:r>
            <a:r>
              <a:rPr sz="1600" b="1" spc="-35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and</a:t>
            </a:r>
            <a:r>
              <a:rPr sz="1600" b="1" spc="-50">
                <a:latin typeface="Calibri"/>
                <a:cs typeface="Calibri"/>
              </a:rPr>
              <a:t> </a:t>
            </a:r>
            <a:r>
              <a:rPr sz="1600" b="1" spc="-10">
                <a:latin typeface="Calibri"/>
                <a:cs typeface="Calibri"/>
              </a:rPr>
              <a:t>Visualization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defRPr/>
            </a:pPr>
            <a:r>
              <a:rPr sz="1600">
                <a:latin typeface="Calibri"/>
                <a:cs typeface="Calibri"/>
              </a:rPr>
              <a:t>We</a:t>
            </a:r>
            <a:r>
              <a:rPr sz="1600" spc="-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are</a:t>
            </a:r>
            <a:r>
              <a:rPr sz="1600" spc="-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visually</a:t>
            </a:r>
            <a:r>
              <a:rPr sz="1600" spc="-6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oriented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creatures.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Images</a:t>
            </a:r>
            <a:r>
              <a:rPr sz="1600" spc="-5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and</a:t>
            </a:r>
            <a:r>
              <a:rPr sz="1600" spc="-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displays</a:t>
            </a:r>
            <a:r>
              <a:rPr sz="1600" spc="-6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attract</a:t>
            </a:r>
            <a:r>
              <a:rPr sz="1600" spc="-3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our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attention</a:t>
            </a:r>
            <a:r>
              <a:rPr sz="1600" spc="-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and</a:t>
            </a:r>
            <a:r>
              <a:rPr sz="1600" spc="-5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stay</a:t>
            </a:r>
            <a:r>
              <a:rPr sz="1600" spc="-5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in</a:t>
            </a:r>
            <a:r>
              <a:rPr sz="1600" spc="-3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our</a:t>
            </a:r>
            <a:r>
              <a:rPr sz="1600" spc="-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memory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25">
                <a:latin typeface="Calibri"/>
                <a:cs typeface="Calibri"/>
              </a:rPr>
              <a:t>longer.</a:t>
            </a:r>
            <a:r>
              <a:rPr sz="1600" spc="-3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The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techniques include:</a:t>
            </a:r>
            <a:endParaRPr sz="1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920"/>
              </a:spcBef>
              <a:buFont typeface="Wingdings"/>
              <a:buChar char=""/>
              <a:tabLst>
                <a:tab pos="298450" algn="l"/>
              </a:tabLst>
              <a:defRPr/>
            </a:pPr>
            <a:r>
              <a:rPr sz="1600">
                <a:latin typeface="Calibri"/>
                <a:cs typeface="Calibri"/>
              </a:rPr>
              <a:t>Area</a:t>
            </a:r>
            <a:r>
              <a:rPr sz="1600" spc="-4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Chart</a:t>
            </a:r>
            <a:endParaRPr sz="1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  <a:defRPr/>
            </a:pPr>
            <a:r>
              <a:rPr sz="1600">
                <a:latin typeface="Calibri"/>
                <a:cs typeface="Calibri"/>
              </a:rPr>
              <a:t>Bubble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Chart</a:t>
            </a:r>
            <a:endParaRPr sz="1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8450" algn="l"/>
              </a:tabLst>
              <a:defRPr/>
            </a:pPr>
            <a:r>
              <a:rPr sz="1600">
                <a:latin typeface="Calibri"/>
                <a:cs typeface="Calibri"/>
              </a:rPr>
              <a:t>Column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Charts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and</a:t>
            </a:r>
            <a:r>
              <a:rPr sz="1600" spc="-3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Bar</a:t>
            </a:r>
            <a:r>
              <a:rPr sz="1600" spc="-10">
                <a:latin typeface="Calibri"/>
                <a:cs typeface="Calibri"/>
              </a:rPr>
              <a:t> Charts</a:t>
            </a:r>
            <a:endParaRPr sz="1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  <a:defRPr/>
            </a:pPr>
            <a:r>
              <a:rPr sz="1600">
                <a:latin typeface="Calibri"/>
                <a:cs typeface="Calibri"/>
              </a:rPr>
              <a:t>Funnel</a:t>
            </a:r>
            <a:r>
              <a:rPr sz="1600" spc="-6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Chart</a:t>
            </a:r>
            <a:endParaRPr sz="1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  <a:defRPr/>
            </a:pPr>
            <a:r>
              <a:rPr sz="1600" spc="-10">
                <a:latin typeface="Calibri"/>
                <a:cs typeface="Calibri"/>
              </a:rPr>
              <a:t>Gantt</a:t>
            </a:r>
            <a:r>
              <a:rPr sz="1600" spc="-4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Chart</a:t>
            </a:r>
            <a:endParaRPr sz="1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  <a:defRPr/>
            </a:pPr>
            <a:r>
              <a:rPr sz="1600">
                <a:latin typeface="Calibri"/>
                <a:cs typeface="Calibri"/>
              </a:rPr>
              <a:t>Line</a:t>
            </a:r>
            <a:r>
              <a:rPr sz="1600" spc="-3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Chart</a:t>
            </a:r>
            <a:endParaRPr sz="1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  <a:defRPr/>
            </a:pPr>
            <a:r>
              <a:rPr sz="1600">
                <a:latin typeface="Calibri"/>
                <a:cs typeface="Calibri"/>
              </a:rPr>
              <a:t>Pie</a:t>
            </a:r>
            <a:r>
              <a:rPr sz="1600" spc="-10">
                <a:latin typeface="Calibri"/>
                <a:cs typeface="Calibri"/>
              </a:rPr>
              <a:t> Chart</a:t>
            </a:r>
            <a:endParaRPr sz="1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  <a:defRPr/>
            </a:pPr>
            <a:r>
              <a:rPr sz="1600">
                <a:latin typeface="Calibri"/>
                <a:cs typeface="Calibri"/>
              </a:rPr>
              <a:t>Radar</a:t>
            </a:r>
            <a:r>
              <a:rPr sz="1600" spc="-45">
                <a:latin typeface="Calibri"/>
                <a:cs typeface="Calibri"/>
              </a:rPr>
              <a:t> </a:t>
            </a:r>
            <a:r>
              <a:rPr sz="1600" spc="-20">
                <a:latin typeface="Calibri"/>
                <a:cs typeface="Calibri"/>
              </a:rPr>
              <a:t>Chart</a:t>
            </a:r>
            <a:endParaRPr sz="1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  <a:defRPr/>
            </a:pPr>
            <a:r>
              <a:rPr sz="1600" spc="-20">
                <a:latin typeface="Calibri"/>
                <a:cs typeface="Calibri"/>
              </a:rPr>
              <a:t>Word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Cloud</a:t>
            </a:r>
            <a:r>
              <a:rPr sz="1600" spc="-55">
                <a:latin typeface="Calibri"/>
                <a:cs typeface="Calibri"/>
              </a:rPr>
              <a:t> </a:t>
            </a:r>
            <a:r>
              <a:rPr sz="1600" spc="-20">
                <a:latin typeface="Calibri"/>
                <a:cs typeface="Calibri"/>
              </a:rPr>
              <a:t>Chart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/>
          <a:stretch/>
        </p:blipFill>
        <p:spPr bwMode="auto">
          <a:xfrm>
            <a:off x="5097779" y="2450592"/>
            <a:ext cx="5715000" cy="35341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1068729" y="1143760"/>
            <a:ext cx="1945364" cy="292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-10">
                <a:latin typeface="Calibri"/>
                <a:cs typeface="Calibri"/>
              </a:rPr>
              <a:t>Regression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Analysis</a:t>
            </a:r>
            <a:r>
              <a:rPr sz="1800" b="1" spc="-10">
                <a:solidFill>
                  <a:srgbClr val="212121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/>
          <a:stretch/>
        </p:blipFill>
        <p:spPr bwMode="auto">
          <a:xfrm>
            <a:off x="455676" y="1662683"/>
            <a:ext cx="5471160" cy="34320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 bwMode="auto">
          <a:xfrm>
            <a:off x="6061074" y="1142237"/>
            <a:ext cx="6053814" cy="1933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latin typeface="Calibri"/>
                <a:cs typeface="Calibri"/>
              </a:rPr>
              <a:t>General</a:t>
            </a:r>
            <a:r>
              <a:rPr sz="1800" b="1" spc="-4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800">
                <a:latin typeface="Calibri"/>
                <a:cs typeface="Calibri"/>
              </a:rPr>
              <a:t>This</a:t>
            </a:r>
            <a:r>
              <a:rPr sz="1800" spc="1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method</a:t>
            </a:r>
            <a:r>
              <a:rPr sz="1800" spc="2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2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analysis</a:t>
            </a:r>
            <a:r>
              <a:rPr sz="1800" spc="1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20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used</a:t>
            </a:r>
            <a:r>
              <a:rPr sz="1800" spc="2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to</a:t>
            </a:r>
            <a:r>
              <a:rPr sz="1800" spc="1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understand</a:t>
            </a:r>
            <a:r>
              <a:rPr sz="1800" spc="2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204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relationship </a:t>
            </a:r>
            <a:r>
              <a:rPr sz="1800">
                <a:latin typeface="Calibri"/>
                <a:cs typeface="Calibri"/>
              </a:rPr>
              <a:t>between</a:t>
            </a:r>
            <a:r>
              <a:rPr sz="1800" spc="8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dependent</a:t>
            </a:r>
            <a:r>
              <a:rPr sz="1800" spc="8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variables</a:t>
            </a:r>
            <a:r>
              <a:rPr sz="1800" spc="8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and</a:t>
            </a:r>
            <a:r>
              <a:rPr sz="1800" spc="8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independent</a:t>
            </a:r>
            <a:r>
              <a:rPr sz="1800" spc="8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variables.</a:t>
            </a:r>
            <a:r>
              <a:rPr sz="1800" spc="80">
                <a:latin typeface="Calibri"/>
                <a:cs typeface="Calibri"/>
              </a:rPr>
              <a:t>  </a:t>
            </a:r>
            <a:r>
              <a:rPr sz="1800" spc="-50">
                <a:latin typeface="Calibri"/>
                <a:cs typeface="Calibri"/>
              </a:rPr>
              <a:t>A </a:t>
            </a:r>
            <a:r>
              <a:rPr sz="1800">
                <a:latin typeface="Calibri"/>
                <a:cs typeface="Calibri"/>
              </a:rPr>
              <a:t>dependent</a:t>
            </a:r>
            <a:r>
              <a:rPr sz="1800" spc="16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(or</a:t>
            </a:r>
            <a:r>
              <a:rPr sz="1800" spc="16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“main”)</a:t>
            </a:r>
            <a:r>
              <a:rPr sz="1800" spc="16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variable</a:t>
            </a:r>
            <a:r>
              <a:rPr sz="1800" spc="16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16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16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thing</a:t>
            </a:r>
            <a:r>
              <a:rPr sz="1800" spc="16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you</a:t>
            </a:r>
            <a:r>
              <a:rPr sz="1800" spc="16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want</a:t>
            </a:r>
            <a:r>
              <a:rPr sz="1800" spc="160">
                <a:latin typeface="Calibri"/>
                <a:cs typeface="Calibri"/>
              </a:rPr>
              <a:t>  </a:t>
            </a:r>
            <a:r>
              <a:rPr sz="1800" spc="-25">
                <a:latin typeface="Calibri"/>
                <a:cs typeface="Calibri"/>
              </a:rPr>
              <a:t>to </a:t>
            </a:r>
            <a:r>
              <a:rPr sz="1800">
                <a:latin typeface="Calibri"/>
                <a:cs typeface="Calibri"/>
              </a:rPr>
              <a:t>understand</a:t>
            </a:r>
            <a:r>
              <a:rPr sz="1800" spc="254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(e.g.,</a:t>
            </a:r>
            <a:r>
              <a:rPr sz="1800" spc="2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in-</a:t>
            </a:r>
            <a:r>
              <a:rPr sz="1800">
                <a:latin typeface="Calibri"/>
                <a:cs typeface="Calibri"/>
              </a:rPr>
              <a:t>store</a:t>
            </a:r>
            <a:r>
              <a:rPr sz="1800" spc="229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sales</a:t>
            </a:r>
            <a:r>
              <a:rPr sz="1800" spc="2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figures).</a:t>
            </a:r>
            <a:r>
              <a:rPr sz="1800" spc="229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Independent</a:t>
            </a:r>
            <a:r>
              <a:rPr sz="1800" spc="229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variables </a:t>
            </a:r>
            <a:r>
              <a:rPr sz="1800">
                <a:latin typeface="Calibri"/>
                <a:cs typeface="Calibri"/>
              </a:rPr>
              <a:t>are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factors that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might be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impacting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your dependent </a:t>
            </a:r>
            <a:r>
              <a:rPr sz="1800" spc="-10">
                <a:latin typeface="Calibri"/>
                <a:cs typeface="Calibri"/>
              </a:rPr>
              <a:t>variable </a:t>
            </a:r>
            <a:r>
              <a:rPr sz="1800">
                <a:latin typeface="Calibri"/>
                <a:cs typeface="Calibri"/>
              </a:rPr>
              <a:t>(e.g.,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 </a:t>
            </a:r>
            <a:r>
              <a:rPr sz="1800" spc="-10">
                <a:latin typeface="Calibri"/>
                <a:cs typeface="Calibri"/>
              </a:rPr>
              <a:t>weather).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6061074" y="3336746"/>
            <a:ext cx="6051274" cy="1110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latin typeface="Calibri"/>
                <a:cs typeface="Calibri"/>
              </a:rPr>
              <a:t>How</a:t>
            </a:r>
            <a:r>
              <a:rPr sz="1800" b="1" spc="-1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Does</a:t>
            </a:r>
            <a:r>
              <a:rPr sz="1800" b="1" spc="-3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It </a:t>
            </a:r>
            <a:r>
              <a:rPr sz="1800" b="1" spc="-10">
                <a:latin typeface="Calibri"/>
                <a:cs typeface="Calibri"/>
              </a:rPr>
              <a:t>Work?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defRPr/>
            </a:pPr>
            <a:r>
              <a:rPr sz="1800">
                <a:latin typeface="Calibri"/>
                <a:cs typeface="Calibri"/>
              </a:rPr>
              <a:t>By</a:t>
            </a:r>
            <a:r>
              <a:rPr sz="1800" spc="1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plotting</a:t>
            </a:r>
            <a:r>
              <a:rPr sz="1800" spc="1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20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different</a:t>
            </a:r>
            <a:r>
              <a:rPr sz="1800" spc="1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set</a:t>
            </a:r>
            <a:r>
              <a:rPr sz="1800" spc="1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points</a:t>
            </a:r>
            <a:r>
              <a:rPr sz="1800" spc="18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1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1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variables</a:t>
            </a:r>
            <a:r>
              <a:rPr sz="1800" spc="18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to</a:t>
            </a:r>
            <a:r>
              <a:rPr sz="1800" spc="1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18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graph, </a:t>
            </a:r>
            <a:r>
              <a:rPr sz="1800">
                <a:latin typeface="Calibri"/>
                <a:cs typeface="Calibri"/>
              </a:rPr>
              <a:t>you</a:t>
            </a:r>
            <a:r>
              <a:rPr sz="1800" spc="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will</a:t>
            </a:r>
            <a:r>
              <a:rPr sz="1800" spc="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be</a:t>
            </a:r>
            <a:r>
              <a:rPr sz="1800" spc="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able</a:t>
            </a:r>
            <a:r>
              <a:rPr sz="1800" spc="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to</a:t>
            </a:r>
            <a:r>
              <a:rPr sz="1800" spc="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determine,</a:t>
            </a:r>
            <a:r>
              <a:rPr sz="1800" spc="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with</a:t>
            </a:r>
            <a:r>
              <a:rPr sz="1800" spc="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higher</a:t>
            </a:r>
            <a:r>
              <a:rPr sz="1800" spc="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degree</a:t>
            </a:r>
            <a:r>
              <a:rPr sz="1800" spc="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5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certainty, </a:t>
            </a:r>
            <a:r>
              <a:rPr sz="1800">
                <a:latin typeface="Calibri"/>
                <a:cs typeface="Calibri"/>
              </a:rPr>
              <a:t>what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relationship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between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your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6061074" y="4709286"/>
            <a:ext cx="6054449" cy="1658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-10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800">
                <a:latin typeface="Calibri"/>
                <a:cs typeface="Calibri"/>
              </a:rPr>
              <a:t>Say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you</a:t>
            </a:r>
            <a:r>
              <a:rPr sz="1800" spc="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plotted</a:t>
            </a:r>
            <a:r>
              <a:rPr sz="1800" spc="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daily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sales</a:t>
            </a:r>
            <a:r>
              <a:rPr sz="1800" spc="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figures</a:t>
            </a:r>
            <a:r>
              <a:rPr sz="1800" spc="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your</a:t>
            </a:r>
            <a:r>
              <a:rPr sz="1800" spc="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business</a:t>
            </a:r>
            <a:r>
              <a:rPr sz="1800" spc="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on</a:t>
            </a:r>
            <a:r>
              <a:rPr sz="1800" spc="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3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y- </a:t>
            </a:r>
            <a:r>
              <a:rPr sz="1800">
                <a:latin typeface="Calibri"/>
                <a:cs typeface="Calibri"/>
              </a:rPr>
              <a:t>axis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your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graph.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On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x-axis,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you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plotted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amount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rain </a:t>
            </a:r>
            <a:r>
              <a:rPr sz="1800">
                <a:latin typeface="Calibri"/>
                <a:cs typeface="Calibri"/>
              </a:rPr>
              <a:t>that</a:t>
            </a:r>
            <a:r>
              <a:rPr sz="1800" spc="1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fell</a:t>
            </a:r>
            <a:r>
              <a:rPr sz="1800" spc="10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on</a:t>
            </a:r>
            <a:r>
              <a:rPr sz="1800" spc="1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1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corresponding</a:t>
            </a:r>
            <a:r>
              <a:rPr sz="1800" spc="1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days.</a:t>
            </a:r>
            <a:r>
              <a:rPr sz="1800" spc="114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Looking</a:t>
            </a:r>
            <a:r>
              <a:rPr sz="1800" spc="1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at</a:t>
            </a:r>
            <a:r>
              <a:rPr sz="1800" spc="1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1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data</a:t>
            </a:r>
            <a:r>
              <a:rPr sz="1800" spc="114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points, </a:t>
            </a:r>
            <a:r>
              <a:rPr sz="1800">
                <a:latin typeface="Calibri"/>
                <a:cs typeface="Calibri"/>
              </a:rPr>
              <a:t>you</a:t>
            </a:r>
            <a:r>
              <a:rPr sz="1800" spc="5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could,</a:t>
            </a:r>
            <a:r>
              <a:rPr sz="1800" spc="5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with</a:t>
            </a:r>
            <a:r>
              <a:rPr sz="1800" spc="5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some</a:t>
            </a:r>
            <a:r>
              <a:rPr sz="1800" spc="5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certainty,</a:t>
            </a:r>
            <a:r>
              <a:rPr sz="1800" spc="4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predict</a:t>
            </a:r>
            <a:r>
              <a:rPr sz="1800" spc="4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how</a:t>
            </a:r>
            <a:r>
              <a:rPr sz="1800" spc="5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5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rain</a:t>
            </a:r>
            <a:r>
              <a:rPr sz="1800" spc="55">
                <a:latin typeface="Calibri"/>
                <a:cs typeface="Calibri"/>
              </a:rPr>
              <a:t>  </a:t>
            </a:r>
            <a:r>
              <a:rPr sz="1800" spc="-10">
                <a:latin typeface="Calibri"/>
                <a:cs typeface="Calibri"/>
              </a:rPr>
              <a:t>(your </a:t>
            </a:r>
            <a:r>
              <a:rPr sz="1800">
                <a:latin typeface="Calibri"/>
                <a:cs typeface="Calibri"/>
              </a:rPr>
              <a:t>independent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variable)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impacts</a:t>
            </a:r>
            <a:r>
              <a:rPr sz="1800" spc="-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sales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(your</a:t>
            </a:r>
            <a:r>
              <a:rPr sz="1800" spc="-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dependent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variable).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2363215" y="5287770"/>
            <a:ext cx="1639929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latin typeface="Roboto"/>
                <a:cs typeface="Roboto"/>
              </a:rPr>
              <a:t>Source:</a:t>
            </a:r>
            <a:r>
              <a:rPr sz="1800" spc="-65">
                <a:latin typeface="Roboto"/>
                <a:cs typeface="Roboto"/>
              </a:rPr>
              <a:t> </a:t>
            </a:r>
            <a:r>
              <a:rPr sz="1800" u="sng" spc="-10">
                <a:solidFill>
                  <a:srgbClr val="0462C1"/>
                </a:solidFill>
                <a:latin typeface="Roboto"/>
                <a:cs typeface="Roboto"/>
                <a:hlinkClick r:id="rId4" tooltip="https://serokell.io/blog/regression-analysis-overview"/>
              </a:rPr>
              <a:t>serokell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8623" rIns="0" bIns="0" rtlCol="0">
            <a:spAutoFit/>
          </a:bodyPr>
          <a:lstStyle/>
          <a:p>
            <a:pPr marL="55118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993300"/>
                </a:solidFill>
              </a:rPr>
              <a:t>Mathematical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60">
                <a:solidFill>
                  <a:srgbClr val="993300"/>
                </a:solidFill>
              </a:rPr>
              <a:t>and</a:t>
            </a:r>
            <a:r>
              <a:rPr sz="1800" spc="75">
                <a:solidFill>
                  <a:srgbClr val="993300"/>
                </a:solidFill>
              </a:rPr>
              <a:t> </a:t>
            </a:r>
            <a:r>
              <a:rPr sz="1800">
                <a:solidFill>
                  <a:srgbClr val="993300"/>
                </a:solidFill>
              </a:rPr>
              <a:t>Statistical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70">
                <a:solidFill>
                  <a:srgbClr val="993300"/>
                </a:solidFill>
              </a:rPr>
              <a:t>Methods</a:t>
            </a:r>
            <a:r>
              <a:rPr sz="1800" spc="30">
                <a:solidFill>
                  <a:srgbClr val="993300"/>
                </a:solidFill>
              </a:rPr>
              <a:t> </a:t>
            </a:r>
            <a:r>
              <a:rPr sz="1800" spc="-10">
                <a:solidFill>
                  <a:srgbClr val="993300"/>
                </a:solidFill>
              </a:rPr>
              <a:t>for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50">
                <a:solidFill>
                  <a:srgbClr val="993300"/>
                </a:solidFill>
              </a:rPr>
              <a:t>Data</a:t>
            </a:r>
            <a:r>
              <a:rPr sz="1800" spc="65">
                <a:solidFill>
                  <a:srgbClr val="993300"/>
                </a:solidFill>
              </a:rPr>
              <a:t> </a:t>
            </a:r>
            <a:r>
              <a:rPr sz="1800" spc="-10">
                <a:solidFill>
                  <a:srgbClr val="993300"/>
                </a:solidFill>
              </a:rPr>
              <a:t>Analysis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1068729" y="272921"/>
            <a:ext cx="7408269" cy="1180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4295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993300"/>
                </a:solidFill>
                <a:latin typeface="Trebuchet MS"/>
                <a:cs typeface="Trebuchet MS"/>
              </a:rPr>
              <a:t>Mathematical</a:t>
            </a:r>
            <a:r>
              <a:rPr sz="1800" b="1" spc="35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 spc="60">
                <a:solidFill>
                  <a:srgbClr val="993300"/>
                </a:solidFill>
                <a:latin typeface="Trebuchet MS"/>
                <a:cs typeface="Trebuchet MS"/>
              </a:rPr>
              <a:t>and</a:t>
            </a:r>
            <a:r>
              <a:rPr sz="1800" b="1" spc="75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>
                <a:solidFill>
                  <a:srgbClr val="993300"/>
                </a:solidFill>
                <a:latin typeface="Trebuchet MS"/>
                <a:cs typeface="Trebuchet MS"/>
              </a:rPr>
              <a:t>Statistical</a:t>
            </a:r>
            <a:r>
              <a:rPr sz="1800" b="1" spc="35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 spc="70">
                <a:solidFill>
                  <a:srgbClr val="993300"/>
                </a:solidFill>
                <a:latin typeface="Trebuchet MS"/>
                <a:cs typeface="Trebuchet MS"/>
              </a:rPr>
              <a:t>Methods</a:t>
            </a:r>
            <a:r>
              <a:rPr sz="1800" b="1" spc="30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 spc="-10">
                <a:solidFill>
                  <a:srgbClr val="993300"/>
                </a:solidFill>
                <a:latin typeface="Trebuchet MS"/>
                <a:cs typeface="Trebuchet MS"/>
              </a:rPr>
              <a:t>for</a:t>
            </a:r>
            <a:r>
              <a:rPr sz="1800" b="1" spc="35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 spc="50">
                <a:solidFill>
                  <a:srgbClr val="993300"/>
                </a:solidFill>
                <a:latin typeface="Trebuchet MS"/>
                <a:cs typeface="Trebuchet MS"/>
              </a:rPr>
              <a:t>Data</a:t>
            </a:r>
            <a:r>
              <a:rPr sz="1800" b="1" spc="65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 spc="-10">
                <a:solidFill>
                  <a:srgbClr val="993300"/>
                </a:solidFill>
                <a:latin typeface="Trebuchet MS"/>
                <a:cs typeface="Trebuchet MS"/>
              </a:rPr>
              <a:t>Analysis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defRPr/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15"/>
              </a:spcBef>
              <a:defRPr/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defRPr/>
            </a:pPr>
            <a:r>
              <a:rPr sz="1800" b="1" spc="-10">
                <a:latin typeface="Calibri"/>
                <a:cs typeface="Calibri"/>
              </a:rPr>
              <a:t>Regression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Analysis</a:t>
            </a:r>
            <a:r>
              <a:rPr sz="1800" b="1" spc="-10">
                <a:solidFill>
                  <a:srgbClr val="212121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81782" y="1914525"/>
          <a:ext cx="2329180" cy="2182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695">
                <a:tc>
                  <a:txBody>
                    <a:bodyPr/>
                    <a:lstStyle/>
                    <a:p>
                      <a:pPr marL="285750" marR="71755" indent="-207645">
                        <a:lnSpc>
                          <a:spcPct val="114500"/>
                        </a:lnSpc>
                        <a:spcBef>
                          <a:spcPts val="225"/>
                        </a:spcBef>
                        <a:defRPr/>
                      </a:pPr>
                      <a:r>
                        <a:rPr sz="100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000" b="1" spc="-10">
                          <a:latin typeface="Times New Roman"/>
                          <a:cs typeface="Times New Roman"/>
                        </a:rPr>
                        <a:t> (I</a:t>
                      </a:r>
                      <a:r>
                        <a:rPr sz="1100" b="1" spc="-10">
                          <a:solidFill>
                            <a:srgbClr val="1F2023"/>
                          </a:solidFill>
                          <a:latin typeface="Arial"/>
                          <a:cs typeface="Arial"/>
                        </a:rPr>
                        <a:t>ndependent Variable)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9EBD6"/>
                    </a:solidFill>
                  </a:tcPr>
                </a:tc>
                <a:tc>
                  <a:txBody>
                    <a:bodyPr/>
                    <a:lstStyle/>
                    <a:p>
                      <a:pPr marL="286385" marR="130175" indent="-147955">
                        <a:lnSpc>
                          <a:spcPct val="114500"/>
                        </a:lnSpc>
                        <a:spcBef>
                          <a:spcPts val="225"/>
                        </a:spcBef>
                        <a:defRPr/>
                      </a:pPr>
                      <a:r>
                        <a:rPr sz="1000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b="1" spc="-10">
                          <a:latin typeface="Times New Roman"/>
                          <a:cs typeface="Times New Roman"/>
                        </a:rPr>
                        <a:t> (</a:t>
                      </a:r>
                      <a:r>
                        <a:rPr sz="1100" b="1" spc="-10">
                          <a:solidFill>
                            <a:srgbClr val="1F2023"/>
                          </a:solidFill>
                          <a:latin typeface="Arial"/>
                          <a:cs typeface="Arial"/>
                        </a:rPr>
                        <a:t>Dependent Variable)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9EB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  <a:defRPr/>
                      </a:pPr>
                      <a:r>
                        <a:rPr sz="1400" b="1" spc="-20">
                          <a:latin typeface="Courier New"/>
                          <a:cs typeface="Courier New"/>
                        </a:rPr>
                        <a:t>1.00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  <a:defRPr/>
                      </a:pPr>
                      <a:r>
                        <a:rPr sz="1400" b="1" spc="-20">
                          <a:latin typeface="Courier New"/>
                          <a:cs typeface="Courier New"/>
                        </a:rPr>
                        <a:t>1.00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  <a:defRPr/>
                      </a:pPr>
                      <a:r>
                        <a:rPr sz="1400" b="1" spc="-20">
                          <a:latin typeface="Courier New"/>
                          <a:cs typeface="Courier New"/>
                        </a:rPr>
                        <a:t>2.00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  <a:defRPr/>
                      </a:pPr>
                      <a:r>
                        <a:rPr sz="1400" b="1" spc="-20">
                          <a:latin typeface="Courier New"/>
                          <a:cs typeface="Courier New"/>
                        </a:rPr>
                        <a:t>2.00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  <a:defRPr/>
                      </a:pPr>
                      <a:r>
                        <a:rPr sz="1400" b="1" spc="-20">
                          <a:latin typeface="Courier New"/>
                          <a:cs typeface="Courier New"/>
                        </a:rPr>
                        <a:t>3.00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  <a:defRPr/>
                      </a:pPr>
                      <a:r>
                        <a:rPr sz="1400" b="1" spc="-20">
                          <a:latin typeface="Courier New"/>
                          <a:cs typeface="Courier New"/>
                        </a:rPr>
                        <a:t>1.30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  <a:defRPr/>
                      </a:pPr>
                      <a:r>
                        <a:rPr sz="1400" b="1" spc="-20">
                          <a:latin typeface="Courier New"/>
                          <a:cs typeface="Courier New"/>
                        </a:rPr>
                        <a:t>4.00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  <a:defRPr/>
                      </a:pPr>
                      <a:r>
                        <a:rPr sz="1400" b="1" spc="-20">
                          <a:latin typeface="Courier New"/>
                          <a:cs typeface="Courier New"/>
                        </a:rPr>
                        <a:t>3.75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  <a:defRPr/>
                      </a:pPr>
                      <a:r>
                        <a:rPr sz="1400" b="1" spc="-20">
                          <a:latin typeface="Courier New"/>
                          <a:cs typeface="Courier New"/>
                        </a:rPr>
                        <a:t>5.00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  <a:defRPr/>
                      </a:pPr>
                      <a:r>
                        <a:rPr sz="1400" b="1" spc="-20">
                          <a:latin typeface="Courier New"/>
                          <a:cs typeface="Courier New"/>
                        </a:rPr>
                        <a:t>2.25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/>
          <a:stretch/>
        </p:blipFill>
        <p:spPr bwMode="auto">
          <a:xfrm>
            <a:off x="6908292" y="1519399"/>
            <a:ext cx="4357859" cy="29857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 bwMode="auto">
          <a:xfrm>
            <a:off x="2433065" y="4615052"/>
            <a:ext cx="4048484" cy="1514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Verdana"/>
                <a:cs typeface="Verdana"/>
              </a:rPr>
              <a:t>The</a:t>
            </a:r>
            <a:r>
              <a:rPr sz="1800" spc="-30">
                <a:latin typeface="Verdana"/>
                <a:cs typeface="Verdana"/>
              </a:rPr>
              <a:t> </a:t>
            </a:r>
            <a:r>
              <a:rPr sz="1800">
                <a:latin typeface="Verdana"/>
                <a:cs typeface="Verdana"/>
              </a:rPr>
              <a:t>formula</a:t>
            </a:r>
            <a:r>
              <a:rPr sz="1800" spc="-50">
                <a:latin typeface="Verdana"/>
                <a:cs typeface="Verdana"/>
              </a:rPr>
              <a:t> </a:t>
            </a:r>
            <a:r>
              <a:rPr sz="1800">
                <a:latin typeface="Verdana"/>
                <a:cs typeface="Verdana"/>
              </a:rPr>
              <a:t>for</a:t>
            </a:r>
            <a:r>
              <a:rPr sz="1800" spc="-30">
                <a:latin typeface="Verdana"/>
                <a:cs typeface="Verdana"/>
              </a:rPr>
              <a:t> </a:t>
            </a:r>
            <a:r>
              <a:rPr sz="1800">
                <a:latin typeface="Verdana"/>
                <a:cs typeface="Verdana"/>
              </a:rPr>
              <a:t>a</a:t>
            </a:r>
            <a:r>
              <a:rPr sz="1800" spc="-25">
                <a:latin typeface="Verdana"/>
                <a:cs typeface="Verdana"/>
              </a:rPr>
              <a:t> </a:t>
            </a:r>
            <a:r>
              <a:rPr sz="1800">
                <a:latin typeface="Verdana"/>
                <a:cs typeface="Verdana"/>
              </a:rPr>
              <a:t>regression</a:t>
            </a:r>
            <a:r>
              <a:rPr sz="1800" spc="-30">
                <a:latin typeface="Verdana"/>
                <a:cs typeface="Verdana"/>
              </a:rPr>
              <a:t> </a:t>
            </a:r>
            <a:r>
              <a:rPr sz="1800">
                <a:latin typeface="Verdana"/>
                <a:cs typeface="Verdana"/>
              </a:rPr>
              <a:t>line</a:t>
            </a:r>
            <a:r>
              <a:rPr sz="1800" spc="-25">
                <a:latin typeface="Verdana"/>
                <a:cs typeface="Verdana"/>
              </a:rPr>
              <a:t> is</a:t>
            </a:r>
            <a:endParaRPr sz="18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  <a:spcBef>
                <a:spcPts val="125"/>
              </a:spcBef>
              <a:defRPr/>
            </a:pPr>
            <a:r>
              <a:rPr sz="2800" b="1">
                <a:latin typeface="Courier New"/>
                <a:cs typeface="Courier New"/>
              </a:rPr>
              <a:t>Y'</a:t>
            </a:r>
            <a:r>
              <a:rPr sz="2800" b="1" spc="-10">
                <a:latin typeface="Courier New"/>
                <a:cs typeface="Courier New"/>
              </a:rPr>
              <a:t> </a:t>
            </a:r>
            <a:r>
              <a:rPr sz="2800" b="1">
                <a:latin typeface="Courier New"/>
                <a:cs typeface="Courier New"/>
              </a:rPr>
              <a:t>=</a:t>
            </a:r>
            <a:r>
              <a:rPr sz="2800" b="1" spc="-15">
                <a:latin typeface="Courier New"/>
                <a:cs typeface="Courier New"/>
              </a:rPr>
              <a:t> </a:t>
            </a:r>
            <a:r>
              <a:rPr sz="2800" b="1">
                <a:latin typeface="Courier New"/>
                <a:cs typeface="Courier New"/>
              </a:rPr>
              <a:t>bX</a:t>
            </a:r>
            <a:r>
              <a:rPr sz="2800" b="1" spc="-15">
                <a:latin typeface="Courier New"/>
                <a:cs typeface="Courier New"/>
              </a:rPr>
              <a:t> </a:t>
            </a:r>
            <a:r>
              <a:rPr sz="2800" b="1">
                <a:latin typeface="Courier New"/>
                <a:cs typeface="Courier New"/>
              </a:rPr>
              <a:t>+</a:t>
            </a:r>
            <a:r>
              <a:rPr sz="2800" b="1" spc="-5">
                <a:latin typeface="Courier New"/>
                <a:cs typeface="Courier New"/>
              </a:rPr>
              <a:t> </a:t>
            </a:r>
            <a:r>
              <a:rPr sz="2800" b="1" spc="-50">
                <a:latin typeface="Courier New"/>
                <a:cs typeface="Courier New"/>
              </a:rPr>
              <a:t>a</a:t>
            </a:r>
            <a:endParaRPr sz="2800">
              <a:latin typeface="Courier New"/>
              <a:cs typeface="Courier New"/>
            </a:endParaRPr>
          </a:p>
          <a:p>
            <a:pPr marL="184785">
              <a:lnSpc>
                <a:spcPct val="100000"/>
              </a:lnSpc>
              <a:spcBef>
                <a:spcPts val="1530"/>
              </a:spcBef>
              <a:defRPr/>
            </a:pPr>
            <a:r>
              <a:rPr sz="1800">
                <a:latin typeface="Calibri"/>
                <a:cs typeface="Calibri"/>
              </a:rPr>
              <a:t>where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Y'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predicted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score,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325"/>
              </a:spcBef>
              <a:defRPr/>
            </a:pPr>
            <a:r>
              <a:rPr sz="1800">
                <a:latin typeface="Calibri"/>
                <a:cs typeface="Calibri"/>
              </a:rPr>
              <a:t>slope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line,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and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intercept.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7610981" y="4314189"/>
            <a:ext cx="3081379" cy="84109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  <a:defRPr/>
            </a:pPr>
            <a:r>
              <a:rPr sz="1800" b="1">
                <a:latin typeface="Courier New"/>
                <a:cs typeface="Courier New"/>
              </a:rPr>
              <a:t>Y'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</a:t>
            </a:r>
            <a:r>
              <a:rPr sz="1800" b="1" spc="-1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bX</a:t>
            </a:r>
            <a:r>
              <a:rPr sz="1800" b="1" spc="-2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+</a:t>
            </a:r>
            <a:r>
              <a:rPr sz="1800" b="1" spc="-15">
                <a:latin typeface="Courier New"/>
                <a:cs typeface="Courier New"/>
              </a:rPr>
              <a:t> </a:t>
            </a:r>
            <a:r>
              <a:rPr sz="1800" b="1" spc="-6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  <a:spcBef>
                <a:spcPts val="1100"/>
              </a:spcBef>
              <a:defRPr/>
            </a:pPr>
            <a:r>
              <a:rPr sz="1800" b="1" spc="-10">
                <a:solidFill>
                  <a:srgbClr val="00AF50"/>
                </a:solidFill>
                <a:latin typeface="Courier New"/>
                <a:cs typeface="Courier New"/>
              </a:rPr>
              <a:t>Y’=</a:t>
            </a:r>
            <a:r>
              <a:rPr sz="1800" b="1" spc="-10">
                <a:solidFill>
                  <a:srgbClr val="FF0000"/>
                </a:solidFill>
                <a:latin typeface="Courier New"/>
                <a:cs typeface="Courier New"/>
              </a:rPr>
              <a:t>0.425</a:t>
            </a:r>
            <a:r>
              <a:rPr sz="1800" b="1" spc="-10">
                <a:solidFill>
                  <a:srgbClr val="00AF50"/>
                </a:solidFill>
                <a:latin typeface="Courier New"/>
                <a:cs typeface="Courier New"/>
              </a:rPr>
              <a:t>*6+</a:t>
            </a:r>
            <a:r>
              <a:rPr sz="1800" b="1" spc="-10">
                <a:solidFill>
                  <a:srgbClr val="FFC000"/>
                </a:solidFill>
                <a:latin typeface="Courier New"/>
                <a:cs typeface="Courier New"/>
              </a:rPr>
              <a:t>0.785</a:t>
            </a:r>
            <a:r>
              <a:rPr sz="1800" b="1" spc="-10">
                <a:solidFill>
                  <a:srgbClr val="00AF50"/>
                </a:solidFill>
                <a:latin typeface="Courier New"/>
                <a:cs typeface="Courier New"/>
              </a:rPr>
              <a:t>=3.335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2375154" y="1023949"/>
            <a:ext cx="1919329" cy="292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latin typeface="Calibri"/>
                <a:cs typeface="Calibri"/>
              </a:rPr>
              <a:t>Dispersion</a:t>
            </a:r>
            <a:r>
              <a:rPr sz="1800" b="1" spc="-5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Analysis</a:t>
            </a:r>
            <a:r>
              <a:rPr sz="1800" b="1" spc="-10">
                <a:solidFill>
                  <a:srgbClr val="212121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2673222" y="6024168"/>
            <a:ext cx="2661009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latin typeface="Roboto"/>
                <a:cs typeface="Roboto"/>
              </a:rPr>
              <a:t>Source:</a:t>
            </a:r>
            <a:r>
              <a:rPr sz="1800" spc="-65">
                <a:latin typeface="Roboto"/>
                <a:cs typeface="Roboto"/>
              </a:rPr>
              <a:t> </a:t>
            </a:r>
            <a:r>
              <a:rPr sz="1800" spc="-10">
                <a:solidFill>
                  <a:srgbClr val="4F89AF"/>
                </a:solidFill>
                <a:latin typeface="Roboto"/>
                <a:cs typeface="Roboto"/>
              </a:rPr>
              <a:t>statisticalaid.com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7100695" y="1025473"/>
            <a:ext cx="4947009" cy="5134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>
                <a:latin typeface="Calibri"/>
                <a:cs typeface="Calibri"/>
              </a:rPr>
              <a:t>General</a:t>
            </a:r>
            <a:r>
              <a:rPr sz="1600" b="1" spc="-95">
                <a:latin typeface="Calibri"/>
                <a:cs typeface="Calibri"/>
              </a:rPr>
              <a:t> </a:t>
            </a:r>
            <a:r>
              <a:rPr sz="1600" b="1" spc="-10">
                <a:latin typeface="Calibri"/>
                <a:cs typeface="Calibri"/>
              </a:rPr>
              <a:t>Overview</a:t>
            </a:r>
            <a:endParaRPr sz="16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  <a:defRPr/>
            </a:pPr>
            <a:r>
              <a:rPr sz="1600">
                <a:latin typeface="Calibri"/>
                <a:cs typeface="Calibri"/>
              </a:rPr>
              <a:t>This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diagnostic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method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is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used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to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determine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how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dispersed </a:t>
            </a:r>
            <a:r>
              <a:rPr sz="1600">
                <a:latin typeface="Calibri"/>
                <a:cs typeface="Calibri"/>
              </a:rPr>
              <a:t>or</a:t>
            </a:r>
            <a:r>
              <a:rPr sz="1600" spc="21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stretched</a:t>
            </a:r>
            <a:r>
              <a:rPr sz="1600" spc="22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your</a:t>
            </a:r>
            <a:r>
              <a:rPr sz="1600" spc="21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data</a:t>
            </a:r>
            <a:r>
              <a:rPr sz="1600" spc="22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set</a:t>
            </a:r>
            <a:r>
              <a:rPr sz="1600" spc="21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is.</a:t>
            </a:r>
            <a:r>
              <a:rPr sz="1600" spc="21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Measuring</a:t>
            </a:r>
            <a:r>
              <a:rPr sz="1600" spc="220">
                <a:latin typeface="Calibri"/>
                <a:cs typeface="Calibri"/>
              </a:rPr>
              <a:t>  </a:t>
            </a:r>
            <a:r>
              <a:rPr sz="1600" spc="-10">
                <a:latin typeface="Calibri"/>
                <a:cs typeface="Calibri"/>
              </a:rPr>
              <a:t>dispersion </a:t>
            </a:r>
            <a:r>
              <a:rPr sz="1600">
                <a:latin typeface="Calibri"/>
                <a:cs typeface="Calibri"/>
              </a:rPr>
              <a:t>establishes</a:t>
            </a:r>
            <a:r>
              <a:rPr sz="1600" spc="29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the</a:t>
            </a:r>
            <a:r>
              <a:rPr sz="1600" spc="30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variation</a:t>
            </a:r>
            <a:r>
              <a:rPr sz="1600" spc="29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between</a:t>
            </a:r>
            <a:r>
              <a:rPr sz="1600" spc="30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items,</a:t>
            </a:r>
            <a:r>
              <a:rPr sz="1600" spc="30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which</a:t>
            </a:r>
            <a:r>
              <a:rPr sz="1600" spc="30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can</a:t>
            </a:r>
            <a:r>
              <a:rPr sz="1600" spc="295">
                <a:latin typeface="Calibri"/>
                <a:cs typeface="Calibri"/>
              </a:rPr>
              <a:t> </a:t>
            </a:r>
            <a:r>
              <a:rPr sz="1600" spc="-20">
                <a:latin typeface="Calibri"/>
                <a:cs typeface="Calibri"/>
              </a:rPr>
              <a:t>help </a:t>
            </a:r>
            <a:r>
              <a:rPr sz="1600">
                <a:latin typeface="Calibri"/>
                <a:cs typeface="Calibri"/>
              </a:rPr>
              <a:t>determine</a:t>
            </a:r>
            <a:r>
              <a:rPr sz="1600" spc="-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the</a:t>
            </a:r>
            <a:r>
              <a:rPr sz="1600" spc="-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reliability</a:t>
            </a:r>
            <a:r>
              <a:rPr sz="1600" spc="-5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and</a:t>
            </a:r>
            <a:r>
              <a:rPr sz="1600" spc="-5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relevance </a:t>
            </a:r>
            <a:r>
              <a:rPr sz="1600">
                <a:latin typeface="Calibri"/>
                <a:cs typeface="Calibri"/>
              </a:rPr>
              <a:t>of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your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920"/>
              </a:spcBef>
              <a:defRPr/>
            </a:pPr>
            <a:r>
              <a:rPr sz="1600" b="1">
                <a:latin typeface="Calibri"/>
                <a:cs typeface="Calibri"/>
              </a:rPr>
              <a:t>How</a:t>
            </a:r>
            <a:r>
              <a:rPr sz="1600" b="1" spc="-20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Does</a:t>
            </a:r>
            <a:r>
              <a:rPr sz="1600" b="1" spc="-15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It</a:t>
            </a:r>
            <a:r>
              <a:rPr sz="1600" b="1" spc="-5">
                <a:latin typeface="Calibri"/>
                <a:cs typeface="Calibri"/>
              </a:rPr>
              <a:t> </a:t>
            </a:r>
            <a:r>
              <a:rPr sz="1600" b="1" spc="-20">
                <a:latin typeface="Calibri"/>
                <a:cs typeface="Calibri"/>
              </a:rPr>
              <a:t>Work?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600">
                <a:latin typeface="Calibri"/>
                <a:cs typeface="Calibri"/>
              </a:rPr>
              <a:t>The</a:t>
            </a:r>
            <a:r>
              <a:rPr sz="1600" spc="14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first</a:t>
            </a:r>
            <a:r>
              <a:rPr sz="1600" spc="15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step</a:t>
            </a:r>
            <a:r>
              <a:rPr sz="1600" spc="14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in</a:t>
            </a:r>
            <a:r>
              <a:rPr sz="1600" spc="14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performing</a:t>
            </a:r>
            <a:r>
              <a:rPr sz="1600" spc="14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dispersion</a:t>
            </a:r>
            <a:r>
              <a:rPr sz="1600" spc="14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analysis</a:t>
            </a:r>
            <a:r>
              <a:rPr sz="1600" spc="14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is</a:t>
            </a:r>
            <a:r>
              <a:rPr sz="1600" spc="140">
                <a:latin typeface="Calibri"/>
                <a:cs typeface="Calibri"/>
              </a:rPr>
              <a:t>  </a:t>
            </a:r>
            <a:r>
              <a:rPr sz="1600" spc="-25">
                <a:latin typeface="Calibri"/>
                <a:cs typeface="Calibri"/>
              </a:rPr>
              <a:t>to </a:t>
            </a:r>
            <a:r>
              <a:rPr sz="1600">
                <a:latin typeface="Calibri"/>
                <a:cs typeface="Calibri"/>
              </a:rPr>
              <a:t>measure</a:t>
            </a:r>
            <a:r>
              <a:rPr sz="1600" spc="1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the</a:t>
            </a:r>
            <a:r>
              <a:rPr sz="1600" spc="15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variation</a:t>
            </a:r>
            <a:r>
              <a:rPr sz="1600" spc="1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among</a:t>
            </a:r>
            <a:r>
              <a:rPr sz="1600" spc="1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the</a:t>
            </a:r>
            <a:r>
              <a:rPr sz="1600" spc="1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data</a:t>
            </a:r>
            <a:r>
              <a:rPr sz="1600" spc="1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points</a:t>
            </a:r>
            <a:r>
              <a:rPr sz="1600" spc="14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themselves. </a:t>
            </a:r>
            <a:r>
              <a:rPr sz="1600">
                <a:latin typeface="Calibri"/>
                <a:cs typeface="Calibri"/>
              </a:rPr>
              <a:t>Next,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take</a:t>
            </a:r>
            <a:r>
              <a:rPr sz="1600" spc="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the</a:t>
            </a:r>
            <a:r>
              <a:rPr sz="1600" spc="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value</a:t>
            </a:r>
            <a:r>
              <a:rPr sz="1600" spc="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of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that</a:t>
            </a:r>
            <a:r>
              <a:rPr sz="1600" spc="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variation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and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compare</a:t>
            </a:r>
            <a:r>
              <a:rPr sz="1600" spc="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it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to</a:t>
            </a:r>
            <a:r>
              <a:rPr sz="1600" spc="20">
                <a:latin typeface="Calibri"/>
                <a:cs typeface="Calibri"/>
              </a:rPr>
              <a:t> </a:t>
            </a:r>
            <a:r>
              <a:rPr sz="1600" spc="-25">
                <a:latin typeface="Calibri"/>
                <a:cs typeface="Calibri"/>
              </a:rPr>
              <a:t>the </a:t>
            </a:r>
            <a:r>
              <a:rPr sz="1600">
                <a:latin typeface="Calibri"/>
                <a:cs typeface="Calibri"/>
              </a:rPr>
              <a:t>standard</a:t>
            </a:r>
            <a:r>
              <a:rPr sz="1600" spc="16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deviation</a:t>
            </a:r>
            <a:r>
              <a:rPr sz="1600" spc="18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of</a:t>
            </a:r>
            <a:r>
              <a:rPr sz="1600" spc="18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the</a:t>
            </a:r>
            <a:r>
              <a:rPr sz="1600" spc="19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entire</a:t>
            </a:r>
            <a:r>
              <a:rPr sz="1600" spc="17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dataset.</a:t>
            </a:r>
            <a:r>
              <a:rPr sz="1600" spc="18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If</a:t>
            </a:r>
            <a:r>
              <a:rPr sz="1600" spc="18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the</a:t>
            </a:r>
            <a:r>
              <a:rPr sz="1600" spc="17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difference </a:t>
            </a:r>
            <a:r>
              <a:rPr sz="1600">
                <a:latin typeface="Calibri"/>
                <a:cs typeface="Calibri"/>
              </a:rPr>
              <a:t>between</a:t>
            </a:r>
            <a:r>
              <a:rPr sz="1600" spc="14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the</a:t>
            </a:r>
            <a:r>
              <a:rPr sz="1600" spc="15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value</a:t>
            </a:r>
            <a:r>
              <a:rPr sz="1600" spc="15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of</a:t>
            </a:r>
            <a:r>
              <a:rPr sz="1600" spc="15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the</a:t>
            </a:r>
            <a:r>
              <a:rPr sz="1600" spc="15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variation</a:t>
            </a:r>
            <a:r>
              <a:rPr sz="1600" spc="15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and</a:t>
            </a:r>
            <a:r>
              <a:rPr sz="1600" spc="14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the</a:t>
            </a:r>
            <a:r>
              <a:rPr sz="1600" spc="150">
                <a:latin typeface="Calibri"/>
                <a:cs typeface="Calibri"/>
              </a:rPr>
              <a:t>  </a:t>
            </a:r>
            <a:r>
              <a:rPr sz="1600" spc="-10">
                <a:latin typeface="Calibri"/>
                <a:cs typeface="Calibri"/>
              </a:rPr>
              <a:t>average </a:t>
            </a:r>
            <a:r>
              <a:rPr sz="1600">
                <a:latin typeface="Calibri"/>
                <a:cs typeface="Calibri"/>
              </a:rPr>
              <a:t>deviation</a:t>
            </a:r>
            <a:r>
              <a:rPr sz="1600" spc="204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is</a:t>
            </a:r>
            <a:r>
              <a:rPr sz="1600" spc="204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high</a:t>
            </a:r>
            <a:r>
              <a:rPr sz="1600" spc="2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(i.e.,</a:t>
            </a:r>
            <a:r>
              <a:rPr sz="1600" spc="204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if</a:t>
            </a:r>
            <a:r>
              <a:rPr sz="1600" spc="2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your</a:t>
            </a:r>
            <a:r>
              <a:rPr sz="1600" spc="2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data</a:t>
            </a:r>
            <a:r>
              <a:rPr sz="1600" spc="2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is</a:t>
            </a:r>
            <a:r>
              <a:rPr sz="1600" spc="2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stretched),</a:t>
            </a:r>
            <a:r>
              <a:rPr sz="1600" spc="2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then</a:t>
            </a:r>
            <a:r>
              <a:rPr sz="1600" spc="220">
                <a:latin typeface="Calibri"/>
                <a:cs typeface="Calibri"/>
              </a:rPr>
              <a:t> </a:t>
            </a:r>
            <a:r>
              <a:rPr sz="1600" spc="-25">
                <a:latin typeface="Calibri"/>
                <a:cs typeface="Calibri"/>
              </a:rPr>
              <a:t>the </a:t>
            </a:r>
            <a:r>
              <a:rPr sz="1600">
                <a:latin typeface="Calibri"/>
                <a:cs typeface="Calibri"/>
              </a:rPr>
              <a:t>dispersion</a:t>
            </a:r>
            <a:r>
              <a:rPr sz="1600" spc="-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is</a:t>
            </a:r>
            <a:r>
              <a:rPr sz="1600" spc="-45">
                <a:latin typeface="Calibri"/>
                <a:cs typeface="Calibri"/>
              </a:rPr>
              <a:t> </a:t>
            </a:r>
            <a:r>
              <a:rPr sz="1600" spc="-20">
                <a:latin typeface="Calibri"/>
                <a:cs typeface="Calibri"/>
              </a:rPr>
              <a:t>high.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defRPr/>
            </a:pPr>
            <a:r>
              <a:rPr sz="1600" b="1" spc="-10">
                <a:latin typeface="Calibri"/>
                <a:cs typeface="Calibri"/>
              </a:rPr>
              <a:t>Example</a:t>
            </a:r>
            <a:endParaRPr sz="16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defRPr/>
            </a:pPr>
            <a:r>
              <a:rPr sz="1600">
                <a:latin typeface="Calibri"/>
                <a:cs typeface="Calibri"/>
              </a:rPr>
              <a:t>Investors</a:t>
            </a:r>
            <a:r>
              <a:rPr sz="1600" spc="5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often</a:t>
            </a:r>
            <a:r>
              <a:rPr sz="1600" spc="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use</a:t>
            </a:r>
            <a:r>
              <a:rPr sz="1600" spc="5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dispersion</a:t>
            </a:r>
            <a:r>
              <a:rPr sz="1600" spc="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analysis</a:t>
            </a:r>
            <a:r>
              <a:rPr sz="1600" spc="5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to</a:t>
            </a:r>
            <a:r>
              <a:rPr sz="1600" spc="5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assess</a:t>
            </a:r>
            <a:r>
              <a:rPr sz="1600" spc="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the</a:t>
            </a:r>
            <a:r>
              <a:rPr sz="1600" spc="6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risk</a:t>
            </a:r>
            <a:r>
              <a:rPr sz="1600" spc="55">
                <a:latin typeface="Calibri"/>
                <a:cs typeface="Calibri"/>
              </a:rPr>
              <a:t> </a:t>
            </a:r>
            <a:r>
              <a:rPr sz="1600" spc="-25">
                <a:latin typeface="Calibri"/>
                <a:cs typeface="Calibri"/>
              </a:rPr>
              <a:t>of </a:t>
            </a:r>
            <a:r>
              <a:rPr sz="1600">
                <a:latin typeface="Calibri"/>
                <a:cs typeface="Calibri"/>
              </a:rPr>
              <a:t>an</a:t>
            </a:r>
            <a:r>
              <a:rPr sz="1600" spc="3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investment.</a:t>
            </a:r>
            <a:r>
              <a:rPr sz="1600" spc="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By</a:t>
            </a:r>
            <a:r>
              <a:rPr sz="1600" spc="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looking</a:t>
            </a:r>
            <a:r>
              <a:rPr sz="1600" spc="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at</a:t>
            </a:r>
            <a:r>
              <a:rPr sz="1600" spc="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the</a:t>
            </a:r>
            <a:r>
              <a:rPr sz="1600" spc="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dispersion</a:t>
            </a:r>
            <a:r>
              <a:rPr sz="1600" spc="5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of</a:t>
            </a:r>
            <a:r>
              <a:rPr sz="1600" spc="6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returns</a:t>
            </a:r>
            <a:r>
              <a:rPr sz="1600" spc="5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on</a:t>
            </a:r>
            <a:r>
              <a:rPr sz="1600" spc="35">
                <a:latin typeface="Calibri"/>
                <a:cs typeface="Calibri"/>
              </a:rPr>
              <a:t> </a:t>
            </a:r>
            <a:r>
              <a:rPr sz="1600" spc="-50">
                <a:latin typeface="Calibri"/>
                <a:cs typeface="Calibri"/>
              </a:rPr>
              <a:t>a </a:t>
            </a:r>
            <a:r>
              <a:rPr sz="1600">
                <a:latin typeface="Calibri"/>
                <a:cs typeface="Calibri"/>
              </a:rPr>
              <a:t>certain</a:t>
            </a:r>
            <a:r>
              <a:rPr sz="1600" spc="8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investment,</a:t>
            </a:r>
            <a:r>
              <a:rPr sz="1600" spc="9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investors</a:t>
            </a:r>
            <a:r>
              <a:rPr sz="1600" spc="8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can</a:t>
            </a:r>
            <a:r>
              <a:rPr sz="1600" spc="9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gauge</a:t>
            </a:r>
            <a:r>
              <a:rPr sz="1600" spc="8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its</a:t>
            </a:r>
            <a:r>
              <a:rPr sz="1600" spc="9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risk.</a:t>
            </a:r>
            <a:r>
              <a:rPr sz="1600" spc="9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Say</a:t>
            </a:r>
            <a:r>
              <a:rPr sz="1600" spc="8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you’re </a:t>
            </a:r>
            <a:r>
              <a:rPr sz="1600">
                <a:latin typeface="Calibri"/>
                <a:cs typeface="Calibri"/>
              </a:rPr>
              <a:t>looking</a:t>
            </a:r>
            <a:r>
              <a:rPr sz="1600" spc="6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at</a:t>
            </a:r>
            <a:r>
              <a:rPr sz="1600" spc="6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</a:t>
            </a:r>
            <a:r>
              <a:rPr sz="1600" spc="6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stock</a:t>
            </a:r>
            <a:r>
              <a:rPr sz="1600" spc="7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that</a:t>
            </a:r>
            <a:r>
              <a:rPr sz="1600" spc="7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has</a:t>
            </a:r>
            <a:r>
              <a:rPr sz="1600" spc="6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high</a:t>
            </a:r>
            <a:r>
              <a:rPr sz="1600" spc="6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dispersion.</a:t>
            </a:r>
            <a:r>
              <a:rPr sz="1600" spc="7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In</a:t>
            </a:r>
            <a:r>
              <a:rPr sz="1600" spc="6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other</a:t>
            </a:r>
            <a:r>
              <a:rPr sz="1600" spc="8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words, </a:t>
            </a:r>
            <a:r>
              <a:rPr sz="1600">
                <a:latin typeface="Calibri"/>
                <a:cs typeface="Calibri"/>
              </a:rPr>
              <a:t>its</a:t>
            </a:r>
            <a:r>
              <a:rPr sz="1600" spc="-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range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of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possible</a:t>
            </a:r>
            <a:r>
              <a:rPr sz="1600" spc="-3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outcomes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(returns)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is</a:t>
            </a:r>
            <a:r>
              <a:rPr sz="1600" spc="-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far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apart.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993300"/>
                </a:solidFill>
              </a:rPr>
              <a:t>Mathematical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60">
                <a:solidFill>
                  <a:srgbClr val="993300"/>
                </a:solidFill>
              </a:rPr>
              <a:t>and</a:t>
            </a:r>
            <a:r>
              <a:rPr sz="1800" spc="75">
                <a:solidFill>
                  <a:srgbClr val="993300"/>
                </a:solidFill>
              </a:rPr>
              <a:t> </a:t>
            </a:r>
            <a:r>
              <a:rPr sz="1800">
                <a:solidFill>
                  <a:srgbClr val="993300"/>
                </a:solidFill>
              </a:rPr>
              <a:t>Statistical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70">
                <a:solidFill>
                  <a:srgbClr val="993300"/>
                </a:solidFill>
              </a:rPr>
              <a:t>Methods</a:t>
            </a:r>
            <a:r>
              <a:rPr sz="1800" spc="30">
                <a:solidFill>
                  <a:srgbClr val="993300"/>
                </a:solidFill>
              </a:rPr>
              <a:t> </a:t>
            </a:r>
            <a:r>
              <a:rPr sz="1800" spc="-10">
                <a:solidFill>
                  <a:srgbClr val="993300"/>
                </a:solidFill>
              </a:rPr>
              <a:t>for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50">
                <a:solidFill>
                  <a:srgbClr val="993300"/>
                </a:solidFill>
              </a:rPr>
              <a:t>Data</a:t>
            </a:r>
            <a:r>
              <a:rPr sz="1800" spc="65">
                <a:solidFill>
                  <a:srgbClr val="993300"/>
                </a:solidFill>
              </a:rPr>
              <a:t> </a:t>
            </a:r>
            <a:r>
              <a:rPr sz="1800" spc="-10">
                <a:solidFill>
                  <a:srgbClr val="993300"/>
                </a:solidFill>
              </a:rPr>
              <a:t>Analysis</a:t>
            </a:r>
            <a:endParaRPr sz="1800"/>
          </a:p>
        </p:txBody>
      </p:sp>
      <p:pic>
        <p:nvPicPr>
          <p:cNvPr id="6" name="object 6"/>
          <p:cNvPicPr/>
          <p:nvPr/>
        </p:nvPicPr>
        <p:blipFill>
          <a:blip r:embed="rId3"/>
          <a:stretch/>
        </p:blipFill>
        <p:spPr bwMode="auto">
          <a:xfrm>
            <a:off x="963167" y="1798320"/>
            <a:ext cx="5705856" cy="37810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43129" rIns="0" bIns="0" rtlCol="0">
            <a:spAutoFit/>
          </a:bodyPr>
          <a:lstStyle/>
          <a:p>
            <a:pPr marL="2328545">
              <a:lnSpc>
                <a:spcPct val="100000"/>
              </a:lnSpc>
              <a:spcBef>
                <a:spcPts val="95"/>
              </a:spcBef>
              <a:defRPr/>
            </a:pPr>
            <a:r>
              <a:rPr sz="2800" b="0">
                <a:latin typeface="Calibri"/>
                <a:cs typeface="Calibri"/>
              </a:rPr>
              <a:t>Defining</a:t>
            </a:r>
            <a:r>
              <a:rPr sz="2800" b="0" spc="-105">
                <a:latin typeface="Calibri"/>
                <a:cs typeface="Calibri"/>
              </a:rPr>
              <a:t> </a:t>
            </a:r>
            <a:r>
              <a:rPr sz="2800" b="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/>
          <a:stretch/>
        </p:blipFill>
        <p:spPr bwMode="auto">
          <a:xfrm>
            <a:off x="2456523" y="1011188"/>
            <a:ext cx="7662672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2464688" y="1023949"/>
            <a:ext cx="1571985" cy="292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latin typeface="Calibri"/>
                <a:cs typeface="Calibri"/>
              </a:rPr>
              <a:t>Cohort</a:t>
            </a:r>
            <a:r>
              <a:rPr sz="1800" b="1" spc="-3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Analysis</a:t>
            </a:r>
            <a:r>
              <a:rPr sz="1800" b="1" spc="-10">
                <a:solidFill>
                  <a:srgbClr val="212121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7100695" y="1025777"/>
            <a:ext cx="4472664" cy="5348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  <a:defRPr/>
            </a:pPr>
            <a:r>
              <a:rPr sz="1400" b="1">
                <a:latin typeface="Calibri"/>
                <a:cs typeface="Calibri"/>
              </a:rPr>
              <a:t>General</a:t>
            </a:r>
            <a:r>
              <a:rPr sz="1400" b="1" spc="-80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Overview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400">
                <a:latin typeface="Calibri"/>
                <a:cs typeface="Calibri"/>
              </a:rPr>
              <a:t>Cohort</a:t>
            </a:r>
            <a:r>
              <a:rPr sz="1400" spc="9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analysis</a:t>
            </a:r>
            <a:r>
              <a:rPr sz="1400" spc="114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evaluates</a:t>
            </a:r>
            <a:r>
              <a:rPr sz="1400" spc="1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</a:t>
            </a:r>
            <a:r>
              <a:rPr sz="1400" spc="9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data</a:t>
            </a:r>
            <a:r>
              <a:rPr sz="1400" spc="9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gathered</a:t>
            </a:r>
            <a:r>
              <a:rPr sz="1400" spc="9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from</a:t>
            </a:r>
            <a:r>
              <a:rPr sz="1400" spc="9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groups</a:t>
            </a:r>
            <a:r>
              <a:rPr sz="1400" spc="100">
                <a:latin typeface="Calibri"/>
                <a:cs typeface="Calibri"/>
              </a:rPr>
              <a:t> </a:t>
            </a:r>
            <a:r>
              <a:rPr sz="1400" spc="-25">
                <a:latin typeface="Calibri"/>
                <a:cs typeface="Calibri"/>
              </a:rPr>
              <a:t>of </a:t>
            </a:r>
            <a:r>
              <a:rPr sz="1400">
                <a:latin typeface="Calibri"/>
                <a:cs typeface="Calibri"/>
              </a:rPr>
              <a:t>subjects</a:t>
            </a:r>
            <a:r>
              <a:rPr sz="1400" spc="37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who</a:t>
            </a:r>
            <a:r>
              <a:rPr sz="1400" spc="37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share</a:t>
            </a:r>
            <a:r>
              <a:rPr sz="1400" spc="38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one</a:t>
            </a:r>
            <a:r>
              <a:rPr sz="1400" spc="37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or</a:t>
            </a:r>
            <a:r>
              <a:rPr sz="1400" spc="37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more</a:t>
            </a:r>
            <a:r>
              <a:rPr sz="1400" spc="37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common</a:t>
            </a:r>
            <a:r>
              <a:rPr sz="1400" spc="370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characteristics </a:t>
            </a:r>
            <a:r>
              <a:rPr sz="1400">
                <a:latin typeface="Calibri"/>
                <a:cs typeface="Calibri"/>
              </a:rPr>
              <a:t>during a</a:t>
            </a:r>
            <a:r>
              <a:rPr sz="1400" spc="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specific</a:t>
            </a:r>
            <a:r>
              <a:rPr sz="1400" spc="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time</a:t>
            </a:r>
            <a:r>
              <a:rPr sz="1400" spc="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period.</a:t>
            </a:r>
            <a:r>
              <a:rPr sz="1400" spc="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These</a:t>
            </a:r>
            <a:r>
              <a:rPr sz="1400" spc="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groups</a:t>
            </a:r>
            <a:r>
              <a:rPr sz="1400" spc="-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are</a:t>
            </a:r>
            <a:r>
              <a:rPr sz="1400" spc="10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referred</a:t>
            </a:r>
            <a:r>
              <a:rPr sz="1400">
                <a:latin typeface="Calibri"/>
                <a:cs typeface="Calibri"/>
              </a:rPr>
              <a:t> to</a:t>
            </a:r>
            <a:r>
              <a:rPr sz="1400" spc="15">
                <a:latin typeface="Calibri"/>
                <a:cs typeface="Calibri"/>
              </a:rPr>
              <a:t> </a:t>
            </a:r>
            <a:r>
              <a:rPr sz="1400" spc="-25">
                <a:latin typeface="Calibri"/>
                <a:cs typeface="Calibri"/>
              </a:rPr>
              <a:t>as </a:t>
            </a:r>
            <a:r>
              <a:rPr sz="1400" spc="-10">
                <a:latin typeface="Calibri"/>
                <a:cs typeface="Calibri"/>
              </a:rPr>
              <a:t>cohorts.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680"/>
              </a:spcBef>
              <a:defRPr/>
            </a:pPr>
            <a:r>
              <a:rPr sz="1400" b="1">
                <a:latin typeface="Calibri"/>
                <a:cs typeface="Calibri"/>
              </a:rPr>
              <a:t>How</a:t>
            </a:r>
            <a:r>
              <a:rPr sz="1400" b="1" spc="-25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Does</a:t>
            </a:r>
            <a:r>
              <a:rPr sz="1400" b="1" spc="-25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It</a:t>
            </a:r>
            <a:r>
              <a:rPr sz="1400" b="1" spc="5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Work?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400">
                <a:latin typeface="Calibri"/>
                <a:cs typeface="Calibri"/>
              </a:rPr>
              <a:t>Cohort</a:t>
            </a:r>
            <a:r>
              <a:rPr sz="1400" spc="3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analysis</a:t>
            </a:r>
            <a:r>
              <a:rPr sz="1400" spc="35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works</a:t>
            </a:r>
            <a:r>
              <a:rPr sz="1400" spc="35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by</a:t>
            </a:r>
            <a:r>
              <a:rPr sz="1400" spc="34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first</a:t>
            </a:r>
            <a:r>
              <a:rPr sz="1400" spc="3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establishing</a:t>
            </a:r>
            <a:r>
              <a:rPr sz="1400" spc="3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your</a:t>
            </a:r>
            <a:r>
              <a:rPr sz="1400" spc="34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group</a:t>
            </a:r>
            <a:r>
              <a:rPr sz="1400" spc="325">
                <a:latin typeface="Calibri"/>
                <a:cs typeface="Calibri"/>
              </a:rPr>
              <a:t> </a:t>
            </a:r>
            <a:r>
              <a:rPr sz="1400" spc="-25">
                <a:latin typeface="Calibri"/>
                <a:cs typeface="Calibri"/>
              </a:rPr>
              <a:t>or </a:t>
            </a:r>
            <a:r>
              <a:rPr sz="1400">
                <a:latin typeface="Calibri"/>
                <a:cs typeface="Calibri"/>
              </a:rPr>
              <a:t>cohort,</a:t>
            </a:r>
            <a:r>
              <a:rPr sz="1400" spc="-4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then</a:t>
            </a:r>
            <a:r>
              <a:rPr sz="1400" spc="-30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tracking</a:t>
            </a:r>
            <a:r>
              <a:rPr sz="1400" spc="-2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</a:t>
            </a:r>
            <a:r>
              <a:rPr sz="1400" spc="-2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behavior</a:t>
            </a:r>
            <a:r>
              <a:rPr sz="1400" spc="-2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of</a:t>
            </a:r>
            <a:r>
              <a:rPr sz="1400" spc="-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that</a:t>
            </a:r>
            <a:r>
              <a:rPr sz="1400" spc="-3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cohort</a:t>
            </a:r>
            <a:r>
              <a:rPr sz="1400" spc="-3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over</a:t>
            </a:r>
            <a:r>
              <a:rPr sz="1400" spc="-3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time</a:t>
            </a:r>
            <a:r>
              <a:rPr sz="1400" spc="-35">
                <a:latin typeface="Calibri"/>
                <a:cs typeface="Calibri"/>
              </a:rPr>
              <a:t> </a:t>
            </a:r>
            <a:r>
              <a:rPr sz="1400" spc="-25">
                <a:latin typeface="Calibri"/>
                <a:cs typeface="Calibri"/>
              </a:rPr>
              <a:t>to </a:t>
            </a:r>
            <a:r>
              <a:rPr sz="1400">
                <a:latin typeface="Calibri"/>
                <a:cs typeface="Calibri"/>
              </a:rPr>
              <a:t>look</a:t>
            </a:r>
            <a:r>
              <a:rPr sz="1400" spc="27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for</a:t>
            </a:r>
            <a:r>
              <a:rPr sz="1400" spc="28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patterns</a:t>
            </a:r>
            <a:r>
              <a:rPr sz="1400" spc="29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of</a:t>
            </a:r>
            <a:r>
              <a:rPr sz="1400" spc="28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behavior</a:t>
            </a:r>
            <a:r>
              <a:rPr sz="1400" spc="29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and</a:t>
            </a:r>
            <a:r>
              <a:rPr sz="1400" spc="28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gain</a:t>
            </a:r>
            <a:r>
              <a:rPr sz="1400" spc="29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insight</a:t>
            </a:r>
            <a:r>
              <a:rPr sz="1400" spc="28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into</a:t>
            </a:r>
            <a:r>
              <a:rPr sz="1400" spc="285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future behavior.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  <a:defRPr/>
            </a:pPr>
            <a:r>
              <a:rPr sz="1400" b="1" spc="-10"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400">
                <a:latin typeface="Calibri"/>
                <a:cs typeface="Calibri"/>
              </a:rPr>
              <a:t>An</a:t>
            </a:r>
            <a:r>
              <a:rPr sz="1400" spc="28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example</a:t>
            </a:r>
            <a:r>
              <a:rPr sz="1400" spc="28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of</a:t>
            </a:r>
            <a:r>
              <a:rPr sz="1400" spc="29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cohort</a:t>
            </a:r>
            <a:r>
              <a:rPr sz="1400" spc="28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analysis</a:t>
            </a:r>
            <a:r>
              <a:rPr sz="1400" spc="29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would</a:t>
            </a:r>
            <a:r>
              <a:rPr sz="1400" spc="29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be</a:t>
            </a:r>
            <a:r>
              <a:rPr sz="1400" spc="28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if</a:t>
            </a:r>
            <a:r>
              <a:rPr sz="1400" spc="29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your</a:t>
            </a:r>
            <a:r>
              <a:rPr sz="1400" spc="285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company </a:t>
            </a:r>
            <a:r>
              <a:rPr sz="1400">
                <a:latin typeface="Calibri"/>
                <a:cs typeface="Calibri"/>
              </a:rPr>
              <a:t>offered</a:t>
            </a:r>
            <a:r>
              <a:rPr sz="1400" spc="4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</a:t>
            </a:r>
            <a:r>
              <a:rPr sz="1400" spc="44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$100</a:t>
            </a:r>
            <a:r>
              <a:rPr sz="1400" spc="433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instant</a:t>
            </a:r>
            <a:r>
              <a:rPr sz="1400" spc="44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rebate</a:t>
            </a:r>
            <a:r>
              <a:rPr sz="1400" spc="44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to</a:t>
            </a:r>
            <a:r>
              <a:rPr sz="1400" spc="4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customers</a:t>
            </a:r>
            <a:r>
              <a:rPr sz="1400" spc="42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who</a:t>
            </a:r>
            <a:r>
              <a:rPr sz="1400" spc="44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buy</a:t>
            </a:r>
            <a:r>
              <a:rPr sz="1400" spc="433">
                <a:latin typeface="Calibri"/>
                <a:cs typeface="Calibri"/>
              </a:rPr>
              <a:t> </a:t>
            </a:r>
            <a:r>
              <a:rPr sz="1400" spc="-50">
                <a:latin typeface="Calibri"/>
                <a:cs typeface="Calibri"/>
              </a:rPr>
              <a:t>a </a:t>
            </a:r>
            <a:r>
              <a:rPr sz="1400">
                <a:latin typeface="Calibri"/>
                <a:cs typeface="Calibri"/>
              </a:rPr>
              <a:t>specific</a:t>
            </a:r>
            <a:r>
              <a:rPr sz="1400" spc="16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product</a:t>
            </a:r>
            <a:r>
              <a:rPr sz="1400" spc="17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through</a:t>
            </a:r>
            <a:r>
              <a:rPr sz="1400" spc="16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your</a:t>
            </a:r>
            <a:r>
              <a:rPr sz="1400" spc="17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online</a:t>
            </a:r>
            <a:r>
              <a:rPr sz="1400" spc="16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store.</a:t>
            </a:r>
            <a:r>
              <a:rPr sz="1400" spc="17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Customers</a:t>
            </a:r>
            <a:r>
              <a:rPr sz="1400" spc="170">
                <a:latin typeface="Calibri"/>
                <a:cs typeface="Calibri"/>
              </a:rPr>
              <a:t> </a:t>
            </a:r>
            <a:r>
              <a:rPr sz="1400" spc="-25">
                <a:latin typeface="Calibri"/>
                <a:cs typeface="Calibri"/>
              </a:rPr>
              <a:t>who </a:t>
            </a:r>
            <a:r>
              <a:rPr sz="1400">
                <a:latin typeface="Calibri"/>
                <a:cs typeface="Calibri"/>
              </a:rPr>
              <a:t>purchase</a:t>
            </a:r>
            <a:r>
              <a:rPr sz="1400" spc="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</a:t>
            </a:r>
            <a:r>
              <a:rPr sz="1400" spc="2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product</a:t>
            </a:r>
            <a:r>
              <a:rPr sz="1400" spc="2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and</a:t>
            </a:r>
            <a:r>
              <a:rPr sz="1400" spc="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claim</a:t>
            </a:r>
            <a:r>
              <a:rPr sz="1400" spc="1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their</a:t>
            </a:r>
            <a:r>
              <a:rPr sz="1400" spc="2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instant</a:t>
            </a:r>
            <a:r>
              <a:rPr sz="1400" spc="1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rebate</a:t>
            </a:r>
            <a:r>
              <a:rPr sz="1400" spc="1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are</a:t>
            </a:r>
            <a:r>
              <a:rPr sz="1400" spc="15">
                <a:latin typeface="Calibri"/>
                <a:cs typeface="Calibri"/>
              </a:rPr>
              <a:t> </a:t>
            </a:r>
            <a:r>
              <a:rPr sz="1400" spc="-20">
                <a:latin typeface="Calibri"/>
                <a:cs typeface="Calibri"/>
              </a:rPr>
              <a:t>your </a:t>
            </a:r>
            <a:r>
              <a:rPr sz="1400">
                <a:latin typeface="Calibri"/>
                <a:cs typeface="Calibri"/>
              </a:rPr>
              <a:t>cohort.</a:t>
            </a:r>
            <a:r>
              <a:rPr sz="1400" spc="24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For</a:t>
            </a:r>
            <a:r>
              <a:rPr sz="1400" spc="25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</a:t>
            </a:r>
            <a:r>
              <a:rPr sz="1400" spc="2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next</a:t>
            </a:r>
            <a:r>
              <a:rPr sz="1400" spc="26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12</a:t>
            </a:r>
            <a:r>
              <a:rPr sz="1400" spc="2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months,</a:t>
            </a:r>
            <a:r>
              <a:rPr sz="1400" spc="2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you</a:t>
            </a:r>
            <a:r>
              <a:rPr sz="1400" spc="25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track</a:t>
            </a:r>
            <a:r>
              <a:rPr sz="1400" spc="25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</a:t>
            </a:r>
            <a:r>
              <a:rPr sz="1400" spc="245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purchasing </a:t>
            </a:r>
            <a:r>
              <a:rPr sz="1400">
                <a:latin typeface="Calibri"/>
                <a:cs typeface="Calibri"/>
              </a:rPr>
              <a:t>behavior</a:t>
            </a:r>
            <a:r>
              <a:rPr sz="1400" spc="6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of</a:t>
            </a:r>
            <a:r>
              <a:rPr sz="1400" spc="7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those</a:t>
            </a:r>
            <a:r>
              <a:rPr sz="1400" spc="7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customers</a:t>
            </a:r>
            <a:r>
              <a:rPr sz="1400" spc="7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to</a:t>
            </a:r>
            <a:r>
              <a:rPr sz="1400" spc="7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see</a:t>
            </a:r>
            <a:r>
              <a:rPr sz="1400" spc="6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if</a:t>
            </a:r>
            <a:r>
              <a:rPr sz="1400" spc="7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any</a:t>
            </a:r>
            <a:r>
              <a:rPr sz="1400" spc="7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patterns</a:t>
            </a:r>
            <a:r>
              <a:rPr sz="1400" spc="8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arise.</a:t>
            </a:r>
            <a:r>
              <a:rPr sz="1400" spc="80">
                <a:latin typeface="Calibri"/>
                <a:cs typeface="Calibri"/>
              </a:rPr>
              <a:t> </a:t>
            </a:r>
            <a:r>
              <a:rPr sz="1400" spc="-25">
                <a:latin typeface="Calibri"/>
                <a:cs typeface="Calibri"/>
              </a:rPr>
              <a:t>Do </a:t>
            </a:r>
            <a:r>
              <a:rPr sz="1400">
                <a:latin typeface="Calibri"/>
                <a:cs typeface="Calibri"/>
              </a:rPr>
              <a:t>they</a:t>
            </a:r>
            <a:r>
              <a:rPr sz="1400" spc="16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instantly</a:t>
            </a:r>
            <a:r>
              <a:rPr sz="1400" spc="17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spend</a:t>
            </a:r>
            <a:r>
              <a:rPr sz="1400" spc="17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their</a:t>
            </a:r>
            <a:r>
              <a:rPr sz="1400" spc="16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rebate?</a:t>
            </a:r>
            <a:r>
              <a:rPr sz="1400" spc="16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Do</a:t>
            </a:r>
            <a:r>
              <a:rPr sz="1400" spc="17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they</a:t>
            </a:r>
            <a:r>
              <a:rPr sz="1400" spc="17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buy</a:t>
            </a:r>
            <a:r>
              <a:rPr sz="1400" spc="165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accessories </a:t>
            </a:r>
            <a:r>
              <a:rPr sz="1400">
                <a:latin typeface="Calibri"/>
                <a:cs typeface="Calibri"/>
              </a:rPr>
              <a:t>related</a:t>
            </a:r>
            <a:r>
              <a:rPr sz="1400" spc="140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to</a:t>
            </a:r>
            <a:r>
              <a:rPr sz="1400" spc="145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the</a:t>
            </a:r>
            <a:r>
              <a:rPr sz="1400" spc="140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original</a:t>
            </a:r>
            <a:r>
              <a:rPr sz="1400" spc="150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product</a:t>
            </a:r>
            <a:r>
              <a:rPr sz="1400" spc="145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they</a:t>
            </a:r>
            <a:r>
              <a:rPr sz="1400" spc="150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purchased?</a:t>
            </a:r>
            <a:r>
              <a:rPr sz="1400" spc="140">
                <a:latin typeface="Calibri"/>
                <a:cs typeface="Calibri"/>
              </a:rPr>
              <a:t>  </a:t>
            </a:r>
            <a:r>
              <a:rPr sz="1400" spc="-20">
                <a:latin typeface="Calibri"/>
                <a:cs typeface="Calibri"/>
              </a:rPr>
              <a:t>What </a:t>
            </a:r>
            <a:r>
              <a:rPr sz="1400">
                <a:latin typeface="Calibri"/>
                <a:cs typeface="Calibri"/>
              </a:rPr>
              <a:t>percentage</a:t>
            </a:r>
            <a:r>
              <a:rPr sz="1400" spc="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of</a:t>
            </a:r>
            <a:r>
              <a:rPr sz="1400" spc="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</a:t>
            </a:r>
            <a:r>
              <a:rPr sz="1400" spc="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cohort</a:t>
            </a:r>
            <a:r>
              <a:rPr sz="1400" spc="3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participates</a:t>
            </a:r>
            <a:r>
              <a:rPr sz="1400" spc="4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in</a:t>
            </a:r>
            <a:r>
              <a:rPr sz="1400" spc="4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other</a:t>
            </a:r>
            <a:r>
              <a:rPr sz="1400" spc="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instant</a:t>
            </a:r>
            <a:r>
              <a:rPr sz="1400" spc="30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rebate </a:t>
            </a:r>
            <a:r>
              <a:rPr sz="1400">
                <a:latin typeface="Calibri"/>
                <a:cs typeface="Calibri"/>
              </a:rPr>
              <a:t>promotions?</a:t>
            </a:r>
            <a:r>
              <a:rPr sz="1400" spc="-1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Analyzing the</a:t>
            </a:r>
            <a:r>
              <a:rPr sz="1400" spc="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behavior</a:t>
            </a:r>
            <a:r>
              <a:rPr sz="1400" spc="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of</a:t>
            </a:r>
            <a:r>
              <a:rPr sz="1400" spc="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your cohort</a:t>
            </a:r>
            <a:r>
              <a:rPr sz="1400" spc="-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gives </a:t>
            </a:r>
            <a:r>
              <a:rPr sz="1400" spc="-25">
                <a:latin typeface="Calibri"/>
                <a:cs typeface="Calibri"/>
              </a:rPr>
              <a:t>you </a:t>
            </a:r>
            <a:r>
              <a:rPr sz="1400">
                <a:latin typeface="Calibri"/>
                <a:cs typeface="Calibri"/>
              </a:rPr>
              <a:t>a better</a:t>
            </a:r>
            <a:r>
              <a:rPr sz="1400" spc="-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understanding of their</a:t>
            </a:r>
            <a:r>
              <a:rPr sz="1400" spc="-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shopping</a:t>
            </a:r>
            <a:r>
              <a:rPr sz="1400" spc="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patterns</a:t>
            </a:r>
            <a:r>
              <a:rPr sz="1400" spc="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and</a:t>
            </a:r>
            <a:r>
              <a:rPr sz="1400" spc="-10">
                <a:latin typeface="Calibri"/>
                <a:cs typeface="Calibri"/>
              </a:rPr>
              <a:t> allows </a:t>
            </a:r>
            <a:r>
              <a:rPr sz="1400">
                <a:latin typeface="Calibri"/>
                <a:cs typeface="Calibri"/>
              </a:rPr>
              <a:t>you</a:t>
            </a:r>
            <a:r>
              <a:rPr sz="1400" spc="-6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to</a:t>
            </a:r>
            <a:r>
              <a:rPr sz="1400" spc="-6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predict</a:t>
            </a:r>
            <a:r>
              <a:rPr sz="1400" spc="-3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what</a:t>
            </a:r>
            <a:r>
              <a:rPr sz="1400" spc="-6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their</a:t>
            </a:r>
            <a:r>
              <a:rPr sz="1400" spc="-5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future</a:t>
            </a:r>
            <a:r>
              <a:rPr sz="1400" spc="-3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behavior</a:t>
            </a:r>
            <a:r>
              <a:rPr sz="1400" spc="-4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might</a:t>
            </a:r>
            <a:r>
              <a:rPr sz="1400" spc="-50">
                <a:latin typeface="Calibri"/>
                <a:cs typeface="Calibri"/>
              </a:rPr>
              <a:t> </a:t>
            </a:r>
            <a:r>
              <a:rPr sz="1400" spc="-25">
                <a:latin typeface="Calibri"/>
                <a:cs typeface="Calibri"/>
              </a:rPr>
              <a:t>be.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2153538" y="4908929"/>
            <a:ext cx="2551154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latin typeface="Roboto"/>
                <a:cs typeface="Roboto"/>
              </a:rPr>
              <a:t>Source:</a:t>
            </a:r>
            <a:r>
              <a:rPr sz="1800" spc="-70">
                <a:latin typeface="Roboto"/>
                <a:cs typeface="Roboto"/>
              </a:rPr>
              <a:t> </a:t>
            </a:r>
            <a:r>
              <a:rPr sz="1800" spc="-10">
                <a:solidFill>
                  <a:srgbClr val="4F89AF"/>
                </a:solidFill>
                <a:latin typeface="Roboto"/>
                <a:cs typeface="Roboto"/>
              </a:rPr>
              <a:t>mobilespoon.net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993300"/>
                </a:solidFill>
              </a:rPr>
              <a:t>Mathematical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60">
                <a:solidFill>
                  <a:srgbClr val="993300"/>
                </a:solidFill>
              </a:rPr>
              <a:t>and</a:t>
            </a:r>
            <a:r>
              <a:rPr sz="1800" spc="75">
                <a:solidFill>
                  <a:srgbClr val="993300"/>
                </a:solidFill>
              </a:rPr>
              <a:t> </a:t>
            </a:r>
            <a:r>
              <a:rPr sz="1800">
                <a:solidFill>
                  <a:srgbClr val="993300"/>
                </a:solidFill>
              </a:rPr>
              <a:t>Statistical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70">
                <a:solidFill>
                  <a:srgbClr val="993300"/>
                </a:solidFill>
              </a:rPr>
              <a:t>Methods</a:t>
            </a:r>
            <a:r>
              <a:rPr sz="1800" spc="30">
                <a:solidFill>
                  <a:srgbClr val="993300"/>
                </a:solidFill>
              </a:rPr>
              <a:t> </a:t>
            </a:r>
            <a:r>
              <a:rPr sz="1800" spc="-10">
                <a:solidFill>
                  <a:srgbClr val="993300"/>
                </a:solidFill>
              </a:rPr>
              <a:t>for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50">
                <a:solidFill>
                  <a:srgbClr val="993300"/>
                </a:solidFill>
              </a:rPr>
              <a:t>Data</a:t>
            </a:r>
            <a:r>
              <a:rPr sz="1800" spc="65">
                <a:solidFill>
                  <a:srgbClr val="993300"/>
                </a:solidFill>
              </a:rPr>
              <a:t> </a:t>
            </a:r>
            <a:r>
              <a:rPr sz="1800" spc="-10">
                <a:solidFill>
                  <a:srgbClr val="993300"/>
                </a:solidFill>
              </a:rPr>
              <a:t>Analysis</a:t>
            </a:r>
            <a:endParaRPr sz="1800"/>
          </a:p>
        </p:txBody>
      </p:sp>
      <p:pic>
        <p:nvPicPr>
          <p:cNvPr id="6" name="object 6"/>
          <p:cNvPicPr/>
          <p:nvPr/>
        </p:nvPicPr>
        <p:blipFill>
          <a:blip r:embed="rId3"/>
          <a:stretch/>
        </p:blipFill>
        <p:spPr bwMode="auto">
          <a:xfrm>
            <a:off x="463295" y="1533144"/>
            <a:ext cx="6557772" cy="31181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2464688" y="1023949"/>
            <a:ext cx="1571985" cy="292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latin typeface="Calibri"/>
                <a:cs typeface="Calibri"/>
              </a:rPr>
              <a:t>Cohort</a:t>
            </a:r>
            <a:r>
              <a:rPr sz="1800" b="1" spc="-3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Analysis</a:t>
            </a:r>
            <a:r>
              <a:rPr sz="1800" b="1" spc="-10">
                <a:solidFill>
                  <a:srgbClr val="212121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993300"/>
                </a:solidFill>
              </a:rPr>
              <a:t>Mathematical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60">
                <a:solidFill>
                  <a:srgbClr val="993300"/>
                </a:solidFill>
              </a:rPr>
              <a:t>and</a:t>
            </a:r>
            <a:r>
              <a:rPr sz="1800" spc="75">
                <a:solidFill>
                  <a:srgbClr val="993300"/>
                </a:solidFill>
              </a:rPr>
              <a:t> </a:t>
            </a:r>
            <a:r>
              <a:rPr sz="1800">
                <a:solidFill>
                  <a:srgbClr val="993300"/>
                </a:solidFill>
              </a:rPr>
              <a:t>Statistical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70">
                <a:solidFill>
                  <a:srgbClr val="993300"/>
                </a:solidFill>
              </a:rPr>
              <a:t>Methods</a:t>
            </a:r>
            <a:r>
              <a:rPr sz="1800" spc="30">
                <a:solidFill>
                  <a:srgbClr val="993300"/>
                </a:solidFill>
              </a:rPr>
              <a:t> </a:t>
            </a:r>
            <a:r>
              <a:rPr sz="1800" spc="-10">
                <a:solidFill>
                  <a:srgbClr val="993300"/>
                </a:solidFill>
              </a:rPr>
              <a:t>for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50">
                <a:solidFill>
                  <a:srgbClr val="993300"/>
                </a:solidFill>
              </a:rPr>
              <a:t>Data</a:t>
            </a:r>
            <a:r>
              <a:rPr sz="1800" spc="65">
                <a:solidFill>
                  <a:srgbClr val="993300"/>
                </a:solidFill>
              </a:rPr>
              <a:t> </a:t>
            </a:r>
            <a:r>
              <a:rPr sz="1800" spc="-10">
                <a:solidFill>
                  <a:srgbClr val="993300"/>
                </a:solidFill>
              </a:rPr>
              <a:t>Analysis</a:t>
            </a:r>
            <a:endParaRPr sz="1800"/>
          </a:p>
        </p:txBody>
      </p:sp>
      <p:pic>
        <p:nvPicPr>
          <p:cNvPr id="4" name="object 4"/>
          <p:cNvPicPr/>
          <p:nvPr/>
        </p:nvPicPr>
        <p:blipFill>
          <a:blip r:embed="rId3"/>
          <a:stretch/>
        </p:blipFill>
        <p:spPr bwMode="auto">
          <a:xfrm>
            <a:off x="2459735" y="1755648"/>
            <a:ext cx="6577583" cy="46451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1842260" y="940763"/>
            <a:ext cx="4053564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5B9BD4"/>
                </a:solidFill>
                <a:latin typeface="Calibri"/>
                <a:cs typeface="Calibri"/>
              </a:rPr>
              <a:t>Cluster</a:t>
            </a:r>
            <a:r>
              <a:rPr sz="1800" b="1" spc="-7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5B9BD4"/>
                </a:solidFill>
                <a:latin typeface="Calibri"/>
                <a:cs typeface="Calibri"/>
              </a:rPr>
              <a:t>Analysis</a:t>
            </a:r>
            <a:r>
              <a:rPr sz="1800" b="1" spc="-7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(Subjective</a:t>
            </a:r>
            <a:r>
              <a:rPr sz="1800" b="1" spc="-5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Segmentation)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7133589" y="1497330"/>
            <a:ext cx="4472664" cy="32140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  <a:defRPr/>
            </a:pPr>
            <a:r>
              <a:rPr sz="1400" b="1" spc="-10">
                <a:latin typeface="Calibri"/>
                <a:cs typeface="Calibri"/>
              </a:rPr>
              <a:t>General</a:t>
            </a:r>
            <a:r>
              <a:rPr sz="1400" b="1" spc="-25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Overview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400">
                <a:latin typeface="Calibri"/>
                <a:cs typeface="Calibri"/>
              </a:rPr>
              <a:t>Cluster</a:t>
            </a:r>
            <a:r>
              <a:rPr sz="1400" spc="3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analysis</a:t>
            </a:r>
            <a:r>
              <a:rPr sz="1400" spc="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is</a:t>
            </a:r>
            <a:r>
              <a:rPr sz="1400" spc="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used</a:t>
            </a:r>
            <a:r>
              <a:rPr sz="1400" spc="3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to</a:t>
            </a:r>
            <a:r>
              <a:rPr sz="1400" spc="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identify</a:t>
            </a:r>
            <a:r>
              <a:rPr sz="1400" spc="4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</a:t>
            </a:r>
            <a:r>
              <a:rPr sz="1400" spc="4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different</a:t>
            </a:r>
            <a:r>
              <a:rPr sz="1400" spc="3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structures</a:t>
            </a:r>
            <a:r>
              <a:rPr sz="1400" spc="45">
                <a:latin typeface="Calibri"/>
                <a:cs typeface="Calibri"/>
              </a:rPr>
              <a:t> </a:t>
            </a:r>
            <a:r>
              <a:rPr sz="1400" spc="-25">
                <a:latin typeface="Calibri"/>
                <a:cs typeface="Calibri"/>
              </a:rPr>
              <a:t>in </a:t>
            </a:r>
            <a:r>
              <a:rPr sz="1400">
                <a:latin typeface="Calibri"/>
                <a:cs typeface="Calibri"/>
              </a:rPr>
              <a:t>your</a:t>
            </a:r>
            <a:r>
              <a:rPr sz="1400" spc="-6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data</a:t>
            </a:r>
            <a:r>
              <a:rPr sz="1400" spc="-35">
                <a:latin typeface="Calibri"/>
                <a:cs typeface="Calibri"/>
              </a:rPr>
              <a:t> </a:t>
            </a:r>
            <a:r>
              <a:rPr sz="1400" spc="-20">
                <a:latin typeface="Calibri"/>
                <a:cs typeface="Calibri"/>
              </a:rPr>
              <a:t>set.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680"/>
              </a:spcBef>
              <a:defRPr/>
            </a:pPr>
            <a:r>
              <a:rPr sz="1400" b="1">
                <a:latin typeface="Calibri"/>
                <a:cs typeface="Calibri"/>
              </a:rPr>
              <a:t>How</a:t>
            </a:r>
            <a:r>
              <a:rPr sz="1400" b="1" spc="-30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Does</a:t>
            </a:r>
            <a:r>
              <a:rPr sz="1400" b="1" spc="-40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It</a:t>
            </a:r>
            <a:r>
              <a:rPr sz="1400" b="1" spc="-10">
                <a:latin typeface="Calibri"/>
                <a:cs typeface="Calibri"/>
              </a:rPr>
              <a:t> </a:t>
            </a:r>
            <a:r>
              <a:rPr sz="1400" b="1" spc="-20">
                <a:latin typeface="Calibri"/>
                <a:cs typeface="Calibri"/>
              </a:rPr>
              <a:t>Work?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400">
                <a:latin typeface="Calibri"/>
                <a:cs typeface="Calibri"/>
              </a:rPr>
              <a:t>Using</a:t>
            </a:r>
            <a:r>
              <a:rPr sz="1400" spc="-3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this</a:t>
            </a:r>
            <a:r>
              <a:rPr sz="1400" spc="-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technique,</a:t>
            </a:r>
            <a:r>
              <a:rPr sz="1400" spc="-2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analysts</a:t>
            </a:r>
            <a:r>
              <a:rPr sz="1400" spc="-2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collect</a:t>
            </a:r>
            <a:r>
              <a:rPr sz="1400" spc="-2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similar</a:t>
            </a:r>
            <a:r>
              <a:rPr sz="1400" spc="-2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data</a:t>
            </a:r>
            <a:r>
              <a:rPr sz="1400" spc="-2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points</a:t>
            </a:r>
            <a:r>
              <a:rPr sz="1400" spc="-25">
                <a:latin typeface="Calibri"/>
                <a:cs typeface="Calibri"/>
              </a:rPr>
              <a:t> </a:t>
            </a:r>
            <a:r>
              <a:rPr sz="1400" spc="-20">
                <a:latin typeface="Calibri"/>
                <a:cs typeface="Calibri"/>
              </a:rPr>
              <a:t>from </a:t>
            </a:r>
            <a:r>
              <a:rPr sz="1400">
                <a:latin typeface="Calibri"/>
                <a:cs typeface="Calibri"/>
              </a:rPr>
              <a:t>a</a:t>
            </a:r>
            <a:r>
              <a:rPr sz="1400" spc="2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given</a:t>
            </a:r>
            <a:r>
              <a:rPr sz="1400" spc="23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set</a:t>
            </a:r>
            <a:r>
              <a:rPr sz="1400" spc="2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of</a:t>
            </a:r>
            <a:r>
              <a:rPr sz="1400" spc="25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data</a:t>
            </a:r>
            <a:r>
              <a:rPr sz="1400" spc="2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and</a:t>
            </a:r>
            <a:r>
              <a:rPr sz="1400" spc="2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put</a:t>
            </a:r>
            <a:r>
              <a:rPr sz="1400" spc="254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those</a:t>
            </a:r>
            <a:r>
              <a:rPr sz="1400" spc="2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points</a:t>
            </a:r>
            <a:r>
              <a:rPr sz="1400" spc="254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into</a:t>
            </a:r>
            <a:r>
              <a:rPr sz="1400" spc="25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</a:t>
            </a:r>
            <a:r>
              <a:rPr sz="1400" spc="2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group,</a:t>
            </a:r>
            <a:r>
              <a:rPr sz="1400" spc="245">
                <a:latin typeface="Calibri"/>
                <a:cs typeface="Calibri"/>
              </a:rPr>
              <a:t> </a:t>
            </a:r>
            <a:r>
              <a:rPr sz="1400" spc="-25">
                <a:latin typeface="Calibri"/>
                <a:cs typeface="Calibri"/>
              </a:rPr>
              <a:t>or </a:t>
            </a:r>
            <a:r>
              <a:rPr sz="1400">
                <a:latin typeface="Calibri"/>
                <a:cs typeface="Calibri"/>
              </a:rPr>
              <a:t>cluster.</a:t>
            </a:r>
            <a:r>
              <a:rPr sz="1400" spc="35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Analysts</a:t>
            </a:r>
            <a:r>
              <a:rPr sz="1400" spc="35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can</a:t>
            </a:r>
            <a:r>
              <a:rPr sz="1400" spc="36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then</a:t>
            </a:r>
            <a:r>
              <a:rPr sz="1400" spc="3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look</a:t>
            </a:r>
            <a:r>
              <a:rPr sz="1400" spc="36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for</a:t>
            </a:r>
            <a:r>
              <a:rPr sz="1400" spc="3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patterns</a:t>
            </a:r>
            <a:r>
              <a:rPr sz="1400" spc="35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within</a:t>
            </a:r>
            <a:r>
              <a:rPr sz="1400" spc="350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those </a:t>
            </a:r>
            <a:r>
              <a:rPr sz="1400">
                <a:latin typeface="Calibri"/>
                <a:cs typeface="Calibri"/>
              </a:rPr>
              <a:t>clusters</a:t>
            </a:r>
            <a:r>
              <a:rPr sz="1400" spc="165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in</a:t>
            </a:r>
            <a:r>
              <a:rPr sz="1400" spc="160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order</a:t>
            </a:r>
            <a:r>
              <a:rPr sz="1400" spc="160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to</a:t>
            </a:r>
            <a:r>
              <a:rPr sz="1400" spc="170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glean</a:t>
            </a:r>
            <a:r>
              <a:rPr sz="1400" spc="160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insights</a:t>
            </a:r>
            <a:r>
              <a:rPr sz="1400" spc="160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and</a:t>
            </a:r>
            <a:r>
              <a:rPr sz="1400" spc="165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predict</a:t>
            </a:r>
            <a:r>
              <a:rPr sz="1400" spc="165">
                <a:latin typeface="Calibri"/>
                <a:cs typeface="Calibri"/>
              </a:rPr>
              <a:t>  </a:t>
            </a:r>
            <a:r>
              <a:rPr sz="1400" spc="-10">
                <a:latin typeface="Calibri"/>
                <a:cs typeface="Calibri"/>
              </a:rPr>
              <a:t>future behaviors.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defRPr/>
            </a:pPr>
            <a:r>
              <a:rPr sz="1400" b="1" spc="-10"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defRPr/>
            </a:pPr>
            <a:r>
              <a:rPr sz="1400">
                <a:latin typeface="Calibri"/>
                <a:cs typeface="Calibri"/>
              </a:rPr>
              <a:t>In</a:t>
            </a:r>
            <a:r>
              <a:rPr sz="1400" spc="3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marketing,</a:t>
            </a:r>
            <a:r>
              <a:rPr sz="1400" spc="32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cluster</a:t>
            </a:r>
            <a:r>
              <a:rPr sz="1400" spc="32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analysis</a:t>
            </a:r>
            <a:r>
              <a:rPr sz="1400" spc="32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is</a:t>
            </a:r>
            <a:r>
              <a:rPr sz="1400" spc="32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used</a:t>
            </a:r>
            <a:r>
              <a:rPr sz="1400" spc="31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to</a:t>
            </a:r>
            <a:r>
              <a:rPr sz="1400" spc="32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sort</a:t>
            </a:r>
            <a:r>
              <a:rPr sz="1400" spc="31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</a:t>
            </a:r>
            <a:r>
              <a:rPr sz="1400" spc="31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large</a:t>
            </a:r>
            <a:r>
              <a:rPr sz="1400" spc="315">
                <a:latin typeface="Calibri"/>
                <a:cs typeface="Calibri"/>
              </a:rPr>
              <a:t> </a:t>
            </a:r>
            <a:r>
              <a:rPr sz="1400" spc="-25">
                <a:latin typeface="Calibri"/>
                <a:cs typeface="Calibri"/>
              </a:rPr>
              <a:t>and </a:t>
            </a:r>
            <a:r>
              <a:rPr sz="1400">
                <a:latin typeface="Calibri"/>
                <a:cs typeface="Calibri"/>
              </a:rPr>
              <a:t>eclectic</a:t>
            </a:r>
            <a:r>
              <a:rPr sz="1400" spc="7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customer</a:t>
            </a:r>
            <a:r>
              <a:rPr sz="1400" spc="7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base</a:t>
            </a:r>
            <a:r>
              <a:rPr sz="1400" spc="7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into</a:t>
            </a:r>
            <a:r>
              <a:rPr sz="1400" spc="7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smaller</a:t>
            </a:r>
            <a:r>
              <a:rPr sz="1400" spc="8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groups</a:t>
            </a:r>
            <a:r>
              <a:rPr sz="1400" spc="7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of</a:t>
            </a:r>
            <a:r>
              <a:rPr sz="1400" spc="7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shoppers</a:t>
            </a:r>
            <a:r>
              <a:rPr sz="1400" spc="75">
                <a:latin typeface="Calibri"/>
                <a:cs typeface="Calibri"/>
              </a:rPr>
              <a:t> </a:t>
            </a:r>
            <a:r>
              <a:rPr sz="1400" spc="-20">
                <a:latin typeface="Calibri"/>
                <a:cs typeface="Calibri"/>
              </a:rPr>
              <a:t>with </a:t>
            </a:r>
            <a:r>
              <a:rPr sz="1400">
                <a:latin typeface="Calibri"/>
                <a:cs typeface="Calibri"/>
              </a:rPr>
              <a:t>similar</a:t>
            </a:r>
            <a:r>
              <a:rPr sz="1400" spc="290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demographics.</a:t>
            </a:r>
            <a:r>
              <a:rPr sz="1400" spc="295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This</a:t>
            </a:r>
            <a:r>
              <a:rPr sz="1400" spc="290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is</a:t>
            </a:r>
            <a:r>
              <a:rPr sz="1400" spc="295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how</a:t>
            </a:r>
            <a:r>
              <a:rPr sz="1400" spc="290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we</a:t>
            </a:r>
            <a:r>
              <a:rPr sz="1400" spc="290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get</a:t>
            </a:r>
            <a:r>
              <a:rPr sz="1400" spc="300">
                <a:latin typeface="Calibri"/>
                <a:cs typeface="Calibri"/>
              </a:rPr>
              <a:t>  </a:t>
            </a:r>
            <a:r>
              <a:rPr sz="1400" spc="-10">
                <a:latin typeface="Calibri"/>
                <a:cs typeface="Calibri"/>
              </a:rPr>
              <a:t>targeted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7133589" y="4698618"/>
            <a:ext cx="868403" cy="226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spc="-10">
                <a:latin typeface="Calibri"/>
                <a:cs typeface="Calibri"/>
              </a:rPr>
              <a:t>advertising.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/>
          <a:stretch/>
        </p:blipFill>
        <p:spPr bwMode="auto">
          <a:xfrm>
            <a:off x="710183" y="1476755"/>
            <a:ext cx="6140195" cy="39532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993300"/>
                </a:solidFill>
              </a:rPr>
              <a:t>Mathematical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60">
                <a:solidFill>
                  <a:srgbClr val="993300"/>
                </a:solidFill>
              </a:rPr>
              <a:t>and</a:t>
            </a:r>
            <a:r>
              <a:rPr sz="1800" spc="75">
                <a:solidFill>
                  <a:srgbClr val="993300"/>
                </a:solidFill>
              </a:rPr>
              <a:t> </a:t>
            </a:r>
            <a:r>
              <a:rPr sz="1800">
                <a:solidFill>
                  <a:srgbClr val="993300"/>
                </a:solidFill>
              </a:rPr>
              <a:t>Statistical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70">
                <a:solidFill>
                  <a:srgbClr val="993300"/>
                </a:solidFill>
              </a:rPr>
              <a:t>Methods</a:t>
            </a:r>
            <a:r>
              <a:rPr sz="1800" spc="30">
                <a:solidFill>
                  <a:srgbClr val="993300"/>
                </a:solidFill>
              </a:rPr>
              <a:t> </a:t>
            </a:r>
            <a:r>
              <a:rPr sz="1800" spc="-10">
                <a:solidFill>
                  <a:srgbClr val="993300"/>
                </a:solidFill>
              </a:rPr>
              <a:t>for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50">
                <a:solidFill>
                  <a:srgbClr val="993300"/>
                </a:solidFill>
              </a:rPr>
              <a:t>Data</a:t>
            </a:r>
            <a:r>
              <a:rPr sz="1800" spc="65">
                <a:solidFill>
                  <a:srgbClr val="993300"/>
                </a:solidFill>
              </a:rPr>
              <a:t> </a:t>
            </a:r>
            <a:r>
              <a:rPr sz="1800" spc="-10">
                <a:solidFill>
                  <a:srgbClr val="993300"/>
                </a:solidFill>
              </a:rPr>
              <a:t>Analysis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2400426" y="272921"/>
            <a:ext cx="6076674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993300"/>
                </a:solidFill>
                <a:latin typeface="Trebuchet MS"/>
                <a:cs typeface="Trebuchet MS"/>
              </a:rPr>
              <a:t>Mathematical</a:t>
            </a:r>
            <a:r>
              <a:rPr sz="1800" b="1" spc="35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 spc="60">
                <a:solidFill>
                  <a:srgbClr val="993300"/>
                </a:solidFill>
                <a:latin typeface="Trebuchet MS"/>
                <a:cs typeface="Trebuchet MS"/>
              </a:rPr>
              <a:t>and</a:t>
            </a:r>
            <a:r>
              <a:rPr sz="1800" b="1" spc="75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>
                <a:solidFill>
                  <a:srgbClr val="993300"/>
                </a:solidFill>
                <a:latin typeface="Trebuchet MS"/>
                <a:cs typeface="Trebuchet MS"/>
              </a:rPr>
              <a:t>Statistical</a:t>
            </a:r>
            <a:r>
              <a:rPr sz="1800" b="1" spc="35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 spc="70">
                <a:solidFill>
                  <a:srgbClr val="993300"/>
                </a:solidFill>
                <a:latin typeface="Trebuchet MS"/>
                <a:cs typeface="Trebuchet MS"/>
              </a:rPr>
              <a:t>Methods</a:t>
            </a:r>
            <a:r>
              <a:rPr sz="1800" b="1" spc="30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 spc="-10">
                <a:solidFill>
                  <a:srgbClr val="993300"/>
                </a:solidFill>
                <a:latin typeface="Trebuchet MS"/>
                <a:cs typeface="Trebuchet MS"/>
              </a:rPr>
              <a:t>for</a:t>
            </a:r>
            <a:r>
              <a:rPr sz="1800" b="1" spc="35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 spc="50">
                <a:solidFill>
                  <a:srgbClr val="993300"/>
                </a:solidFill>
                <a:latin typeface="Trebuchet MS"/>
                <a:cs typeface="Trebuchet MS"/>
              </a:rPr>
              <a:t>Data</a:t>
            </a:r>
            <a:r>
              <a:rPr sz="1800" b="1" spc="65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 spc="-10">
                <a:solidFill>
                  <a:srgbClr val="993300"/>
                </a:solidFill>
                <a:latin typeface="Trebuchet MS"/>
                <a:cs typeface="Trebuchet MS"/>
              </a:rPr>
              <a:t>Analysis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1842260" y="940765"/>
            <a:ext cx="40532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Calibri"/>
                <a:cs typeface="Calibri"/>
              </a:rPr>
              <a:t>Cluster</a:t>
            </a:r>
            <a:r>
              <a:rPr sz="1800" spc="-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Analysis</a:t>
            </a:r>
            <a:r>
              <a:rPr sz="1800" spc="-70"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(Subjective</a:t>
            </a:r>
            <a:r>
              <a:rPr sz="1800" spc="-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000000"/>
                </a:solidFill>
                <a:latin typeface="Calibri"/>
                <a:cs typeface="Calibri"/>
              </a:rPr>
              <a:t>Segmentation)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 bwMode="auto">
          <a:xfrm>
            <a:off x="0" y="1688401"/>
            <a:ext cx="8833485" cy="4438650"/>
            <a:chOff x="0" y="1688401"/>
            <a:chExt cx="8833485" cy="4438650"/>
          </a:xfrm>
        </p:grpSpPr>
        <p:pic>
          <p:nvPicPr>
            <p:cNvPr id="5" name="object 5"/>
            <p:cNvPicPr/>
            <p:nvPr/>
          </p:nvPicPr>
          <p:blipFill>
            <a:blip r:embed="rId3"/>
            <a:stretch/>
          </p:blipFill>
          <p:spPr bwMode="auto">
            <a:xfrm>
              <a:off x="0" y="4297680"/>
              <a:ext cx="8833104" cy="1828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/>
            <a:stretch/>
          </p:blipFill>
          <p:spPr bwMode="auto">
            <a:xfrm>
              <a:off x="4578096" y="1697736"/>
              <a:ext cx="3430524" cy="21488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 bwMode="auto">
            <a:xfrm>
              <a:off x="4573523" y="1693164"/>
              <a:ext cx="3439795" cy="2158365"/>
            </a:xfrm>
            <a:custGeom>
              <a:avLst/>
              <a:gdLst/>
              <a:ahLst/>
              <a:cxnLst/>
              <a:rect l="l" t="t" r="r" b="b"/>
              <a:pathLst>
                <a:path w="3439795" h="2158365" extrusionOk="0">
                  <a:moveTo>
                    <a:pt x="0" y="2157983"/>
                  </a:moveTo>
                  <a:lnTo>
                    <a:pt x="3439668" y="2157983"/>
                  </a:lnTo>
                  <a:lnTo>
                    <a:pt x="3439668" y="0"/>
                  </a:lnTo>
                  <a:lnTo>
                    <a:pt x="0" y="0"/>
                  </a:lnTo>
                  <a:lnTo>
                    <a:pt x="0" y="2157983"/>
                  </a:lnTo>
                  <a:close/>
                </a:path>
              </a:pathLst>
            </a:custGeom>
            <a:grpFill/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grpSp>
        <p:nvGrpSpPr>
          <p:cNvPr id="8" name="object 8"/>
          <p:cNvGrpSpPr/>
          <p:nvPr/>
        </p:nvGrpSpPr>
        <p:grpSpPr bwMode="auto">
          <a:xfrm>
            <a:off x="8269222" y="1725167"/>
            <a:ext cx="3418840" cy="2131060"/>
            <a:chOff x="8269222" y="1725167"/>
            <a:chExt cx="3418840" cy="2131060"/>
          </a:xfrm>
        </p:grpSpPr>
        <p:pic>
          <p:nvPicPr>
            <p:cNvPr id="9" name="object 9"/>
            <p:cNvPicPr/>
            <p:nvPr/>
          </p:nvPicPr>
          <p:blipFill>
            <a:blip r:embed="rId5"/>
            <a:stretch/>
          </p:blipFill>
          <p:spPr bwMode="auto">
            <a:xfrm>
              <a:off x="8278367" y="1734311"/>
              <a:ext cx="3400044" cy="21122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 bwMode="auto">
            <a:xfrm>
              <a:off x="8273795" y="1729739"/>
              <a:ext cx="3409315" cy="2121535"/>
            </a:xfrm>
            <a:custGeom>
              <a:avLst/>
              <a:gdLst/>
              <a:ahLst/>
              <a:cxnLst/>
              <a:rect l="l" t="t" r="r" b="b"/>
              <a:pathLst>
                <a:path w="3409315" h="2121535" extrusionOk="0">
                  <a:moveTo>
                    <a:pt x="0" y="2121407"/>
                  </a:moveTo>
                  <a:lnTo>
                    <a:pt x="3409188" y="2121407"/>
                  </a:lnTo>
                  <a:lnTo>
                    <a:pt x="3409188" y="0"/>
                  </a:lnTo>
                  <a:lnTo>
                    <a:pt x="0" y="0"/>
                  </a:lnTo>
                  <a:lnTo>
                    <a:pt x="0" y="2121407"/>
                  </a:lnTo>
                  <a:close/>
                </a:path>
              </a:pathLst>
            </a:custGeom>
            <a:grpFill/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1" name="object 11"/>
          <p:cNvSpPr txBox="1"/>
          <p:nvPr/>
        </p:nvSpPr>
        <p:spPr bwMode="auto">
          <a:xfrm>
            <a:off x="9870439" y="1310715"/>
            <a:ext cx="529949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-10">
                <a:latin typeface="Calibri"/>
                <a:cs typeface="Calibri"/>
              </a:rPr>
              <a:t>Color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 bwMode="auto">
          <a:xfrm>
            <a:off x="6570090" y="1310765"/>
            <a:ext cx="608054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-10">
                <a:latin typeface="Calibri"/>
                <a:cs typeface="Calibri"/>
              </a:rPr>
              <a:t>Shape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 bwMode="auto">
          <a:xfrm>
            <a:off x="8930640" y="3997452"/>
            <a:ext cx="2738755" cy="2429509"/>
            <a:chOff x="8930640" y="3997452"/>
            <a:chExt cx="2738755" cy="2429509"/>
          </a:xfrm>
        </p:grpSpPr>
        <p:pic>
          <p:nvPicPr>
            <p:cNvPr id="14" name="object 14"/>
            <p:cNvPicPr/>
            <p:nvPr/>
          </p:nvPicPr>
          <p:blipFill>
            <a:blip r:embed="rId6"/>
            <a:stretch/>
          </p:blipFill>
          <p:spPr bwMode="auto">
            <a:xfrm>
              <a:off x="8939784" y="4006596"/>
              <a:ext cx="2720339" cy="241096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 bwMode="auto">
            <a:xfrm>
              <a:off x="8935212" y="4002024"/>
              <a:ext cx="2729865" cy="2420620"/>
            </a:xfrm>
            <a:custGeom>
              <a:avLst/>
              <a:gdLst/>
              <a:ahLst/>
              <a:cxnLst/>
              <a:rect l="l" t="t" r="r" b="b"/>
              <a:pathLst>
                <a:path w="2729865" h="2420620" extrusionOk="0">
                  <a:moveTo>
                    <a:pt x="0" y="2420112"/>
                  </a:moveTo>
                  <a:lnTo>
                    <a:pt x="2729483" y="2420112"/>
                  </a:lnTo>
                  <a:lnTo>
                    <a:pt x="2729483" y="0"/>
                  </a:lnTo>
                  <a:lnTo>
                    <a:pt x="0" y="0"/>
                  </a:lnTo>
                  <a:lnTo>
                    <a:pt x="0" y="2420112"/>
                  </a:lnTo>
                  <a:close/>
                </a:path>
              </a:pathLst>
            </a:custGeom>
            <a:grpFill/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6" name="object 16"/>
          <p:cNvSpPr txBox="1"/>
          <p:nvPr/>
        </p:nvSpPr>
        <p:spPr bwMode="auto">
          <a:xfrm>
            <a:off x="7475600" y="4003928"/>
            <a:ext cx="1373229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latin typeface="Calibri"/>
                <a:cs typeface="Calibri"/>
              </a:rPr>
              <a:t>Shape</a:t>
            </a:r>
            <a:r>
              <a:rPr sz="1800" b="1" spc="-2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&amp;</a:t>
            </a:r>
            <a:r>
              <a:rPr sz="1800" b="1" spc="-1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Color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/>
          <a:stretch/>
        </p:blipFill>
        <p:spPr bwMode="auto">
          <a:xfrm>
            <a:off x="492251" y="1537716"/>
            <a:ext cx="4085844" cy="288645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 bwMode="auto">
          <a:xfrm>
            <a:off x="467663" y="5920138"/>
            <a:ext cx="7095214" cy="78013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defRPr/>
            </a:pPr>
            <a:r>
              <a:rPr sz="2400" b="1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sz="2400" b="1" spc="-5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C00000"/>
                </a:solidFill>
                <a:latin typeface="Calibri"/>
                <a:cs typeface="Calibri"/>
              </a:rPr>
              <a:t>you</a:t>
            </a:r>
            <a:r>
              <a:rPr sz="2400" b="1" spc="-7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C00000"/>
                </a:solidFill>
                <a:latin typeface="Calibri"/>
                <a:cs typeface="Calibri"/>
              </a:rPr>
              <a:t>make</a:t>
            </a:r>
            <a:r>
              <a:rPr sz="2400" b="1" spc="-6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C00000"/>
                </a:solidFill>
                <a:latin typeface="Calibri"/>
                <a:cs typeface="Calibri"/>
              </a:rPr>
              <a:t>three</a:t>
            </a:r>
            <a:r>
              <a:rPr sz="2400" b="1" spc="-4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C00000"/>
                </a:solidFill>
                <a:latin typeface="Calibri"/>
                <a:cs typeface="Calibri"/>
              </a:rPr>
              <a:t>group</a:t>
            </a:r>
            <a:r>
              <a:rPr sz="2400" b="1" spc="-8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C00000"/>
                </a:solidFill>
                <a:latin typeface="Calibri"/>
                <a:cs typeface="Calibri"/>
              </a:rPr>
              <a:t>considering</a:t>
            </a:r>
            <a:r>
              <a:rPr sz="2400" b="1" spc="-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C00000"/>
                </a:solidFill>
                <a:latin typeface="Calibri"/>
                <a:cs typeface="Calibri"/>
              </a:rPr>
              <a:t>shape</a:t>
            </a:r>
            <a:r>
              <a:rPr sz="2400" b="1" spc="-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spc="-6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00000"/>
                </a:solidFill>
                <a:latin typeface="Calibri"/>
                <a:cs typeface="Calibri"/>
              </a:rPr>
              <a:t>color?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defRPr/>
            </a:pPr>
            <a:r>
              <a:rPr sz="1800" b="1" spc="-25">
                <a:solidFill>
                  <a:srgbClr val="00AF50"/>
                </a:solidFill>
                <a:latin typeface="Calibri"/>
                <a:cs typeface="Calibri"/>
              </a:rPr>
              <a:t>Yes,</a:t>
            </a:r>
            <a:r>
              <a:rPr sz="1800" b="1" spc="-4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00AF50"/>
                </a:solidFill>
                <a:latin typeface="Calibri"/>
                <a:cs typeface="Calibri"/>
              </a:rPr>
              <a:t>but</a:t>
            </a:r>
            <a:r>
              <a:rPr sz="1800" b="1" spc="-3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1800" b="1" spc="-1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00AF50"/>
                </a:solidFill>
                <a:latin typeface="Calibri"/>
                <a:cs typeface="Calibri"/>
              </a:rPr>
              <a:t>that</a:t>
            </a:r>
            <a:r>
              <a:rPr sz="1800" b="1" spc="-3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b="1" spc="-3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00AF50"/>
                </a:solidFill>
                <a:latin typeface="Calibri"/>
                <a:cs typeface="Calibri"/>
              </a:rPr>
              <a:t>need</a:t>
            </a:r>
            <a:r>
              <a:rPr sz="1800" b="1" spc="-6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00AF50"/>
                </a:solidFill>
                <a:latin typeface="Calibri"/>
                <a:cs typeface="Calibri"/>
              </a:rPr>
              <a:t>special</a:t>
            </a:r>
            <a:r>
              <a:rPr sz="1800" b="1" spc="-3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00AF50"/>
                </a:solidFill>
                <a:latin typeface="Calibri"/>
                <a:cs typeface="Calibri"/>
              </a:rPr>
              <a:t>algorithm</a:t>
            </a:r>
            <a:r>
              <a:rPr sz="1800" b="1" spc="-5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1800" b="1" spc="-2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00AF50"/>
                </a:solidFill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1842260" y="998345"/>
            <a:ext cx="2001244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latin typeface="Calibri"/>
                <a:cs typeface="Calibri"/>
              </a:rPr>
              <a:t>Time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Series</a:t>
            </a:r>
            <a:r>
              <a:rPr sz="1800" b="1" spc="-1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Analysis: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7133589" y="1497328"/>
            <a:ext cx="4471394" cy="2206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>
                <a:latin typeface="Calibri"/>
                <a:cs typeface="Calibri"/>
              </a:rPr>
              <a:t>General</a:t>
            </a:r>
            <a:r>
              <a:rPr sz="1600" b="1" spc="-85">
                <a:latin typeface="Calibri"/>
                <a:cs typeface="Calibri"/>
              </a:rPr>
              <a:t> </a:t>
            </a:r>
            <a:r>
              <a:rPr sz="1600" b="1" spc="-10">
                <a:latin typeface="Calibri"/>
                <a:cs typeface="Calibri"/>
              </a:rPr>
              <a:t>Overview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defRPr/>
            </a:pPr>
            <a:r>
              <a:rPr sz="1600">
                <a:latin typeface="Calibri"/>
                <a:cs typeface="Calibri"/>
              </a:rPr>
              <a:t>Time</a:t>
            </a:r>
            <a:r>
              <a:rPr sz="1600" spc="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series</a:t>
            </a:r>
            <a:r>
              <a:rPr sz="1600" spc="5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analysis</a:t>
            </a:r>
            <a:r>
              <a:rPr sz="1600" spc="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is</a:t>
            </a:r>
            <a:r>
              <a:rPr sz="1600" spc="5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</a:t>
            </a:r>
            <a:r>
              <a:rPr sz="1600" spc="5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method</a:t>
            </a:r>
            <a:r>
              <a:rPr sz="1600" spc="5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of</a:t>
            </a:r>
            <a:r>
              <a:rPr sz="1600" spc="5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statistical</a:t>
            </a:r>
            <a:r>
              <a:rPr sz="1600" spc="4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analysis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defRPr/>
            </a:pPr>
            <a:r>
              <a:rPr sz="1600">
                <a:latin typeface="Calibri"/>
                <a:cs typeface="Calibri"/>
              </a:rPr>
              <a:t>used</a:t>
            </a:r>
            <a:r>
              <a:rPr sz="1600" spc="-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to</a:t>
            </a:r>
            <a:r>
              <a:rPr sz="1600" spc="-5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forecast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patterns</a:t>
            </a:r>
            <a:r>
              <a:rPr sz="1600" spc="-5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over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 spc="-20">
                <a:latin typeface="Calibri"/>
                <a:cs typeface="Calibri"/>
              </a:rPr>
              <a:t>time.</a:t>
            </a:r>
            <a:endParaRPr sz="1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920"/>
              </a:spcBef>
              <a:defRPr/>
            </a:pPr>
            <a:r>
              <a:rPr sz="1600" b="1">
                <a:latin typeface="Calibri"/>
                <a:cs typeface="Calibri"/>
              </a:rPr>
              <a:t>How</a:t>
            </a:r>
            <a:r>
              <a:rPr sz="1600" b="1" spc="-20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Does</a:t>
            </a:r>
            <a:r>
              <a:rPr sz="1600" b="1" spc="-15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It</a:t>
            </a:r>
            <a:r>
              <a:rPr sz="1600" b="1" spc="-10">
                <a:latin typeface="Calibri"/>
                <a:cs typeface="Calibri"/>
              </a:rPr>
              <a:t> </a:t>
            </a:r>
            <a:r>
              <a:rPr sz="1600" b="1" spc="-20">
                <a:latin typeface="Calibri"/>
                <a:cs typeface="Calibri"/>
              </a:rPr>
              <a:t>Work?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600">
                <a:latin typeface="Calibri"/>
                <a:cs typeface="Calibri"/>
              </a:rPr>
              <a:t>By</a:t>
            </a:r>
            <a:r>
              <a:rPr sz="1600" spc="1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measuring</a:t>
            </a:r>
            <a:r>
              <a:rPr sz="1600" spc="1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the</a:t>
            </a:r>
            <a:r>
              <a:rPr sz="1600" spc="114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same,</a:t>
            </a:r>
            <a:r>
              <a:rPr sz="1600" spc="1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specific</a:t>
            </a:r>
            <a:r>
              <a:rPr sz="1600" spc="1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variable</a:t>
            </a:r>
            <a:r>
              <a:rPr sz="1600" spc="114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at</a:t>
            </a:r>
            <a:r>
              <a:rPr sz="1600" spc="13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different </a:t>
            </a:r>
            <a:r>
              <a:rPr sz="1600">
                <a:latin typeface="Calibri"/>
                <a:cs typeface="Calibri"/>
              </a:rPr>
              <a:t>points</a:t>
            </a:r>
            <a:r>
              <a:rPr sz="1600" spc="9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in</a:t>
            </a:r>
            <a:r>
              <a:rPr sz="1600" spc="1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time,</a:t>
            </a:r>
            <a:r>
              <a:rPr sz="1600" spc="10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data</a:t>
            </a:r>
            <a:r>
              <a:rPr sz="1600" spc="114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analysts</a:t>
            </a:r>
            <a:r>
              <a:rPr sz="1600" spc="114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can</a:t>
            </a:r>
            <a:r>
              <a:rPr sz="1600" spc="1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pick</a:t>
            </a:r>
            <a:r>
              <a:rPr sz="1600" spc="10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out</a:t>
            </a:r>
            <a:r>
              <a:rPr sz="1600" spc="1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trends</a:t>
            </a:r>
            <a:r>
              <a:rPr sz="1600" spc="110">
                <a:latin typeface="Calibri"/>
                <a:cs typeface="Calibri"/>
              </a:rPr>
              <a:t> </a:t>
            </a:r>
            <a:r>
              <a:rPr sz="1600" spc="-25">
                <a:latin typeface="Calibri"/>
                <a:cs typeface="Calibri"/>
              </a:rPr>
              <a:t>and </a:t>
            </a:r>
            <a:r>
              <a:rPr sz="1600">
                <a:latin typeface="Calibri"/>
                <a:cs typeface="Calibri"/>
              </a:rPr>
              <a:t>patterns</a:t>
            </a:r>
            <a:r>
              <a:rPr sz="1600" spc="37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that</a:t>
            </a:r>
            <a:r>
              <a:rPr sz="1600" spc="37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allow</a:t>
            </a:r>
            <a:r>
              <a:rPr sz="1600" spc="37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them</a:t>
            </a:r>
            <a:r>
              <a:rPr sz="1600" spc="37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to</a:t>
            </a:r>
            <a:r>
              <a:rPr sz="1600" spc="38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make</a:t>
            </a:r>
            <a:r>
              <a:rPr sz="1600" spc="370">
                <a:latin typeface="Calibri"/>
                <a:cs typeface="Calibri"/>
              </a:rPr>
              <a:t>  </a:t>
            </a:r>
            <a:r>
              <a:rPr sz="1600" spc="-10">
                <a:latin typeface="Calibri"/>
                <a:cs typeface="Calibri"/>
              </a:rPr>
              <a:t>informed predictions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about</a:t>
            </a:r>
            <a:r>
              <a:rPr sz="1600" spc="-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future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events.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7133589" y="3936237"/>
            <a:ext cx="4472029" cy="1475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-10">
                <a:latin typeface="Calibri"/>
                <a:cs typeface="Calibri"/>
              </a:rPr>
              <a:t>Example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600">
                <a:latin typeface="Calibri"/>
                <a:cs typeface="Calibri"/>
              </a:rPr>
              <a:t>A</a:t>
            </a:r>
            <a:r>
              <a:rPr sz="1600" spc="38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simple</a:t>
            </a:r>
            <a:r>
              <a:rPr sz="1600" spc="38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example</a:t>
            </a:r>
            <a:r>
              <a:rPr sz="1600" spc="36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of</a:t>
            </a:r>
            <a:r>
              <a:rPr sz="1600" spc="39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time</a:t>
            </a:r>
            <a:r>
              <a:rPr sz="1600" spc="38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series</a:t>
            </a:r>
            <a:r>
              <a:rPr sz="1600" spc="38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analysis</a:t>
            </a:r>
            <a:r>
              <a:rPr sz="1600" spc="38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is</a:t>
            </a:r>
            <a:r>
              <a:rPr sz="1600" spc="38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if</a:t>
            </a:r>
            <a:r>
              <a:rPr sz="1600" spc="385">
                <a:latin typeface="Calibri"/>
                <a:cs typeface="Calibri"/>
              </a:rPr>
              <a:t> </a:t>
            </a:r>
            <a:r>
              <a:rPr sz="1600" spc="-25">
                <a:latin typeface="Calibri"/>
                <a:cs typeface="Calibri"/>
              </a:rPr>
              <a:t>you </a:t>
            </a:r>
            <a:r>
              <a:rPr sz="1600">
                <a:latin typeface="Calibri"/>
                <a:cs typeface="Calibri"/>
              </a:rPr>
              <a:t>noticed</a:t>
            </a:r>
            <a:r>
              <a:rPr sz="1600" spc="8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a</a:t>
            </a:r>
            <a:r>
              <a:rPr sz="1600" spc="9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surge</a:t>
            </a:r>
            <a:r>
              <a:rPr sz="1600" spc="8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in</a:t>
            </a:r>
            <a:r>
              <a:rPr sz="1600" spc="8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stocking</a:t>
            </a:r>
            <a:r>
              <a:rPr sz="1600" spc="9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cap</a:t>
            </a:r>
            <a:r>
              <a:rPr sz="1600" spc="9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sales</a:t>
            </a:r>
            <a:r>
              <a:rPr sz="1600" spc="9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during</a:t>
            </a:r>
            <a:r>
              <a:rPr sz="1600" spc="90">
                <a:latin typeface="Calibri"/>
                <a:cs typeface="Calibri"/>
              </a:rPr>
              <a:t>  </a:t>
            </a:r>
            <a:r>
              <a:rPr sz="1600" spc="-25">
                <a:latin typeface="Calibri"/>
                <a:cs typeface="Calibri"/>
              </a:rPr>
              <a:t>the </a:t>
            </a:r>
            <a:r>
              <a:rPr sz="1600">
                <a:latin typeface="Calibri"/>
                <a:cs typeface="Calibri"/>
              </a:rPr>
              <a:t>month</a:t>
            </a:r>
            <a:r>
              <a:rPr sz="1600" spc="35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of</a:t>
            </a:r>
            <a:r>
              <a:rPr sz="1600" spc="35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November</a:t>
            </a:r>
            <a:r>
              <a:rPr sz="1600" spc="35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every</a:t>
            </a:r>
            <a:r>
              <a:rPr sz="1600" spc="36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year.</a:t>
            </a:r>
            <a:r>
              <a:rPr sz="1600" spc="35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Using</a:t>
            </a:r>
            <a:r>
              <a:rPr sz="1600" spc="3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time</a:t>
            </a:r>
            <a:r>
              <a:rPr sz="1600" spc="34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series </a:t>
            </a:r>
            <a:r>
              <a:rPr sz="1600">
                <a:latin typeface="Calibri"/>
                <a:cs typeface="Calibri"/>
              </a:rPr>
              <a:t>analysis,</a:t>
            </a:r>
            <a:r>
              <a:rPr sz="1600" spc="21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you</a:t>
            </a:r>
            <a:r>
              <a:rPr sz="1600" spc="21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could</a:t>
            </a:r>
            <a:r>
              <a:rPr sz="1600" spc="21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predict</a:t>
            </a:r>
            <a:r>
              <a:rPr sz="1600" spc="21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that</a:t>
            </a:r>
            <a:r>
              <a:rPr sz="1600" spc="21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this</a:t>
            </a:r>
            <a:r>
              <a:rPr sz="1600" spc="210">
                <a:latin typeface="Calibri"/>
                <a:cs typeface="Calibri"/>
              </a:rPr>
              <a:t>  </a:t>
            </a:r>
            <a:r>
              <a:rPr sz="1600" spc="-10">
                <a:latin typeface="Calibri"/>
                <a:cs typeface="Calibri"/>
              </a:rPr>
              <a:t>November </a:t>
            </a:r>
            <a:r>
              <a:rPr sz="1600">
                <a:latin typeface="Calibri"/>
                <a:cs typeface="Calibri"/>
              </a:rPr>
              <a:t>stocking</a:t>
            </a:r>
            <a:r>
              <a:rPr sz="1600" spc="-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cap</a:t>
            </a:r>
            <a:r>
              <a:rPr sz="1600" spc="-3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sales</a:t>
            </a:r>
            <a:r>
              <a:rPr sz="1600" spc="-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would</a:t>
            </a:r>
            <a:r>
              <a:rPr sz="1600" spc="-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be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 spc="-20">
                <a:latin typeface="Calibri"/>
                <a:cs typeface="Calibri"/>
              </a:rPr>
              <a:t>high.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/>
          <a:stretch/>
        </p:blipFill>
        <p:spPr bwMode="auto">
          <a:xfrm>
            <a:off x="556259" y="1857755"/>
            <a:ext cx="6294120" cy="33726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 bwMode="auto">
          <a:xfrm>
            <a:off x="2834131" y="5159120"/>
            <a:ext cx="1720573" cy="561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latin typeface="Roboto"/>
                <a:cs typeface="Roboto"/>
              </a:rPr>
              <a:t>Source:</a:t>
            </a:r>
            <a:r>
              <a:rPr sz="1800" spc="-60">
                <a:latin typeface="Roboto"/>
                <a:cs typeface="Roboto"/>
              </a:rPr>
              <a:t> </a:t>
            </a:r>
            <a:r>
              <a:rPr sz="1800" u="sng" spc="-10">
                <a:solidFill>
                  <a:srgbClr val="0462C1"/>
                </a:solidFill>
                <a:latin typeface="Roboto"/>
                <a:cs typeface="Roboto"/>
                <a:hlinkClick r:id="rId4" tooltip="https://www.aptech.com/blog/introduction-to-the-fundamentals-of-time-series-data-and-analysis/"/>
              </a:rPr>
              <a:t>APTECH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993300"/>
                </a:solidFill>
              </a:rPr>
              <a:t>Mathematical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60">
                <a:solidFill>
                  <a:srgbClr val="993300"/>
                </a:solidFill>
              </a:rPr>
              <a:t>and</a:t>
            </a:r>
            <a:r>
              <a:rPr sz="1800" spc="75">
                <a:solidFill>
                  <a:srgbClr val="993300"/>
                </a:solidFill>
              </a:rPr>
              <a:t> </a:t>
            </a:r>
            <a:r>
              <a:rPr sz="1800">
                <a:solidFill>
                  <a:srgbClr val="993300"/>
                </a:solidFill>
              </a:rPr>
              <a:t>Statistical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70">
                <a:solidFill>
                  <a:srgbClr val="993300"/>
                </a:solidFill>
              </a:rPr>
              <a:t>Methods</a:t>
            </a:r>
            <a:r>
              <a:rPr sz="1800" spc="30">
                <a:solidFill>
                  <a:srgbClr val="993300"/>
                </a:solidFill>
              </a:rPr>
              <a:t> </a:t>
            </a:r>
            <a:r>
              <a:rPr sz="1800" spc="-10">
                <a:solidFill>
                  <a:srgbClr val="993300"/>
                </a:solidFill>
              </a:rPr>
              <a:t>for</a:t>
            </a:r>
            <a:r>
              <a:rPr sz="1800" spc="35">
                <a:solidFill>
                  <a:srgbClr val="993300"/>
                </a:solidFill>
              </a:rPr>
              <a:t> </a:t>
            </a:r>
            <a:r>
              <a:rPr sz="1800" spc="50">
                <a:solidFill>
                  <a:srgbClr val="993300"/>
                </a:solidFill>
              </a:rPr>
              <a:t>Data</a:t>
            </a:r>
            <a:r>
              <a:rPr sz="1800" spc="65">
                <a:solidFill>
                  <a:srgbClr val="993300"/>
                </a:solidFill>
              </a:rPr>
              <a:t> </a:t>
            </a:r>
            <a:r>
              <a:rPr sz="1800" spc="-10">
                <a:solidFill>
                  <a:srgbClr val="993300"/>
                </a:solidFill>
              </a:rPr>
              <a:t>Analysis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711832" y="234178"/>
            <a:ext cx="222821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dirty="0">
                <a:latin typeface="Agency FB" panose="020B0503020202020204" pitchFamily="34" charset="0"/>
                <a:cs typeface="Calibri"/>
              </a:rPr>
              <a:t>Time</a:t>
            </a:r>
            <a:r>
              <a:rPr spc="-5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Series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Analysis: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3771541" y="272920"/>
            <a:ext cx="5350101" cy="56169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993300"/>
                </a:solidFill>
                <a:latin typeface="Trebuchet MS"/>
                <a:cs typeface="Trebuchet MS"/>
              </a:rPr>
              <a:t>Mathematical</a:t>
            </a:r>
            <a:r>
              <a:rPr sz="1800" b="1" spc="35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 spc="60">
                <a:solidFill>
                  <a:srgbClr val="993300"/>
                </a:solidFill>
                <a:latin typeface="Trebuchet MS"/>
                <a:cs typeface="Trebuchet MS"/>
              </a:rPr>
              <a:t>and</a:t>
            </a:r>
            <a:r>
              <a:rPr sz="1800" b="1" spc="75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>
                <a:solidFill>
                  <a:srgbClr val="993300"/>
                </a:solidFill>
                <a:latin typeface="Trebuchet MS"/>
                <a:cs typeface="Trebuchet MS"/>
              </a:rPr>
              <a:t>Statistical</a:t>
            </a:r>
            <a:r>
              <a:rPr sz="1800" b="1" spc="35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 spc="70">
                <a:solidFill>
                  <a:srgbClr val="993300"/>
                </a:solidFill>
                <a:latin typeface="Trebuchet MS"/>
                <a:cs typeface="Trebuchet MS"/>
              </a:rPr>
              <a:t>Methods</a:t>
            </a:r>
            <a:r>
              <a:rPr sz="1800" b="1" spc="30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 spc="-10">
                <a:solidFill>
                  <a:srgbClr val="993300"/>
                </a:solidFill>
                <a:latin typeface="Trebuchet MS"/>
                <a:cs typeface="Trebuchet MS"/>
              </a:rPr>
              <a:t>for</a:t>
            </a:r>
            <a:r>
              <a:rPr sz="1800" b="1" spc="35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 spc="50">
                <a:solidFill>
                  <a:srgbClr val="993300"/>
                </a:solidFill>
                <a:latin typeface="Trebuchet MS"/>
                <a:cs typeface="Trebuchet MS"/>
              </a:rPr>
              <a:t>Data</a:t>
            </a:r>
            <a:r>
              <a:rPr sz="1800" b="1" spc="65">
                <a:solidFill>
                  <a:srgbClr val="993300"/>
                </a:solidFill>
                <a:latin typeface="Trebuchet MS"/>
                <a:cs typeface="Trebuchet MS"/>
              </a:rPr>
              <a:t> </a:t>
            </a:r>
            <a:r>
              <a:rPr sz="1800" b="1" spc="-10">
                <a:solidFill>
                  <a:srgbClr val="993300"/>
                </a:solidFill>
                <a:latin typeface="Trebuchet MS"/>
                <a:cs typeface="Trebuchet MS"/>
              </a:rPr>
              <a:t>Analysis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60494" y="729869"/>
          <a:ext cx="5855335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600" b="1" spc="-20">
                          <a:latin typeface="Calibri"/>
                          <a:cs typeface="Calibri"/>
                        </a:rPr>
                        <a:t>Year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600" spc="-2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600" spc="-20">
                          <a:latin typeface="Calibri"/>
                          <a:cs typeface="Calibri"/>
                        </a:rPr>
                        <a:t>2018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600" spc="-20">
                          <a:latin typeface="Calibri"/>
                          <a:cs typeface="Calibri"/>
                        </a:rPr>
                        <a:t>2019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600" spc="-20">
                          <a:latin typeface="Calibri"/>
                          <a:cs typeface="Calibri"/>
                        </a:rPr>
                        <a:t>2020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600" spc="-20">
                          <a:latin typeface="Calibri"/>
                          <a:cs typeface="Calibri"/>
                        </a:rPr>
                        <a:t>2021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600" spc="-20">
                          <a:latin typeface="Calibri"/>
                          <a:cs typeface="Calibri"/>
                        </a:rPr>
                        <a:t>2022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600" b="1" spc="-10">
                          <a:latin typeface="Calibri"/>
                          <a:cs typeface="Calibri"/>
                        </a:rPr>
                        <a:t>Sales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600" spc="-25">
                          <a:latin typeface="Calibri"/>
                          <a:cs typeface="Calibri"/>
                        </a:rPr>
                        <a:t>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600" spc="-25">
                          <a:latin typeface="Calibri"/>
                          <a:cs typeface="Calibri"/>
                        </a:rPr>
                        <a:t>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600" spc="-25">
                          <a:latin typeface="Calibri"/>
                          <a:cs typeface="Calibri"/>
                        </a:rPr>
                        <a:t>30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600" spc="-25">
                          <a:latin typeface="Calibri"/>
                          <a:cs typeface="Calibri"/>
                        </a:rPr>
                        <a:t>28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600" spc="-25">
                          <a:latin typeface="Calibri"/>
                          <a:cs typeface="Calibri"/>
                        </a:rPr>
                        <a:t>32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6617" y="2900221"/>
          <a:ext cx="4385944" cy="2649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245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defRPr/>
                      </a:pPr>
                      <a:r>
                        <a:rPr sz="1850" b="1" spc="-15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850" b="1" spc="-5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14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50" b="1" spc="-6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14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calculation</a:t>
                      </a:r>
                      <a:r>
                        <a:rPr sz="1850" b="1" spc="-7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14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50" b="1" spc="-3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16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semi</a:t>
                      </a:r>
                      <a:r>
                        <a:rPr sz="1850" b="1" spc="-4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1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 algn="ctr">
                      <a:solidFill>
                        <a:srgbClr val="D3D3D3"/>
                      </a:solidFill>
                    </a:lnL>
                    <a:lnR w="6350" algn="ctr">
                      <a:solidFill>
                        <a:srgbClr val="D3D3D3"/>
                      </a:solidFill>
                    </a:lnR>
                    <a:lnT w="6350" algn="ctr">
                      <a:solidFill>
                        <a:srgbClr val="D3D3D3"/>
                      </a:solidFill>
                    </a:lnT>
                    <a:lnB w="6350" algn="ctr">
                      <a:solidFill>
                        <a:srgbClr val="D3D3D3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algn="ctr">
                      <a:solidFill>
                        <a:srgbClr val="D3D3D3"/>
                      </a:solidFill>
                    </a:lnL>
                    <a:lnR w="6350" algn="ctr">
                      <a:solidFill>
                        <a:srgbClr val="D3D3D3"/>
                      </a:solidFill>
                    </a:lnR>
                    <a:lnT w="6350" algn="ctr">
                      <a:solidFill>
                        <a:srgbClr val="D3D3D3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algn="ctr">
                      <a:solidFill>
                        <a:srgbClr val="D3D3D3"/>
                      </a:solidFill>
                    </a:lnL>
                    <a:lnR w="6350" algn="ctr">
                      <a:solidFill>
                        <a:srgbClr val="D3D3D3"/>
                      </a:solidFill>
                    </a:lnR>
                    <a:lnT w="6350" algn="ctr">
                      <a:solidFill>
                        <a:srgbClr val="D3D3D3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algn="ctr">
                      <a:solidFill>
                        <a:srgbClr val="D3D3D3"/>
                      </a:solidFill>
                    </a:lnL>
                    <a:lnR w="6350" algn="ctr">
                      <a:solidFill>
                        <a:srgbClr val="D3D3D3"/>
                      </a:solidFill>
                    </a:lnR>
                    <a:lnT w="6350" algn="ctr">
                      <a:solidFill>
                        <a:srgbClr val="D3D3D3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algn="ctr">
                      <a:solidFill>
                        <a:srgbClr val="D3D3D3"/>
                      </a:solidFill>
                    </a:lnL>
                    <a:lnR w="6350" algn="ctr">
                      <a:solidFill>
                        <a:srgbClr val="D3D3D3"/>
                      </a:solidFill>
                    </a:lnR>
                    <a:lnT w="6350" algn="ctr">
                      <a:solidFill>
                        <a:srgbClr val="D3D3D3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65"/>
                        </a:spcBef>
                        <a:defRPr/>
                      </a:pPr>
                      <a:r>
                        <a:rPr sz="185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  <a:defRPr/>
                      </a:pPr>
                      <a:r>
                        <a:rPr sz="185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Sales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65"/>
                        </a:spcBef>
                        <a:defRPr/>
                      </a:pPr>
                      <a:r>
                        <a:rPr sz="185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5"/>
                        </a:spcBef>
                        <a:defRPr/>
                      </a:pPr>
                      <a:r>
                        <a:rPr sz="185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2E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850" spc="-2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2017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850" spc="-2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D3D3D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D3D3D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"/>
                        </a:spcBef>
                        <a:defRPr/>
                      </a:pPr>
                      <a:r>
                        <a:rPr sz="1850" spc="-2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2018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"/>
                        </a:spcBef>
                        <a:defRPr/>
                      </a:pPr>
                      <a:r>
                        <a:rPr sz="1850" spc="-2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45"/>
                        </a:spcBef>
                        <a:defRPr/>
                      </a:pPr>
                      <a:r>
                        <a:rPr sz="1850" spc="-15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20+24+22</a:t>
                      </a:r>
                      <a:r>
                        <a:rPr sz="1850" spc="8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7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50" spc="-7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2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66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D3D3D3"/>
                      </a:solidFill>
                    </a:lnT>
                    <a:lnB w="6350" algn="ctr">
                      <a:solidFill>
                        <a:srgbClr val="D3D3D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defRPr/>
                      </a:pPr>
                      <a:r>
                        <a:rPr sz="1850" spc="-2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D3D3D3"/>
                      </a:solidFill>
                    </a:lnT>
                    <a:lnB w="6350" algn="ctr">
                      <a:solidFill>
                        <a:srgbClr val="D3D3D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"/>
                        </a:spcBef>
                        <a:defRPr/>
                      </a:pPr>
                      <a:r>
                        <a:rPr sz="1850" spc="-2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2019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"/>
                        </a:spcBef>
                        <a:defRPr/>
                      </a:pPr>
                      <a:r>
                        <a:rPr sz="1850" spc="-2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D3D3D3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D3D3D3"/>
                      </a:solidFill>
                    </a:lnT>
                    <a:lnB w="6350" algn="ctr">
                      <a:solidFill>
                        <a:srgbClr val="D3D3D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850" spc="-2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2020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850" spc="-2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D3D3D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D3D3D3"/>
                      </a:solidFill>
                    </a:lnT>
                    <a:lnB w="6350" algn="ctr">
                      <a:solidFill>
                        <a:srgbClr val="D3D3D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"/>
                        </a:spcBef>
                        <a:defRPr/>
                      </a:pPr>
                      <a:r>
                        <a:rPr sz="1850" spc="-2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2021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0"/>
                        </a:spcBef>
                        <a:defRPr/>
                      </a:pPr>
                      <a:r>
                        <a:rPr sz="1850" spc="-2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28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50"/>
                        </a:spcBef>
                        <a:defRPr/>
                      </a:pPr>
                      <a:r>
                        <a:rPr sz="1850" spc="-15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30+28+32</a:t>
                      </a:r>
                      <a:r>
                        <a:rPr sz="1850" spc="8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7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50" spc="-7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2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90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D3D3D3"/>
                      </a:solidFill>
                    </a:lnT>
                    <a:lnB w="6350" algn="ctr">
                      <a:solidFill>
                        <a:srgbClr val="D3D3D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0"/>
                        </a:spcBef>
                        <a:defRPr/>
                      </a:pPr>
                      <a:r>
                        <a:rPr sz="1850" spc="-2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D3D3D3"/>
                      </a:solidFill>
                    </a:lnT>
                    <a:lnB w="6350" algn="ctr">
                      <a:solidFill>
                        <a:srgbClr val="D3D3D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"/>
                        </a:spcBef>
                        <a:defRPr/>
                      </a:pPr>
                      <a:r>
                        <a:rPr sz="1850" spc="-2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2022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"/>
                        </a:spcBef>
                        <a:defRPr/>
                      </a:pPr>
                      <a:r>
                        <a:rPr sz="1850" spc="-2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D3D3D3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D3D3D3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 bwMode="auto">
          <a:xfrm>
            <a:off x="924254" y="1347977"/>
            <a:ext cx="5014954" cy="1389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2800" b="1" dirty="0">
                <a:solidFill>
                  <a:srgbClr val="EC7C30"/>
                </a:solidFill>
                <a:latin typeface="Calibri"/>
                <a:cs typeface="Calibri"/>
              </a:rPr>
              <a:t>What</a:t>
            </a:r>
            <a:r>
              <a:rPr sz="2800" b="1" spc="-4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C7C30"/>
                </a:solidFill>
                <a:latin typeface="Calibri"/>
                <a:cs typeface="Calibri"/>
              </a:rPr>
              <a:t>would</a:t>
            </a:r>
            <a:r>
              <a:rPr sz="2800" b="1" spc="-4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C7C30"/>
                </a:solidFill>
                <a:latin typeface="Calibri"/>
                <a:cs typeface="Calibri"/>
              </a:rPr>
              <a:t>be</a:t>
            </a:r>
            <a:r>
              <a:rPr sz="2800" b="1" spc="-4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C7C30"/>
                </a:solidFill>
                <a:latin typeface="Calibri"/>
                <a:cs typeface="Calibri"/>
              </a:rPr>
              <a:t>the</a:t>
            </a:r>
            <a:r>
              <a:rPr sz="2800" b="1" spc="-4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C7C30"/>
                </a:solidFill>
                <a:latin typeface="Calibri"/>
                <a:cs typeface="Calibri"/>
              </a:rPr>
              <a:t>sales</a:t>
            </a:r>
            <a:r>
              <a:rPr sz="2800" b="1" spc="-5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C7C30"/>
                </a:solidFill>
                <a:latin typeface="Calibri"/>
                <a:cs typeface="Calibri"/>
              </a:rPr>
              <a:t>of</a:t>
            </a:r>
            <a:r>
              <a:rPr sz="2800" b="1" spc="-5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C7C30"/>
                </a:solidFill>
                <a:latin typeface="Calibri"/>
                <a:cs typeface="Calibri"/>
              </a:rPr>
              <a:t>2025?</a:t>
            </a:r>
            <a:endParaRPr sz="2800" dirty="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1620"/>
              </a:spcBef>
              <a:defRPr/>
            </a:pPr>
            <a:r>
              <a:rPr sz="1800" b="1" spc="-10" dirty="0">
                <a:latin typeface="Calibri"/>
                <a:cs typeface="Calibri"/>
              </a:rPr>
              <a:t>Solution: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  <a:defRPr/>
            </a:pPr>
            <a:r>
              <a:rPr sz="1800" b="1" dirty="0">
                <a:solidFill>
                  <a:srgbClr val="92D050"/>
                </a:solidFill>
                <a:latin typeface="Calibri"/>
                <a:cs typeface="Calibri"/>
              </a:rPr>
              <a:t>Semi</a:t>
            </a:r>
            <a:r>
              <a:rPr sz="1800" b="1" spc="-1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92D050"/>
                </a:solidFill>
                <a:latin typeface="Calibri"/>
                <a:cs typeface="Calibri"/>
              </a:rPr>
              <a:t>Average</a:t>
            </a:r>
            <a:r>
              <a:rPr sz="1800" b="1" spc="-3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92D050"/>
                </a:solidFill>
                <a:latin typeface="Calibri"/>
                <a:cs typeface="Calibri"/>
              </a:rPr>
              <a:t>Method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/>
          <a:stretch/>
        </p:blipFill>
        <p:spPr bwMode="auto">
          <a:xfrm>
            <a:off x="5143500" y="2244851"/>
            <a:ext cx="6947916" cy="42702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1760600" y="1342134"/>
            <a:ext cx="3278863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dirty="0">
                <a:latin typeface="Calibri"/>
                <a:cs typeface="Calibri"/>
              </a:rPr>
              <a:t>Artificial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Neural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Network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7133589" y="1529840"/>
            <a:ext cx="4472029" cy="172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  <a:defRPr/>
            </a:pPr>
            <a:r>
              <a:rPr sz="1400" b="1" spc="-10" dirty="0">
                <a:latin typeface="Calibri"/>
                <a:cs typeface="Calibri"/>
              </a:rPr>
              <a:t>General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Overview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400" dirty="0">
                <a:latin typeface="Calibri"/>
                <a:cs typeface="Calibri"/>
              </a:rPr>
              <a:t>Artificial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neural</a:t>
            </a:r>
            <a:r>
              <a:rPr sz="1400" spc="2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network</a:t>
            </a:r>
            <a:r>
              <a:rPr sz="1400" spc="2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analysis</a:t>
            </a:r>
            <a:r>
              <a:rPr sz="1400" spc="2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uses</a:t>
            </a:r>
            <a:r>
              <a:rPr sz="1400" spc="229" dirty="0"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0462C1"/>
                </a:solidFill>
                <a:latin typeface="Calibri"/>
                <a:cs typeface="Calibri"/>
                <a:hlinkClick r:id="rId3" tooltip="https://www.springboard.com/blog/data-science/machine-learning-engineering/"/>
              </a:rPr>
              <a:t>machine</a:t>
            </a:r>
            <a:r>
              <a:rPr sz="1400" u="sng" spc="204" dirty="0">
                <a:solidFill>
                  <a:srgbClr val="0462C1"/>
                </a:solidFill>
                <a:latin typeface="Calibri"/>
                <a:cs typeface="Calibri"/>
                <a:hlinkClick r:id="rId3" tooltip="https://www.springboard.com/blog/data-science/machine-learning-engineering/"/>
              </a:rPr>
              <a:t> </a:t>
            </a:r>
            <a:r>
              <a:rPr sz="1400" u="sng" dirty="0">
                <a:solidFill>
                  <a:srgbClr val="0462C1"/>
                </a:solidFill>
                <a:latin typeface="Calibri"/>
                <a:cs typeface="Calibri"/>
                <a:hlinkClick r:id="rId3" tooltip="https://www.springboard.com/blog/data-science/machine-learning-engineering/"/>
              </a:rPr>
              <a:t>learning</a:t>
            </a:r>
            <a:r>
              <a:rPr sz="1400" spc="21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analyze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make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inferences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similar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how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human </a:t>
            </a:r>
            <a:r>
              <a:rPr sz="1400" u="sng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brain</a:t>
            </a:r>
            <a:r>
              <a:rPr sz="1400" u="sng" spc="175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 </a:t>
            </a:r>
            <a:r>
              <a:rPr sz="1400" u="sng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might.</a:t>
            </a:r>
            <a:r>
              <a:rPr sz="1400" u="sng" spc="185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 </a:t>
            </a:r>
            <a:r>
              <a:rPr sz="1400" u="sng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As</a:t>
            </a:r>
            <a:r>
              <a:rPr sz="1400" u="sng" spc="185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 </a:t>
            </a:r>
            <a:r>
              <a:rPr sz="1400" u="sng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more</a:t>
            </a:r>
            <a:r>
              <a:rPr sz="1400" u="sng" spc="175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 </a:t>
            </a:r>
            <a:r>
              <a:rPr sz="1400" u="sng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data</a:t>
            </a:r>
            <a:r>
              <a:rPr sz="1400" u="sng" spc="190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 </a:t>
            </a:r>
            <a:r>
              <a:rPr sz="1400" u="sng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is</a:t>
            </a:r>
            <a:r>
              <a:rPr sz="1400" u="sng" spc="185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 </a:t>
            </a:r>
            <a:r>
              <a:rPr sz="1400" u="sng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introduced,</a:t>
            </a:r>
            <a:r>
              <a:rPr sz="1400" u="sng" spc="170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 </a:t>
            </a:r>
            <a:r>
              <a:rPr sz="1400" u="sng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the</a:t>
            </a:r>
            <a:r>
              <a:rPr sz="1400" u="sng" spc="180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 </a:t>
            </a:r>
            <a:r>
              <a:rPr sz="1400" u="sng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better</a:t>
            </a:r>
            <a:r>
              <a:rPr sz="1400" u="sng" spc="180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 </a:t>
            </a:r>
            <a:r>
              <a:rPr sz="1400" u="sng" spc="-10" dirty="0">
                <a:solidFill>
                  <a:srgbClr val="0462C1"/>
                </a:solidFill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neural </a:t>
            </a:r>
            <a:r>
              <a:rPr sz="1400" u="sng" dirty="0">
                <a:solidFill>
                  <a:srgbClr val="0462C1"/>
                </a:solidFill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networks</a:t>
            </a:r>
            <a:r>
              <a:rPr sz="1400" u="sng" spc="310" dirty="0">
                <a:solidFill>
                  <a:srgbClr val="0462C1"/>
                </a:solidFill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 </a:t>
            </a:r>
            <a:r>
              <a:rPr sz="1400" u="sng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become</a:t>
            </a:r>
            <a:r>
              <a:rPr sz="1400" u="sng" spc="300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 </a:t>
            </a:r>
            <a:r>
              <a:rPr sz="1400" u="sng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at</a:t>
            </a:r>
            <a:r>
              <a:rPr sz="1400" u="sng" spc="305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 </a:t>
            </a:r>
            <a:r>
              <a:rPr sz="1400" u="sng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recognizing</a:t>
            </a:r>
            <a:r>
              <a:rPr sz="1400" u="sng" spc="325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 </a:t>
            </a:r>
            <a:r>
              <a:rPr sz="1400" u="sng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patterns</a:t>
            </a:r>
            <a:r>
              <a:rPr sz="1400" u="sng" spc="305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 </a:t>
            </a:r>
            <a:r>
              <a:rPr sz="1400" u="sng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and</a:t>
            </a:r>
            <a:r>
              <a:rPr sz="1400" u="sng" spc="310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 </a:t>
            </a:r>
            <a:r>
              <a:rPr sz="1400" u="sng" spc="-10" dirty="0">
                <a:latin typeface="Calibri"/>
                <a:cs typeface="Calibri"/>
                <a:hlinkClick r:id="rId4" tooltip="https://www.springboard.com/blog/data-science/beginners-guide-neural-network-in-python-scikit-learn-0-18/"/>
              </a:rPr>
              <a:t>discovering</a:t>
            </a:r>
            <a:r>
              <a:rPr sz="1400" spc="-10" dirty="0">
                <a:latin typeface="Calibri"/>
                <a:cs typeface="Calibri"/>
              </a:rPr>
              <a:t> trends.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400" i="1" u="sng" dirty="0">
                <a:latin typeface="Calibri"/>
                <a:cs typeface="Calibri"/>
                <a:hlinkClick r:id="rId5" tooltip="https://www.springboard.com/blog/data-science/machine-learning-startups-changing-the-world/"/>
              </a:rPr>
              <a:t>Related</a:t>
            </a:r>
            <a:r>
              <a:rPr sz="1400" i="1" u="sng" spc="-15" dirty="0">
                <a:latin typeface="Calibri"/>
                <a:cs typeface="Calibri"/>
                <a:hlinkClick r:id="rId5" tooltip="https://www.springboard.com/blog/data-science/machine-learning-startups-changing-the-world/"/>
              </a:rPr>
              <a:t> </a:t>
            </a:r>
            <a:r>
              <a:rPr sz="1400" i="1" u="sng" dirty="0">
                <a:latin typeface="Calibri"/>
                <a:cs typeface="Calibri"/>
                <a:hlinkClick r:id="rId5" tooltip="https://www.springboard.com/blog/data-science/machine-learning-startups-changing-the-world/"/>
              </a:rPr>
              <a:t>Read:</a:t>
            </a:r>
            <a:r>
              <a:rPr sz="1400" i="1" u="sng" spc="-10" dirty="0">
                <a:latin typeface="Calibri"/>
                <a:cs typeface="Calibri"/>
                <a:hlinkClick r:id="rId5" tooltip="https://www.springboard.com/blog/data-science/machine-learning-startups-changing-the-world/"/>
              </a:rPr>
              <a:t> </a:t>
            </a:r>
            <a:r>
              <a:rPr sz="1400" i="1" u="sng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These</a:t>
            </a:r>
            <a:r>
              <a:rPr sz="1400" i="1" u="sng" spc="-15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 </a:t>
            </a:r>
            <a:r>
              <a:rPr sz="1400" i="1" u="sng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Machine</a:t>
            </a:r>
            <a:r>
              <a:rPr sz="1400" i="1" u="sng" spc="-5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 </a:t>
            </a:r>
            <a:r>
              <a:rPr sz="1400" i="1" u="sng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Learning</a:t>
            </a:r>
            <a:r>
              <a:rPr sz="1400" i="1" u="sng" spc="-10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 </a:t>
            </a:r>
            <a:r>
              <a:rPr sz="1400" i="1" u="sng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Startups</a:t>
            </a:r>
            <a:r>
              <a:rPr sz="1400" i="1" u="sng" spc="5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 </a:t>
            </a:r>
            <a:r>
              <a:rPr sz="1400" i="1" u="sng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Are</a:t>
            </a:r>
            <a:r>
              <a:rPr sz="1400" i="1" u="sng" spc="-15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 </a:t>
            </a:r>
            <a:r>
              <a:rPr sz="1400" i="1" u="sng" spc="-10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Ushering </a:t>
            </a:r>
            <a:r>
              <a:rPr sz="1400" i="1" u="sng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in</a:t>
            </a:r>
            <a:r>
              <a:rPr sz="1400" i="1" u="sng" spc="-25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 </a:t>
            </a:r>
            <a:r>
              <a:rPr sz="1400" i="1" u="sng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a</a:t>
            </a:r>
            <a:r>
              <a:rPr sz="1400" i="1" u="sng" spc="-30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 </a:t>
            </a:r>
            <a:r>
              <a:rPr sz="1400" i="1" u="sng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Data</a:t>
            </a:r>
            <a:r>
              <a:rPr sz="1400" i="1" u="sng" spc="-15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 </a:t>
            </a:r>
            <a:r>
              <a:rPr sz="1400" i="1" u="sng" spc="-10" dirty="0">
                <a:solidFill>
                  <a:srgbClr val="0462C1"/>
                </a:solidFill>
                <a:latin typeface="Calibri"/>
                <a:cs typeface="Calibri"/>
                <a:hlinkClick r:id="rId5" tooltip="https://www.springboard.com/blog/data-science/machine-learning-startups-changing-the-world/"/>
              </a:rPr>
              <a:t>Revolution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7133589" y="3450715"/>
            <a:ext cx="4472664" cy="2574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  <a:defRPr/>
            </a:pPr>
            <a:r>
              <a:rPr sz="1400" b="1">
                <a:latin typeface="Calibri"/>
                <a:cs typeface="Calibri"/>
              </a:rPr>
              <a:t>How</a:t>
            </a:r>
            <a:r>
              <a:rPr sz="1400" b="1" spc="-30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Does</a:t>
            </a:r>
            <a:r>
              <a:rPr sz="1400" b="1" spc="-40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It</a:t>
            </a:r>
            <a:r>
              <a:rPr sz="1400" b="1" spc="-10">
                <a:latin typeface="Calibri"/>
                <a:cs typeface="Calibri"/>
              </a:rPr>
              <a:t> </a:t>
            </a:r>
            <a:r>
              <a:rPr sz="1400" b="1" spc="-20">
                <a:latin typeface="Calibri"/>
                <a:cs typeface="Calibri"/>
              </a:rPr>
              <a:t>Work?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400">
                <a:latin typeface="Calibri"/>
                <a:cs typeface="Calibri"/>
              </a:rPr>
              <a:t>Artificial</a:t>
            </a:r>
            <a:r>
              <a:rPr sz="1400" spc="1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neural</a:t>
            </a:r>
            <a:r>
              <a:rPr sz="1400" spc="14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network</a:t>
            </a:r>
            <a:r>
              <a:rPr sz="1400" spc="13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analysis</a:t>
            </a:r>
            <a:r>
              <a:rPr sz="1400" spc="1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works</a:t>
            </a:r>
            <a:r>
              <a:rPr sz="1400" spc="1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by</a:t>
            </a:r>
            <a:r>
              <a:rPr sz="1400" spc="1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introducing</a:t>
            </a:r>
            <a:r>
              <a:rPr sz="1400" spc="135">
                <a:latin typeface="Calibri"/>
                <a:cs typeface="Calibri"/>
              </a:rPr>
              <a:t> </a:t>
            </a:r>
            <a:r>
              <a:rPr sz="1400" spc="-20">
                <a:latin typeface="Calibri"/>
                <a:cs typeface="Calibri"/>
              </a:rPr>
              <a:t>data </a:t>
            </a:r>
            <a:r>
              <a:rPr sz="1400">
                <a:latin typeface="Calibri"/>
                <a:cs typeface="Calibri"/>
              </a:rPr>
              <a:t>into</a:t>
            </a:r>
            <a:r>
              <a:rPr sz="1400" spc="185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the</a:t>
            </a:r>
            <a:r>
              <a:rPr sz="1400" spc="195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network</a:t>
            </a:r>
            <a:r>
              <a:rPr sz="1400" spc="190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in</a:t>
            </a:r>
            <a:r>
              <a:rPr sz="1400" spc="185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order</a:t>
            </a:r>
            <a:r>
              <a:rPr sz="1400" spc="185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to</a:t>
            </a:r>
            <a:r>
              <a:rPr sz="1400" spc="200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train</a:t>
            </a:r>
            <a:r>
              <a:rPr sz="1400" spc="190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it</a:t>
            </a:r>
            <a:r>
              <a:rPr sz="1400" spc="185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how</a:t>
            </a:r>
            <a:r>
              <a:rPr sz="1400" spc="195">
                <a:latin typeface="Calibri"/>
                <a:cs typeface="Calibri"/>
              </a:rPr>
              <a:t>  </a:t>
            </a:r>
            <a:r>
              <a:rPr sz="1400">
                <a:latin typeface="Calibri"/>
                <a:cs typeface="Calibri"/>
              </a:rPr>
              <a:t>to</a:t>
            </a:r>
            <a:r>
              <a:rPr sz="1400" spc="190">
                <a:latin typeface="Calibri"/>
                <a:cs typeface="Calibri"/>
              </a:rPr>
              <a:t>  </a:t>
            </a:r>
            <a:r>
              <a:rPr sz="1400" spc="-20">
                <a:latin typeface="Calibri"/>
                <a:cs typeface="Calibri"/>
              </a:rPr>
              <a:t>make </a:t>
            </a:r>
            <a:r>
              <a:rPr sz="1400" spc="-10">
                <a:latin typeface="Calibri"/>
                <a:cs typeface="Calibri"/>
              </a:rPr>
              <a:t>predictions—</a:t>
            </a:r>
            <a:r>
              <a:rPr sz="1400">
                <a:latin typeface="Calibri"/>
                <a:cs typeface="Calibri"/>
              </a:rPr>
              <a:t>it’s</a:t>
            </a:r>
            <a:r>
              <a:rPr sz="1400" spc="4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similar</a:t>
            </a:r>
            <a:r>
              <a:rPr sz="1400" spc="4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to</a:t>
            </a:r>
            <a:r>
              <a:rPr sz="1400" spc="45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how</a:t>
            </a:r>
            <a:r>
              <a:rPr sz="1400" spc="45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</a:t>
            </a:r>
            <a:r>
              <a:rPr sz="1400" spc="44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human</a:t>
            </a:r>
            <a:r>
              <a:rPr sz="1400" spc="4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brain</a:t>
            </a:r>
            <a:r>
              <a:rPr sz="1400" spc="440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works. </a:t>
            </a:r>
            <a:r>
              <a:rPr sz="1400">
                <a:latin typeface="Calibri"/>
                <a:cs typeface="Calibri"/>
              </a:rPr>
              <a:t>These</a:t>
            </a:r>
            <a:r>
              <a:rPr sz="1400" spc="12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predictions</a:t>
            </a:r>
            <a:r>
              <a:rPr sz="1400" spc="13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are</a:t>
            </a:r>
            <a:r>
              <a:rPr sz="1400" spc="12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tested</a:t>
            </a:r>
            <a:r>
              <a:rPr sz="1400" spc="12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for</a:t>
            </a:r>
            <a:r>
              <a:rPr sz="1400" spc="1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accuracy</a:t>
            </a:r>
            <a:r>
              <a:rPr sz="1400" spc="1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and</a:t>
            </a:r>
            <a:r>
              <a:rPr sz="1400" spc="1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then</a:t>
            </a:r>
            <a:r>
              <a:rPr sz="1400" spc="125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refined. </a:t>
            </a:r>
            <a:r>
              <a:rPr sz="1400">
                <a:latin typeface="Calibri"/>
                <a:cs typeface="Calibri"/>
              </a:rPr>
              <a:t>As</a:t>
            </a:r>
            <a:r>
              <a:rPr sz="1400" spc="-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more</a:t>
            </a:r>
            <a:r>
              <a:rPr sz="1400" spc="-2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data</a:t>
            </a:r>
            <a:r>
              <a:rPr sz="1400" spc="-1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is</a:t>
            </a:r>
            <a:r>
              <a:rPr sz="1400" spc="-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introduced,</a:t>
            </a:r>
            <a:r>
              <a:rPr sz="1400" spc="-1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</a:t>
            </a:r>
            <a:r>
              <a:rPr sz="1400" spc="-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network</a:t>
            </a:r>
            <a:r>
              <a:rPr sz="1400" spc="-2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continues</a:t>
            </a:r>
            <a:r>
              <a:rPr sz="1400" spc="-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to</a:t>
            </a:r>
            <a:r>
              <a:rPr sz="1400" spc="-10">
                <a:latin typeface="Calibri"/>
                <a:cs typeface="Calibri"/>
              </a:rPr>
              <a:t> “learn” </a:t>
            </a:r>
            <a:r>
              <a:rPr sz="1400">
                <a:latin typeface="Calibri"/>
                <a:cs typeface="Calibri"/>
              </a:rPr>
              <a:t>and</a:t>
            </a:r>
            <a:r>
              <a:rPr sz="1400" spc="-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update</a:t>
            </a:r>
            <a:r>
              <a:rPr sz="1400" spc="-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its</a:t>
            </a:r>
            <a:r>
              <a:rPr sz="1400" spc="-35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predictions.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defRPr/>
            </a:pPr>
            <a:r>
              <a:rPr sz="1400" b="1" spc="-10"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defRPr/>
            </a:pPr>
            <a:r>
              <a:rPr sz="1400">
                <a:latin typeface="Calibri"/>
                <a:cs typeface="Calibri"/>
              </a:rPr>
              <a:t>Neural</a:t>
            </a:r>
            <a:r>
              <a:rPr sz="1400" spc="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networks</a:t>
            </a:r>
            <a:r>
              <a:rPr sz="1400" spc="3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are</a:t>
            </a:r>
            <a:r>
              <a:rPr sz="1400" spc="2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frequently</a:t>
            </a:r>
            <a:r>
              <a:rPr sz="1400" spc="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used</a:t>
            </a:r>
            <a:r>
              <a:rPr sz="1400" spc="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in</a:t>
            </a:r>
            <a:r>
              <a:rPr sz="1400" spc="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the</a:t>
            </a:r>
            <a:r>
              <a:rPr sz="1400" spc="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finance</a:t>
            </a:r>
            <a:r>
              <a:rPr sz="1400" spc="3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sector</a:t>
            </a:r>
            <a:r>
              <a:rPr sz="1400" spc="30">
                <a:latin typeface="Calibri"/>
                <a:cs typeface="Calibri"/>
              </a:rPr>
              <a:t> </a:t>
            </a:r>
            <a:r>
              <a:rPr sz="1400" spc="-25">
                <a:latin typeface="Calibri"/>
                <a:cs typeface="Calibri"/>
              </a:rPr>
              <a:t>to </a:t>
            </a:r>
            <a:r>
              <a:rPr sz="1400">
                <a:latin typeface="Calibri"/>
                <a:cs typeface="Calibri"/>
              </a:rPr>
              <a:t>forecast</a:t>
            </a:r>
            <a:r>
              <a:rPr sz="1400" spc="22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market</a:t>
            </a:r>
            <a:r>
              <a:rPr sz="1400" spc="22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outcomes</a:t>
            </a:r>
            <a:r>
              <a:rPr sz="1400" spc="22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over</a:t>
            </a:r>
            <a:r>
              <a:rPr sz="1400" spc="22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time,</a:t>
            </a:r>
            <a:r>
              <a:rPr sz="1400" spc="22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analyze</a:t>
            </a:r>
            <a:r>
              <a:rPr sz="1400" spc="229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transactions, </a:t>
            </a:r>
            <a:r>
              <a:rPr sz="1400">
                <a:latin typeface="Calibri"/>
                <a:cs typeface="Calibri"/>
              </a:rPr>
              <a:t>assess</a:t>
            </a:r>
            <a:r>
              <a:rPr sz="1400" spc="-4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risk,</a:t>
            </a:r>
            <a:r>
              <a:rPr sz="1400" spc="-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and</a:t>
            </a:r>
            <a:r>
              <a:rPr sz="1400" spc="-35">
                <a:latin typeface="Calibri"/>
                <a:cs typeface="Calibri"/>
              </a:rPr>
              <a:t> </a:t>
            </a:r>
            <a:r>
              <a:rPr sz="1400" spc="-20">
                <a:latin typeface="Calibri"/>
                <a:cs typeface="Calibri"/>
              </a:rPr>
              <a:t>more.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 bwMode="auto">
          <a:xfrm>
            <a:off x="838200" y="0"/>
            <a:ext cx="10515600" cy="138178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70230" marR="5080">
              <a:lnSpc>
                <a:spcPct val="100000"/>
              </a:lnSpc>
              <a:spcBef>
                <a:spcPts val="215"/>
              </a:spcBef>
              <a:defRPr/>
            </a:pPr>
            <a:r>
              <a:rPr spc="85" dirty="0">
                <a:latin typeface="Agency FB" panose="020B0503020202020204" pitchFamily="34" charset="0"/>
              </a:rPr>
              <a:t>Methods</a:t>
            </a:r>
            <a:r>
              <a:rPr spc="-100" dirty="0">
                <a:latin typeface="Agency FB" panose="020B0503020202020204" pitchFamily="34" charset="0"/>
              </a:rPr>
              <a:t> </a:t>
            </a:r>
            <a:r>
              <a:rPr spc="105" dirty="0">
                <a:latin typeface="Agency FB" panose="020B0503020202020204" pitchFamily="34" charset="0"/>
              </a:rPr>
              <a:t>Based</a:t>
            </a:r>
            <a:r>
              <a:rPr spc="-120" dirty="0">
                <a:latin typeface="Agency FB" panose="020B0503020202020204" pitchFamily="34" charset="0"/>
              </a:rPr>
              <a:t> </a:t>
            </a:r>
            <a:r>
              <a:rPr dirty="0">
                <a:latin typeface="Agency FB" panose="020B0503020202020204" pitchFamily="34" charset="0"/>
              </a:rPr>
              <a:t>on</a:t>
            </a:r>
            <a:r>
              <a:rPr spc="-80" dirty="0">
                <a:latin typeface="Agency FB" panose="020B0503020202020204" pitchFamily="34" charset="0"/>
              </a:rPr>
              <a:t> </a:t>
            </a:r>
            <a:r>
              <a:rPr dirty="0">
                <a:latin typeface="Agency FB" panose="020B0503020202020204" pitchFamily="34" charset="0"/>
              </a:rPr>
              <a:t>The</a:t>
            </a:r>
            <a:r>
              <a:rPr spc="-80" dirty="0">
                <a:latin typeface="Agency FB" panose="020B0503020202020204" pitchFamily="34" charset="0"/>
              </a:rPr>
              <a:t> </a:t>
            </a:r>
            <a:r>
              <a:rPr spc="-10" dirty="0">
                <a:latin typeface="Agency FB" panose="020B0503020202020204" pitchFamily="34" charset="0"/>
              </a:rPr>
              <a:t>Artificial</a:t>
            </a:r>
            <a:r>
              <a:rPr spc="-105" dirty="0">
                <a:latin typeface="Agency FB" panose="020B0503020202020204" pitchFamily="34" charset="0"/>
              </a:rPr>
              <a:t> </a:t>
            </a:r>
            <a:r>
              <a:rPr spc="-10" dirty="0">
                <a:latin typeface="Agency FB" panose="020B0503020202020204" pitchFamily="34" charset="0"/>
              </a:rPr>
              <a:t>Intelligence, </a:t>
            </a:r>
            <a:r>
              <a:rPr spc="55" dirty="0">
                <a:latin typeface="Agency FB" panose="020B0503020202020204" pitchFamily="34" charset="0"/>
              </a:rPr>
              <a:t>Machine</a:t>
            </a:r>
            <a:r>
              <a:rPr dirty="0">
                <a:latin typeface="Agency FB" panose="020B0503020202020204" pitchFamily="34" charset="0"/>
              </a:rPr>
              <a:t> Learning</a:t>
            </a:r>
            <a:r>
              <a:rPr spc="-30" dirty="0">
                <a:latin typeface="Agency FB" panose="020B0503020202020204" pitchFamily="34" charset="0"/>
              </a:rPr>
              <a:t> </a:t>
            </a:r>
            <a:r>
              <a:rPr spc="75" dirty="0">
                <a:latin typeface="Agency FB" panose="020B0503020202020204" pitchFamily="34" charset="0"/>
              </a:rPr>
              <a:t>and</a:t>
            </a:r>
            <a:r>
              <a:rPr spc="10" dirty="0">
                <a:latin typeface="Agency FB" panose="020B0503020202020204" pitchFamily="34" charset="0"/>
              </a:rPr>
              <a:t> </a:t>
            </a:r>
            <a:r>
              <a:rPr dirty="0">
                <a:latin typeface="Agency FB" panose="020B0503020202020204" pitchFamily="34" charset="0"/>
              </a:rPr>
              <a:t>Heuristic</a:t>
            </a:r>
            <a:r>
              <a:rPr spc="-15" dirty="0">
                <a:latin typeface="Agency FB" panose="020B0503020202020204" pitchFamily="34" charset="0"/>
              </a:rPr>
              <a:t> </a:t>
            </a:r>
            <a:r>
              <a:rPr spc="40" dirty="0">
                <a:latin typeface="Agency FB" panose="020B0503020202020204" pitchFamily="34" charset="0"/>
              </a:rPr>
              <a:t>Algorithms</a:t>
            </a:r>
            <a:endParaRPr dirty="0">
              <a:latin typeface="Agency FB" panose="020B050302020202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6"/>
          <a:stretch/>
        </p:blipFill>
        <p:spPr bwMode="auto">
          <a:xfrm>
            <a:off x="603504" y="1918716"/>
            <a:ext cx="6350508" cy="330707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 bwMode="auto">
          <a:xfrm>
            <a:off x="838200" y="-76200"/>
            <a:ext cx="10515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100"/>
              </a:spcBef>
              <a:defRPr/>
            </a:pPr>
            <a:r>
              <a:rPr spc="85" dirty="0">
                <a:latin typeface="Agency FB" panose="020B0503020202020204" pitchFamily="34" charset="0"/>
              </a:rPr>
              <a:t>Methods</a:t>
            </a:r>
            <a:r>
              <a:rPr spc="-100" dirty="0">
                <a:latin typeface="Agency FB" panose="020B0503020202020204" pitchFamily="34" charset="0"/>
              </a:rPr>
              <a:t> </a:t>
            </a:r>
            <a:r>
              <a:rPr spc="110" dirty="0">
                <a:latin typeface="Agency FB" panose="020B0503020202020204" pitchFamily="34" charset="0"/>
              </a:rPr>
              <a:t>Based</a:t>
            </a:r>
            <a:r>
              <a:rPr spc="-110" dirty="0">
                <a:latin typeface="Agency FB" panose="020B0503020202020204" pitchFamily="34" charset="0"/>
              </a:rPr>
              <a:t> </a:t>
            </a:r>
            <a:r>
              <a:rPr dirty="0">
                <a:latin typeface="Agency FB" panose="020B0503020202020204" pitchFamily="34" charset="0"/>
              </a:rPr>
              <a:t>on</a:t>
            </a:r>
            <a:r>
              <a:rPr spc="-85" dirty="0">
                <a:latin typeface="Agency FB" panose="020B0503020202020204" pitchFamily="34" charset="0"/>
              </a:rPr>
              <a:t> </a:t>
            </a:r>
            <a:r>
              <a:rPr dirty="0">
                <a:latin typeface="Agency FB" panose="020B0503020202020204" pitchFamily="34" charset="0"/>
              </a:rPr>
              <a:t>The</a:t>
            </a:r>
            <a:r>
              <a:rPr spc="-70" dirty="0">
                <a:latin typeface="Agency FB" panose="020B0503020202020204" pitchFamily="34" charset="0"/>
              </a:rPr>
              <a:t> </a:t>
            </a:r>
            <a:r>
              <a:rPr spc="-10" dirty="0">
                <a:latin typeface="Agency FB" panose="020B0503020202020204" pitchFamily="34" charset="0"/>
              </a:rPr>
              <a:t>Artificial</a:t>
            </a:r>
            <a:r>
              <a:rPr spc="-155" dirty="0">
                <a:latin typeface="Agency FB" panose="020B0503020202020204" pitchFamily="34" charset="0"/>
              </a:rPr>
              <a:t> </a:t>
            </a:r>
            <a:r>
              <a:rPr spc="-10" dirty="0">
                <a:latin typeface="Agency FB" panose="020B0503020202020204" pitchFamily="34" charset="0"/>
              </a:rPr>
              <a:t>Intelligence,</a:t>
            </a:r>
            <a:endParaRPr dirty="0">
              <a:latin typeface="Agency FB" panose="020B0503020202020204" pitchFamily="34" charset="0"/>
            </a:endParaRPr>
          </a:p>
          <a:p>
            <a:pPr marL="341630">
              <a:lnSpc>
                <a:spcPct val="100000"/>
              </a:lnSpc>
              <a:defRPr/>
            </a:pPr>
            <a:r>
              <a:rPr spc="65" dirty="0">
                <a:latin typeface="Agency FB" panose="020B0503020202020204" pitchFamily="34" charset="0"/>
              </a:rPr>
              <a:t>Machine</a:t>
            </a:r>
            <a:r>
              <a:rPr spc="-10" dirty="0">
                <a:latin typeface="Agency FB" panose="020B0503020202020204" pitchFamily="34" charset="0"/>
              </a:rPr>
              <a:t> </a:t>
            </a:r>
            <a:r>
              <a:rPr dirty="0">
                <a:latin typeface="Agency FB" panose="020B0503020202020204" pitchFamily="34" charset="0"/>
              </a:rPr>
              <a:t>Learning</a:t>
            </a:r>
            <a:r>
              <a:rPr spc="-25" dirty="0">
                <a:latin typeface="Agency FB" panose="020B0503020202020204" pitchFamily="34" charset="0"/>
              </a:rPr>
              <a:t> </a:t>
            </a:r>
            <a:r>
              <a:rPr spc="75" dirty="0">
                <a:latin typeface="Agency FB" panose="020B0503020202020204" pitchFamily="34" charset="0"/>
              </a:rPr>
              <a:t>and</a:t>
            </a:r>
            <a:r>
              <a:rPr dirty="0">
                <a:latin typeface="Agency FB" panose="020B0503020202020204" pitchFamily="34" charset="0"/>
              </a:rPr>
              <a:t> Heuristic</a:t>
            </a:r>
            <a:r>
              <a:rPr spc="-15" dirty="0">
                <a:latin typeface="Agency FB" panose="020B0503020202020204" pitchFamily="34" charset="0"/>
              </a:rPr>
              <a:t> </a:t>
            </a:r>
            <a:r>
              <a:rPr spc="45" dirty="0">
                <a:latin typeface="Agency FB" panose="020B0503020202020204" pitchFamily="34" charset="0"/>
              </a:rPr>
              <a:t>Algorithms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defRPr/>
            </a:pPr>
            <a:r>
              <a:t>General</a:t>
            </a:r>
            <a:r>
              <a:rPr spc="-50"/>
              <a:t> </a:t>
            </a:r>
            <a:r>
              <a:rPr spc="-10"/>
              <a:t>Overview</a:t>
            </a:r>
            <a:endParaRPr/>
          </a:p>
          <a:p>
            <a:pPr marL="12700" marR="5080" algn="just">
              <a:lnSpc>
                <a:spcPct val="100000"/>
              </a:lnSpc>
              <a:defRPr/>
            </a:pPr>
            <a:r>
              <a:rPr b="0">
                <a:latin typeface="Calibri"/>
                <a:cs typeface="Calibri"/>
              </a:rPr>
              <a:t>Text</a:t>
            </a:r>
            <a:r>
              <a:rPr b="0" spc="240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analysis,</a:t>
            </a:r>
            <a:r>
              <a:rPr b="0" spc="24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or</a:t>
            </a:r>
            <a:r>
              <a:rPr b="0" spc="23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sentiment</a:t>
            </a:r>
            <a:r>
              <a:rPr b="0" spc="24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analysis,</a:t>
            </a:r>
            <a:r>
              <a:rPr b="0" spc="240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is</a:t>
            </a:r>
            <a:r>
              <a:rPr b="0" spc="250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a</a:t>
            </a:r>
            <a:r>
              <a:rPr b="0" spc="245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qualitative </a:t>
            </a:r>
            <a:r>
              <a:rPr b="0">
                <a:latin typeface="Calibri"/>
                <a:cs typeface="Calibri"/>
              </a:rPr>
              <a:t>data</a:t>
            </a:r>
            <a:r>
              <a:rPr b="0" spc="28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analysis</a:t>
            </a:r>
            <a:r>
              <a:rPr b="0" spc="28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method</a:t>
            </a:r>
            <a:r>
              <a:rPr b="0" spc="290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that</a:t>
            </a:r>
            <a:r>
              <a:rPr b="0" spc="290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searches</a:t>
            </a:r>
            <a:r>
              <a:rPr b="0" spc="290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for</a:t>
            </a:r>
            <a:r>
              <a:rPr b="0" spc="28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trends</a:t>
            </a:r>
            <a:r>
              <a:rPr b="0" spc="295">
                <a:latin typeface="Calibri"/>
                <a:cs typeface="Calibri"/>
              </a:rPr>
              <a:t> </a:t>
            </a:r>
            <a:r>
              <a:rPr b="0" spc="-25">
                <a:latin typeface="Calibri"/>
                <a:cs typeface="Calibri"/>
              </a:rPr>
              <a:t>and </a:t>
            </a:r>
            <a:r>
              <a:rPr b="0">
                <a:latin typeface="Calibri"/>
                <a:cs typeface="Calibri"/>
              </a:rPr>
              <a:t>patterns</a:t>
            </a:r>
            <a:r>
              <a:rPr b="0" spc="30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in</a:t>
            </a:r>
            <a:r>
              <a:rPr b="0" spc="31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textual</a:t>
            </a:r>
            <a:r>
              <a:rPr b="0" spc="300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data</a:t>
            </a:r>
            <a:r>
              <a:rPr b="0" spc="310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to</a:t>
            </a:r>
            <a:r>
              <a:rPr b="0" spc="310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better</a:t>
            </a:r>
            <a:r>
              <a:rPr b="0" spc="30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understand</a:t>
            </a:r>
            <a:r>
              <a:rPr b="0" spc="325">
                <a:latin typeface="Calibri"/>
                <a:cs typeface="Calibri"/>
              </a:rPr>
              <a:t> </a:t>
            </a:r>
            <a:r>
              <a:rPr b="0" spc="-25">
                <a:latin typeface="Calibri"/>
                <a:cs typeface="Calibri"/>
              </a:rPr>
              <a:t>how </a:t>
            </a:r>
            <a:r>
              <a:rPr b="0" spc="-10">
                <a:latin typeface="Calibri"/>
                <a:cs typeface="Calibri"/>
              </a:rPr>
              <a:t>customers</a:t>
            </a:r>
            <a:r>
              <a:rPr b="0" spc="-65">
                <a:latin typeface="Calibri"/>
                <a:cs typeface="Calibri"/>
              </a:rPr>
              <a:t> </a:t>
            </a:r>
            <a:r>
              <a:rPr b="0" spc="-20">
                <a:latin typeface="Calibri"/>
                <a:cs typeface="Calibri"/>
              </a:rPr>
              <a:t>feel.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6904989" y="2973069"/>
            <a:ext cx="4971139" cy="2756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latin typeface="Calibri"/>
                <a:cs typeface="Calibri"/>
              </a:rPr>
              <a:t>How</a:t>
            </a:r>
            <a:r>
              <a:rPr sz="1800" b="1" spc="-1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Does</a:t>
            </a:r>
            <a:r>
              <a:rPr sz="1800" b="1" spc="-3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It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Work?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800">
                <a:latin typeface="Calibri"/>
                <a:cs typeface="Calibri"/>
              </a:rPr>
              <a:t>Text</a:t>
            </a:r>
            <a:r>
              <a:rPr sz="1800" spc="19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analysis</a:t>
            </a:r>
            <a:r>
              <a:rPr sz="1800" spc="20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uses</a:t>
            </a:r>
            <a:r>
              <a:rPr sz="1800" spc="20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</a:t>
            </a:r>
            <a:r>
              <a:rPr sz="1800" spc="20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array</a:t>
            </a:r>
            <a:r>
              <a:rPr sz="1800" spc="20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20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algorithms</a:t>
            </a:r>
            <a:r>
              <a:rPr sz="1800" spc="20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trained</a:t>
            </a:r>
            <a:r>
              <a:rPr sz="1800" spc="19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to </a:t>
            </a:r>
            <a:r>
              <a:rPr sz="1800">
                <a:latin typeface="Calibri"/>
                <a:cs typeface="Calibri"/>
              </a:rPr>
              <a:t>associate</a:t>
            </a:r>
            <a:r>
              <a:rPr sz="1800" spc="30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certain</a:t>
            </a:r>
            <a:r>
              <a:rPr sz="1800" spc="30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words</a:t>
            </a:r>
            <a:r>
              <a:rPr sz="1800" spc="30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with</a:t>
            </a:r>
            <a:r>
              <a:rPr sz="1800" spc="30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certain</a:t>
            </a:r>
            <a:r>
              <a:rPr sz="1800" spc="300">
                <a:latin typeface="Calibri"/>
                <a:cs typeface="Calibri"/>
              </a:rPr>
              <a:t>  </a:t>
            </a:r>
            <a:r>
              <a:rPr sz="1800" spc="-10">
                <a:latin typeface="Calibri"/>
                <a:cs typeface="Calibri"/>
              </a:rPr>
              <a:t>thoughts, </a:t>
            </a:r>
            <a:r>
              <a:rPr sz="1800">
                <a:latin typeface="Calibri"/>
                <a:cs typeface="Calibri"/>
              </a:rPr>
              <a:t>feelings,</a:t>
            </a:r>
            <a:r>
              <a:rPr sz="1800" spc="5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or</a:t>
            </a:r>
            <a:r>
              <a:rPr sz="1800" spc="5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opinions.</a:t>
            </a:r>
            <a:r>
              <a:rPr sz="1800" spc="5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This</a:t>
            </a:r>
            <a:r>
              <a:rPr sz="1800" spc="5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information</a:t>
            </a:r>
            <a:r>
              <a:rPr sz="1800" spc="5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5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used</a:t>
            </a:r>
            <a:r>
              <a:rPr sz="1800" spc="55">
                <a:latin typeface="Calibri"/>
                <a:cs typeface="Calibri"/>
              </a:rPr>
              <a:t>  </a:t>
            </a:r>
            <a:r>
              <a:rPr sz="1800" spc="-25">
                <a:latin typeface="Calibri"/>
                <a:cs typeface="Calibri"/>
              </a:rPr>
              <a:t>to </a:t>
            </a:r>
            <a:r>
              <a:rPr sz="1800">
                <a:latin typeface="Calibri"/>
                <a:cs typeface="Calibri"/>
              </a:rPr>
              <a:t>deduce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how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customers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feel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about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particular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thing.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defRPr/>
            </a:pPr>
            <a:r>
              <a:rPr sz="1800" b="1" spc="-10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  <a:defRPr/>
            </a:pPr>
            <a:r>
              <a:rPr sz="1800">
                <a:latin typeface="Calibri"/>
                <a:cs typeface="Calibri"/>
              </a:rPr>
              <a:t>For</a:t>
            </a:r>
            <a:r>
              <a:rPr sz="1800" spc="2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example,</a:t>
            </a:r>
            <a:r>
              <a:rPr sz="1800" spc="2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if</a:t>
            </a:r>
            <a:r>
              <a:rPr sz="1800" spc="2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someone</a:t>
            </a:r>
            <a:r>
              <a:rPr sz="1800" spc="28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inputted</a:t>
            </a:r>
            <a:r>
              <a:rPr sz="1800" spc="2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2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textual</a:t>
            </a:r>
            <a:r>
              <a:rPr sz="1800" spc="27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data </a:t>
            </a:r>
            <a:r>
              <a:rPr sz="1800">
                <a:latin typeface="Calibri"/>
                <a:cs typeface="Calibri"/>
              </a:rPr>
              <a:t>“boring”</a:t>
            </a:r>
            <a:r>
              <a:rPr sz="1800" spc="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to</a:t>
            </a:r>
            <a:r>
              <a:rPr sz="1800" spc="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describe</a:t>
            </a:r>
            <a:r>
              <a:rPr sz="1800" spc="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newly</a:t>
            </a:r>
            <a:r>
              <a:rPr sz="1800" spc="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released</a:t>
            </a:r>
            <a:r>
              <a:rPr sz="1800" spc="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film,</a:t>
            </a:r>
            <a:r>
              <a:rPr sz="1800" spc="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that</a:t>
            </a:r>
            <a:r>
              <a:rPr sz="1800" spc="5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data </a:t>
            </a:r>
            <a:r>
              <a:rPr sz="1800">
                <a:latin typeface="Calibri"/>
                <a:cs typeface="Calibri"/>
              </a:rPr>
              <a:t>would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be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tagged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as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expressing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negative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sentiment.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/>
          <a:stretch/>
        </p:blipFill>
        <p:spPr bwMode="auto">
          <a:xfrm>
            <a:off x="408431" y="1741932"/>
            <a:ext cx="6318504" cy="3657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 bwMode="auto">
          <a:xfrm>
            <a:off x="2207513" y="1143760"/>
            <a:ext cx="1460224" cy="561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-130">
                <a:solidFill>
                  <a:srgbClr val="212121"/>
                </a:solidFill>
                <a:latin typeface="Tahoma"/>
                <a:cs typeface="Tahoma"/>
              </a:rPr>
              <a:t>Text</a:t>
            </a:r>
            <a:r>
              <a:rPr sz="1800" b="1" spc="-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800" b="1" spc="-110">
                <a:solidFill>
                  <a:srgbClr val="212121"/>
                </a:solidFill>
                <a:latin typeface="Tahoma"/>
                <a:cs typeface="Tahoma"/>
              </a:rPr>
              <a:t>analysis </a:t>
            </a:r>
            <a:r>
              <a:rPr sz="1800" b="1" spc="-50">
                <a:solidFill>
                  <a:srgbClr val="212121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1760600" y="1342134"/>
            <a:ext cx="2268579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latin typeface="Calibri"/>
                <a:cs typeface="Calibri"/>
              </a:rPr>
              <a:t>Decision</a:t>
            </a:r>
            <a:r>
              <a:rPr sz="1800" b="1" spc="-8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Trees</a:t>
            </a:r>
            <a:r>
              <a:rPr sz="1800" b="1" spc="-60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Analysis: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7214995" y="1729230"/>
            <a:ext cx="4472029" cy="3182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dirty="0">
                <a:latin typeface="Calibri"/>
                <a:cs typeface="Calibri"/>
              </a:rPr>
              <a:t>General</a:t>
            </a:r>
            <a:r>
              <a:rPr sz="1600" b="1" spc="-8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Overview</a:t>
            </a:r>
            <a:endParaRPr sz="16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600" dirty="0">
                <a:latin typeface="Calibri"/>
                <a:cs typeface="Calibri"/>
              </a:rPr>
              <a:t>This</a:t>
            </a:r>
            <a:r>
              <a:rPr sz="1600" spc="220" dirty="0">
                <a:latin typeface="Calibri"/>
                <a:cs typeface="Calibri"/>
              </a:rPr>
              <a:t>  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225" dirty="0">
                <a:latin typeface="Calibri"/>
                <a:cs typeface="Calibri"/>
              </a:rPr>
              <a:t>   </a:t>
            </a:r>
            <a:r>
              <a:rPr sz="1600" dirty="0">
                <a:latin typeface="Calibri"/>
                <a:cs typeface="Calibri"/>
              </a:rPr>
              <a:t>another</a:t>
            </a:r>
            <a:r>
              <a:rPr sz="1600" spc="220" dirty="0">
                <a:latin typeface="Calibri"/>
                <a:cs typeface="Calibri"/>
              </a:rPr>
              <a:t>   </a:t>
            </a:r>
            <a:r>
              <a:rPr sz="1600" dirty="0">
                <a:latin typeface="Calibri"/>
                <a:cs typeface="Calibri"/>
              </a:rPr>
              <a:t>very</a:t>
            </a:r>
            <a:r>
              <a:rPr sz="1600" spc="225" dirty="0">
                <a:latin typeface="Calibri"/>
                <a:cs typeface="Calibri"/>
              </a:rPr>
              <a:t>   </a:t>
            </a:r>
            <a:r>
              <a:rPr sz="1600" dirty="0">
                <a:latin typeface="Calibri"/>
                <a:cs typeface="Calibri"/>
              </a:rPr>
              <a:t>popular</a:t>
            </a:r>
            <a:r>
              <a:rPr sz="1600" spc="225" dirty="0">
                <a:latin typeface="Calibri"/>
                <a:cs typeface="Calibri"/>
              </a:rPr>
              <a:t> 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29" dirty="0">
                <a:latin typeface="Calibri"/>
                <a:cs typeface="Calibri"/>
              </a:rPr>
              <a:t>   </a:t>
            </a:r>
            <a:r>
              <a:rPr sz="1600" b="1" spc="-10" dirty="0">
                <a:latin typeface="Calibri"/>
                <a:cs typeface="Calibri"/>
              </a:rPr>
              <a:t>modern </a:t>
            </a:r>
            <a:r>
              <a:rPr sz="1600" b="1" dirty="0">
                <a:latin typeface="Calibri"/>
                <a:cs typeface="Calibri"/>
              </a:rPr>
              <a:t>classification</a:t>
            </a:r>
            <a:r>
              <a:rPr sz="1600" b="1" spc="1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algorithm</a:t>
            </a:r>
            <a:r>
              <a:rPr sz="1600" b="1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mining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machine </a:t>
            </a:r>
            <a:r>
              <a:rPr sz="1600" dirty="0">
                <a:latin typeface="Calibri"/>
                <a:cs typeface="Calibri"/>
              </a:rPr>
              <a:t>learning.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decision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tree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tree-</a:t>
            </a:r>
            <a:r>
              <a:rPr sz="1600" dirty="0">
                <a:latin typeface="Calibri"/>
                <a:cs typeface="Calibri"/>
              </a:rPr>
              <a:t>shaped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diagram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represents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classification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regression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model.</a:t>
            </a:r>
            <a:endParaRPr sz="16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920"/>
              </a:spcBef>
              <a:defRPr/>
            </a:pPr>
            <a:r>
              <a:rPr sz="1600" b="1" dirty="0">
                <a:latin typeface="Calibri"/>
                <a:cs typeface="Calibri"/>
              </a:rPr>
              <a:t>How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Does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It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Work?</a:t>
            </a:r>
            <a:endParaRPr sz="16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600" dirty="0">
                <a:latin typeface="Calibri"/>
                <a:cs typeface="Calibri"/>
              </a:rPr>
              <a:t>It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divides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set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into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smaller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smaller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sub- </a:t>
            </a:r>
            <a:r>
              <a:rPr sz="1600" dirty="0">
                <a:latin typeface="Calibri"/>
                <a:cs typeface="Calibri"/>
              </a:rPr>
              <a:t>datasets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(that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contain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instances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similar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values) </a:t>
            </a:r>
            <a:r>
              <a:rPr sz="1600" dirty="0">
                <a:latin typeface="Calibri"/>
                <a:cs typeface="Calibri"/>
              </a:rPr>
              <a:t>while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same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time</a:t>
            </a:r>
            <a:r>
              <a:rPr sz="1600" spc="408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408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related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decision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tree</a:t>
            </a:r>
            <a:r>
              <a:rPr sz="1600" spc="408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continuously</a:t>
            </a:r>
            <a:r>
              <a:rPr sz="1600" spc="3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developed.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tree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built</a:t>
            </a:r>
            <a:r>
              <a:rPr sz="1600" spc="3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show </a:t>
            </a:r>
            <a:r>
              <a:rPr sz="1600" dirty="0">
                <a:latin typeface="Calibri"/>
                <a:cs typeface="Calibri"/>
              </a:rPr>
              <a:t>how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why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choice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might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next,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with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help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branches.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 bwMode="auto">
          <a:xfrm>
            <a:off x="838200" y="76200"/>
            <a:ext cx="10515600" cy="138178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70230" marR="5080">
              <a:lnSpc>
                <a:spcPct val="100000"/>
              </a:lnSpc>
              <a:spcBef>
                <a:spcPts val="215"/>
              </a:spcBef>
              <a:defRPr/>
            </a:pPr>
            <a:r>
              <a:rPr spc="85" dirty="0">
                <a:latin typeface="Agency FB" panose="020B0503020202020204" pitchFamily="34" charset="0"/>
              </a:rPr>
              <a:t>Methods</a:t>
            </a:r>
            <a:r>
              <a:rPr spc="-100" dirty="0">
                <a:latin typeface="Agency FB" panose="020B0503020202020204" pitchFamily="34" charset="0"/>
              </a:rPr>
              <a:t> </a:t>
            </a:r>
            <a:r>
              <a:rPr spc="105" dirty="0">
                <a:latin typeface="Agency FB" panose="020B0503020202020204" pitchFamily="34" charset="0"/>
              </a:rPr>
              <a:t>Based</a:t>
            </a:r>
            <a:r>
              <a:rPr spc="-120" dirty="0">
                <a:latin typeface="Agency FB" panose="020B0503020202020204" pitchFamily="34" charset="0"/>
              </a:rPr>
              <a:t> </a:t>
            </a:r>
            <a:r>
              <a:rPr dirty="0">
                <a:latin typeface="Agency FB" panose="020B0503020202020204" pitchFamily="34" charset="0"/>
              </a:rPr>
              <a:t>on</a:t>
            </a:r>
            <a:r>
              <a:rPr spc="-80" dirty="0">
                <a:latin typeface="Agency FB" panose="020B0503020202020204" pitchFamily="34" charset="0"/>
              </a:rPr>
              <a:t> </a:t>
            </a:r>
            <a:r>
              <a:rPr dirty="0">
                <a:latin typeface="Agency FB" panose="020B0503020202020204" pitchFamily="34" charset="0"/>
              </a:rPr>
              <a:t>The</a:t>
            </a:r>
            <a:r>
              <a:rPr spc="-80" dirty="0">
                <a:latin typeface="Agency FB" panose="020B0503020202020204" pitchFamily="34" charset="0"/>
              </a:rPr>
              <a:t> </a:t>
            </a:r>
            <a:r>
              <a:rPr spc="-10" dirty="0">
                <a:latin typeface="Agency FB" panose="020B0503020202020204" pitchFamily="34" charset="0"/>
              </a:rPr>
              <a:t>Artificial</a:t>
            </a:r>
            <a:r>
              <a:rPr spc="-105" dirty="0">
                <a:latin typeface="Agency FB" panose="020B0503020202020204" pitchFamily="34" charset="0"/>
              </a:rPr>
              <a:t> </a:t>
            </a:r>
            <a:r>
              <a:rPr spc="-10" dirty="0">
                <a:latin typeface="Agency FB" panose="020B0503020202020204" pitchFamily="34" charset="0"/>
              </a:rPr>
              <a:t>Intelligence, </a:t>
            </a:r>
            <a:r>
              <a:rPr spc="55" dirty="0">
                <a:latin typeface="Agency FB" panose="020B0503020202020204" pitchFamily="34" charset="0"/>
              </a:rPr>
              <a:t>Machine</a:t>
            </a:r>
            <a:r>
              <a:rPr dirty="0">
                <a:latin typeface="Agency FB" panose="020B0503020202020204" pitchFamily="34" charset="0"/>
              </a:rPr>
              <a:t> Learning</a:t>
            </a:r>
            <a:r>
              <a:rPr spc="-30" dirty="0">
                <a:latin typeface="Agency FB" panose="020B0503020202020204" pitchFamily="34" charset="0"/>
              </a:rPr>
              <a:t> </a:t>
            </a:r>
            <a:r>
              <a:rPr spc="75" dirty="0">
                <a:latin typeface="Agency FB" panose="020B0503020202020204" pitchFamily="34" charset="0"/>
              </a:rPr>
              <a:t>and</a:t>
            </a:r>
            <a:r>
              <a:rPr spc="10" dirty="0">
                <a:latin typeface="Agency FB" panose="020B0503020202020204" pitchFamily="34" charset="0"/>
              </a:rPr>
              <a:t> </a:t>
            </a:r>
            <a:r>
              <a:rPr dirty="0">
                <a:latin typeface="Agency FB" panose="020B0503020202020204" pitchFamily="34" charset="0"/>
              </a:rPr>
              <a:t>Heuristic</a:t>
            </a:r>
            <a:r>
              <a:rPr spc="-15" dirty="0">
                <a:latin typeface="Agency FB" panose="020B0503020202020204" pitchFamily="34" charset="0"/>
              </a:rPr>
              <a:t> </a:t>
            </a:r>
            <a:r>
              <a:rPr spc="40" dirty="0">
                <a:latin typeface="Agency FB" panose="020B0503020202020204" pitchFamily="34" charset="0"/>
              </a:rPr>
              <a:t>Algorithms</a:t>
            </a:r>
            <a:endParaRPr dirty="0">
              <a:latin typeface="Agency FB" panose="020B0503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/>
          <a:stretch/>
        </p:blipFill>
        <p:spPr bwMode="auto">
          <a:xfrm>
            <a:off x="419100" y="1880616"/>
            <a:ext cx="6557772" cy="30967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 bwMode="auto">
          <a:xfrm>
            <a:off x="2733547" y="5085409"/>
            <a:ext cx="1732639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Calibri"/>
                <a:cs typeface="Calibri"/>
              </a:rPr>
              <a:t>Source: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5B9BD4"/>
                </a:solidFill>
                <a:latin typeface="Calibri"/>
                <a:cs typeface="Calibri"/>
              </a:rPr>
              <a:t>saedsayad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 bwMode="auto">
          <a:xfrm>
            <a:off x="1831848" y="3383279"/>
            <a:ext cx="2117090" cy="2490470"/>
            <a:chOff x="1831848" y="3383279"/>
            <a:chExt cx="2117090" cy="2490470"/>
          </a:xfrm>
        </p:grpSpPr>
        <p:pic>
          <p:nvPicPr>
            <p:cNvPr id="3" name="object 3"/>
            <p:cNvPicPr/>
            <p:nvPr/>
          </p:nvPicPr>
          <p:blipFill>
            <a:blip r:embed="rId3"/>
            <a:stretch/>
          </p:blipFill>
          <p:spPr bwMode="auto">
            <a:xfrm>
              <a:off x="1831848" y="3959351"/>
              <a:ext cx="2103120" cy="11780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/>
            <a:stretch/>
          </p:blipFill>
          <p:spPr bwMode="auto">
            <a:xfrm>
              <a:off x="1944624" y="3383279"/>
              <a:ext cx="1786127" cy="5547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/>
            <a:stretch/>
          </p:blipFill>
          <p:spPr bwMode="auto">
            <a:xfrm>
              <a:off x="1831848" y="5050535"/>
              <a:ext cx="2116836" cy="8229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 bwMode="auto">
          <a:xfrm>
            <a:off x="1704213" y="1664665"/>
            <a:ext cx="2130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2800" b="0">
                <a:solidFill>
                  <a:srgbClr val="000000"/>
                </a:solidFill>
                <a:latin typeface="Calibri"/>
                <a:cs typeface="Calibri"/>
              </a:rPr>
              <a:t>Library</a:t>
            </a:r>
            <a:r>
              <a:rPr sz="2800" b="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sz="2800" b="0" spc="-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>
                <a:solidFill>
                  <a:srgbClr val="000000"/>
                </a:solidFill>
                <a:latin typeface="Calibri"/>
                <a:cs typeface="Calibri"/>
              </a:rPr>
              <a:t>tools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6"/>
          <a:stretch/>
        </p:blipFill>
        <p:spPr bwMode="auto">
          <a:xfrm>
            <a:off x="4707635" y="2206751"/>
            <a:ext cx="969263" cy="9753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/>
          <a:stretch/>
        </p:blipFill>
        <p:spPr bwMode="auto">
          <a:xfrm>
            <a:off x="8633459" y="2215895"/>
            <a:ext cx="1170431" cy="7223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/>
          <a:stretch/>
        </p:blipFill>
        <p:spPr bwMode="auto">
          <a:xfrm>
            <a:off x="5404103" y="3738371"/>
            <a:ext cx="1690116" cy="76504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/>
          <a:stretch/>
        </p:blipFill>
        <p:spPr bwMode="auto">
          <a:xfrm>
            <a:off x="6704076" y="2089404"/>
            <a:ext cx="1106424" cy="10195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/>
          <a:stretch/>
        </p:blipFill>
        <p:spPr bwMode="auto">
          <a:xfrm>
            <a:off x="1758694" y="2472688"/>
            <a:ext cx="1863852" cy="7665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/>
          <a:stretch/>
        </p:blipFill>
        <p:spPr bwMode="auto">
          <a:xfrm>
            <a:off x="8013192" y="4902708"/>
            <a:ext cx="2151888" cy="46786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/>
          <a:stretch/>
        </p:blipFill>
        <p:spPr bwMode="auto">
          <a:xfrm>
            <a:off x="5192267" y="4767071"/>
            <a:ext cx="2398776" cy="7391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/>
          <a:stretch/>
        </p:blipFill>
        <p:spPr bwMode="auto">
          <a:xfrm>
            <a:off x="8013192" y="3567684"/>
            <a:ext cx="1690116" cy="7406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773929" y="797179"/>
            <a:ext cx="1979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2800" b="0">
                <a:latin typeface="Calibri"/>
                <a:cs typeface="Calibri"/>
              </a:rPr>
              <a:t>Defining</a:t>
            </a:r>
            <a:r>
              <a:rPr sz="2800" b="0" spc="-105">
                <a:latin typeface="Calibri"/>
                <a:cs typeface="Calibri"/>
              </a:rPr>
              <a:t> </a:t>
            </a:r>
            <a:r>
              <a:rPr sz="2800" b="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368908" y="2895345"/>
            <a:ext cx="5611219" cy="2481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latin typeface="Calibri"/>
                <a:cs typeface="Calibri"/>
              </a:rPr>
              <a:t>Data</a:t>
            </a:r>
            <a:r>
              <a:rPr sz="1800" b="1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plural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for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“Datum”,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which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Latin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word.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160"/>
              </a:spcBef>
              <a:defRPr/>
            </a:pPr>
            <a:r>
              <a:rPr sz="1800" b="1">
                <a:latin typeface="Calibri"/>
                <a:cs typeface="Calibri"/>
              </a:rPr>
              <a:t>Data</a:t>
            </a:r>
            <a:r>
              <a:rPr sz="1800" b="1" spc="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are</a:t>
            </a:r>
            <a:r>
              <a:rPr sz="1800" spc="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individual</a:t>
            </a:r>
            <a:r>
              <a:rPr sz="1800" spc="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facts,</a:t>
            </a:r>
            <a:r>
              <a:rPr sz="1800" spc="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statistics,</a:t>
            </a:r>
            <a:r>
              <a:rPr sz="1800" spc="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or</a:t>
            </a:r>
            <a:r>
              <a:rPr sz="1800" spc="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items</a:t>
            </a:r>
            <a:r>
              <a:rPr sz="1800" spc="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7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information,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defRPr/>
            </a:pPr>
            <a:r>
              <a:rPr sz="1800">
                <a:latin typeface="Calibri"/>
                <a:cs typeface="Calibri"/>
              </a:rPr>
              <a:t>often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numeric.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160"/>
              </a:spcBef>
              <a:defRPr/>
            </a:pPr>
            <a:r>
              <a:rPr sz="1800">
                <a:latin typeface="Calibri"/>
                <a:cs typeface="Calibri"/>
              </a:rPr>
              <a:t>In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more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technical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sense-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1800" b="1">
                <a:latin typeface="Calibri"/>
                <a:cs typeface="Calibri"/>
              </a:rPr>
              <a:t>Data</a:t>
            </a:r>
            <a:r>
              <a:rPr sz="1800" b="1" spc="9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are</a:t>
            </a:r>
            <a:r>
              <a:rPr sz="1800" spc="9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8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set</a:t>
            </a:r>
            <a:r>
              <a:rPr sz="1800" spc="90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9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values</a:t>
            </a:r>
            <a:r>
              <a:rPr sz="1800" spc="9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9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qualitative</a:t>
            </a:r>
            <a:r>
              <a:rPr sz="1800" spc="95">
                <a:latin typeface="Calibri"/>
                <a:cs typeface="Calibri"/>
              </a:rPr>
              <a:t>  </a:t>
            </a:r>
            <a:r>
              <a:rPr sz="1800">
                <a:latin typeface="Calibri"/>
                <a:cs typeface="Calibri"/>
              </a:rPr>
              <a:t>or</a:t>
            </a:r>
            <a:r>
              <a:rPr sz="1800" spc="95">
                <a:latin typeface="Calibri"/>
                <a:cs typeface="Calibri"/>
              </a:rPr>
              <a:t>  </a:t>
            </a:r>
            <a:r>
              <a:rPr sz="1800" spc="-10">
                <a:latin typeface="Calibri"/>
                <a:cs typeface="Calibri"/>
              </a:rPr>
              <a:t>quantitative </a:t>
            </a:r>
            <a:r>
              <a:rPr sz="1800">
                <a:latin typeface="Calibri"/>
                <a:cs typeface="Calibri"/>
              </a:rPr>
              <a:t>variables</a:t>
            </a:r>
            <a:r>
              <a:rPr sz="1800" spc="3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about</a:t>
            </a:r>
            <a:r>
              <a:rPr sz="1800" spc="3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one</a:t>
            </a:r>
            <a:r>
              <a:rPr sz="1800" spc="3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or</a:t>
            </a:r>
            <a:r>
              <a:rPr sz="1800" spc="3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more</a:t>
            </a:r>
            <a:r>
              <a:rPr sz="1800" spc="3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persons</a:t>
            </a:r>
            <a:r>
              <a:rPr sz="1800" spc="3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or</a:t>
            </a:r>
            <a:r>
              <a:rPr sz="1800" spc="3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objects,</a:t>
            </a:r>
            <a:r>
              <a:rPr sz="1800" spc="3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while</a:t>
            </a:r>
            <a:r>
              <a:rPr sz="1800" spc="340">
                <a:latin typeface="Calibri"/>
                <a:cs typeface="Calibri"/>
              </a:rPr>
              <a:t> </a:t>
            </a:r>
            <a:r>
              <a:rPr sz="1800" spc="-50">
                <a:latin typeface="Calibri"/>
                <a:cs typeface="Calibri"/>
              </a:rPr>
              <a:t>a </a:t>
            </a:r>
            <a:r>
              <a:rPr sz="1800">
                <a:latin typeface="Calibri"/>
                <a:cs typeface="Calibri"/>
              </a:rPr>
              <a:t>datum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single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value.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/>
          <a:stretch/>
        </p:blipFill>
        <p:spPr bwMode="auto">
          <a:xfrm>
            <a:off x="6169475" y="2233859"/>
            <a:ext cx="5673852" cy="34960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696080" y="2568397"/>
            <a:ext cx="49472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600" b="0">
                <a:solidFill>
                  <a:srgbClr val="000000"/>
                </a:solidFill>
                <a:latin typeface="Calibri Light"/>
                <a:cs typeface="Calibri Light"/>
              </a:rPr>
              <a:t>Thank</a:t>
            </a:r>
            <a:r>
              <a:rPr sz="9600" b="0" spc="-54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600" b="0" spc="-805">
                <a:solidFill>
                  <a:srgbClr val="000000"/>
                </a:solidFill>
                <a:latin typeface="Calibri Light"/>
                <a:cs typeface="Calibri Light"/>
              </a:rPr>
              <a:t>Y</a:t>
            </a:r>
            <a:r>
              <a:rPr sz="9600" b="0" spc="-140">
                <a:solidFill>
                  <a:srgbClr val="000000"/>
                </a:solidFill>
                <a:latin typeface="Calibri Light"/>
                <a:cs typeface="Calibri Light"/>
              </a:rPr>
              <a:t>o</a:t>
            </a:r>
            <a:r>
              <a:rPr sz="9600" b="0" spc="-40">
                <a:solidFill>
                  <a:srgbClr val="000000"/>
                </a:solidFill>
                <a:latin typeface="Calibri Light"/>
                <a:cs typeface="Calibri Light"/>
              </a:rPr>
              <a:t>u</a:t>
            </a:r>
            <a:endParaRPr sz="9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/>
          <a:stretch/>
        </p:blipFill>
        <p:spPr bwMode="auto">
          <a:xfrm>
            <a:off x="3028188" y="3334511"/>
            <a:ext cx="5359908" cy="2857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 bwMode="auto">
          <a:xfrm>
            <a:off x="791971" y="800479"/>
            <a:ext cx="10634069" cy="2451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-170">
                <a:solidFill>
                  <a:srgbClr val="212121"/>
                </a:solidFill>
                <a:latin typeface="Tahoma"/>
                <a:cs typeface="Tahoma"/>
              </a:rPr>
              <a:t>What</a:t>
            </a:r>
            <a:r>
              <a:rPr sz="1600" b="1" spc="-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b="1" spc="-95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z="1600" b="1" spc="-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b="1" spc="-14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sz="1600" b="1" spc="-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b="1" spc="-10">
                <a:solidFill>
                  <a:srgbClr val="212121"/>
                </a:solidFill>
                <a:latin typeface="Tahoma"/>
                <a:cs typeface="Tahoma"/>
              </a:rPr>
              <a:t>Analysis?</a:t>
            </a:r>
            <a:endParaRPr sz="1600">
              <a:latin typeface="Tahoma"/>
              <a:cs typeface="Tahoma"/>
            </a:endParaRPr>
          </a:p>
          <a:p>
            <a:pPr marL="12700" marR="5715" algn="just">
              <a:lnSpc>
                <a:spcPct val="100000"/>
              </a:lnSpc>
              <a:spcBef>
                <a:spcPts val="1920"/>
              </a:spcBef>
              <a:defRPr/>
            </a:pPr>
            <a:r>
              <a:rPr sz="1600" b="1" spc="-75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sz="1600" b="1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b="1" spc="-75">
                <a:solidFill>
                  <a:srgbClr val="212121"/>
                </a:solidFill>
                <a:latin typeface="Tahoma"/>
                <a:cs typeface="Tahoma"/>
              </a:rPr>
              <a:t>analysis</a:t>
            </a:r>
            <a:r>
              <a:rPr sz="1600" b="1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defined</a:t>
            </a:r>
            <a:r>
              <a:rPr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160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process</a:t>
            </a:r>
            <a:r>
              <a:rPr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sz="1600" spc="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cleaning,</a:t>
            </a:r>
            <a:r>
              <a:rPr sz="160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>
                <a:solidFill>
                  <a:srgbClr val="212121"/>
                </a:solidFill>
                <a:latin typeface="Tahoma"/>
                <a:cs typeface="Tahoma"/>
              </a:rPr>
              <a:t>transforming,</a:t>
            </a:r>
            <a:r>
              <a:rPr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sz="160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modeling</a:t>
            </a:r>
            <a:r>
              <a:rPr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sz="160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discover</a:t>
            </a:r>
            <a:r>
              <a:rPr sz="160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useful</a:t>
            </a:r>
            <a:r>
              <a:rPr sz="160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information</a:t>
            </a:r>
            <a:r>
              <a:rPr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5">
                <a:solidFill>
                  <a:srgbClr val="212121"/>
                </a:solidFill>
                <a:latin typeface="Tahoma"/>
                <a:cs typeface="Tahoma"/>
              </a:rPr>
              <a:t>for </a:t>
            </a:r>
            <a:r>
              <a:rPr sz="1600" spc="-20">
                <a:solidFill>
                  <a:srgbClr val="212121"/>
                </a:solidFill>
                <a:latin typeface="Tahoma"/>
                <a:cs typeface="Tahoma"/>
              </a:rPr>
              <a:t>business</a:t>
            </a:r>
            <a:r>
              <a:rPr sz="16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0">
                <a:solidFill>
                  <a:srgbClr val="212121"/>
                </a:solidFill>
                <a:latin typeface="Tahoma"/>
                <a:cs typeface="Tahoma"/>
              </a:rPr>
              <a:t>decision-</a:t>
            </a:r>
            <a:r>
              <a:rPr sz="1600" spc="-25">
                <a:solidFill>
                  <a:srgbClr val="212121"/>
                </a:solidFill>
                <a:latin typeface="Tahoma"/>
                <a:cs typeface="Tahoma"/>
              </a:rPr>
              <a:t>making.</a:t>
            </a:r>
            <a:r>
              <a:rPr sz="1600" spc="-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5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sz="1600" spc="-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>
                <a:solidFill>
                  <a:srgbClr val="212121"/>
                </a:solidFill>
                <a:latin typeface="Tahoma"/>
                <a:cs typeface="Tahoma"/>
              </a:rPr>
              <a:t>purpose</a:t>
            </a:r>
            <a:r>
              <a:rPr sz="16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sz="1600" spc="-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sz="1600" spc="-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>
                <a:solidFill>
                  <a:srgbClr val="212121"/>
                </a:solidFill>
                <a:latin typeface="Tahoma"/>
                <a:cs typeface="Tahoma"/>
              </a:rPr>
              <a:t>Analysis</a:t>
            </a:r>
            <a:r>
              <a:rPr sz="16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z="16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sz="1600" spc="-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>
                <a:solidFill>
                  <a:srgbClr val="212121"/>
                </a:solidFill>
                <a:latin typeface="Tahoma"/>
                <a:cs typeface="Tahoma"/>
              </a:rPr>
              <a:t>extract</a:t>
            </a:r>
            <a:r>
              <a:rPr sz="1600" spc="-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>
                <a:solidFill>
                  <a:srgbClr val="212121"/>
                </a:solidFill>
                <a:latin typeface="Tahoma"/>
                <a:cs typeface="Tahoma"/>
              </a:rPr>
              <a:t>useful</a:t>
            </a:r>
            <a:r>
              <a:rPr sz="16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>
                <a:solidFill>
                  <a:srgbClr val="212121"/>
                </a:solidFill>
                <a:latin typeface="Tahoma"/>
                <a:cs typeface="Tahoma"/>
              </a:rPr>
              <a:t>information</a:t>
            </a:r>
            <a:r>
              <a:rPr sz="16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r>
              <a:rPr sz="1600" spc="-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sz="1600" spc="-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sz="1600" spc="-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>
                <a:solidFill>
                  <a:srgbClr val="212121"/>
                </a:solidFill>
                <a:latin typeface="Tahoma"/>
                <a:cs typeface="Tahoma"/>
              </a:rPr>
              <a:t>taking</a:t>
            </a:r>
            <a:r>
              <a:rPr sz="1600" spc="-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sz="1600" spc="-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>
                <a:solidFill>
                  <a:srgbClr val="212121"/>
                </a:solidFill>
                <a:latin typeface="Tahoma"/>
                <a:cs typeface="Tahoma"/>
              </a:rPr>
              <a:t>decision </a:t>
            </a:r>
            <a:r>
              <a:rPr sz="1600" spc="-35">
                <a:solidFill>
                  <a:srgbClr val="212121"/>
                </a:solidFill>
                <a:latin typeface="Tahoma"/>
                <a:cs typeface="Tahoma"/>
              </a:rPr>
              <a:t>based</a:t>
            </a:r>
            <a:r>
              <a:rPr sz="1600" spc="-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5">
                <a:solidFill>
                  <a:srgbClr val="212121"/>
                </a:solidFill>
                <a:latin typeface="Tahoma"/>
                <a:cs typeface="Tahoma"/>
              </a:rPr>
              <a:t>upon</a:t>
            </a:r>
            <a:r>
              <a:rPr sz="1600" spc="-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sz="1600" spc="-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sz="1600" spc="-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>
                <a:solidFill>
                  <a:srgbClr val="212121"/>
                </a:solidFill>
                <a:latin typeface="Tahoma"/>
                <a:cs typeface="Tahoma"/>
              </a:rPr>
              <a:t>analysis.</a:t>
            </a:r>
            <a:endParaRPr sz="16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1925"/>
              </a:spcBef>
              <a:defRPr/>
            </a:pP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simple</a:t>
            </a:r>
            <a:r>
              <a:rPr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example</a:t>
            </a:r>
            <a:r>
              <a:rPr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analysis</a:t>
            </a:r>
            <a:r>
              <a:rPr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>
                <a:solidFill>
                  <a:srgbClr val="212121"/>
                </a:solidFill>
                <a:latin typeface="Tahoma"/>
                <a:cs typeface="Tahoma"/>
              </a:rPr>
              <a:t>whenever</a:t>
            </a:r>
            <a:r>
              <a:rPr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we</a:t>
            </a:r>
            <a:r>
              <a:rPr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take</a:t>
            </a:r>
            <a:r>
              <a:rPr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any</a:t>
            </a:r>
            <a:r>
              <a:rPr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decision</a:t>
            </a:r>
            <a:r>
              <a:rPr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our</a:t>
            </a:r>
            <a:r>
              <a:rPr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55">
                <a:solidFill>
                  <a:srgbClr val="212121"/>
                </a:solidFill>
                <a:latin typeface="Tahoma"/>
                <a:cs typeface="Tahoma"/>
              </a:rPr>
              <a:t>day-</a:t>
            </a:r>
            <a:r>
              <a:rPr sz="1600" spc="-45">
                <a:solidFill>
                  <a:srgbClr val="212121"/>
                </a:solidFill>
                <a:latin typeface="Tahoma"/>
                <a:cs typeface="Tahoma"/>
              </a:rPr>
              <a:t>to-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day</a:t>
            </a:r>
            <a:r>
              <a:rPr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life</a:t>
            </a:r>
            <a:r>
              <a:rPr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thinking</a:t>
            </a:r>
            <a:r>
              <a:rPr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about</a:t>
            </a:r>
            <a:r>
              <a:rPr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>
                <a:solidFill>
                  <a:srgbClr val="212121"/>
                </a:solidFill>
                <a:latin typeface="Tahoma"/>
                <a:cs typeface="Tahoma"/>
              </a:rPr>
              <a:t>what </a:t>
            </a:r>
            <a:r>
              <a:rPr sz="1600" spc="-35">
                <a:solidFill>
                  <a:srgbClr val="212121"/>
                </a:solidFill>
                <a:latin typeface="Tahoma"/>
                <a:cs typeface="Tahoma"/>
              </a:rPr>
              <a:t>happened</a:t>
            </a:r>
            <a:r>
              <a:rPr sz="16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>
                <a:solidFill>
                  <a:srgbClr val="212121"/>
                </a:solidFill>
                <a:latin typeface="Tahoma"/>
                <a:cs typeface="Tahoma"/>
              </a:rPr>
              <a:t>last</a:t>
            </a:r>
            <a:r>
              <a:rPr sz="1600" spc="-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5">
                <a:solidFill>
                  <a:srgbClr val="212121"/>
                </a:solidFill>
                <a:latin typeface="Tahoma"/>
                <a:cs typeface="Tahoma"/>
              </a:rPr>
              <a:t>time</a:t>
            </a:r>
            <a:r>
              <a:rPr sz="16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6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sz="1600" spc="-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45">
                <a:solidFill>
                  <a:srgbClr val="212121"/>
                </a:solidFill>
                <a:latin typeface="Tahoma"/>
                <a:cs typeface="Tahoma"/>
              </a:rPr>
              <a:t>what</a:t>
            </a:r>
            <a:r>
              <a:rPr sz="1600" spc="-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will</a:t>
            </a:r>
            <a:r>
              <a:rPr sz="1600" spc="-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0">
                <a:solidFill>
                  <a:srgbClr val="212121"/>
                </a:solidFill>
                <a:latin typeface="Tahoma"/>
                <a:cs typeface="Tahoma"/>
              </a:rPr>
              <a:t>happen</a:t>
            </a:r>
            <a:r>
              <a:rPr sz="1600" spc="-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85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sz="1600" spc="-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5">
                <a:solidFill>
                  <a:srgbClr val="212121"/>
                </a:solidFill>
                <a:latin typeface="Tahoma"/>
                <a:cs typeface="Tahoma"/>
              </a:rPr>
              <a:t>choosing</a:t>
            </a:r>
            <a:r>
              <a:rPr sz="16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5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sz="16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>
                <a:solidFill>
                  <a:srgbClr val="212121"/>
                </a:solidFill>
                <a:latin typeface="Tahoma"/>
                <a:cs typeface="Tahoma"/>
              </a:rPr>
              <a:t>particular</a:t>
            </a:r>
            <a:r>
              <a:rPr sz="1600" spc="-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0">
                <a:solidFill>
                  <a:srgbClr val="212121"/>
                </a:solidFill>
                <a:latin typeface="Tahoma"/>
                <a:cs typeface="Tahoma"/>
              </a:rPr>
              <a:t>decision.</a:t>
            </a:r>
            <a:r>
              <a:rPr sz="16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55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sz="1600" spc="-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z="1600" spc="-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0">
                <a:solidFill>
                  <a:srgbClr val="212121"/>
                </a:solidFill>
                <a:latin typeface="Tahoma"/>
                <a:cs typeface="Tahoma"/>
              </a:rPr>
              <a:t>nothing</a:t>
            </a:r>
            <a:r>
              <a:rPr sz="1600" spc="-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>
                <a:solidFill>
                  <a:srgbClr val="212121"/>
                </a:solidFill>
                <a:latin typeface="Tahoma"/>
                <a:cs typeface="Tahoma"/>
              </a:rPr>
              <a:t>but</a:t>
            </a:r>
            <a:r>
              <a:rPr sz="16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0">
                <a:solidFill>
                  <a:srgbClr val="212121"/>
                </a:solidFill>
                <a:latin typeface="Tahoma"/>
                <a:cs typeface="Tahoma"/>
              </a:rPr>
              <a:t>analyzing</a:t>
            </a:r>
            <a:r>
              <a:rPr sz="1600" spc="-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45">
                <a:solidFill>
                  <a:srgbClr val="212121"/>
                </a:solidFill>
                <a:latin typeface="Tahoma"/>
                <a:cs typeface="Tahoma"/>
              </a:rPr>
              <a:t>our</a:t>
            </a:r>
            <a:r>
              <a:rPr sz="1600" spc="-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5">
                <a:solidFill>
                  <a:srgbClr val="212121"/>
                </a:solidFill>
                <a:latin typeface="Tahoma"/>
                <a:cs typeface="Tahoma"/>
              </a:rPr>
              <a:t>past</a:t>
            </a:r>
            <a:r>
              <a:rPr sz="1600" spc="-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6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sz="1600" spc="-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>
                <a:solidFill>
                  <a:srgbClr val="212121"/>
                </a:solidFill>
                <a:latin typeface="Tahoma"/>
                <a:cs typeface="Tahoma"/>
              </a:rPr>
              <a:t>future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sz="1600" spc="-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>
                <a:solidFill>
                  <a:srgbClr val="212121"/>
                </a:solidFill>
                <a:latin typeface="Tahoma"/>
                <a:cs typeface="Tahoma"/>
              </a:rPr>
              <a:t>making</a:t>
            </a:r>
            <a:r>
              <a:rPr sz="16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>
                <a:solidFill>
                  <a:srgbClr val="212121"/>
                </a:solidFill>
                <a:latin typeface="Tahoma"/>
                <a:cs typeface="Tahoma"/>
              </a:rPr>
              <a:t>decisions</a:t>
            </a:r>
            <a:r>
              <a:rPr sz="16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5">
                <a:solidFill>
                  <a:srgbClr val="212121"/>
                </a:solidFill>
                <a:latin typeface="Tahoma"/>
                <a:cs typeface="Tahoma"/>
              </a:rPr>
              <a:t>based</a:t>
            </a:r>
            <a:r>
              <a:rPr sz="16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sz="16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>
                <a:solidFill>
                  <a:srgbClr val="212121"/>
                </a:solidFill>
                <a:latin typeface="Tahoma"/>
                <a:cs typeface="Tahoma"/>
              </a:rPr>
              <a:t>it.</a:t>
            </a:r>
            <a:r>
              <a:rPr sz="16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sz="1600" spc="-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5">
                <a:solidFill>
                  <a:srgbClr val="212121"/>
                </a:solidFill>
                <a:latin typeface="Tahoma"/>
                <a:cs typeface="Tahoma"/>
              </a:rPr>
              <a:t>that,</a:t>
            </a:r>
            <a:r>
              <a:rPr sz="1600" spc="-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60">
                <a:solidFill>
                  <a:srgbClr val="212121"/>
                </a:solidFill>
                <a:latin typeface="Tahoma"/>
                <a:cs typeface="Tahoma"/>
              </a:rPr>
              <a:t>we</a:t>
            </a:r>
            <a:r>
              <a:rPr sz="1600" spc="-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0">
                <a:solidFill>
                  <a:srgbClr val="212121"/>
                </a:solidFill>
                <a:latin typeface="Tahoma"/>
                <a:cs typeface="Tahoma"/>
              </a:rPr>
              <a:t>gather</a:t>
            </a:r>
            <a:r>
              <a:rPr sz="16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5">
                <a:solidFill>
                  <a:srgbClr val="212121"/>
                </a:solidFill>
                <a:latin typeface="Tahoma"/>
                <a:cs typeface="Tahoma"/>
              </a:rPr>
              <a:t>memories</a:t>
            </a:r>
            <a:r>
              <a:rPr sz="16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sz="16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>
                <a:solidFill>
                  <a:srgbClr val="212121"/>
                </a:solidFill>
                <a:latin typeface="Tahoma"/>
                <a:cs typeface="Tahoma"/>
              </a:rPr>
              <a:t>our</a:t>
            </a:r>
            <a:r>
              <a:rPr sz="1600" spc="-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>
                <a:solidFill>
                  <a:srgbClr val="212121"/>
                </a:solidFill>
                <a:latin typeface="Tahoma"/>
                <a:cs typeface="Tahoma"/>
              </a:rPr>
              <a:t>past</a:t>
            </a:r>
            <a:r>
              <a:rPr sz="16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sz="1600" spc="-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5">
                <a:solidFill>
                  <a:srgbClr val="212121"/>
                </a:solidFill>
                <a:latin typeface="Tahoma"/>
                <a:cs typeface="Tahoma"/>
              </a:rPr>
              <a:t>dreams</a:t>
            </a:r>
            <a:r>
              <a:rPr sz="16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sz="16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>
                <a:solidFill>
                  <a:srgbClr val="212121"/>
                </a:solidFill>
                <a:latin typeface="Tahoma"/>
                <a:cs typeface="Tahoma"/>
              </a:rPr>
              <a:t>our</a:t>
            </a:r>
            <a:r>
              <a:rPr sz="1600" spc="-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5">
                <a:solidFill>
                  <a:srgbClr val="212121"/>
                </a:solidFill>
                <a:latin typeface="Tahoma"/>
                <a:cs typeface="Tahoma"/>
              </a:rPr>
              <a:t>future.</a:t>
            </a:r>
            <a:r>
              <a:rPr sz="16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So</a:t>
            </a:r>
            <a:r>
              <a:rPr sz="16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sz="16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z="16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>
                <a:solidFill>
                  <a:srgbClr val="212121"/>
                </a:solidFill>
                <a:latin typeface="Tahoma"/>
                <a:cs typeface="Tahoma"/>
              </a:rPr>
              <a:t>nothing</a:t>
            </a:r>
            <a:r>
              <a:rPr sz="16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5">
                <a:solidFill>
                  <a:srgbClr val="212121"/>
                </a:solidFill>
                <a:latin typeface="Tahoma"/>
                <a:cs typeface="Tahoma"/>
              </a:rPr>
              <a:t>but </a:t>
            </a:r>
            <a:r>
              <a:rPr sz="1600" spc="-3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sz="1600" spc="-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40">
                <a:solidFill>
                  <a:srgbClr val="212121"/>
                </a:solidFill>
                <a:latin typeface="Tahoma"/>
                <a:cs typeface="Tahoma"/>
              </a:rPr>
              <a:t>analysis.</a:t>
            </a:r>
            <a:r>
              <a:rPr sz="1600" spc="-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40">
                <a:solidFill>
                  <a:srgbClr val="212121"/>
                </a:solidFill>
                <a:latin typeface="Tahoma"/>
                <a:cs typeface="Tahoma"/>
              </a:rPr>
              <a:t>Now</a:t>
            </a:r>
            <a:r>
              <a:rPr sz="1600" spc="-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55">
                <a:solidFill>
                  <a:srgbClr val="212121"/>
                </a:solidFill>
                <a:latin typeface="Tahoma"/>
                <a:cs typeface="Tahoma"/>
              </a:rPr>
              <a:t>same</a:t>
            </a:r>
            <a:r>
              <a:rPr sz="1600" spc="-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0">
                <a:solidFill>
                  <a:srgbClr val="212121"/>
                </a:solidFill>
                <a:latin typeface="Tahoma"/>
                <a:cs typeface="Tahoma"/>
              </a:rPr>
              <a:t>thing</a:t>
            </a:r>
            <a:r>
              <a:rPr sz="1600" spc="-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5">
                <a:solidFill>
                  <a:srgbClr val="212121"/>
                </a:solidFill>
                <a:latin typeface="Tahoma"/>
                <a:cs typeface="Tahoma"/>
              </a:rPr>
              <a:t>analyst</a:t>
            </a:r>
            <a:r>
              <a:rPr sz="1600" spc="-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40">
                <a:solidFill>
                  <a:srgbClr val="212121"/>
                </a:solidFill>
                <a:latin typeface="Tahoma"/>
                <a:cs typeface="Tahoma"/>
              </a:rPr>
              <a:t>does</a:t>
            </a:r>
            <a:r>
              <a:rPr sz="1600" spc="-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5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sz="1600" spc="-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5">
                <a:solidFill>
                  <a:srgbClr val="212121"/>
                </a:solidFill>
                <a:latin typeface="Tahoma"/>
                <a:cs typeface="Tahoma"/>
              </a:rPr>
              <a:t>business</a:t>
            </a:r>
            <a:r>
              <a:rPr sz="1600" spc="-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40">
                <a:solidFill>
                  <a:srgbClr val="212121"/>
                </a:solidFill>
                <a:latin typeface="Tahoma"/>
                <a:cs typeface="Tahoma"/>
              </a:rPr>
              <a:t>purposes,</a:t>
            </a:r>
            <a:r>
              <a:rPr sz="1600" spc="-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z="1600" spc="-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>
                <a:solidFill>
                  <a:srgbClr val="212121"/>
                </a:solidFill>
                <a:latin typeface="Tahoma"/>
                <a:cs typeface="Tahoma"/>
              </a:rPr>
              <a:t>called</a:t>
            </a:r>
            <a:r>
              <a:rPr sz="1600" spc="-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55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sz="1600" spc="-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>
                <a:solidFill>
                  <a:srgbClr val="212121"/>
                </a:solidFill>
                <a:latin typeface="Tahoma"/>
                <a:cs typeface="Tahoma"/>
              </a:rPr>
              <a:t>Analysis.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36652" rIns="0" bIns="0" rtlCol="0">
            <a:spAutoFit/>
          </a:bodyPr>
          <a:lstStyle/>
          <a:p>
            <a:pPr marL="1749425">
              <a:lnSpc>
                <a:spcPct val="100000"/>
              </a:lnSpc>
              <a:spcBef>
                <a:spcPts val="95"/>
              </a:spcBef>
              <a:defRPr/>
            </a:pPr>
            <a:r>
              <a:rPr sz="2800" spc="-285">
                <a:latin typeface="Tahoma"/>
                <a:cs typeface="Tahoma"/>
              </a:rPr>
              <a:t>What</a:t>
            </a:r>
            <a:r>
              <a:rPr sz="2800" spc="-235">
                <a:latin typeface="Tahoma"/>
                <a:cs typeface="Tahoma"/>
              </a:rPr>
              <a:t> </a:t>
            </a:r>
            <a:r>
              <a:rPr sz="2800" spc="-160">
                <a:latin typeface="Tahoma"/>
                <a:cs typeface="Tahoma"/>
              </a:rPr>
              <a:t>is</a:t>
            </a:r>
            <a:r>
              <a:rPr sz="2800" spc="-225">
                <a:latin typeface="Tahoma"/>
                <a:cs typeface="Tahoma"/>
              </a:rPr>
              <a:t> Data</a:t>
            </a:r>
            <a:r>
              <a:rPr sz="2800" spc="-235">
                <a:latin typeface="Tahoma"/>
                <a:cs typeface="Tahoma"/>
              </a:rPr>
              <a:t> </a:t>
            </a:r>
            <a:r>
              <a:rPr sz="2800" spc="-180">
                <a:latin typeface="Tahoma"/>
                <a:cs typeface="Tahoma"/>
              </a:rPr>
              <a:t>Analysis?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4594604" y="6275932"/>
            <a:ext cx="2116814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Calibri"/>
                <a:cs typeface="Calibri"/>
              </a:rPr>
              <a:t>Source: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velvetech.com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775512" y="1395220"/>
            <a:ext cx="10634069" cy="1297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  <a:defRPr/>
            </a:pPr>
            <a:r>
              <a:rPr sz="2000" b="1">
                <a:latin typeface="Calibri"/>
                <a:cs typeface="Calibri"/>
              </a:rPr>
              <a:t>What</a:t>
            </a:r>
            <a:r>
              <a:rPr sz="2000" b="1" spc="-40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Is</a:t>
            </a:r>
            <a:r>
              <a:rPr sz="2000" b="1" spc="-30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Data</a:t>
            </a:r>
            <a:r>
              <a:rPr sz="2000" b="1" spc="-25">
                <a:latin typeface="Calibri"/>
                <a:cs typeface="Calibri"/>
              </a:rPr>
              <a:t> </a:t>
            </a:r>
            <a:r>
              <a:rPr sz="2000" b="1" spc="-10">
                <a:latin typeface="Calibri"/>
                <a:cs typeface="Calibri"/>
              </a:rPr>
              <a:t>Analytics?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950"/>
              </a:spcBef>
              <a:defRPr/>
            </a:pPr>
            <a:r>
              <a:rPr sz="1600">
                <a:latin typeface="Calibri"/>
                <a:cs typeface="Calibri"/>
              </a:rPr>
              <a:t>Data</a:t>
            </a:r>
            <a:r>
              <a:rPr sz="1600" spc="1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analytics</a:t>
            </a:r>
            <a:r>
              <a:rPr sz="1600" spc="1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is</a:t>
            </a:r>
            <a:r>
              <a:rPr sz="1600" spc="1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the</a:t>
            </a:r>
            <a:r>
              <a:rPr sz="1600" spc="1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science</a:t>
            </a:r>
            <a:r>
              <a:rPr sz="1600" spc="16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of</a:t>
            </a:r>
            <a:r>
              <a:rPr sz="1600" spc="1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analyzing</a:t>
            </a:r>
            <a:r>
              <a:rPr sz="1600" spc="15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raw</a:t>
            </a:r>
            <a:r>
              <a:rPr sz="1600" spc="1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data</a:t>
            </a:r>
            <a:r>
              <a:rPr sz="1600" spc="1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to</a:t>
            </a:r>
            <a:r>
              <a:rPr sz="1600" spc="15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make</a:t>
            </a:r>
            <a:r>
              <a:rPr sz="1600" spc="1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conclusions</a:t>
            </a:r>
            <a:r>
              <a:rPr sz="1600" spc="1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about</a:t>
            </a:r>
            <a:r>
              <a:rPr sz="1600" spc="15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that</a:t>
            </a:r>
            <a:r>
              <a:rPr sz="1600" spc="13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information.</a:t>
            </a:r>
            <a:r>
              <a:rPr sz="1600" spc="1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Many</a:t>
            </a:r>
            <a:r>
              <a:rPr sz="1600" spc="1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of</a:t>
            </a:r>
            <a:r>
              <a:rPr sz="1600" spc="1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the</a:t>
            </a:r>
            <a:r>
              <a:rPr sz="1600" spc="1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techniques</a:t>
            </a:r>
            <a:r>
              <a:rPr sz="1600" spc="140">
                <a:latin typeface="Calibri"/>
                <a:cs typeface="Calibri"/>
              </a:rPr>
              <a:t> </a:t>
            </a:r>
            <a:r>
              <a:rPr sz="1600" spc="-25">
                <a:latin typeface="Calibri"/>
                <a:cs typeface="Calibri"/>
              </a:rPr>
              <a:t>and </a:t>
            </a:r>
            <a:r>
              <a:rPr sz="1600">
                <a:latin typeface="Calibri"/>
                <a:cs typeface="Calibri"/>
              </a:rPr>
              <a:t>processes</a:t>
            </a:r>
            <a:r>
              <a:rPr sz="1600" spc="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of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data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analytics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have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been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automated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into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mechanical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processes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and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 u="sng">
                <a:solidFill>
                  <a:srgbClr val="0462C1"/>
                </a:solidFill>
                <a:latin typeface="Calibri"/>
                <a:cs typeface="Calibri"/>
                <a:hlinkClick r:id="rId3" tooltip="https://www.investopedia.com/terms/a/algorithm.asp"/>
              </a:rPr>
              <a:t>algorithms</a:t>
            </a:r>
            <a:r>
              <a:rPr sz="1600" spc="-5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that</a:t>
            </a:r>
            <a:r>
              <a:rPr sz="1600" spc="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work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over</a:t>
            </a:r>
            <a:r>
              <a:rPr sz="1600" spc="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raw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data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for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human consumption.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36652" rIns="0" bIns="0" rtlCol="0">
            <a:spAutoFit/>
          </a:bodyPr>
          <a:lstStyle/>
          <a:p>
            <a:pPr marL="1749425">
              <a:lnSpc>
                <a:spcPct val="100000"/>
              </a:lnSpc>
              <a:spcBef>
                <a:spcPts val="95"/>
              </a:spcBef>
              <a:defRPr/>
            </a:pPr>
            <a:r>
              <a:rPr sz="2800" spc="-285">
                <a:latin typeface="Tahoma"/>
                <a:cs typeface="Tahoma"/>
              </a:rPr>
              <a:t>What</a:t>
            </a:r>
            <a:r>
              <a:rPr sz="2800" spc="-240">
                <a:latin typeface="Tahoma"/>
                <a:cs typeface="Tahoma"/>
              </a:rPr>
              <a:t> </a:t>
            </a:r>
            <a:r>
              <a:rPr sz="2800" spc="-365">
                <a:latin typeface="Tahoma"/>
                <a:cs typeface="Tahoma"/>
              </a:rPr>
              <a:t>Is</a:t>
            </a:r>
            <a:r>
              <a:rPr sz="2800" spc="-245">
                <a:latin typeface="Tahoma"/>
                <a:cs typeface="Tahoma"/>
              </a:rPr>
              <a:t> </a:t>
            </a:r>
            <a:r>
              <a:rPr sz="2800" spc="-225">
                <a:latin typeface="Tahoma"/>
                <a:cs typeface="Tahoma"/>
              </a:rPr>
              <a:t>Data</a:t>
            </a:r>
            <a:r>
              <a:rPr sz="2800" spc="-245">
                <a:latin typeface="Tahoma"/>
                <a:cs typeface="Tahoma"/>
              </a:rPr>
              <a:t> </a:t>
            </a:r>
            <a:r>
              <a:rPr sz="2800" spc="-170">
                <a:latin typeface="Tahoma"/>
                <a:cs typeface="Tahoma"/>
              </a:rPr>
              <a:t>Analytics?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4"/>
          <a:stretch/>
        </p:blipFill>
        <p:spPr bwMode="auto">
          <a:xfrm>
            <a:off x="3020567" y="2763011"/>
            <a:ext cx="6141720" cy="34152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 bwMode="auto">
          <a:xfrm>
            <a:off x="4723637" y="6268312"/>
            <a:ext cx="2413359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Calibri"/>
                <a:cs typeface="Calibri"/>
              </a:rPr>
              <a:t>Source:</a:t>
            </a:r>
            <a:r>
              <a:rPr sz="1800" spc="-8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investopedia.com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1190649" y="657225"/>
            <a:ext cx="10632799" cy="18424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  <a:defRPr/>
            </a:pPr>
            <a:r>
              <a:rPr sz="2000" b="1">
                <a:latin typeface="Calibri"/>
                <a:cs typeface="Calibri"/>
              </a:rPr>
              <a:t>Why</a:t>
            </a:r>
            <a:r>
              <a:rPr sz="2000" b="1" spc="-65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Data</a:t>
            </a:r>
            <a:r>
              <a:rPr sz="2000" b="1" spc="-45">
                <a:latin typeface="Calibri"/>
                <a:cs typeface="Calibri"/>
              </a:rPr>
              <a:t> </a:t>
            </a:r>
            <a:r>
              <a:rPr sz="2000" b="1" spc="-10">
                <a:latin typeface="Calibri"/>
                <a:cs typeface="Calibri"/>
              </a:rPr>
              <a:t>Analysis?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defRPr/>
            </a:pPr>
            <a:r>
              <a:rPr sz="2000" spc="-90">
                <a:latin typeface="Calibri"/>
                <a:cs typeface="Calibri"/>
              </a:rPr>
              <a:t>To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grow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your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business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even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grow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in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your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life,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sometimes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all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need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do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Analysis!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defRPr/>
            </a:pPr>
            <a:r>
              <a:rPr sz="2000">
                <a:latin typeface="Calibri"/>
                <a:cs typeface="Calibri"/>
              </a:rPr>
              <a:t>If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your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business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not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growing,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then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have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look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back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acknowledge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your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mistakes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make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50">
                <a:latin typeface="Calibri"/>
                <a:cs typeface="Calibri"/>
              </a:rPr>
              <a:t>a </a:t>
            </a:r>
            <a:r>
              <a:rPr sz="2000">
                <a:latin typeface="Calibri"/>
                <a:cs typeface="Calibri"/>
              </a:rPr>
              <a:t>plan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again</a:t>
            </a:r>
            <a:r>
              <a:rPr sz="2000" spc="1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without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repeating</a:t>
            </a:r>
            <a:r>
              <a:rPr sz="2000" spc="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those</a:t>
            </a:r>
            <a:r>
              <a:rPr sz="2000" spc="1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mistakes.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1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even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if</a:t>
            </a:r>
            <a:r>
              <a:rPr sz="2000" spc="1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your</a:t>
            </a:r>
            <a:r>
              <a:rPr sz="2000" spc="1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business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growing,</a:t>
            </a:r>
            <a:r>
              <a:rPr sz="2000" spc="1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then</a:t>
            </a:r>
            <a:r>
              <a:rPr sz="2000" spc="1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</a:t>
            </a:r>
            <a:r>
              <a:rPr sz="2000" spc="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have</a:t>
            </a:r>
            <a:r>
              <a:rPr sz="2000" spc="105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to </a:t>
            </a:r>
            <a:r>
              <a:rPr sz="2000">
                <a:latin typeface="Calibri"/>
                <a:cs typeface="Calibri"/>
              </a:rPr>
              <a:t>look</a:t>
            </a:r>
            <a:r>
              <a:rPr sz="2000" spc="1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forward</a:t>
            </a:r>
            <a:r>
              <a:rPr sz="2000" spc="1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1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making</a:t>
            </a:r>
            <a:r>
              <a:rPr sz="2000" spc="1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1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business</a:t>
            </a:r>
            <a:r>
              <a:rPr sz="2000" spc="1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1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grow</a:t>
            </a:r>
            <a:r>
              <a:rPr sz="2000" spc="1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more.</a:t>
            </a:r>
            <a:r>
              <a:rPr sz="2000" spc="1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All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</a:t>
            </a:r>
            <a:r>
              <a:rPr sz="2000" spc="1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need</a:t>
            </a:r>
            <a:r>
              <a:rPr sz="2000" spc="1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do</a:t>
            </a:r>
            <a:r>
              <a:rPr sz="2000" spc="1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1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analyze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your</a:t>
            </a:r>
            <a:r>
              <a:rPr sz="2000" spc="1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business</a:t>
            </a:r>
            <a:r>
              <a:rPr sz="2000" spc="13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data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business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processes.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4137405" y="267969"/>
            <a:ext cx="3040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2800" spc="-335">
                <a:latin typeface="Tahoma"/>
                <a:cs typeface="Tahoma"/>
              </a:rPr>
              <a:t>Why</a:t>
            </a:r>
            <a:r>
              <a:rPr sz="2800" spc="-229">
                <a:latin typeface="Tahoma"/>
                <a:cs typeface="Tahoma"/>
              </a:rPr>
              <a:t> </a:t>
            </a:r>
            <a:r>
              <a:rPr sz="2800" spc="-225">
                <a:latin typeface="Tahoma"/>
                <a:cs typeface="Tahoma"/>
              </a:rPr>
              <a:t>Data</a:t>
            </a:r>
            <a:r>
              <a:rPr sz="2800" spc="-235">
                <a:latin typeface="Tahoma"/>
                <a:cs typeface="Tahoma"/>
              </a:rPr>
              <a:t> </a:t>
            </a:r>
            <a:r>
              <a:rPr sz="2800" spc="-180">
                <a:latin typeface="Tahoma"/>
                <a:cs typeface="Tahoma"/>
              </a:rPr>
              <a:t>Analysis?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/>
          <a:stretch/>
        </p:blipFill>
        <p:spPr bwMode="auto">
          <a:xfrm>
            <a:off x="1840992" y="2663951"/>
            <a:ext cx="9331452" cy="36179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 bwMode="auto">
          <a:xfrm>
            <a:off x="5823964" y="6300927"/>
            <a:ext cx="1917423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Calibri"/>
                <a:cs typeface="Calibri"/>
              </a:rPr>
              <a:t>Source:</a:t>
            </a:r>
            <a:r>
              <a:rPr sz="1800" spc="-8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sdsclub.com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1165960" y="865377"/>
            <a:ext cx="10634069" cy="12328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2000" b="1">
                <a:latin typeface="Calibri"/>
                <a:cs typeface="Calibri"/>
              </a:rPr>
              <a:t>What</a:t>
            </a:r>
            <a:r>
              <a:rPr sz="2000" b="1" spc="-20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Is</a:t>
            </a:r>
            <a:r>
              <a:rPr sz="2000" b="1" spc="-20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The</a:t>
            </a:r>
            <a:r>
              <a:rPr sz="2000" b="1" spc="-30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Data</a:t>
            </a:r>
            <a:r>
              <a:rPr sz="2000" b="1" spc="-20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Analysis</a:t>
            </a:r>
            <a:r>
              <a:rPr sz="2000" b="1" spc="-40">
                <a:latin typeface="Calibri"/>
                <a:cs typeface="Calibri"/>
              </a:rPr>
              <a:t> </a:t>
            </a:r>
            <a:r>
              <a:rPr sz="2000" b="1" spc="-10">
                <a:latin typeface="Calibri"/>
                <a:cs typeface="Calibri"/>
              </a:rPr>
              <a:t>Process?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00"/>
              </a:spcBef>
              <a:defRPr/>
            </a:pPr>
            <a:r>
              <a:rPr sz="2000">
                <a:latin typeface="Calibri"/>
                <a:cs typeface="Calibri"/>
              </a:rPr>
              <a:t>When</a:t>
            </a:r>
            <a:r>
              <a:rPr sz="2000" spc="4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we</a:t>
            </a:r>
            <a:r>
              <a:rPr sz="2000" spc="4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talk</a:t>
            </a:r>
            <a:r>
              <a:rPr sz="2000" spc="4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about</a:t>
            </a:r>
            <a:r>
              <a:rPr sz="2000" spc="4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analyzing</a:t>
            </a:r>
            <a:r>
              <a:rPr sz="2000" spc="4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data</a:t>
            </a:r>
            <a:r>
              <a:rPr sz="2000" spc="458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there</a:t>
            </a:r>
            <a:r>
              <a:rPr sz="2000" spc="4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4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</a:t>
            </a:r>
            <a:r>
              <a:rPr sz="2000" spc="458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order</a:t>
            </a:r>
            <a:r>
              <a:rPr sz="2000" spc="4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4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follow</a:t>
            </a:r>
            <a:r>
              <a:rPr sz="2000" spc="4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in</a:t>
            </a:r>
            <a:r>
              <a:rPr sz="2000" spc="4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order</a:t>
            </a:r>
            <a:r>
              <a:rPr sz="2000" spc="4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458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extract</a:t>
            </a:r>
            <a:r>
              <a:rPr sz="2000" spc="4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458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needed conclusions.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analysis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process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consists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5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key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stages.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95"/>
              </a:spcBef>
              <a:defRPr/>
            </a:pPr>
            <a:r>
              <a:rPr sz="2800" spc="-285">
                <a:latin typeface="Tahoma"/>
                <a:cs typeface="Tahoma"/>
              </a:rPr>
              <a:t>What</a:t>
            </a:r>
            <a:r>
              <a:rPr sz="2800" spc="-229">
                <a:latin typeface="Tahoma"/>
                <a:cs typeface="Tahoma"/>
              </a:rPr>
              <a:t> </a:t>
            </a:r>
            <a:r>
              <a:rPr sz="2800" spc="-365">
                <a:latin typeface="Tahoma"/>
                <a:cs typeface="Tahoma"/>
              </a:rPr>
              <a:t>Is</a:t>
            </a:r>
            <a:r>
              <a:rPr sz="2800" spc="-235">
                <a:latin typeface="Tahoma"/>
                <a:cs typeface="Tahoma"/>
              </a:rPr>
              <a:t> </a:t>
            </a:r>
            <a:r>
              <a:rPr sz="2800" spc="-195">
                <a:latin typeface="Tahoma"/>
                <a:cs typeface="Tahoma"/>
              </a:rPr>
              <a:t>The</a:t>
            </a:r>
            <a:r>
              <a:rPr sz="2800" spc="-229">
                <a:latin typeface="Tahoma"/>
                <a:cs typeface="Tahoma"/>
              </a:rPr>
              <a:t> </a:t>
            </a:r>
            <a:r>
              <a:rPr sz="2800" spc="-225">
                <a:latin typeface="Tahoma"/>
                <a:cs typeface="Tahoma"/>
              </a:rPr>
              <a:t>Data</a:t>
            </a:r>
            <a:r>
              <a:rPr sz="2800" spc="-210">
                <a:latin typeface="Tahoma"/>
                <a:cs typeface="Tahoma"/>
              </a:rPr>
              <a:t> </a:t>
            </a:r>
            <a:r>
              <a:rPr sz="2800" spc="-195">
                <a:latin typeface="Tahoma"/>
                <a:cs typeface="Tahoma"/>
              </a:rPr>
              <a:t>Analysis</a:t>
            </a:r>
            <a:r>
              <a:rPr sz="2800" spc="-235">
                <a:latin typeface="Tahoma"/>
                <a:cs typeface="Tahoma"/>
              </a:rPr>
              <a:t> </a:t>
            </a:r>
            <a:r>
              <a:rPr sz="2800" spc="-170">
                <a:latin typeface="Tahoma"/>
                <a:cs typeface="Tahoma"/>
              </a:rPr>
              <a:t>Process?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/>
          <a:stretch/>
        </p:blipFill>
        <p:spPr bwMode="auto">
          <a:xfrm>
            <a:off x="2348483" y="2273807"/>
            <a:ext cx="7865364" cy="34411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 bwMode="auto">
          <a:xfrm>
            <a:off x="5158231" y="5840373"/>
            <a:ext cx="2532739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Calibri"/>
                <a:cs typeface="Calibri"/>
              </a:rPr>
              <a:t>Source:</a:t>
            </a:r>
            <a:r>
              <a:rPr sz="1800" spc="-8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careerfoundry.com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95"/>
              </a:spcBef>
              <a:defRPr/>
            </a:pPr>
            <a:r>
              <a:rPr sz="2800" spc="-285">
                <a:latin typeface="Tahoma"/>
                <a:cs typeface="Tahoma"/>
              </a:rPr>
              <a:t>What</a:t>
            </a:r>
            <a:r>
              <a:rPr sz="2800" spc="-229">
                <a:latin typeface="Tahoma"/>
                <a:cs typeface="Tahoma"/>
              </a:rPr>
              <a:t> </a:t>
            </a:r>
            <a:r>
              <a:rPr sz="2800" spc="-365">
                <a:latin typeface="Tahoma"/>
                <a:cs typeface="Tahoma"/>
              </a:rPr>
              <a:t>Is</a:t>
            </a:r>
            <a:r>
              <a:rPr sz="2800" spc="-235">
                <a:latin typeface="Tahoma"/>
                <a:cs typeface="Tahoma"/>
              </a:rPr>
              <a:t> </a:t>
            </a:r>
            <a:r>
              <a:rPr sz="2800" spc="-195">
                <a:latin typeface="Tahoma"/>
                <a:cs typeface="Tahoma"/>
              </a:rPr>
              <a:t>The</a:t>
            </a:r>
            <a:r>
              <a:rPr sz="2800" spc="-229">
                <a:latin typeface="Tahoma"/>
                <a:cs typeface="Tahoma"/>
              </a:rPr>
              <a:t> </a:t>
            </a:r>
            <a:r>
              <a:rPr sz="2800" spc="-225">
                <a:latin typeface="Tahoma"/>
                <a:cs typeface="Tahoma"/>
              </a:rPr>
              <a:t>Data</a:t>
            </a:r>
            <a:r>
              <a:rPr sz="2800" spc="-210">
                <a:latin typeface="Tahoma"/>
                <a:cs typeface="Tahoma"/>
              </a:rPr>
              <a:t> </a:t>
            </a:r>
            <a:r>
              <a:rPr sz="2800" spc="-195">
                <a:latin typeface="Tahoma"/>
                <a:cs typeface="Tahoma"/>
              </a:rPr>
              <a:t>Analysis</a:t>
            </a:r>
            <a:r>
              <a:rPr sz="2800" spc="-235">
                <a:latin typeface="Tahoma"/>
                <a:cs typeface="Tahoma"/>
              </a:rPr>
              <a:t> </a:t>
            </a:r>
            <a:r>
              <a:rPr sz="2800" spc="-170">
                <a:latin typeface="Tahoma"/>
                <a:cs typeface="Tahoma"/>
              </a:rPr>
              <a:t>Process?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1657350" y="1096516"/>
            <a:ext cx="9318984" cy="4244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-10">
                <a:solidFill>
                  <a:srgbClr val="545454"/>
                </a:solidFill>
                <a:latin typeface="Arial"/>
                <a:cs typeface="Arial"/>
              </a:rPr>
              <a:t>Identify:</a:t>
            </a:r>
            <a:endParaRPr sz="1800">
              <a:latin typeface="Arial"/>
              <a:cs typeface="Arial"/>
            </a:endParaRPr>
          </a:p>
          <a:p>
            <a:pPr marL="12700" marR="3384550" algn="just">
              <a:lnSpc>
                <a:spcPct val="100000"/>
              </a:lnSpc>
              <a:defRPr/>
            </a:pP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Before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-1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get</a:t>
            </a:r>
            <a:r>
              <a:rPr sz="1800" spc="-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your</a:t>
            </a:r>
            <a:r>
              <a:rPr sz="1800" spc="-2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hands</a:t>
            </a:r>
            <a:r>
              <a:rPr sz="1800" spc="-2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dirty</a:t>
            </a:r>
            <a:r>
              <a:rPr sz="1800" spc="-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with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data,</a:t>
            </a:r>
            <a:r>
              <a:rPr sz="1800" spc="-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-2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first</a:t>
            </a:r>
            <a:r>
              <a:rPr sz="1800" spc="-1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need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 to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identify</a:t>
            </a:r>
            <a:r>
              <a:rPr sz="1800" spc="15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why</a:t>
            </a:r>
            <a:r>
              <a:rPr sz="1800" spc="15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do</a:t>
            </a:r>
            <a:r>
              <a:rPr sz="1800" spc="15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14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need</a:t>
            </a:r>
            <a:r>
              <a:rPr sz="1800" spc="15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it</a:t>
            </a:r>
            <a:r>
              <a:rPr sz="1800" spc="15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in</a:t>
            </a:r>
            <a:r>
              <a:rPr sz="1800" spc="14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800" spc="14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first</a:t>
            </a:r>
            <a:r>
              <a:rPr sz="1800" spc="15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place.</a:t>
            </a:r>
            <a:r>
              <a:rPr sz="1800" spc="14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The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identification</a:t>
            </a:r>
            <a:r>
              <a:rPr sz="1800" spc="10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is</a:t>
            </a:r>
            <a:r>
              <a:rPr sz="1800" spc="10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800" spc="10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stage</a:t>
            </a:r>
            <a:r>
              <a:rPr sz="1800" spc="10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in</a:t>
            </a:r>
            <a:r>
              <a:rPr sz="1800" spc="11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which</a:t>
            </a:r>
            <a:r>
              <a:rPr sz="1800" spc="10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10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establish</a:t>
            </a:r>
            <a:r>
              <a:rPr sz="1800" spc="10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the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questions</a:t>
            </a:r>
            <a:r>
              <a:rPr sz="1800" spc="204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20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will</a:t>
            </a:r>
            <a:r>
              <a:rPr sz="1800" spc="204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need</a:t>
            </a:r>
            <a:r>
              <a:rPr sz="1800" spc="21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to</a:t>
            </a:r>
            <a:r>
              <a:rPr sz="1800" spc="204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answer.</a:t>
            </a:r>
            <a:r>
              <a:rPr sz="1800" spc="21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For</a:t>
            </a:r>
            <a:r>
              <a:rPr sz="1800" spc="21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example,</a:t>
            </a:r>
            <a:r>
              <a:rPr sz="1800" spc="2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what</a:t>
            </a:r>
            <a:r>
              <a:rPr sz="1800" spc="21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is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800" spc="20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customer's</a:t>
            </a:r>
            <a:r>
              <a:rPr sz="1800" spc="21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perception</a:t>
            </a:r>
            <a:r>
              <a:rPr sz="1800" spc="21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of</a:t>
            </a:r>
            <a:r>
              <a:rPr sz="1800" spc="22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our</a:t>
            </a:r>
            <a:r>
              <a:rPr sz="1800" spc="2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brand?</a:t>
            </a:r>
            <a:r>
              <a:rPr sz="1800" spc="22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Or</a:t>
            </a:r>
            <a:r>
              <a:rPr sz="1800" spc="21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what</a:t>
            </a:r>
            <a:r>
              <a:rPr sz="1800" spc="2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type</a:t>
            </a:r>
            <a:r>
              <a:rPr sz="1800" spc="21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of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packaging</a:t>
            </a:r>
            <a:r>
              <a:rPr sz="1800" spc="2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is</a:t>
            </a:r>
            <a:r>
              <a:rPr sz="1800" spc="2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more</a:t>
            </a:r>
            <a:r>
              <a:rPr sz="1800" spc="229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engaging</a:t>
            </a:r>
            <a:r>
              <a:rPr sz="1800" spc="2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to</a:t>
            </a:r>
            <a:r>
              <a:rPr sz="1800" spc="229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our</a:t>
            </a:r>
            <a:r>
              <a:rPr sz="1800" spc="23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potential</a:t>
            </a:r>
            <a:r>
              <a:rPr sz="1800" spc="23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customers?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Once</a:t>
            </a:r>
            <a:r>
              <a:rPr sz="1800" spc="-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800" spc="-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questions are</a:t>
            </a:r>
            <a:r>
              <a:rPr sz="1800" spc="-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outlined</a:t>
            </a:r>
            <a:r>
              <a:rPr sz="1800" spc="1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are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ready</a:t>
            </a:r>
            <a:r>
              <a:rPr sz="1800" spc="-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for the </a:t>
            </a:r>
            <a:r>
              <a:rPr sz="1800" spc="-20">
                <a:solidFill>
                  <a:srgbClr val="545454"/>
                </a:solidFill>
                <a:latin typeface="Arial MT"/>
                <a:cs typeface="Arial MT"/>
              </a:rPr>
              <a:t>next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step.</a:t>
            </a:r>
            <a:endParaRPr sz="1800">
              <a:latin typeface="Arial MT"/>
              <a:cs typeface="Arial MT"/>
            </a:endParaRPr>
          </a:p>
          <a:p>
            <a:pPr marR="1686560" algn="ctr">
              <a:lnSpc>
                <a:spcPct val="100000"/>
              </a:lnSpc>
              <a:spcBef>
                <a:spcPts val="919"/>
              </a:spcBef>
              <a:defRPr/>
            </a:pPr>
            <a:r>
              <a:rPr sz="1800" b="1" spc="-10">
                <a:solidFill>
                  <a:srgbClr val="545454"/>
                </a:solidFill>
                <a:latin typeface="Arial"/>
                <a:cs typeface="Arial"/>
              </a:rPr>
              <a:t>Collect:</a:t>
            </a:r>
            <a:endParaRPr sz="1800">
              <a:latin typeface="Arial"/>
              <a:cs typeface="Arial"/>
            </a:endParaRPr>
          </a:p>
          <a:p>
            <a:pPr marL="3392804" marR="5080" algn="just">
              <a:lnSpc>
                <a:spcPct val="100000"/>
              </a:lnSpc>
              <a:defRPr/>
            </a:pP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As</a:t>
            </a:r>
            <a:r>
              <a:rPr sz="1800" spc="29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its</a:t>
            </a:r>
            <a:r>
              <a:rPr sz="1800" spc="29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name</a:t>
            </a:r>
            <a:r>
              <a:rPr sz="1800" spc="29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suggests,</a:t>
            </a:r>
            <a:r>
              <a:rPr sz="1800" spc="30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this</a:t>
            </a:r>
            <a:r>
              <a:rPr sz="1800" spc="30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is</a:t>
            </a:r>
            <a:r>
              <a:rPr sz="1800" spc="29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800" spc="28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stage</a:t>
            </a:r>
            <a:r>
              <a:rPr sz="1800" spc="31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where</a:t>
            </a:r>
            <a:r>
              <a:rPr sz="1800" spc="30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29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start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collecting</a:t>
            </a:r>
            <a:r>
              <a:rPr sz="1800" spc="18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800" spc="18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needed</a:t>
            </a:r>
            <a:r>
              <a:rPr sz="1800" spc="18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data.</a:t>
            </a:r>
            <a:r>
              <a:rPr sz="1800" spc="19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Here,</a:t>
            </a:r>
            <a:r>
              <a:rPr sz="1800" spc="18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19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define</a:t>
            </a:r>
            <a:r>
              <a:rPr sz="1800" spc="19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which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sources</a:t>
            </a:r>
            <a:r>
              <a:rPr sz="1800" spc="16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of</a:t>
            </a:r>
            <a:r>
              <a:rPr sz="1800" spc="17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information</a:t>
            </a:r>
            <a:r>
              <a:rPr sz="1800" spc="18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19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will</a:t>
            </a:r>
            <a:r>
              <a:rPr sz="1800" spc="1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use</a:t>
            </a:r>
            <a:r>
              <a:rPr sz="1800" spc="16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sz="1800" spc="16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how</a:t>
            </a:r>
            <a:r>
              <a:rPr sz="1800" spc="17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19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will</a:t>
            </a:r>
            <a:r>
              <a:rPr sz="1800" spc="17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use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them.</a:t>
            </a:r>
            <a:r>
              <a:rPr sz="1800" spc="2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800" spc="2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collection</a:t>
            </a:r>
            <a:r>
              <a:rPr sz="1800" spc="23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of</a:t>
            </a:r>
            <a:r>
              <a:rPr sz="1800" spc="23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data</a:t>
            </a:r>
            <a:r>
              <a:rPr sz="1800" spc="2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can</a:t>
            </a:r>
            <a:r>
              <a:rPr sz="1800" spc="2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come</a:t>
            </a:r>
            <a:r>
              <a:rPr sz="1800" spc="2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in</a:t>
            </a:r>
            <a:r>
              <a:rPr sz="1800" spc="229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different</a:t>
            </a:r>
            <a:r>
              <a:rPr sz="1800" spc="23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forms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such</a:t>
            </a:r>
            <a:r>
              <a:rPr sz="1800" spc="17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as</a:t>
            </a:r>
            <a:r>
              <a:rPr sz="1800" spc="19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internal</a:t>
            </a:r>
            <a:r>
              <a:rPr sz="1800" spc="19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or</a:t>
            </a:r>
            <a:r>
              <a:rPr sz="1800" spc="19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external</a:t>
            </a:r>
            <a:r>
              <a:rPr sz="1800" spc="204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sources,</a:t>
            </a:r>
            <a:r>
              <a:rPr sz="1800" spc="19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surveys,</a:t>
            </a:r>
            <a:r>
              <a:rPr sz="1800" spc="20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interviews,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5037834" y="5328360"/>
            <a:ext cx="1573889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questionnaires,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7593837" y="5328360"/>
            <a:ext cx="2644499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4569" algn="l"/>
                <a:tab pos="1932938" algn="l"/>
              </a:tabLst>
              <a:defRPr/>
            </a:pP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groups,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1800" spc="-20">
                <a:solidFill>
                  <a:srgbClr val="545454"/>
                </a:solidFill>
                <a:latin typeface="Arial MT"/>
                <a:cs typeface="Arial MT"/>
              </a:rPr>
              <a:t>among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others.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5037834" y="5603239"/>
            <a:ext cx="1691998" cy="561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24585" algn="l"/>
                <a:tab pos="1363980" algn="l"/>
              </a:tabLst>
              <a:defRPr/>
            </a:pP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important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1800" spc="-20">
                <a:solidFill>
                  <a:srgbClr val="545454"/>
                </a:solidFill>
                <a:latin typeface="Arial MT"/>
                <a:cs typeface="Arial MT"/>
              </a:rPr>
              <a:t>note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information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1800" spc="-15">
                <a:solidFill>
                  <a:srgbClr val="545454"/>
                </a:solidFill>
                <a:latin typeface="Arial MT"/>
                <a:cs typeface="Arial MT"/>
              </a:rPr>
              <a:t>will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6758429" y="5328360"/>
            <a:ext cx="2398754" cy="836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focus</a:t>
            </a:r>
            <a:endParaRPr sz="1800">
              <a:latin typeface="Arial MT"/>
              <a:cs typeface="Arial MT"/>
            </a:endParaRPr>
          </a:p>
          <a:p>
            <a:pPr marL="177165" marR="5080" indent="-165100">
              <a:lnSpc>
                <a:spcPct val="100000"/>
              </a:lnSpc>
              <a:spcBef>
                <a:spcPts val="5"/>
              </a:spcBef>
              <a:tabLst>
                <a:tab pos="629920" algn="l"/>
                <a:tab pos="650875" algn="l"/>
                <a:tab pos="955675" algn="l"/>
                <a:tab pos="1499870" algn="l"/>
                <a:tab pos="1692275" algn="l"/>
                <a:tab pos="1981835" algn="l"/>
                <a:tab pos="2088514" algn="l"/>
              </a:tabLst>
              <a:defRPr/>
            </a:pPr>
            <a:r>
              <a:rPr sz="1800" spc="-20">
                <a:solidFill>
                  <a:srgbClr val="545454"/>
                </a:solidFill>
                <a:latin typeface="Arial MT"/>
                <a:cs typeface="Arial MT"/>
              </a:rPr>
              <a:t>here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is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1800" spc="-20">
                <a:solidFill>
                  <a:srgbClr val="545454"/>
                </a:solidFill>
                <a:latin typeface="Arial MT"/>
                <a:cs typeface="Arial MT"/>
              </a:rPr>
              <a:t>that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1800" spc="-30">
                <a:solidFill>
                  <a:srgbClr val="545454"/>
                </a:solidFill>
                <a:latin typeface="Arial MT"/>
                <a:cs typeface="Arial MT"/>
              </a:rPr>
              <a:t>way 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be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	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different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	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in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	</a:t>
            </a:r>
            <a:r>
              <a:rPr sz="1800" spc="-50">
                <a:solidFill>
                  <a:srgbClr val="545454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9180320" y="5328360"/>
            <a:ext cx="1798044" cy="836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92250" algn="just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An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12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collect</a:t>
            </a:r>
            <a:r>
              <a:rPr sz="1800" spc="13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the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quantitative</a:t>
            </a:r>
            <a:r>
              <a:rPr sz="1800" spc="33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 bwMode="auto">
          <a:xfrm>
            <a:off x="5037834" y="6151878"/>
            <a:ext cx="2043789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qualitative</a:t>
            </a:r>
            <a:r>
              <a:rPr sz="18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scenario.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/>
          <a:stretch/>
        </p:blipFill>
        <p:spPr bwMode="auto">
          <a:xfrm>
            <a:off x="8007095" y="1321308"/>
            <a:ext cx="3319272" cy="17586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/>
          <a:stretch/>
        </p:blipFill>
        <p:spPr bwMode="auto">
          <a:xfrm>
            <a:off x="1752599" y="4088891"/>
            <a:ext cx="236982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95"/>
              </a:spcBef>
              <a:defRPr/>
            </a:pPr>
            <a:r>
              <a:rPr sz="2800" spc="-285">
                <a:latin typeface="Tahoma"/>
                <a:cs typeface="Tahoma"/>
              </a:rPr>
              <a:t>What</a:t>
            </a:r>
            <a:r>
              <a:rPr sz="2800" spc="-229">
                <a:latin typeface="Tahoma"/>
                <a:cs typeface="Tahoma"/>
              </a:rPr>
              <a:t> </a:t>
            </a:r>
            <a:r>
              <a:rPr sz="2800" spc="-365">
                <a:latin typeface="Tahoma"/>
                <a:cs typeface="Tahoma"/>
              </a:rPr>
              <a:t>Is</a:t>
            </a:r>
            <a:r>
              <a:rPr sz="2800" spc="-235">
                <a:latin typeface="Tahoma"/>
                <a:cs typeface="Tahoma"/>
              </a:rPr>
              <a:t> </a:t>
            </a:r>
            <a:r>
              <a:rPr sz="2800" spc="-195">
                <a:latin typeface="Tahoma"/>
                <a:cs typeface="Tahoma"/>
              </a:rPr>
              <a:t>The</a:t>
            </a:r>
            <a:r>
              <a:rPr sz="2800" spc="-229">
                <a:latin typeface="Tahoma"/>
                <a:cs typeface="Tahoma"/>
              </a:rPr>
              <a:t> </a:t>
            </a:r>
            <a:r>
              <a:rPr sz="2800" spc="-225">
                <a:latin typeface="Tahoma"/>
                <a:cs typeface="Tahoma"/>
              </a:rPr>
              <a:t>Data</a:t>
            </a:r>
            <a:r>
              <a:rPr sz="2800" spc="-210">
                <a:latin typeface="Tahoma"/>
                <a:cs typeface="Tahoma"/>
              </a:rPr>
              <a:t> </a:t>
            </a:r>
            <a:r>
              <a:rPr sz="2800" spc="-195">
                <a:latin typeface="Tahoma"/>
                <a:cs typeface="Tahoma"/>
              </a:rPr>
              <a:t>Analysis</a:t>
            </a:r>
            <a:r>
              <a:rPr sz="2800" spc="-235">
                <a:latin typeface="Tahoma"/>
                <a:cs typeface="Tahoma"/>
              </a:rPr>
              <a:t> </a:t>
            </a:r>
            <a:r>
              <a:rPr sz="2800" spc="-170">
                <a:latin typeface="Tahoma"/>
                <a:cs typeface="Tahoma"/>
              </a:rPr>
              <a:t>Process?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1493899" y="982216"/>
            <a:ext cx="6804384" cy="3204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-10">
                <a:solidFill>
                  <a:srgbClr val="545454"/>
                </a:solidFill>
                <a:latin typeface="Arial"/>
                <a:cs typeface="Arial"/>
              </a:rPr>
              <a:t>Clean:</a:t>
            </a:r>
            <a:endParaRPr sz="1800">
              <a:latin typeface="Arial"/>
              <a:cs typeface="Arial"/>
            </a:endParaRPr>
          </a:p>
          <a:p>
            <a:pPr marL="12700" marR="322579" algn="just">
              <a:lnSpc>
                <a:spcPct val="100000"/>
              </a:lnSpc>
              <a:defRPr/>
            </a:pP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Once</a:t>
            </a:r>
            <a:r>
              <a:rPr sz="1800" spc="3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33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have</a:t>
            </a:r>
            <a:r>
              <a:rPr sz="1800" spc="3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800" spc="3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necessary</a:t>
            </a:r>
            <a:r>
              <a:rPr sz="1800" spc="3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data</a:t>
            </a:r>
            <a:r>
              <a:rPr sz="1800" spc="3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it</a:t>
            </a:r>
            <a:r>
              <a:rPr sz="1800" spc="3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is</a:t>
            </a:r>
            <a:r>
              <a:rPr sz="1800" spc="3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time</a:t>
            </a:r>
            <a:r>
              <a:rPr sz="1800" spc="3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to</a:t>
            </a:r>
            <a:r>
              <a:rPr sz="1800" spc="3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clean</a:t>
            </a:r>
            <a:r>
              <a:rPr sz="1800" spc="33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it</a:t>
            </a:r>
            <a:r>
              <a:rPr sz="1800" spc="3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and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leave</a:t>
            </a:r>
            <a:r>
              <a:rPr sz="1800" spc="204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it</a:t>
            </a:r>
            <a:r>
              <a:rPr sz="1800" spc="23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ready</a:t>
            </a:r>
            <a:r>
              <a:rPr sz="1800" spc="2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for</a:t>
            </a:r>
            <a:r>
              <a:rPr sz="1800" spc="2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analysis.</a:t>
            </a:r>
            <a:r>
              <a:rPr sz="1800" spc="2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Not</a:t>
            </a:r>
            <a:r>
              <a:rPr sz="1800" spc="23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all</a:t>
            </a:r>
            <a:r>
              <a:rPr sz="1800" spc="22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800" spc="2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data</a:t>
            </a:r>
            <a:r>
              <a:rPr sz="1800" spc="229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22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collect</a:t>
            </a:r>
            <a:r>
              <a:rPr sz="1800" spc="2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will</a:t>
            </a:r>
            <a:r>
              <a:rPr sz="1800" spc="2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be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useful,</a:t>
            </a:r>
            <a:r>
              <a:rPr sz="1800" spc="2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when</a:t>
            </a:r>
            <a:r>
              <a:rPr sz="1800" spc="2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collecting</a:t>
            </a:r>
            <a:r>
              <a:rPr sz="1800" spc="2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big</a:t>
            </a:r>
            <a:r>
              <a:rPr sz="1800" spc="2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amounts</a:t>
            </a:r>
            <a:r>
              <a:rPr sz="1800" spc="254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of</a:t>
            </a:r>
            <a:r>
              <a:rPr sz="1800" spc="2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information</a:t>
            </a:r>
            <a:r>
              <a:rPr sz="1800" spc="254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in</a:t>
            </a:r>
            <a:r>
              <a:rPr sz="1800" spc="2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different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formats</a:t>
            </a:r>
            <a:r>
              <a:rPr sz="1800" spc="13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it</a:t>
            </a:r>
            <a:r>
              <a:rPr sz="1800" spc="1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is</a:t>
            </a:r>
            <a:r>
              <a:rPr sz="1800" spc="1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very</a:t>
            </a:r>
            <a:r>
              <a:rPr sz="1800" spc="12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likely</a:t>
            </a:r>
            <a:r>
              <a:rPr sz="1800" spc="13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that</a:t>
            </a:r>
            <a:r>
              <a:rPr sz="1800" spc="15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15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will</a:t>
            </a:r>
            <a:r>
              <a:rPr sz="1800" spc="13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find</a:t>
            </a:r>
            <a:r>
              <a:rPr sz="1800" spc="1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yourself</a:t>
            </a:r>
            <a:r>
              <a:rPr sz="1800" spc="17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with</a:t>
            </a:r>
            <a:r>
              <a:rPr sz="1800" spc="13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duplicate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or</a:t>
            </a:r>
            <a:r>
              <a:rPr sz="1800" spc="7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badly</a:t>
            </a:r>
            <a:r>
              <a:rPr sz="1800" spc="6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formatted</a:t>
            </a:r>
            <a:r>
              <a:rPr sz="1800" spc="8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data.</a:t>
            </a:r>
            <a:r>
              <a:rPr sz="1800" spc="8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To</a:t>
            </a:r>
            <a:r>
              <a:rPr sz="1800" spc="9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avoid</a:t>
            </a:r>
            <a:r>
              <a:rPr sz="1800" spc="8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this,</a:t>
            </a:r>
            <a:r>
              <a:rPr sz="1800" spc="9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before</a:t>
            </a:r>
            <a:r>
              <a:rPr sz="1800" spc="9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7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start</a:t>
            </a:r>
            <a:r>
              <a:rPr sz="1800" spc="11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working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with</a:t>
            </a:r>
            <a:r>
              <a:rPr sz="1800" spc="1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your</a:t>
            </a:r>
            <a:r>
              <a:rPr sz="1800" spc="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data</a:t>
            </a:r>
            <a:r>
              <a:rPr sz="1800" spc="1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need</a:t>
            </a:r>
            <a:r>
              <a:rPr sz="1800" spc="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to</a:t>
            </a:r>
            <a:r>
              <a:rPr sz="1800" spc="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make  sure</a:t>
            </a:r>
            <a:r>
              <a:rPr sz="1800" spc="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to</a:t>
            </a:r>
            <a:r>
              <a:rPr sz="1800" spc="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erase</a:t>
            </a:r>
            <a:r>
              <a:rPr sz="1800" spc="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any 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white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spaces,</a:t>
            </a:r>
            <a:r>
              <a:rPr sz="1800" spc="28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duplicate</a:t>
            </a:r>
            <a:r>
              <a:rPr sz="1800" spc="30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records,</a:t>
            </a:r>
            <a:r>
              <a:rPr sz="1800" spc="31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or</a:t>
            </a:r>
            <a:r>
              <a:rPr sz="1800" spc="30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formatting</a:t>
            </a:r>
            <a:r>
              <a:rPr sz="1800" spc="31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errors.</a:t>
            </a:r>
            <a:r>
              <a:rPr sz="1800" spc="30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This</a:t>
            </a:r>
            <a:r>
              <a:rPr sz="1800" spc="31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way</a:t>
            </a:r>
            <a:r>
              <a:rPr sz="1800" spc="30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you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avoid</a:t>
            </a:r>
            <a:r>
              <a:rPr sz="1800" spc="-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hurting</a:t>
            </a:r>
            <a:r>
              <a:rPr sz="1800" spc="-3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your</a:t>
            </a:r>
            <a:r>
              <a:rPr sz="1800" spc="-2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analysis</a:t>
            </a:r>
            <a:r>
              <a:rPr sz="1800" spc="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with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incorrect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  <a:p>
            <a:pPr marL="2671445">
              <a:lnSpc>
                <a:spcPct val="100000"/>
              </a:lnSpc>
              <a:spcBef>
                <a:spcPts val="1370"/>
              </a:spcBef>
              <a:defRPr/>
            </a:pPr>
            <a:r>
              <a:rPr sz="1800" b="1" spc="-10">
                <a:solidFill>
                  <a:srgbClr val="545454"/>
                </a:solidFill>
                <a:latin typeface="Arial"/>
                <a:cs typeface="Arial"/>
              </a:rPr>
              <a:t>Analyze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2671445">
              <a:lnSpc>
                <a:spcPct val="100000"/>
              </a:lnSpc>
              <a:tabLst>
                <a:tab pos="3305810" algn="l"/>
                <a:tab pos="3799204" algn="l"/>
                <a:tab pos="4407535" algn="l"/>
                <a:tab pos="4774565" algn="l"/>
                <a:tab pos="5686425" algn="l"/>
              </a:tabLst>
              <a:defRPr/>
            </a:pPr>
            <a:r>
              <a:rPr sz="1800" spc="-20">
                <a:solidFill>
                  <a:srgbClr val="545454"/>
                </a:solidFill>
                <a:latin typeface="Arial MT"/>
                <a:cs typeface="Arial MT"/>
              </a:rPr>
              <a:t>With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1800" spc="-20">
                <a:solidFill>
                  <a:srgbClr val="545454"/>
                </a:solidFill>
                <a:latin typeface="Arial MT"/>
                <a:cs typeface="Arial MT"/>
              </a:rPr>
              <a:t>help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of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various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techniques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8448292" y="3899660"/>
            <a:ext cx="3107414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1090295" algn="l"/>
                <a:tab pos="2205355" algn="l"/>
              </a:tabLst>
              <a:defRPr/>
            </a:pPr>
            <a:r>
              <a:rPr sz="1800" spc="-20">
                <a:solidFill>
                  <a:srgbClr val="545454"/>
                </a:solidFill>
                <a:latin typeface="Arial MT"/>
                <a:cs typeface="Arial MT"/>
              </a:rPr>
              <a:t>such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as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statistical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analysis,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4153279" y="4173981"/>
            <a:ext cx="7405729" cy="22016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05"/>
              </a:spcBef>
              <a:defRPr/>
            </a:pP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regressions,</a:t>
            </a:r>
            <a:r>
              <a:rPr sz="1800" spc="45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neural</a:t>
            </a:r>
            <a:r>
              <a:rPr sz="1800" spc="4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networks,</a:t>
            </a:r>
            <a:r>
              <a:rPr sz="1800" spc="4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text</a:t>
            </a:r>
            <a:r>
              <a:rPr sz="1800" spc="458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analysis,</a:t>
            </a:r>
            <a:r>
              <a:rPr sz="1800" spc="458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sz="1800" spc="4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more,</a:t>
            </a:r>
            <a:r>
              <a:rPr sz="1800" spc="458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4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can</a:t>
            </a:r>
            <a:r>
              <a:rPr sz="1800" spc="4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start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analyzing</a:t>
            </a:r>
            <a:r>
              <a:rPr sz="1800" spc="8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sz="1800" spc="8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manipulating</a:t>
            </a:r>
            <a:r>
              <a:rPr sz="1800" spc="8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your</a:t>
            </a:r>
            <a:r>
              <a:rPr sz="1800" spc="7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data</a:t>
            </a:r>
            <a:r>
              <a:rPr sz="1800" spc="7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to</a:t>
            </a:r>
            <a:r>
              <a:rPr sz="1800" spc="7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extract</a:t>
            </a:r>
            <a:r>
              <a:rPr sz="1800" spc="7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relevant</a:t>
            </a:r>
            <a:r>
              <a:rPr sz="1800" spc="7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conclusions.</a:t>
            </a:r>
            <a:r>
              <a:rPr sz="1800" spc="7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At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this</a:t>
            </a:r>
            <a:r>
              <a:rPr sz="1800" spc="3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stage,</a:t>
            </a:r>
            <a:r>
              <a:rPr sz="1800" spc="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find</a:t>
            </a:r>
            <a:r>
              <a:rPr sz="1800" spc="3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trends,</a:t>
            </a:r>
            <a:r>
              <a:rPr sz="1800" spc="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correlations,</a:t>
            </a:r>
            <a:r>
              <a:rPr sz="1800" spc="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variations,</a:t>
            </a:r>
            <a:r>
              <a:rPr sz="1800" spc="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sz="1800" spc="3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patterns</a:t>
            </a:r>
            <a:r>
              <a:rPr sz="1800" spc="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that</a:t>
            </a:r>
            <a:r>
              <a:rPr sz="1800" spc="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can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help</a:t>
            </a:r>
            <a:r>
              <a:rPr sz="1800" spc="1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1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answer</a:t>
            </a:r>
            <a:r>
              <a:rPr sz="1800" spc="1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800" spc="1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questions</a:t>
            </a:r>
            <a:r>
              <a:rPr sz="1800" spc="15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800" spc="1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first</a:t>
            </a:r>
            <a:r>
              <a:rPr sz="1800" spc="15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thought</a:t>
            </a:r>
            <a:r>
              <a:rPr sz="1800" spc="1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of</a:t>
            </a:r>
            <a:r>
              <a:rPr sz="1800" spc="15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in</a:t>
            </a:r>
            <a:r>
              <a:rPr sz="1800" spc="1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800" spc="1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identify</a:t>
            </a:r>
            <a:r>
              <a:rPr sz="1800" spc="1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stage.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Various</a:t>
            </a:r>
            <a:r>
              <a:rPr sz="1800" spc="46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technologies</a:t>
            </a:r>
            <a:r>
              <a:rPr sz="1800" spc="47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in</a:t>
            </a:r>
            <a:r>
              <a:rPr sz="1800" spc="46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800" spc="47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market</a:t>
            </a:r>
            <a:r>
              <a:rPr sz="1800" spc="47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assists</a:t>
            </a:r>
            <a:r>
              <a:rPr sz="1800" spc="47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researchers</a:t>
            </a:r>
            <a:r>
              <a:rPr sz="1800" spc="46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sz="1800" spc="46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average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business</a:t>
            </a:r>
            <a:r>
              <a:rPr sz="1800" spc="5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users</a:t>
            </a:r>
            <a:r>
              <a:rPr sz="1800" spc="6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with</a:t>
            </a:r>
            <a:r>
              <a:rPr sz="1800" spc="5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800" spc="5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management</a:t>
            </a:r>
            <a:r>
              <a:rPr sz="1800" spc="5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of</a:t>
            </a:r>
            <a:r>
              <a:rPr sz="1800" spc="5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their</a:t>
            </a:r>
            <a:r>
              <a:rPr sz="1800" spc="5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data.</a:t>
            </a:r>
            <a:r>
              <a:rPr sz="1800" spc="5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Some</a:t>
            </a:r>
            <a:r>
              <a:rPr sz="1800" spc="4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of</a:t>
            </a:r>
            <a:r>
              <a:rPr sz="1800" spc="5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 spc="-20">
                <a:solidFill>
                  <a:srgbClr val="545454"/>
                </a:solidFill>
                <a:latin typeface="Arial MT"/>
                <a:cs typeface="Arial MT"/>
              </a:rPr>
              <a:t>them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include</a:t>
            </a:r>
            <a:r>
              <a:rPr sz="1800" spc="17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business</a:t>
            </a:r>
            <a:r>
              <a:rPr sz="1800" spc="18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intelligence</a:t>
            </a:r>
            <a:r>
              <a:rPr sz="1800" spc="18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sz="1800" spc="185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visualization</a:t>
            </a:r>
            <a:r>
              <a:rPr sz="1800" spc="19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software,</a:t>
            </a:r>
            <a:r>
              <a:rPr sz="1800" spc="19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predictive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analytics,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data</a:t>
            </a:r>
            <a:r>
              <a:rPr sz="1800" spc="-3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mining,</a:t>
            </a:r>
            <a:r>
              <a:rPr sz="1800" spc="-2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545454"/>
                </a:solidFill>
                <a:latin typeface="Arial MT"/>
                <a:cs typeface="Arial MT"/>
              </a:rPr>
              <a:t>among</a:t>
            </a:r>
            <a:r>
              <a:rPr sz="1800" spc="-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800" spc="-10">
                <a:solidFill>
                  <a:srgbClr val="545454"/>
                </a:solidFill>
                <a:latin typeface="Arial MT"/>
                <a:cs typeface="Arial MT"/>
              </a:rPr>
              <a:t>others.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/>
          <a:stretch/>
        </p:blipFill>
        <p:spPr bwMode="auto">
          <a:xfrm>
            <a:off x="8252459" y="1258824"/>
            <a:ext cx="3235452" cy="19766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/>
          <a:stretch/>
        </p:blipFill>
        <p:spPr bwMode="auto">
          <a:xfrm>
            <a:off x="1235963" y="3774947"/>
            <a:ext cx="2732532" cy="25069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2879</Words>
  <Application>Microsoft Office PowerPoint</Application>
  <DocSecurity>0</DocSecurity>
  <PresentationFormat>Widescreen</PresentationFormat>
  <Paragraphs>281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Agency FB</vt:lpstr>
      <vt:lpstr>Aptos</vt:lpstr>
      <vt:lpstr>Aptos Display</vt:lpstr>
      <vt:lpstr>Arial</vt:lpstr>
      <vt:lpstr>Arial MT</vt:lpstr>
      <vt:lpstr>Calibri</vt:lpstr>
      <vt:lpstr>Calibri Light</vt:lpstr>
      <vt:lpstr>Courier New</vt:lpstr>
      <vt:lpstr>Roboto</vt:lpstr>
      <vt:lpstr>Tahoma</vt:lpstr>
      <vt:lpstr>Times New Roman</vt:lpstr>
      <vt:lpstr>Trebuchet MS</vt:lpstr>
      <vt:lpstr>Verdana</vt:lpstr>
      <vt:lpstr>Wingdings</vt:lpstr>
      <vt:lpstr>Office Theme</vt:lpstr>
      <vt:lpstr>Course Introduction &amp; Data Analysis Overview</vt:lpstr>
      <vt:lpstr>Defining Data</vt:lpstr>
      <vt:lpstr>Defining Data</vt:lpstr>
      <vt:lpstr>What is Data Analysis?</vt:lpstr>
      <vt:lpstr>What Is Data Analytics?</vt:lpstr>
      <vt:lpstr>Why Data Analysis?</vt:lpstr>
      <vt:lpstr>What Is The Data Analysis Process?</vt:lpstr>
      <vt:lpstr>What Is The Data Analysis Process?</vt:lpstr>
      <vt:lpstr>What Is The Data Analysis Process?</vt:lpstr>
      <vt:lpstr>What Is The Data Analysis Process?</vt:lpstr>
      <vt:lpstr>Types of data analysis</vt:lpstr>
      <vt:lpstr>Types of data analysis</vt:lpstr>
      <vt:lpstr>Types of data analysis</vt:lpstr>
      <vt:lpstr>Types of data analysis</vt:lpstr>
      <vt:lpstr>Mathematical and Statistical Methods for Data Analysis</vt:lpstr>
      <vt:lpstr>Mathematical and Statistical Methods for Data Analysis</vt:lpstr>
      <vt:lpstr>Mathematical and Statistical Methods for Data Analysis</vt:lpstr>
      <vt:lpstr>PowerPoint Presentation</vt:lpstr>
      <vt:lpstr>Mathematical and Statistical Methods for Data Analysis</vt:lpstr>
      <vt:lpstr>Mathematical and Statistical Methods for Data Analysis</vt:lpstr>
      <vt:lpstr>Mathematical and Statistical Methods for Data Analysis</vt:lpstr>
      <vt:lpstr>Mathematical and Statistical Methods for Data Analysis</vt:lpstr>
      <vt:lpstr>Cluster Analysis (Subjective Segmentation)</vt:lpstr>
      <vt:lpstr>Mathematical and Statistical Methods for Data Analysis</vt:lpstr>
      <vt:lpstr>Time Series Analysis:</vt:lpstr>
      <vt:lpstr>Methods Based on The Artificial Intelligence, Machine Learning and Heuristic Algorithms</vt:lpstr>
      <vt:lpstr>Methods Based on The Artificial Intelligence, Machine Learning and Heuristic Algorithms</vt:lpstr>
      <vt:lpstr>Methods Based on The Artificial Intelligence, Machine Learning and Heuristic Algorithms</vt:lpstr>
      <vt:lpstr>Library &amp; tools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account</dc:creator>
  <cp:keywords/>
  <dc:description/>
  <cp:lastModifiedBy>Md Minhazul Kabir</cp:lastModifiedBy>
  <cp:revision>5</cp:revision>
  <dcterms:created xsi:type="dcterms:W3CDTF">2024-05-31T07:17:56Z</dcterms:created>
  <dcterms:modified xsi:type="dcterms:W3CDTF">2025-02-05T14:21:50Z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2024-05-31T00:00:00Z</vt:filetime>
  </property>
  <property fmtid="{D5CDD505-2E9C-101B-9397-08002B2CF9AE}" pid="5" name="Producer">
    <vt:lpwstr>Microsoft® PowerPoint® 2013</vt:lpwstr>
  </property>
</Properties>
</file>