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8" d="100"/>
          <a:sy n="98" d="100"/>
        </p:scale>
        <p:origin x="110" y="101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B2FC57-52EB-286A-2EB1-0532A9BC0A3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D43E54-C554-9947-F097-BCF3224B5EF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FA2CDE-1247-F103-EE36-2187A91BBB9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CF8F0C-E129-0FE2-B704-559D7868B14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CB86DD-1174-C171-1CE2-DEC3CD4E720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9E5AF3-5BB5-0B29-32D2-4F886B68427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2836713" y="682435"/>
            <a:ext cx="6773320" cy="1006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6000" b="1">
                <a:solidFill>
                  <a:schemeClr val="accent1"/>
                </a:solidFill>
                <a:latin typeface="Bookman Old Style"/>
                <a:ea typeface="Times New Roman"/>
                <a:cs typeface="Times New Roman"/>
              </a:rPr>
              <a:t>Confusion Matrix </a:t>
            </a:r>
            <a:endParaRPr lang="en-US" sz="6000"/>
          </a:p>
        </p:txBody>
      </p:sp>
      <p:pic>
        <p:nvPicPr>
          <p:cNvPr id="4" name="Google Shape;389;p44"/>
          <p:cNvPicPr/>
          <p:nvPr/>
        </p:nvPicPr>
        <p:blipFill>
          <a:blip r:embed="rId3">
            <a:alphaModFix/>
          </a:blip>
          <a:srcRect l="0" t="-1143" r="0" b="2590"/>
          <a:stretch/>
        </p:blipFill>
        <p:spPr bwMode="auto">
          <a:xfrm>
            <a:off x="3456533" y="2024673"/>
            <a:ext cx="5794775" cy="36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68910" y="31423"/>
            <a:ext cx="6956811" cy="5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chemeClr val="accent1"/>
                </a:solidFill>
                <a:latin typeface="Bookman Old Style"/>
                <a:ea typeface="Times New Roman"/>
                <a:cs typeface="Times New Roman"/>
              </a:rPr>
              <a:t>Confusion Matrix 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in Machine Learning</a:t>
            </a: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sp>
        <p:nvSpPr>
          <p:cNvPr id="6" name="Google Shape;378;p43"/>
          <p:cNvSpPr txBox="1"/>
          <p:nvPr/>
        </p:nvSpPr>
        <p:spPr bwMode="auto">
          <a:xfrm>
            <a:off x="1553214" y="137483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/>
              <a:t>Confusion Matrix</a:t>
            </a:r>
            <a:endParaRPr sz="2800"/>
          </a:p>
        </p:txBody>
      </p:sp>
      <p:sp>
        <p:nvSpPr>
          <p:cNvPr id="7" name="Google Shape;379;p43"/>
          <p:cNvSpPr txBox="1"/>
          <p:nvPr/>
        </p:nvSpPr>
        <p:spPr bwMode="auto">
          <a:xfrm>
            <a:off x="1553211" y="1787994"/>
            <a:ext cx="10179835" cy="1006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The confusion matrix is the primary method used to validate a classifier. Most of the model quality and accuracy metrics are based on the values of the confusion matrix. This matrix is a table that contains information about the actual and predicted values for a classifier.</a:t>
            </a:r>
            <a:endParaRPr/>
          </a:p>
        </p:txBody>
      </p:sp>
      <p:sp>
        <p:nvSpPr>
          <p:cNvPr id="8" name="Google Shape;380;p43"/>
          <p:cNvSpPr txBox="1"/>
          <p:nvPr/>
        </p:nvSpPr>
        <p:spPr bwMode="auto">
          <a:xfrm flipH="0" flipV="0">
            <a:off x="1424808" y="2957031"/>
            <a:ext cx="6388361" cy="303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228600" lvl="0" indent="-16637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pPr>
            <a:r>
              <a:rPr lang="en" b="1">
                <a:solidFill>
                  <a:srgbClr val="000000"/>
                </a:solidFill>
              </a:rPr>
              <a:t>True positives (TP):</a:t>
            </a:r>
            <a:r>
              <a:rPr lang="en">
                <a:solidFill>
                  <a:srgbClr val="000000"/>
                </a:solidFill>
              </a:rPr>
              <a:t> These are cases in which we predicted yes (they have the disease), and they do have the disease.</a:t>
            </a:r>
            <a:endParaRPr>
              <a:solidFill>
                <a:srgbClr val="000000"/>
              </a:solidFill>
            </a:endParaRPr>
          </a:p>
          <a:p>
            <a:pPr marL="228600" lvl="0" indent="-16637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pPr>
            <a:r>
              <a:rPr lang="en" b="1">
                <a:solidFill>
                  <a:srgbClr val="000000"/>
                </a:solidFill>
              </a:rPr>
              <a:t>True negatives (TN):</a:t>
            </a:r>
            <a:r>
              <a:rPr lang="en">
                <a:solidFill>
                  <a:srgbClr val="000000"/>
                </a:solidFill>
              </a:rPr>
              <a:t> We predicted no, and they don't have the disease.</a:t>
            </a:r>
            <a:endParaRPr>
              <a:solidFill>
                <a:srgbClr val="000000"/>
              </a:solidFill>
            </a:endParaRPr>
          </a:p>
          <a:p>
            <a:pPr marL="228600" lvl="0" indent="-16637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pPr>
            <a:r>
              <a:rPr lang="en" b="1">
                <a:solidFill>
                  <a:srgbClr val="000000"/>
                </a:solidFill>
              </a:rPr>
              <a:t>False positives (FP):</a:t>
            </a:r>
            <a:r>
              <a:rPr lang="en">
                <a:solidFill>
                  <a:srgbClr val="000000"/>
                </a:solidFill>
              </a:rPr>
              <a:t> We predicted yes, but they don't actually have the disease. (Also known as a "Type I error.")</a:t>
            </a:r>
            <a:endParaRPr>
              <a:solidFill>
                <a:srgbClr val="000000"/>
              </a:solidFill>
            </a:endParaRPr>
          </a:p>
          <a:p>
            <a:pPr marL="228600" lvl="0" indent="-16637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pPr>
            <a:r>
              <a:rPr lang="en" b="1">
                <a:solidFill>
                  <a:srgbClr val="000000"/>
                </a:solidFill>
              </a:rPr>
              <a:t>False negatives (FN):</a:t>
            </a:r>
            <a:r>
              <a:rPr lang="en">
                <a:solidFill>
                  <a:srgbClr val="000000"/>
                </a:solidFill>
              </a:rPr>
              <a:t> We predicted no, but they actually do have the disease. (Also known as a "Type II error.")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" name="Google Shape;381;p43" descr="Example confusion matrix for a binary classifier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7906421" y="3068354"/>
            <a:ext cx="3930900" cy="18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68910" y="31423"/>
            <a:ext cx="6956811" cy="5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chemeClr val="accent1"/>
                </a:solidFill>
                <a:latin typeface="Bookman Old Style"/>
                <a:ea typeface="Times New Roman"/>
                <a:cs typeface="Times New Roman"/>
              </a:rPr>
              <a:t>Confusion Matrix 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in Machine Learning</a:t>
            </a: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8155" y="1749470"/>
            <a:ext cx="10991850" cy="2714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68910" y="31423"/>
            <a:ext cx="6956811" cy="5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chemeClr val="accent1"/>
                </a:solidFill>
                <a:latin typeface="Bookman Old Style"/>
                <a:ea typeface="Times New Roman"/>
                <a:cs typeface="Times New Roman"/>
              </a:rPr>
              <a:t>Confusion Matrix 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in Machine Learning</a:t>
            </a: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1923" y="1607004"/>
            <a:ext cx="9471162" cy="4419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68910" y="31423"/>
            <a:ext cx="6956811" cy="5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chemeClr val="accent1"/>
                </a:solidFill>
                <a:latin typeface="Bookman Old Style"/>
                <a:ea typeface="Times New Roman"/>
                <a:cs typeface="Times New Roman"/>
              </a:rPr>
              <a:t>Confusion Matrix 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in Machine Learning</a:t>
            </a: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63452" y="1669919"/>
            <a:ext cx="9466761" cy="39305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068910" y="31423"/>
            <a:ext cx="6956811" cy="5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999"/>
              </a:lnSpc>
              <a:defRPr/>
            </a:pPr>
            <a:r>
              <a:rPr lang="en-US" sz="2400" b="1">
                <a:solidFill>
                  <a:schemeClr val="accent1"/>
                </a:solidFill>
                <a:latin typeface="Bookman Old Style"/>
                <a:ea typeface="Times New Roman"/>
                <a:cs typeface="Times New Roman"/>
              </a:rPr>
              <a:t>Confusion Matrix </a:t>
            </a:r>
            <a:r>
              <a:rPr lang="en-US" sz="2400" b="1">
                <a:solidFill>
                  <a:srgbClr val="FF0000"/>
                </a:solidFill>
                <a:latin typeface="Bookman Old Style"/>
                <a:ea typeface="Times New Roman"/>
                <a:cs typeface="Times New Roman"/>
              </a:rPr>
              <a:t>in Machine Learning</a:t>
            </a:r>
            <a:endParaRPr lang="en-US" sz="2400" b="1">
              <a:latin typeface="Cambria"/>
              <a:ea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5592" y="1550397"/>
            <a:ext cx="9584940" cy="4232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ONLYOFFICE/7.5.1.23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Md. Aksadur Rahman</dc:creator>
  <cp:keywords/>
  <dc:description/>
  <dc:identifier/>
  <dc:language/>
  <cp:lastModifiedBy/>
  <cp:revision>124</cp:revision>
  <dcterms:created xsi:type="dcterms:W3CDTF">2021-08-10T15:37:54Z</dcterms:created>
  <dcterms:modified xsi:type="dcterms:W3CDTF">2024-12-01T17:39:07Z</dcterms:modified>
  <cp:category/>
  <cp:contentStatus/>
  <cp:version/>
</cp:coreProperties>
</file>