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AEDD2B-1084-FB7D-0675-CC45E787DF3B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6AAF85-D90E-CA1A-D746-936612264FB9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9F6728-E18A-F40E-6FFA-FF8345B7ECE6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6FEC6C-9C09-E16F-A3F7-D2EF85711611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B5FDB1-53E5-9823-DF38-8A24E47BC39C}" type="slidenum">
              <a:rPr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FF65DE-9298-F584-A439-2D778CA0274A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39FEA8-BAFC-C69C-B9ED-F9EC6FC488EC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FCB989-322B-57FE-F406-C04ED70BC23A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B8B9F9-7161-B9CF-DCA4-E8E32244B302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61CE91-300B-A34F-273B-01BEE2C640FF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A51029-427B-AD5D-ECDE-383323C810A8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03819C-D573-2D7A-1D60-03DCADF06AAE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3E28E0-CF6D-EC1D-DC3F-8118C435A42B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2/12/2025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2/12/2025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4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614489" y="1271589"/>
            <a:ext cx="9868054" cy="195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999"/>
              </a:lnSpc>
              <a:buFont typeface="Wingdings"/>
              <a:buChar char="q"/>
              <a:defRPr/>
            </a:pPr>
            <a:r>
              <a:rPr lang="en-US" sz="3600" b="1" dirty="0">
                <a:solidFill>
                  <a:srgbClr val="92D050"/>
                </a:solidFill>
                <a:latin typeface="Bookman Old Style"/>
                <a:ea typeface="Times New Roman"/>
                <a:cs typeface="Times New Roman"/>
              </a:rPr>
              <a:t>K Fold Cross Validation</a:t>
            </a:r>
          </a:p>
          <a:p>
            <a:pPr marL="342900" indent="-342900">
              <a:lnSpc>
                <a:spcPct val="114999"/>
              </a:lnSpc>
              <a:buFont typeface="Wingdings"/>
              <a:buChar char="q"/>
              <a:defRPr/>
            </a:pPr>
            <a:r>
              <a:rPr lang="en-US" sz="3600" b="1" dirty="0">
                <a:solidFill>
                  <a:srgbClr val="92D050"/>
                </a:solidFill>
                <a:latin typeface="Bookman Old Style"/>
                <a:ea typeface="Times New Roman"/>
                <a:cs typeface="Times New Roman"/>
              </a:rPr>
              <a:t>Under-fitting</a:t>
            </a:r>
          </a:p>
          <a:p>
            <a:pPr marL="342900" indent="-342900">
              <a:lnSpc>
                <a:spcPct val="114999"/>
              </a:lnSpc>
              <a:buFont typeface="Wingdings"/>
              <a:buChar char="q"/>
              <a:defRPr/>
            </a:pPr>
            <a:r>
              <a:rPr lang="en-US" sz="3600" b="1" dirty="0">
                <a:solidFill>
                  <a:srgbClr val="92D050"/>
                </a:solidFill>
                <a:latin typeface="Bookman Old Style"/>
                <a:ea typeface="Times New Roman"/>
                <a:cs typeface="Times New Roman"/>
              </a:rPr>
              <a:t>Over-fitting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673800" y="-28685"/>
            <a:ext cx="5960332" cy="72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36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Underfitting</a:t>
            </a:r>
          </a:p>
        </p:txBody>
      </p:sp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423927" y="1466429"/>
            <a:ext cx="3104898" cy="4661927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783244" y="1801894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872361" y="398900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747454" y="2763427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 rot="645462">
            <a:off x="5099384" y="2308997"/>
            <a:ext cx="1075672" cy="2052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 rot="645462">
            <a:off x="4996299" y="3363818"/>
            <a:ext cx="1075672" cy="2052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 bwMode="auto">
          <a:xfrm rot="645462">
            <a:off x="4996298" y="4304448"/>
            <a:ext cx="1075672" cy="2052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 rot="645462">
            <a:off x="4996297" y="5317050"/>
            <a:ext cx="1075672" cy="2052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rot="733004">
            <a:off x="5172837" y="1999290"/>
            <a:ext cx="928767" cy="2666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rot="733004">
            <a:off x="5118728" y="3010463"/>
            <a:ext cx="928767" cy="266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rot="733004">
            <a:off x="5069749" y="3962060"/>
            <a:ext cx="928767" cy="2666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891403" y="4843750"/>
            <a:ext cx="1020823" cy="10396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auto">
          <a:xfrm>
            <a:off x="2111487" y="3158923"/>
            <a:ext cx="1228120" cy="701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/>
              <a:t>Test</a:t>
            </a:r>
          </a:p>
        </p:txBody>
      </p:sp>
      <p:sp>
        <p:nvSpPr>
          <p:cNvPr id="20" name="Rectangle 19"/>
          <p:cNvSpPr/>
          <p:nvPr/>
        </p:nvSpPr>
        <p:spPr bwMode="auto">
          <a:xfrm rot="654576">
            <a:off x="4794194" y="4880765"/>
            <a:ext cx="1468343" cy="39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It is not ball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08322" y="2466923"/>
            <a:ext cx="3019425" cy="1220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/>
          <p:cNvSpPr/>
          <p:nvPr/>
        </p:nvSpPr>
        <p:spPr bwMode="auto">
          <a:xfrm>
            <a:off x="694991" y="1761461"/>
            <a:ext cx="3083584" cy="2631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778573" y="156394"/>
            <a:ext cx="5960332" cy="72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36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Overfitting</a:t>
            </a:r>
          </a:p>
        </p:txBody>
      </p:sp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314344" y="1169942"/>
            <a:ext cx="3104898" cy="4661927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169324" y="2986477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747516" y="198875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2236594" y="3036027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6649035" y="2928499"/>
            <a:ext cx="816917" cy="21505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673800" y="-28685"/>
            <a:ext cx="5960332" cy="72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36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Overfitting</a:t>
            </a:r>
          </a:p>
        </p:txBody>
      </p:sp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423927" y="1466429"/>
            <a:ext cx="3104898" cy="4661927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821344" y="1144669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10460" y="3331356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785555" y="2106202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 rot="645462">
            <a:off x="5137484" y="1651772"/>
            <a:ext cx="1075672" cy="2052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 rot="645462">
            <a:off x="5034399" y="2706593"/>
            <a:ext cx="1075672" cy="2052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 bwMode="auto">
          <a:xfrm rot="645462">
            <a:off x="5034398" y="3647223"/>
            <a:ext cx="1075672" cy="2052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 rot="645462">
            <a:off x="5034397" y="4659825"/>
            <a:ext cx="1075672" cy="2052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rot="733004">
            <a:off x="5210937" y="1342065"/>
            <a:ext cx="928767" cy="2666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rot="733004">
            <a:off x="5156828" y="2353238"/>
            <a:ext cx="928767" cy="266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rot="733004">
            <a:off x="5107849" y="3304835"/>
            <a:ext cx="928767" cy="2666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929503" y="4186525"/>
            <a:ext cx="1020823" cy="10396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auto">
          <a:xfrm>
            <a:off x="2111487" y="3158923"/>
            <a:ext cx="1228120" cy="701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/>
              <a:t>Test</a:t>
            </a:r>
          </a:p>
        </p:txBody>
      </p:sp>
      <p:sp>
        <p:nvSpPr>
          <p:cNvPr id="20" name="Rectangle 19"/>
          <p:cNvSpPr/>
          <p:nvPr/>
        </p:nvSpPr>
        <p:spPr bwMode="auto">
          <a:xfrm rot="654576">
            <a:off x="4832294" y="4223540"/>
            <a:ext cx="1468343" cy="39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It is not ball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4019184" y="5324055"/>
            <a:ext cx="688699" cy="71533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 bwMode="auto">
          <a:xfrm rot="645462">
            <a:off x="5034398" y="5672946"/>
            <a:ext cx="1075672" cy="2052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 rot="654576">
            <a:off x="4832295" y="5236661"/>
            <a:ext cx="1468343" cy="39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</a:rPr>
              <a:t>It is not ball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12043" y="76668"/>
            <a:ext cx="5960332" cy="9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Overfitting</a:t>
            </a:r>
          </a:p>
          <a:p>
            <a:pPr algn="ctr">
              <a:lnSpc>
                <a:spcPct val="114999"/>
              </a:lnSpc>
              <a:defRPr/>
            </a:pP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206215" y="2147469"/>
          <a:ext cx="905830" cy="251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oleObj" r:id="rId4" imgW="616585" imgH="1714500" progId="Excel.Sheet.12">
                  <p:embed/>
                </p:oleObj>
              </mc:Choice>
              <mc:Fallback>
                <p:oleObj name="oleObj" r:id="rId4" imgW="616585" imgH="1714500" progId="Excel.Sheet.12">
                  <p:embed/>
                  <p:pic>
                    <p:nvPicPr>
                      <p:cNvPr id="14340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 bwMode="auto">
                      <a:xfrm>
                        <a:off x="2206215" y="2147469"/>
                        <a:ext cx="905830" cy="2514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 descr="baby learning - Center for Child Counseling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5079160" y="2314921"/>
            <a:ext cx="2305050" cy="1981201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 bwMode="auto">
          <a:xfrm>
            <a:off x="3112045" y="3260785"/>
            <a:ext cx="2012046" cy="14413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 bwMode="auto">
          <a:xfrm rot="10800000">
            <a:off x="7384211" y="3298348"/>
            <a:ext cx="1578634" cy="13496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50392" y="2147470"/>
          <a:ext cx="773501" cy="2174364"/>
        </p:xfrm>
        <a:graphic>
          <a:graphicData uri="http://schemas.openxmlformats.org/drawingml/2006/table">
            <a:tbl>
              <a:tblPr/>
              <a:tblGrid>
                <a:gridCol w="77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1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52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4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576485" y="4994362"/>
            <a:ext cx="2467350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100 Math Questions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33983" y="2925957"/>
            <a:ext cx="1057584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Trained</a:t>
            </a: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7819903" y="2936188"/>
            <a:ext cx="663902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Test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645400" y="4339203"/>
            <a:ext cx="2422591" cy="640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Few Questions </a:t>
            </a:r>
            <a:endParaRPr/>
          </a:p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from 100 Questions </a:t>
            </a:r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4939220" y="727245"/>
            <a:ext cx="2830441" cy="945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>
                <a:latin typeface="Bookman Old Style"/>
                <a:ea typeface="Times New Roman"/>
                <a:cs typeface="Times New Roman"/>
              </a:rPr>
              <a:t>Option-1</a:t>
            </a:r>
            <a:endParaRPr/>
          </a:p>
          <a:p>
            <a:pPr algn="ctr">
              <a:defRPr/>
            </a:pPr>
            <a:r>
              <a:rPr lang="en-US" sz="2800" b="1"/>
              <a:t>Re-Substitution 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12043" y="76668"/>
            <a:ext cx="5960332" cy="9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 Fold Cross Validation</a:t>
            </a:r>
          </a:p>
          <a:p>
            <a:pPr algn="ctr">
              <a:lnSpc>
                <a:spcPct val="114999"/>
              </a:lnSpc>
              <a:defRPr/>
            </a:pP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5637857" y="2965289"/>
          <a:ext cx="905830" cy="251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oleObj" r:id="rId4" imgW="616585" imgH="1714500" progId="Excel.Sheet.12">
                  <p:embed/>
                </p:oleObj>
              </mc:Choice>
              <mc:Fallback>
                <p:oleObj name="oleObj" r:id="rId4" imgW="616585" imgH="1714500" progId="Excel.Sheet.12">
                  <p:embed/>
                  <p:pic>
                    <p:nvPicPr>
                      <p:cNvPr id="10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 bwMode="auto">
                      <a:xfrm>
                        <a:off x="5637857" y="2965289"/>
                        <a:ext cx="905830" cy="2514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784162" y="5647384"/>
            <a:ext cx="2467350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100 Math Questions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5528703" y="2320481"/>
            <a:ext cx="1127009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Training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357884" y="696756"/>
            <a:ext cx="8842078" cy="118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555555"/>
                </a:solidFill>
                <a:latin typeface="Helvetica Neue"/>
              </a:rPr>
              <a:t>Cross-validation is a resampling procedure used to evaluate machine learning models on a limited data sample.</a:t>
            </a:r>
            <a:endParaRPr/>
          </a:p>
          <a:p>
            <a:pPr>
              <a:defRPr/>
            </a:pPr>
            <a:r>
              <a:rPr lang="en-US">
                <a:solidFill>
                  <a:srgbClr val="555555"/>
                </a:solidFill>
                <a:latin typeface="Helvetica Neue"/>
              </a:rPr>
              <a:t>The procedure has a single parameter called k that refers to the number of groups that a given data sample is to be split into.</a:t>
            </a:r>
            <a:endParaRPr lang="en-US" b="0">
              <a:solidFill>
                <a:srgbClr val="555555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12043" y="76668"/>
            <a:ext cx="5960332" cy="9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 Fold Cross Validation</a:t>
            </a:r>
          </a:p>
          <a:p>
            <a:pPr algn="ctr">
              <a:lnSpc>
                <a:spcPct val="114999"/>
              </a:lnSpc>
              <a:defRPr/>
            </a:pP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206215" y="2171549"/>
          <a:ext cx="905830" cy="251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oleObj" r:id="rId4" imgW="616585" imgH="1714500" progId="Excel.Sheet.12">
                  <p:embed/>
                </p:oleObj>
              </mc:Choice>
              <mc:Fallback>
                <p:oleObj name="oleObj" r:id="rId4" imgW="616585" imgH="1714500" progId="Excel.Sheet.12">
                  <p:embed/>
                  <p:pic>
                    <p:nvPicPr>
                      <p:cNvPr id="13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 bwMode="auto">
                      <a:xfrm>
                        <a:off x="2206215" y="2171549"/>
                        <a:ext cx="905830" cy="2514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 descr="baby learning - Center for Child Counseling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5079160" y="2314921"/>
            <a:ext cx="2305050" cy="1981201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 bwMode="auto">
          <a:xfrm>
            <a:off x="3112045" y="3260785"/>
            <a:ext cx="2012046" cy="14413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 bwMode="auto">
          <a:xfrm rot="10800000">
            <a:off x="7384211" y="3298348"/>
            <a:ext cx="1578634" cy="13496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50392" y="2147470"/>
          <a:ext cx="773501" cy="2174364"/>
        </p:xfrm>
        <a:graphic>
          <a:graphicData uri="http://schemas.openxmlformats.org/drawingml/2006/table">
            <a:tbl>
              <a:tblPr/>
              <a:tblGrid>
                <a:gridCol w="77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1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52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dirty="0"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4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dirty="0"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576485" y="4994362"/>
            <a:ext cx="2467350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100 Math Questions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33983" y="2925957"/>
            <a:ext cx="1057584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Trained</a:t>
            </a: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7819903" y="2936188"/>
            <a:ext cx="663902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Test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645400" y="4339203"/>
            <a:ext cx="2422591" cy="640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Few Questions </a:t>
            </a:r>
            <a:endParaRPr/>
          </a:p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from 100 Questions </a:t>
            </a:r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4939220" y="727245"/>
            <a:ext cx="2830441" cy="945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>
                <a:latin typeface="Bookman Old Style"/>
                <a:ea typeface="Times New Roman"/>
                <a:cs typeface="Times New Roman"/>
              </a:rPr>
              <a:t>Option-1</a:t>
            </a:r>
            <a:endParaRPr/>
          </a:p>
          <a:p>
            <a:pPr algn="ctr">
              <a:defRPr/>
            </a:pPr>
            <a:r>
              <a:rPr lang="en-US" sz="2800" b="1"/>
              <a:t>Re-Substitution 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12043" y="76668"/>
            <a:ext cx="5960332" cy="9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 Fold Cross Validation</a:t>
            </a:r>
          </a:p>
          <a:p>
            <a:pPr algn="ctr">
              <a:lnSpc>
                <a:spcPct val="114999"/>
              </a:lnSpc>
              <a:defRPr/>
            </a:pP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8194" name="Picture 2" descr="baby learning - Center for Child Counseli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079159" y="2343321"/>
            <a:ext cx="2305050" cy="1981201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 bwMode="auto">
          <a:xfrm>
            <a:off x="3112045" y="3260785"/>
            <a:ext cx="2012046" cy="14413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 bwMode="auto">
          <a:xfrm rot="10800000">
            <a:off x="7384211" y="3298348"/>
            <a:ext cx="1578634" cy="13496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576485" y="4994362"/>
            <a:ext cx="2459538" cy="640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80 Math Questions </a:t>
            </a:r>
            <a:endParaRPr/>
          </a:p>
          <a:p>
            <a:pPr>
              <a:defRPr/>
            </a:pPr>
            <a:r>
              <a:rPr lang="en-US" b="1">
                <a:latin typeface="Bookman Old Style"/>
                <a:cs typeface="Times New Roman"/>
              </a:rPr>
              <a:t>From 100 </a:t>
            </a:r>
            <a:r>
              <a:rPr lang="en-US" b="1">
                <a:latin typeface="Bookman Old Style"/>
                <a:ea typeface="Times New Roman"/>
                <a:cs typeface="Times New Roman"/>
              </a:rPr>
              <a:t>Questions 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33983" y="2925957"/>
            <a:ext cx="1057584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Trained</a:t>
            </a: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7819903" y="2936188"/>
            <a:ext cx="663902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Test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602266" y="3684083"/>
            <a:ext cx="2355618" cy="640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20 Questions </a:t>
            </a:r>
          </a:p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from100 Questions </a:t>
            </a:r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5454452" y="833798"/>
            <a:ext cx="1725794" cy="945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>
                <a:latin typeface="Bookman Old Style"/>
                <a:ea typeface="Times New Roman"/>
                <a:cs typeface="Times New Roman"/>
              </a:rPr>
              <a:t>Option-2</a:t>
            </a:r>
            <a:endParaRPr/>
          </a:p>
          <a:p>
            <a:pPr algn="ctr">
              <a:defRPr/>
            </a:pPr>
            <a:r>
              <a:rPr lang="en-US" sz="2800" b="1"/>
              <a:t>Holdout</a:t>
            </a:r>
            <a:endParaRPr lang="en-US" sz="2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07721" y="2494350"/>
          <a:ext cx="851140" cy="2120781"/>
        </p:xfrm>
        <a:graphic>
          <a:graphicData uri="http://schemas.openxmlformats.org/drawingml/2006/table">
            <a:tbl>
              <a:tblPr/>
              <a:tblGrid>
                <a:gridCol w="85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58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1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92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9160942" y="3165895"/>
          <a:ext cx="720186" cy="41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oleObj" r:id="rId5" imgW="616585" imgH="358140" progId="Excel.Sheet.12">
                  <p:embed/>
                </p:oleObj>
              </mc:Choice>
              <mc:Fallback>
                <p:oleObj name="oleObj" r:id="rId5" imgW="616585" imgH="358140" progId="Excel.Sheet.12">
                  <p:embed/>
                  <p:pic>
                    <p:nvPicPr>
                      <p:cNvPr id="8195" name="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 bwMode="auto">
                      <a:xfrm>
                        <a:off x="9160942" y="3165895"/>
                        <a:ext cx="720186" cy="41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12043" y="76668"/>
            <a:ext cx="5960332" cy="9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 Fold Cross Validation</a:t>
            </a:r>
          </a:p>
          <a:p>
            <a:pPr algn="ctr">
              <a:lnSpc>
                <a:spcPct val="114999"/>
              </a:lnSpc>
              <a:defRPr/>
            </a:pP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884428" y="729153"/>
            <a:ext cx="459773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Bookman Old Style"/>
                <a:ea typeface="Times New Roman"/>
                <a:cs typeface="Times New Roman"/>
              </a:rPr>
              <a:t>Option-3</a:t>
            </a:r>
            <a:endParaRPr dirty="0"/>
          </a:p>
          <a:p>
            <a:pPr algn="ctr">
              <a:defRPr/>
            </a:pPr>
            <a:r>
              <a:rPr lang="en-US" sz="2800" b="1" dirty="0">
                <a:latin typeface="Bookman Old Style"/>
                <a:ea typeface="Times New Roman"/>
                <a:cs typeface="Times New Roman"/>
              </a:rPr>
              <a:t>K Fold Cross Validation</a:t>
            </a:r>
            <a:endParaRPr dirty="0"/>
          </a:p>
          <a:p>
            <a:pPr algn="ctr">
              <a:defRPr/>
            </a:pPr>
            <a:r>
              <a:rPr lang="en-US" b="1" dirty="0">
                <a:latin typeface="Bookman Old Style"/>
                <a:ea typeface="Times New Roman"/>
                <a:cs typeface="Times New Roman"/>
              </a:rPr>
              <a:t>Here, K=3</a:t>
            </a:r>
          </a:p>
          <a:p>
            <a:pPr algn="ctr">
              <a:defRPr/>
            </a:pPr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706234" y="2096897"/>
          <a:ext cx="8572500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oleObj" r:id="rId4" imgW="8572500" imgH="3680460" progId="Paint.Picture">
                  <p:embed/>
                </p:oleObj>
              </mc:Choice>
              <mc:Fallback>
                <p:oleObj name="oleObj" r:id="rId4" imgW="8572500" imgH="3680460" progId="Paint.Picture">
                  <p:embed/>
                  <p:pic>
                    <p:nvPicPr>
                      <p:cNvPr id="8196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 bwMode="auto">
                      <a:xfrm>
                        <a:off x="1706234" y="2096897"/>
                        <a:ext cx="8572500" cy="368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694991" y="1761461"/>
            <a:ext cx="3083584" cy="2631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778573" y="156394"/>
            <a:ext cx="5960332" cy="72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36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Underfitting</a:t>
            </a:r>
          </a:p>
        </p:txBody>
      </p:sp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757301" y="1194436"/>
            <a:ext cx="3104898" cy="4661927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69323" y="2861955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747516" y="198875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2236593" y="3060520"/>
            <a:ext cx="1040506" cy="929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3943484" y="2180530"/>
            <a:ext cx="1857375" cy="1809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 bwMode="auto">
          <a:xfrm>
            <a:off x="5847368" y="2861956"/>
            <a:ext cx="816917" cy="21505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673800" y="-28685"/>
            <a:ext cx="5960332" cy="72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36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Underfitting</a:t>
            </a:r>
          </a:p>
        </p:txBody>
      </p:sp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423927" y="1466429"/>
            <a:ext cx="3104898" cy="4661927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783244" y="1801894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872361" y="398900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747454" y="2763427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 rot="645462">
            <a:off x="5099384" y="2308997"/>
            <a:ext cx="1075672" cy="2052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 rot="645462">
            <a:off x="4996299" y="3363818"/>
            <a:ext cx="1075672" cy="2052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 bwMode="auto">
          <a:xfrm rot="645462">
            <a:off x="4996298" y="4304448"/>
            <a:ext cx="1075672" cy="2052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 rot="645462">
            <a:off x="4996297" y="5317050"/>
            <a:ext cx="1075672" cy="2052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rot="733004">
            <a:off x="5172837" y="1999290"/>
            <a:ext cx="928767" cy="2666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rot="733004">
            <a:off x="5118728" y="3010463"/>
            <a:ext cx="928767" cy="266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rot="733004">
            <a:off x="5069749" y="3962060"/>
            <a:ext cx="928767" cy="2666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rot="733004">
            <a:off x="5032565" y="4967002"/>
            <a:ext cx="928767" cy="2666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851025" y="4871752"/>
            <a:ext cx="1020823" cy="10396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auto">
          <a:xfrm>
            <a:off x="2111487" y="3196353"/>
            <a:ext cx="1228120" cy="701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/>
              <a:t>Test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12043" y="76668"/>
            <a:ext cx="5960332" cy="9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Underfitting</a:t>
            </a:r>
          </a:p>
          <a:p>
            <a:pPr algn="ctr">
              <a:lnSpc>
                <a:spcPct val="114999"/>
              </a:lnSpc>
              <a:defRPr/>
            </a:pP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8194" name="Picture 2" descr="baby learning - Center for Child Counseli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079160" y="2314921"/>
            <a:ext cx="2305050" cy="1981201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 bwMode="auto">
          <a:xfrm>
            <a:off x="3112045" y="3260785"/>
            <a:ext cx="2012046" cy="14413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 bwMode="auto">
          <a:xfrm rot="10800000">
            <a:off x="7384211" y="3298348"/>
            <a:ext cx="1578634" cy="13496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576485" y="4994362"/>
            <a:ext cx="2459538" cy="640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80 Math Questions </a:t>
            </a:r>
            <a:endParaRPr/>
          </a:p>
          <a:p>
            <a:pPr>
              <a:defRPr/>
            </a:pPr>
            <a:r>
              <a:rPr lang="en-US" b="1">
                <a:latin typeface="Bookman Old Style"/>
                <a:cs typeface="Times New Roman"/>
              </a:rPr>
              <a:t>From 100 </a:t>
            </a:r>
            <a:r>
              <a:rPr lang="en-US" b="1">
                <a:latin typeface="Bookman Old Style"/>
                <a:ea typeface="Times New Roman"/>
                <a:cs typeface="Times New Roman"/>
              </a:rPr>
              <a:t>Questions 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33983" y="2925957"/>
            <a:ext cx="1057584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Trained</a:t>
            </a: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7819903" y="2936188"/>
            <a:ext cx="663902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Test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602266" y="3684083"/>
            <a:ext cx="2355618" cy="640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20 Questions </a:t>
            </a:r>
          </a:p>
          <a:p>
            <a:pPr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from100 Questions </a:t>
            </a:r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5454452" y="833798"/>
            <a:ext cx="1725794" cy="945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>
                <a:latin typeface="Bookman Old Style"/>
                <a:ea typeface="Times New Roman"/>
                <a:cs typeface="Times New Roman"/>
              </a:rPr>
              <a:t>Option-2</a:t>
            </a:r>
            <a:endParaRPr/>
          </a:p>
          <a:p>
            <a:pPr algn="ctr">
              <a:defRPr/>
            </a:pPr>
            <a:r>
              <a:rPr lang="en-US" sz="2800" b="1"/>
              <a:t>Holdout</a:t>
            </a:r>
            <a:endParaRPr lang="en-US" sz="2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07721" y="2494350"/>
          <a:ext cx="851140" cy="2120781"/>
        </p:xfrm>
        <a:graphic>
          <a:graphicData uri="http://schemas.openxmlformats.org/drawingml/2006/table">
            <a:tbl>
              <a:tblPr/>
              <a:tblGrid>
                <a:gridCol w="85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58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1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92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 marL="7620" marR="7620" marT="7620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9160942" y="3165895"/>
          <a:ext cx="720186" cy="41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oleObj" r:id="rId5" imgW="616585" imgH="358140" progId="Excel.Sheet.12">
                  <p:embed/>
                </p:oleObj>
              </mc:Choice>
              <mc:Fallback>
                <p:oleObj name="oleObj" r:id="rId5" imgW="616585" imgH="358140" progId="Excel.Sheet.12">
                  <p:embed/>
                  <p:pic>
                    <p:nvPicPr>
                      <p:cNvPr id="14339" name="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 bwMode="auto">
                      <a:xfrm>
                        <a:off x="9160942" y="3165895"/>
                        <a:ext cx="720186" cy="41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694991" y="1761461"/>
            <a:ext cx="3083584" cy="2631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778573" y="156394"/>
            <a:ext cx="5960332" cy="72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36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Underfitting</a:t>
            </a:r>
          </a:p>
        </p:txBody>
      </p:sp>
      <p:pic>
        <p:nvPicPr>
          <p:cNvPr id="14338" name="Picture 2" descr="Kelwin Designer: Desenvolvimento Web: Tutorial - Adobe Illustrator -  Criando um Robô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757302" y="1178334"/>
            <a:ext cx="3104898" cy="4661927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69324" y="2986477"/>
            <a:ext cx="1067270" cy="8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747516" y="1988751"/>
            <a:ext cx="978153" cy="8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2236594" y="3036027"/>
            <a:ext cx="1040506" cy="9297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5847368" y="2861956"/>
            <a:ext cx="816917" cy="21505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3994641" y="2559910"/>
            <a:ext cx="2206244" cy="819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187</Words>
  <Application>Microsoft Office PowerPoint</Application>
  <DocSecurity>0</DocSecurity>
  <PresentationFormat>Widescreen</PresentationFormat>
  <Paragraphs>91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Cambria</vt:lpstr>
      <vt:lpstr>Helvetica Neue</vt:lpstr>
      <vt:lpstr>Wingdings</vt:lpstr>
      <vt:lpstr>Blank</vt:lpstr>
      <vt:lpstr>oleObj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Md. Aksadur Rahman</dc:creator>
  <cp:keywords/>
  <dc:description/>
  <cp:lastModifiedBy>Admin</cp:lastModifiedBy>
  <cp:revision>124</cp:revision>
  <dcterms:created xsi:type="dcterms:W3CDTF">2021-08-10T15:37:54Z</dcterms:created>
  <dcterms:modified xsi:type="dcterms:W3CDTF">2025-02-12T11:17:55Z</dcterms:modified>
  <cp:category/>
  <dc:identifier/>
  <cp:contentStatus/>
  <dc:language/>
  <cp:version/>
</cp:coreProperties>
</file>