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Minhazul Kabir" userId="64722f06-b595-4504-b072-bc4f1f4ad7a6" providerId="ADAL" clId="{488293D3-2324-476C-B331-989CCC3BC063}"/>
    <pc:docChg chg="undo custSel modSld">
      <pc:chgData name="Md Minhazul Kabir" userId="64722f06-b595-4504-b072-bc4f1f4ad7a6" providerId="ADAL" clId="{488293D3-2324-476C-B331-989CCC3BC063}" dt="2025-02-14T17:15:26.679" v="15" actId="20577"/>
      <pc:docMkLst>
        <pc:docMk/>
      </pc:docMkLst>
      <pc:sldChg chg="modSp mod">
        <pc:chgData name="Md Minhazul Kabir" userId="64722f06-b595-4504-b072-bc4f1f4ad7a6" providerId="ADAL" clId="{488293D3-2324-476C-B331-989CCC3BC063}" dt="2025-02-14T16:48:41.887" v="1" actId="1076"/>
        <pc:sldMkLst>
          <pc:docMk/>
          <pc:sldMk cId="0" sldId="258"/>
        </pc:sldMkLst>
        <pc:spChg chg="mod">
          <ac:chgData name="Md Minhazul Kabir" userId="64722f06-b595-4504-b072-bc4f1f4ad7a6" providerId="ADAL" clId="{488293D3-2324-476C-B331-989CCC3BC063}" dt="2025-02-14T16:48:41.887" v="1" actId="1076"/>
          <ac:spMkLst>
            <pc:docMk/>
            <pc:sldMk cId="0" sldId="258"/>
            <ac:spMk id="3" creationId="{00000000-0000-0000-0000-000000000000}"/>
          </ac:spMkLst>
        </pc:spChg>
      </pc:sldChg>
      <pc:sldChg chg="delSp modSp mod">
        <pc:chgData name="Md Minhazul Kabir" userId="64722f06-b595-4504-b072-bc4f1f4ad7a6" providerId="ADAL" clId="{488293D3-2324-476C-B331-989CCC3BC063}" dt="2025-02-14T17:15:26.679" v="15" actId="20577"/>
        <pc:sldMkLst>
          <pc:docMk/>
          <pc:sldMk cId="0" sldId="263"/>
        </pc:sldMkLst>
        <pc:spChg chg="del mod">
          <ac:chgData name="Md Minhazul Kabir" userId="64722f06-b595-4504-b072-bc4f1f4ad7a6" providerId="ADAL" clId="{488293D3-2324-476C-B331-989CCC3BC063}" dt="2025-02-14T17:15:08.090" v="6"/>
          <ac:spMkLst>
            <pc:docMk/>
            <pc:sldMk cId="0" sldId="263"/>
            <ac:spMk id="4" creationId="{00000000-0000-0000-0000-000000000000}"/>
          </ac:spMkLst>
        </pc:spChg>
        <pc:spChg chg="mod">
          <ac:chgData name="Md Minhazul Kabir" userId="64722f06-b595-4504-b072-bc4f1f4ad7a6" providerId="ADAL" clId="{488293D3-2324-476C-B331-989CCC3BC063}" dt="2025-02-14T17:15:26.679" v="15" actId="20577"/>
          <ac:spMkLst>
            <pc:docMk/>
            <pc:sldMk cId="0" sldId="263"/>
            <ac:spMk id="5" creationId="{00000000-0000-0000-0000-000000000000}"/>
          </ac:spMkLst>
        </pc:spChg>
        <pc:spChg chg="del mod">
          <ac:chgData name="Md Minhazul Kabir" userId="64722f06-b595-4504-b072-bc4f1f4ad7a6" providerId="ADAL" clId="{488293D3-2324-476C-B331-989CCC3BC063}" dt="2025-02-14T17:15:20.750" v="11" actId="478"/>
          <ac:spMkLst>
            <pc:docMk/>
            <pc:sldMk cId="0" sldId="263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4D57667-AEDC-4703-B2FC-5B8363979F05}" type="datetimeFigureOut">
              <a:rPr lang="en-US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196E527-3E42-4EB2-8578-C5D581D19B0E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4D55B5-7100-865C-6A12-3944D85D810B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BCF92A-9FCF-6A5A-54AA-B8FFEA71241E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748AA1-3E1E-3E08-CE83-2ED86A380AE5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C7C853-4CEA-1AEB-6B0D-B7C10A133443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615A4E-48E4-D134-D01A-8F3F21F586F6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8F1F08-EF70-0731-AE0D-2D61024D6D2C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EA8DD3-400B-9ECC-ACE7-E014789FCFF6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48E2F0-1E42-831E-F134-1BC6EFFCF88C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2/14/2025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2/14/2025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2/14/2025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2/14/2025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2/14/2025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2/14/2025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2/14/2025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2/14/2025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2/14/2025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2/14/2025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2/14/2025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2/14/2025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1182255" y="953899"/>
            <a:ext cx="10133369" cy="134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/>
              <a:t>Machine learning:</a:t>
            </a:r>
          </a:p>
          <a:p>
            <a:pPr>
              <a:defRPr/>
            </a:pPr>
            <a:r>
              <a:rPr lang="en-US"/>
              <a:t>Machine learning is a branch of Artificial Intelligence (AI) which accepts complex input pattern and output intelligent decisions.</a:t>
            </a:r>
            <a:endParaRPr/>
          </a:p>
          <a:p>
            <a:pPr>
              <a:defRPr/>
            </a:pP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770693" y="2308117"/>
            <a:ext cx="6955415" cy="41164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559295" y="769510"/>
            <a:ext cx="9283625" cy="1480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 dirty="0">
                <a:latin typeface="Bookman Old Style"/>
                <a:ea typeface="Calibri"/>
                <a:cs typeface="Times New Roman"/>
              </a:rPr>
              <a:t>Supervised Learning: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dirty="0">
                <a:latin typeface="Bookman Old Style"/>
                <a:ea typeface="Calibri"/>
                <a:cs typeface="Times New Roman"/>
              </a:rPr>
              <a:t>Supervised learning is a type of machine learning. It is basically a synonym of classiﬁcation. The supervision in the learning comes from the labeled instances in the training data. </a:t>
            </a:r>
            <a:endParaRPr lang="en-US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3592" y="2313990"/>
            <a:ext cx="1593587" cy="407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latin typeface="Bookman Old Style"/>
                <a:ea typeface="Calibri"/>
                <a:cs typeface="Times New Roman"/>
              </a:rPr>
              <a:t>For Example</a:t>
            </a:r>
            <a:endParaRPr lang="en-US" b="1"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23955" y="2250182"/>
          <a:ext cx="4971060" cy="3163265"/>
        </p:xfrm>
        <a:graphic>
          <a:graphicData uri="http://schemas.openxmlformats.org/drawingml/2006/table">
            <a:tbl>
              <a:tblPr/>
              <a:tblGrid>
                <a:gridCol w="1320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3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Weather</a:t>
                      </a:r>
                      <a:endParaRPr dirty="0"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Humidity</a:t>
                      </a:r>
                      <a:endParaRPr dirty="0"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Wind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0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  <a:endParaRPr dirty="0"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 dirty="0"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1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 dirty="0"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Strong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 dirty="0"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Strong</a:t>
                      </a:r>
                      <a:endParaRPr dirty="0"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84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Strong</a:t>
                      </a:r>
                      <a:endParaRPr dirty="0"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dirty="0"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Rainy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dirty="0"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Rainy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Strong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dirty="0"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Rainy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dirty="0"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20092" y="5899602"/>
          <a:ext cx="4407723" cy="373039"/>
        </p:xfrm>
        <a:graphic>
          <a:graphicData uri="http://schemas.openxmlformats.org/drawingml/2006/table">
            <a:tbl>
              <a:tblPr/>
              <a:tblGrid>
                <a:gridCol w="1492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3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  <a:endParaRPr dirty="0"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 dirty="0"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???</a:t>
                      </a:r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753011" y="711354"/>
            <a:ext cx="8951115" cy="1480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 dirty="0">
                <a:latin typeface="Bookman Old Style"/>
                <a:ea typeface="Calibri"/>
                <a:cs typeface="Times New Roman"/>
              </a:rPr>
              <a:t>Unsupervised Learning: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dirty="0">
                <a:latin typeface="Bookman Old Style"/>
                <a:ea typeface="Calibri"/>
                <a:cs typeface="Times New Roman"/>
              </a:rPr>
              <a:t>Unsupervised learning is a type of machine learning. It is essentially a synonym of clustering. The learning process is unsupervised since the input instances are not class labeled. </a:t>
            </a:r>
            <a:endParaRPr lang="en-US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753011" y="2280453"/>
            <a:ext cx="1155810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Bookman Old Style"/>
                <a:ea typeface="Calibri"/>
                <a:cs typeface="Times New Roman"/>
              </a:rPr>
              <a:t>Example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367188" y="2465119"/>
            <a:ext cx="2533650" cy="3181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2569782" y="5905467"/>
            <a:ext cx="5971452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Bookman Old Style"/>
                <a:ea typeface="Calibri"/>
                <a:cs typeface="Times New Roman"/>
              </a:rPr>
              <a:t>How many player are batsman, baller and al rounder?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840921" y="903236"/>
            <a:ext cx="10924894" cy="1097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81818"/>
                </a:solidFill>
                <a:latin typeface="Montserrat"/>
              </a:rPr>
              <a:t>Reinforcement Learning</a:t>
            </a:r>
            <a:endParaRPr dirty="0"/>
          </a:p>
          <a:p>
            <a:pPr algn="just">
              <a:defRPr/>
            </a:pPr>
            <a:r>
              <a:rPr lang="en-US" sz="1600" dirty="0">
                <a:solidFill>
                  <a:srgbClr val="212127"/>
                </a:solidFill>
                <a:latin typeface="Bookman Old Style"/>
              </a:rPr>
              <a:t>It is neither based on supervised learning nor unsupervised learning. Moreover, here the algorithms learn to react to an environment on their own. It is rapidly growing and moreover producing a variety of learning algorithms. These algorithms are useful in the field of Robotics, Gaming etc.</a:t>
            </a:r>
            <a:endParaRPr lang="en-US" sz="1600" b="0" i="0" dirty="0">
              <a:solidFill>
                <a:srgbClr val="212127"/>
              </a:solidFill>
              <a:latin typeface="Bookman Old Style"/>
            </a:endParaRPr>
          </a:p>
        </p:txBody>
      </p:sp>
      <p:pic>
        <p:nvPicPr>
          <p:cNvPr id="4098" name="Picture 2" descr="https://miro.medium.com/max/875/1*4u2GtNnMa9xso1WkLh7hVA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572203" y="2522312"/>
            <a:ext cx="6686550" cy="37886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50" name="Picture 2" descr="Supervised vs Unsupervised vs Reinforcement - AITUDE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527176" y="960437"/>
            <a:ext cx="9144000" cy="5143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11213" y="1188229"/>
          <a:ext cx="8926803" cy="5326721"/>
        </p:xfrm>
        <a:graphic>
          <a:graphicData uri="http://schemas.openxmlformats.org/drawingml/2006/table">
            <a:tbl>
              <a:tblPr/>
              <a:tblGrid>
                <a:gridCol w="155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1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61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 u="none" strike="noStrike"/>
                        <a:t>Criteria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 u="none" strike="noStrike"/>
                        <a:t>Supervised ML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 u="none" strike="noStrike"/>
                        <a:t>Unsupervised ML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1" u="none" strike="noStrike"/>
                        <a:t>Reinforcement ML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9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b="1" u="none" strike="noStrike"/>
                        <a:t>Definition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u="none" strike="noStrike"/>
                        <a:t>Learns by using labelled data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u="none" strike="noStrike"/>
                        <a:t>Trained using unlabelled data without any guidance.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u="none" strike="noStrike"/>
                        <a:t>Works on interacting with the environment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9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b="1" u="none" strike="noStrike"/>
                        <a:t>Type of data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u="none" strike="noStrike"/>
                        <a:t>Labelled data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u="none" strike="noStrike"/>
                        <a:t>Unlabelled data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u="none" strike="noStrike"/>
                        <a:t>No – predefined data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61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b="1" u="none" strike="noStrike"/>
                        <a:t>Type of problems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u="none" strike="noStrike"/>
                        <a:t>Regression and classification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u="none" strike="noStrike"/>
                        <a:t>Association and Clustering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u="none" strike="noStrike"/>
                        <a:t>Exploitation or Exploration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61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b="1" u="none" strike="noStrike"/>
                        <a:t>Supervision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u="none" strike="noStrike"/>
                        <a:t>Extra supervision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u="none" strike="noStrike"/>
                        <a:t>No supervision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u="none" strike="noStrike"/>
                        <a:t>No supervision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366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b="1" u="none" strike="noStrike"/>
                        <a:t>Algorithms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u="none" strike="noStrike"/>
                        <a:t>Linear Regression, Logistic Regression, SVM, KNN etc.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u="none" strike="noStrike"/>
                        <a:t>K – Means,</a:t>
                      </a:r>
                      <a:br>
                        <a:rPr lang="en-US" sz="1800" u="none" strike="noStrike"/>
                      </a:br>
                      <a:r>
                        <a:rPr lang="en-US" sz="1800" u="none" strike="noStrike"/>
                        <a:t>C – Means, Apriori</a:t>
                      </a:r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u="none" strike="noStrike"/>
                        <a:t>Q – Learning,</a:t>
                      </a:r>
                      <a:br>
                        <a:rPr lang="en-US" sz="1800" u="none" strike="noStrike"/>
                      </a:br>
                      <a:r>
                        <a:rPr lang="en-US" sz="1800" u="none" strike="noStrike"/>
                        <a:t>SARSA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29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b="1" u="none" strike="noStrike"/>
                        <a:t>Aim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u="none" strike="noStrike"/>
                        <a:t>Calculate outcomes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u="none" strike="noStrike"/>
                        <a:t>Discover underlying patterns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u="none" strike="noStrike"/>
                        <a:t>Learn a series of action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398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b="1" u="none" strike="noStrike"/>
                        <a:t>Application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u="none" strike="noStrike"/>
                        <a:t>Risk Evaluation, Forecast Sales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u="none" strike="noStrike"/>
                        <a:t>Recommendation System, Anomaly Detection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u="none" strike="noStrike"/>
                        <a:t>Self Driving Cars, Gaming, Healthcare</a:t>
                      </a:r>
                      <a:endParaRPr/>
                    </a:p>
                  </a:txBody>
                  <a:tcPr marL="41050" marR="41050" marT="41050" marB="41050" anchor="ctr">
                    <a:lnL w="7620" algn="ctr">
                      <a:solidFill>
                        <a:srgbClr val="E2E2E2"/>
                      </a:solidFill>
                    </a:lnL>
                    <a:lnR w="7620" algn="ctr">
                      <a:solidFill>
                        <a:srgbClr val="E2E2E2"/>
                      </a:solidFill>
                    </a:lnR>
                    <a:lnT w="7620" algn="ctr">
                      <a:solidFill>
                        <a:srgbClr val="E2E2E2"/>
                      </a:solidFill>
                    </a:lnT>
                    <a:lnB w="7620" algn="ctr">
                      <a:solidFill>
                        <a:srgbClr val="E2E2E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413162" y="1406389"/>
            <a:ext cx="9228206" cy="914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proxima_nova"/>
              </a:rPr>
              <a:t>Training data: </a:t>
            </a:r>
          </a:p>
          <a:p>
            <a:pPr>
              <a:defRPr/>
            </a:pPr>
            <a:r>
              <a:rPr lang="en-US" dirty="0">
                <a:latin typeface="proxima_nova"/>
              </a:rPr>
              <a:t>This type of data builds up the machine learning algorithm. The data scientist feeds the algorithm input data, which corresponds to an expected output.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413162" y="3512235"/>
            <a:ext cx="9422171" cy="914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/>
              <a:t>Test data: </a:t>
            </a:r>
            <a:endParaRPr dirty="0"/>
          </a:p>
          <a:p>
            <a:pPr>
              <a:defRPr/>
            </a:pPr>
            <a:r>
              <a:rPr lang="en-US" dirty="0"/>
              <a:t>After the model is built, testing data once again validates that it can make accurate predictions.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37703" y="603090"/>
            <a:ext cx="97639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/>
              <a:t>Splitting Data</a:t>
            </a:r>
            <a:endParaRPr lang="en-US" dirty="0"/>
          </a:p>
          <a:p>
            <a:pPr>
              <a:defRPr/>
            </a:pPr>
            <a:r>
              <a:rPr lang="en-US" dirty="0"/>
              <a:t>It is called Train/Test because you split the data set into two sets: a training set and a testing set.</a:t>
            </a:r>
          </a:p>
          <a:p>
            <a:pPr>
              <a:defRPr/>
            </a:pPr>
            <a:r>
              <a:rPr lang="en-GB" dirty="0"/>
              <a:t>May be, 80% for training, and 20% for testing.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921162" y="2826471"/>
            <a:ext cx="8017034" cy="1256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059953" y="4275858"/>
            <a:ext cx="4943874" cy="24389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422</Words>
  <Application>Microsoft Office PowerPoint</Application>
  <DocSecurity>0</DocSecurity>
  <PresentationFormat>Widescreen</PresentationFormat>
  <Paragraphs>106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Montserrat</vt:lpstr>
      <vt:lpstr>proxima_nova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HP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account</dc:creator>
  <cp:keywords/>
  <dc:description/>
  <cp:lastModifiedBy>Md Minhazul Kabir</cp:lastModifiedBy>
  <cp:revision>69</cp:revision>
  <dcterms:created xsi:type="dcterms:W3CDTF">2022-04-07T14:24:20Z</dcterms:created>
  <dcterms:modified xsi:type="dcterms:W3CDTF">2025-02-14T17:15:27Z</dcterms:modified>
  <cp:category/>
  <dc:identifier/>
  <cp:contentStatus/>
  <dc:language/>
  <cp:version/>
</cp:coreProperties>
</file>